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3"/>
  </p:notesMasterIdLst>
  <p:sldIdLst>
    <p:sldId id="256" r:id="rId2"/>
    <p:sldId id="403" r:id="rId3"/>
    <p:sldId id="425" r:id="rId4"/>
    <p:sldId id="421" r:id="rId5"/>
    <p:sldId id="364" r:id="rId6"/>
    <p:sldId id="363" r:id="rId7"/>
    <p:sldId id="418" r:id="rId8"/>
    <p:sldId id="417" r:id="rId9"/>
    <p:sldId id="431" r:id="rId10"/>
    <p:sldId id="429" r:id="rId11"/>
    <p:sldId id="366" r:id="rId12"/>
    <p:sldId id="422" r:id="rId13"/>
    <p:sldId id="430" r:id="rId14"/>
    <p:sldId id="367" r:id="rId15"/>
    <p:sldId id="426" r:id="rId16"/>
    <p:sldId id="427" r:id="rId17"/>
    <p:sldId id="428" r:id="rId18"/>
    <p:sldId id="368" r:id="rId19"/>
    <p:sldId id="369" r:id="rId20"/>
    <p:sldId id="424" r:id="rId21"/>
    <p:sldId id="39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0000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65" autoAdjust="0"/>
  </p:normalViewPr>
  <p:slideViewPr>
    <p:cSldViewPr>
      <p:cViewPr>
        <p:scale>
          <a:sx n="75" d="100"/>
          <a:sy n="75" d="100"/>
        </p:scale>
        <p:origin x="-105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96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FAF5F7-A0CB-4F6C-B727-81124A4E2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33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67E811-C57F-482A-B464-11E9FC1F1E4D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70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FAF5F7-A0CB-4F6C-B727-81124A4E23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19C26-81F4-42D7-827F-51322C52B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91BE0-AA22-4BE2-8768-BE83101E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8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398CA-D8FC-4764-A6B9-CABFE26B9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8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EFC94-42EA-4D1A-A7D4-3991DB3D3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7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9E924-62CC-45F3-B755-0CC18129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0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CB7DD-1627-477E-9269-8583DEDF1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2814D-24B7-4A03-946A-57854401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5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8C0D-05E5-4BF1-8D94-485F44969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0E313-F922-4048-A53C-C0F603A5C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2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D686-1D03-4CBE-A03F-742CA7CAD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FEAE3-2FE5-44A0-A0A2-B52DE5D5E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3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DAD6-BE49-441A-802A-52648CC0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8C03BB-C50B-46ED-8D59-723C5A144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.emf"/><Relationship Id="rId5" Type="http://schemas.openxmlformats.org/officeDocument/2006/relationships/image" Target="../media/image23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8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8" Type="http://schemas.openxmlformats.org/officeDocument/2006/relationships/image" Target="../media/image10.png"/><Relationship Id="rId9" Type="http://schemas.openxmlformats.org/officeDocument/2006/relationships/image" Target="../media/image6.wmf"/><Relationship Id="rId1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8153400" cy="2133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 RF dissipation due to trapped vortices   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352800"/>
            <a:ext cx="8001000" cy="1752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Alex </a:t>
            </a:r>
            <a:r>
              <a:rPr lang="en-US" sz="2400" dirty="0" err="1" smtClean="0">
                <a:solidFill>
                  <a:schemeClr val="tx1"/>
                </a:solidFill>
              </a:rPr>
              <a:t>Gurevich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Dept. Physics and Center for Accelerator Science,</a:t>
            </a: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Old Dominion University, Norfolk, VA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892941" y="6400800"/>
            <a:ext cx="36068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 smtClean="0"/>
              <a:t>2015 TESLA Meeting, SLAC, Dec. 2, 2015.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2800" b="1" dirty="0" smtClean="0"/>
              <a:t>Parallel vortices near the oscillating surface barrier</a:t>
            </a:r>
            <a:endParaRPr lang="en-US" sz="2800" b="1" dirty="0" smtClean="0">
              <a:solidFill>
                <a:srgbClr val="7030A0"/>
              </a:solidFill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425450" y="914400"/>
            <a:ext cx="8718550" cy="0"/>
          </a:xfrm>
          <a:prstGeom prst="line">
            <a:avLst/>
          </a:prstGeom>
          <a:noFill/>
          <a:ln w="41275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923812"/>
              </p:ext>
            </p:extLst>
          </p:nvPr>
        </p:nvGraphicFramePr>
        <p:xfrm>
          <a:off x="306060" y="1295400"/>
          <a:ext cx="519928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3" imgW="2933700" imgH="558800" progId="Equation.3">
                  <p:embed/>
                </p:oleObj>
              </mc:Choice>
              <mc:Fallback>
                <p:oleObj name="Equation" r:id="rId3" imgW="2933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60" y="1295400"/>
                        <a:ext cx="519928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1066800"/>
            <a:ext cx="23972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Gurevich</a:t>
            </a:r>
            <a:r>
              <a:rPr lang="en-US" sz="1400" b="1" dirty="0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 and </a:t>
            </a:r>
            <a:r>
              <a:rPr lang="en-US" sz="1400" b="1" dirty="0" err="1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Ciovati</a:t>
            </a:r>
            <a:r>
              <a:rPr lang="en-US" sz="1400" b="1" dirty="0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,</a:t>
            </a:r>
          </a:p>
          <a:p>
            <a:pPr>
              <a:defRPr/>
            </a:pPr>
            <a:r>
              <a:rPr lang="en-US" sz="1400" b="1" dirty="0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Phys. Rev. </a:t>
            </a:r>
            <a:r>
              <a:rPr lang="en-US" sz="1400" b="1" dirty="0" smtClean="0">
                <a:solidFill>
                  <a:srgbClr val="1F0EF8"/>
                </a:solidFill>
                <a:latin typeface="Arial Narrow" pitchFamily="34" charset="0"/>
                <a:cs typeface="Arial" charset="0"/>
              </a:rPr>
              <a:t>B 77, 104501 (2008) </a:t>
            </a:r>
            <a:endParaRPr lang="en-US" sz="1400" b="1" dirty="0">
              <a:solidFill>
                <a:srgbClr val="1F0EF8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750" y="2667000"/>
            <a:ext cx="8956747" cy="4093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1" dirty="0">
                <a:latin typeface="+mj-lt"/>
                <a:cs typeface="Arial" charset="0"/>
              </a:rPr>
              <a:t>   </a:t>
            </a:r>
            <a:r>
              <a:rPr lang="en-US" sz="2000" dirty="0">
                <a:latin typeface="+mn-lt"/>
                <a:cs typeface="Arial" charset="0"/>
              </a:rPr>
              <a:t>Vortex </a:t>
            </a:r>
            <a:r>
              <a:rPr lang="en-US" sz="2000" dirty="0" smtClean="0">
                <a:latin typeface="+mn-lt"/>
                <a:cs typeface="Arial" charset="0"/>
              </a:rPr>
              <a:t>viscous drag: 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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=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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0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B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c2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 /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Symbol"/>
              </a:rPr>
              <a:t>ρ</a:t>
            </a:r>
            <a:r>
              <a:rPr lang="en-US" sz="2000" b="1" baseline="-25000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Symbol"/>
              </a:rPr>
              <a:t>n</a:t>
            </a:r>
            <a:endParaRPr lang="en-US" sz="2000" b="1" dirty="0">
              <a:solidFill>
                <a:srgbClr val="1F0EF8"/>
              </a:solidFill>
              <a:latin typeface="+mn-lt"/>
              <a:cs typeface="Arial" charset="0"/>
              <a:sym typeface="Mathematica1"/>
            </a:endParaRPr>
          </a:p>
          <a:p>
            <a:pPr>
              <a:defRPr/>
            </a:pPr>
            <a:endParaRPr lang="en-US" sz="2000" dirty="0">
              <a:solidFill>
                <a:srgbClr val="7030A0"/>
              </a:solidFill>
              <a:latin typeface="+mn-lt"/>
              <a:cs typeface="Arial" charset="0"/>
              <a:sym typeface="Mathematica1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Arial" charset="0"/>
                <a:sym typeface="Mathematica1"/>
              </a:rPr>
              <a:t>   Onset of vortex penetration  </a:t>
            </a:r>
            <a:r>
              <a:rPr lang="en-US" sz="2000" b="1" dirty="0" err="1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B</a:t>
            </a:r>
            <a:r>
              <a:rPr lang="en-US" sz="2000" b="1" baseline="-25000" dirty="0" err="1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v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= 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Mathematica1"/>
              </a:rPr>
              <a:t>ϕ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0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/4</a:t>
            </a:r>
            <a:r>
              <a:rPr lang="el-GR" sz="2000" b="1" dirty="0" smtClean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Symbol"/>
              </a:rPr>
              <a:t>π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Symbol"/>
              </a:rPr>
              <a:t>λξ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= 0.71B</a:t>
            </a:r>
            <a:r>
              <a:rPr lang="en-US" sz="2000" b="1" baseline="-25000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c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  <a:sym typeface="Symbol"/>
              </a:rPr>
              <a:t>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Arial" charset="0"/>
                <a:sym typeface="Symbol"/>
              </a:rPr>
              <a:t>   Vortex 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time 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constant: </a:t>
            </a:r>
            <a:r>
              <a:rPr lang="en-US" sz="2000" b="1" dirty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Mathematica1"/>
              </a:rPr>
              <a:t>τ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= 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Mathematica1"/>
              </a:rPr>
              <a:t>μ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0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Mathematica1"/>
              </a:rPr>
              <a:t>λ</a:t>
            </a:r>
            <a:r>
              <a:rPr lang="en-US" sz="2000" b="1" baseline="30000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2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B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c2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/</a:t>
            </a:r>
            <a:r>
              <a:rPr lang="en-US" sz="2000" b="1" dirty="0" err="1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B</a:t>
            </a:r>
            <a:r>
              <a:rPr lang="en-US" sz="2000" b="1" baseline="-25000" dirty="0" err="1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v</a:t>
            </a:r>
            <a:r>
              <a:rPr lang="el-GR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Mathematica1"/>
              </a:rPr>
              <a:t>ρ</a:t>
            </a:r>
            <a:r>
              <a:rPr lang="en-US" sz="2000" b="1" baseline="-25000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n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Mathematica1"/>
              </a:rPr>
              <a:t>≅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1.6</a:t>
            </a:r>
            <a:r>
              <a:rPr lang="en-US" sz="2000" b="1" dirty="0" smtClean="0">
                <a:solidFill>
                  <a:srgbClr val="1F0EF8"/>
                </a:solidFill>
                <a:latin typeface="Cambria Math"/>
                <a:ea typeface="Cambria Math"/>
                <a:cs typeface="Arial" charset="0"/>
                <a:sym typeface="Mathematica1"/>
              </a:rPr>
              <a:t>×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10</a:t>
            </a:r>
            <a:r>
              <a:rPr lang="en-US" sz="2000" b="1" baseline="30000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-12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s</a:t>
            </a:r>
            <a:r>
              <a:rPr lang="en-US" sz="2000" b="1" baseline="30000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endParaRPr lang="en-US" sz="2000" b="1" baseline="30000" dirty="0" smtClean="0">
              <a:solidFill>
                <a:srgbClr val="1F0EF8"/>
              </a:solidFill>
              <a:latin typeface="+mn-lt"/>
              <a:cs typeface="Arial" charset="0"/>
              <a:sym typeface="Mathematica1"/>
            </a:endParaRPr>
          </a:p>
          <a:p>
            <a:pPr>
              <a:defRPr/>
            </a:pPr>
            <a:r>
              <a:rPr lang="en-US" sz="2000" baseline="30000" dirty="0">
                <a:solidFill>
                  <a:srgbClr val="7030A0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aseline="30000" dirty="0" smtClean="0">
                <a:solidFill>
                  <a:srgbClr val="7030A0"/>
                </a:solidFill>
                <a:latin typeface="+mn-lt"/>
                <a:cs typeface="Arial" charset="0"/>
                <a:sym typeface="Mathematica1"/>
              </a:rPr>
              <a:t>      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for </a:t>
            </a:r>
            <a:r>
              <a:rPr lang="en-US" sz="2000" dirty="0">
                <a:latin typeface="+mn-lt"/>
                <a:cs typeface="Arial" charset="0"/>
                <a:sym typeface="Mathematica1"/>
              </a:rPr>
              <a:t>Nb</a:t>
            </a:r>
            <a:r>
              <a:rPr lang="en-US" sz="2000" baseline="-25000" dirty="0">
                <a:latin typeface="+mn-lt"/>
                <a:cs typeface="Arial" charset="0"/>
                <a:sym typeface="Mathematica1"/>
              </a:rPr>
              <a:t>3</a:t>
            </a:r>
            <a:r>
              <a:rPr lang="en-US" sz="2000" dirty="0">
                <a:latin typeface="+mn-lt"/>
                <a:cs typeface="Arial" charset="0"/>
                <a:sym typeface="Mathematica1"/>
              </a:rPr>
              <a:t>Sn, </a:t>
            </a:r>
            <a:r>
              <a:rPr lang="en-US" sz="2000" dirty="0" err="1">
                <a:latin typeface="+mn-lt"/>
                <a:ea typeface="Cambria Math"/>
                <a:cs typeface="Arial" charset="0"/>
                <a:sym typeface="Mathematica1"/>
              </a:rPr>
              <a:t>ρ</a:t>
            </a:r>
            <a:r>
              <a:rPr lang="en-US" sz="2000" baseline="-25000" dirty="0" err="1" smtClean="0">
                <a:latin typeface="+mn-lt"/>
                <a:cs typeface="Arial" charset="0"/>
                <a:sym typeface="Mathematica1"/>
              </a:rPr>
              <a:t>n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dirty="0">
                <a:latin typeface="+mn-lt"/>
                <a:cs typeface="Arial" charset="0"/>
                <a:sym typeface="Mathematica1"/>
              </a:rPr>
              <a:t>= 0.2 </a:t>
            </a:r>
            <a:r>
              <a:rPr lang="en-US" sz="2000" dirty="0" smtClean="0">
                <a:latin typeface="+mn-lt"/>
                <a:ea typeface="Cambria Math"/>
                <a:cs typeface="Arial" charset="0"/>
                <a:sym typeface="Mathematica1"/>
              </a:rPr>
              <a:t>μ</a:t>
            </a:r>
            <a:r>
              <a:rPr lang="el-GR" sz="2000" dirty="0" smtClean="0">
                <a:latin typeface="Cambria Math"/>
                <a:ea typeface="Cambria Math"/>
                <a:cs typeface="Arial" charset="0"/>
                <a:sym typeface="Mathematica1"/>
              </a:rPr>
              <a:t>Ω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m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, B</a:t>
            </a:r>
            <a:r>
              <a:rPr lang="en-US" sz="2000" baseline="-25000" dirty="0">
                <a:latin typeface="+mn-lt"/>
                <a:cs typeface="Arial" charset="0"/>
                <a:sym typeface="Symbol"/>
              </a:rPr>
              <a:t>c2 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 = 23T, </a:t>
            </a:r>
            <a:r>
              <a:rPr lang="en-US" sz="2000" dirty="0" err="1">
                <a:latin typeface="+mn-lt"/>
                <a:cs typeface="Arial" charset="0"/>
                <a:sym typeface="Symbol"/>
              </a:rPr>
              <a:t>B</a:t>
            </a:r>
            <a:r>
              <a:rPr lang="en-US" sz="2000" baseline="-25000" dirty="0" err="1">
                <a:latin typeface="+mn-lt"/>
                <a:cs typeface="Arial" charset="0"/>
                <a:sym typeface="Symbol"/>
              </a:rPr>
              <a:t>c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 = 0.54T, </a:t>
            </a:r>
            <a:r>
              <a:rPr lang="el-GR" sz="2000" dirty="0">
                <a:latin typeface="+mn-lt"/>
                <a:ea typeface="Cambria Math"/>
                <a:cs typeface="Arial" charset="0"/>
                <a:sym typeface="Symbol"/>
              </a:rPr>
              <a:t>λ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 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= 65 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nm</a:t>
            </a:r>
            <a:endParaRPr lang="en-US" sz="2000" dirty="0">
              <a:solidFill>
                <a:srgbClr val="7030A0"/>
              </a:solidFill>
              <a:latin typeface="+mn-lt"/>
              <a:cs typeface="Arial" charset="0"/>
              <a:sym typeface="Symbol"/>
            </a:endParaRP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  <a:sym typeface="Symbol"/>
              </a:rPr>
              <a:t>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Arial" charset="0"/>
                <a:sym typeface="Symbol"/>
              </a:rPr>
              <a:t>   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Supersonic </a:t>
            </a:r>
            <a:r>
              <a:rPr lang="en-US" sz="2000" dirty="0" smtClean="0">
                <a:latin typeface="+mn-lt"/>
                <a:sym typeface="Symbol"/>
              </a:rPr>
              <a:t>penetration</a:t>
            </a:r>
            <a:r>
              <a:rPr lang="en-US" sz="2000" dirty="0" smtClean="0">
                <a:latin typeface="+mn-lt"/>
                <a:cs typeface="Arial" charset="0"/>
                <a:sym typeface="Symbol"/>
              </a:rPr>
              <a:t> </a:t>
            </a:r>
            <a:r>
              <a:rPr lang="en-US" sz="2000" dirty="0">
                <a:latin typeface="+mn-lt"/>
                <a:cs typeface="Arial" charset="0"/>
                <a:sym typeface="Symbol"/>
              </a:rPr>
              <a:t>velocity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Symbol"/>
              </a:rPr>
              <a:t>v = 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Mathematica1"/>
              </a:rPr>
              <a:t>λ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/</a:t>
            </a:r>
            <a:r>
              <a:rPr lang="en-US" sz="2000" b="1" dirty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Mathematica1"/>
              </a:rPr>
              <a:t>τ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ea typeface="Cambria Math"/>
                <a:cs typeface="Arial" charset="0"/>
                <a:sym typeface="Mathematica1"/>
              </a:rPr>
              <a:t>≅</a:t>
            </a:r>
            <a:r>
              <a:rPr lang="en-US" sz="2000" b="1" dirty="0" smtClean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 </a:t>
            </a:r>
            <a:r>
              <a:rPr lang="en-US" sz="2000" b="1" dirty="0">
                <a:solidFill>
                  <a:srgbClr val="1F0EF8"/>
                </a:solidFill>
                <a:latin typeface="+mn-lt"/>
                <a:cs typeface="Arial" charset="0"/>
                <a:sym typeface="Mathematica1"/>
              </a:rPr>
              <a:t>400 km/s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 smtClean="0">
              <a:latin typeface="+mn-lt"/>
              <a:cs typeface="Arial" charset="0"/>
              <a:sym typeface="Mathematica1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n-lt"/>
                <a:cs typeface="Arial" charset="0"/>
                <a:sym typeface="Mathematica1"/>
              </a:rPr>
              <a:t>    Penetration times much shorter than the </a:t>
            </a:r>
            <a:r>
              <a:rPr lang="en-US" sz="2000" dirty="0" err="1" smtClean="0">
                <a:latin typeface="+mn-lt"/>
                <a:cs typeface="Arial" charset="0"/>
                <a:sym typeface="Mathematica1"/>
              </a:rPr>
              <a:t>rf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 period (instant for the SRF cavities)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rgbClr val="7030A0"/>
              </a:solidFill>
              <a:latin typeface="+mn-lt"/>
              <a:cs typeface="Arial" charset="0"/>
              <a:sym typeface="Mathematica1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cs typeface="Arial" charset="0"/>
                <a:sym typeface="Mathematica1"/>
              </a:rPr>
              <a:t>   Bardeen-Stephen viscous vortex drag is 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inadequate </a:t>
            </a:r>
            <a:r>
              <a:rPr lang="en-US" sz="2000" dirty="0">
                <a:latin typeface="+mn-lt"/>
                <a:cs typeface="Arial" charset="0"/>
                <a:sym typeface="Mathematica1"/>
              </a:rPr>
              <a:t>for high 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velocities; </a:t>
            </a:r>
            <a:endParaRPr lang="en-US" sz="2000" dirty="0">
              <a:latin typeface="+mn-lt"/>
              <a:cs typeface="Arial" charset="0"/>
              <a:sym typeface="Mathematica1"/>
            </a:endParaRP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  <a:sym typeface="Mathematica1"/>
              </a:rPr>
              <a:t>    jump-wise 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instabilities (Larkin-</a:t>
            </a:r>
            <a:r>
              <a:rPr lang="en-US" sz="2000" dirty="0" err="1" smtClean="0">
                <a:latin typeface="+mn-lt"/>
                <a:cs typeface="Arial" charset="0"/>
                <a:sym typeface="Mathematica1"/>
              </a:rPr>
              <a:t>Ovchinnikov</a:t>
            </a:r>
            <a:r>
              <a:rPr lang="en-US" sz="2000" dirty="0" smtClean="0">
                <a:latin typeface="+mn-lt"/>
                <a:cs typeface="Arial" charset="0"/>
                <a:sym typeface="Mathematica1"/>
              </a:rPr>
              <a:t> and overheating) of vortex oscillations</a:t>
            </a:r>
            <a:endParaRPr lang="en-US" sz="2000" dirty="0">
              <a:latin typeface="+mn-lt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0" y="1905000"/>
            <a:ext cx="2922418" cy="3222485"/>
            <a:chOff x="139870" y="985421"/>
            <a:chExt cx="2922418" cy="3222485"/>
          </a:xfrm>
        </p:grpSpPr>
        <p:cxnSp>
          <p:nvCxnSpPr>
            <p:cNvPr id="9" name="Straight Connector 8"/>
            <p:cNvCxnSpPr/>
            <p:nvPr/>
          </p:nvCxnSpPr>
          <p:spPr bwMode="auto">
            <a:xfrm rot="5400000">
              <a:off x="-244136" y="2561207"/>
              <a:ext cx="2512381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tangle 9"/>
            <p:cNvSpPr/>
            <p:nvPr/>
          </p:nvSpPr>
          <p:spPr bwMode="auto">
            <a:xfrm>
              <a:off x="1029810" y="1305017"/>
              <a:ext cx="1615736" cy="25301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932155" y="2565647"/>
              <a:ext cx="200635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1011406" y="985421"/>
              <a:ext cx="8878" cy="15846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Oval 12"/>
            <p:cNvSpPr/>
            <p:nvPr/>
          </p:nvSpPr>
          <p:spPr bwMode="auto">
            <a:xfrm>
              <a:off x="1824037" y="3541910"/>
              <a:ext cx="71021" cy="71021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824037" y="2894219"/>
              <a:ext cx="71021" cy="71021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824037" y="2194115"/>
              <a:ext cx="71021" cy="71021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824038" y="1513088"/>
              <a:ext cx="71021" cy="71021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" name="Arc 16"/>
            <p:cNvSpPr/>
            <p:nvPr/>
          </p:nvSpPr>
          <p:spPr bwMode="auto">
            <a:xfrm flipH="1">
              <a:off x="1666894" y="2924175"/>
              <a:ext cx="357188" cy="657225"/>
            </a:xfrm>
            <a:prstGeom prst="arc">
              <a:avLst>
                <a:gd name="adj1" fmla="val 16200000"/>
                <a:gd name="adj2" fmla="val 542913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/>
            </a:p>
          </p:txBody>
        </p:sp>
        <p:sp>
          <p:nvSpPr>
            <p:cNvPr id="18" name="Arc 17"/>
            <p:cNvSpPr/>
            <p:nvPr/>
          </p:nvSpPr>
          <p:spPr bwMode="auto">
            <a:xfrm flipH="1">
              <a:off x="1676419" y="2233613"/>
              <a:ext cx="342881" cy="685799"/>
            </a:xfrm>
            <a:prstGeom prst="arc">
              <a:avLst>
                <a:gd name="adj1" fmla="val 16200000"/>
                <a:gd name="adj2" fmla="val 542913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rc 18"/>
            <p:cNvSpPr/>
            <p:nvPr/>
          </p:nvSpPr>
          <p:spPr bwMode="auto">
            <a:xfrm flipH="1">
              <a:off x="1671657" y="1547813"/>
              <a:ext cx="342881" cy="685799"/>
            </a:xfrm>
            <a:prstGeom prst="arc">
              <a:avLst>
                <a:gd name="adj1" fmla="val 16200000"/>
                <a:gd name="adj2" fmla="val 542913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33688" y="2443162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x</a:t>
              </a:r>
              <a:endParaRPr lang="en-US" sz="1800" dirty="0"/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1038687" y="3870664"/>
              <a:ext cx="161573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1748901" y="3258104"/>
              <a:ext cx="674703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grpSp>
          <p:nvGrpSpPr>
            <p:cNvPr id="23" name="Group 22"/>
            <p:cNvGrpSpPr/>
            <p:nvPr/>
          </p:nvGrpSpPr>
          <p:grpSpPr>
            <a:xfrm>
              <a:off x="1752589" y="1543051"/>
              <a:ext cx="223847" cy="2043113"/>
              <a:chOff x="1752589" y="1543051"/>
              <a:chExt cx="223847" cy="2043113"/>
            </a:xfrm>
          </p:grpSpPr>
          <p:sp>
            <p:nvSpPr>
              <p:cNvPr id="41" name="Arc 40"/>
              <p:cNvSpPr/>
              <p:nvPr/>
            </p:nvSpPr>
            <p:spPr bwMode="auto">
              <a:xfrm flipH="1">
                <a:off x="1757353" y="1543051"/>
                <a:ext cx="214313" cy="685799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FF33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2" name="Arc 41"/>
              <p:cNvSpPr/>
              <p:nvPr/>
            </p:nvSpPr>
            <p:spPr bwMode="auto">
              <a:xfrm flipH="1">
                <a:off x="1757353" y="2228851"/>
                <a:ext cx="214313" cy="685799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FF33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 flipH="1">
                <a:off x="1752589" y="2919414"/>
                <a:ext cx="223847" cy="666750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FF33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85899" y="1538289"/>
              <a:ext cx="671521" cy="2052637"/>
              <a:chOff x="1485899" y="1538289"/>
              <a:chExt cx="671521" cy="2052637"/>
            </a:xfrm>
          </p:grpSpPr>
          <p:sp>
            <p:nvSpPr>
              <p:cNvPr id="38" name="Arc 37"/>
              <p:cNvSpPr/>
              <p:nvPr/>
            </p:nvSpPr>
            <p:spPr bwMode="auto">
              <a:xfrm flipH="1">
                <a:off x="1500188" y="1538289"/>
                <a:ext cx="657232" cy="685799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39" name="Arc 38"/>
              <p:cNvSpPr/>
              <p:nvPr/>
            </p:nvSpPr>
            <p:spPr bwMode="auto">
              <a:xfrm flipH="1">
                <a:off x="1495425" y="2233614"/>
                <a:ext cx="657232" cy="685799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0" name="Arc 39"/>
              <p:cNvSpPr/>
              <p:nvPr/>
            </p:nvSpPr>
            <p:spPr bwMode="auto">
              <a:xfrm flipH="1">
                <a:off x="1485899" y="2924178"/>
                <a:ext cx="671513" cy="666748"/>
              </a:xfrm>
              <a:prstGeom prst="arc">
                <a:avLst>
                  <a:gd name="adj1" fmla="val 16200000"/>
                  <a:gd name="adj2" fmla="val 5429130"/>
                </a:avLst>
              </a:prstGeom>
              <a:noFill/>
              <a:ln w="19050" cap="flat" cmpd="sng" algn="ctr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666875" y="383857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Symbol" pitchFamily="18" charset="2"/>
                </a:rPr>
                <a:t>l</a:t>
              </a:r>
              <a:endParaRPr lang="en-US" sz="1800" dirty="0">
                <a:latin typeface="Symbol" pitchFamily="18" charset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76450" y="3019424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ℓ</a:t>
              </a:r>
              <a:endParaRPr lang="en-US" sz="1800" dirty="0">
                <a:latin typeface="Symbol" pitchFamily="18" charset="2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1010112" y="1432257"/>
              <a:ext cx="861551" cy="12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1290638" y="1090612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</a:t>
              </a:r>
              <a:endParaRPr lang="en-US" sz="1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9870" y="1352504"/>
              <a:ext cx="485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</a:t>
              </a:r>
              <a:r>
                <a:rPr lang="en-US" sz="1800" baseline="-25000" dirty="0" smtClean="0"/>
                <a:t>0</a:t>
              </a:r>
              <a:endParaRPr lang="en-US" sz="1800" baseline="-25000" dirty="0"/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1011592" y="1864311"/>
              <a:ext cx="648532" cy="44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1061295" y="1535975"/>
              <a:ext cx="563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u(t)</a:t>
              </a:r>
              <a:endParaRPr lang="en-US" sz="18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90275" y="1305017"/>
              <a:ext cx="456784" cy="2521259"/>
              <a:chOff x="990275" y="1305017"/>
              <a:chExt cx="456784" cy="2521259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1029810" y="1305017"/>
                <a:ext cx="337351" cy="252125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57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1020932" y="3693111"/>
                <a:ext cx="337351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90275" y="3320386"/>
                <a:ext cx="456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d</a:t>
                </a:r>
                <a:r>
                  <a:rPr lang="en-US" sz="1800" baseline="-25000" dirty="0" smtClean="0"/>
                  <a:t>m</a:t>
                </a:r>
                <a:endParaRPr lang="en-US" sz="1800" baseline="-25000" dirty="0"/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462645" y="1627415"/>
              <a:ext cx="555171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16200000" flipH="1">
              <a:off x="299361" y="1616529"/>
              <a:ext cx="555171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5290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Wagging vortex tail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425450" y="7620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TextBox 4123"/>
          <p:cNvSpPr txBox="1">
            <a:spLocks noChangeArrowheads="1"/>
          </p:cNvSpPr>
          <p:nvPr/>
        </p:nvSpPr>
        <p:spPr bwMode="auto">
          <a:xfrm>
            <a:off x="5027146" y="2286000"/>
            <a:ext cx="2809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Nonlocal </a:t>
            </a:r>
            <a:r>
              <a:rPr lang="en-US" dirty="0">
                <a:latin typeface="+mn-lt"/>
              </a:rPr>
              <a:t>vortex line </a:t>
            </a:r>
            <a:r>
              <a:rPr lang="en-US" dirty="0" smtClean="0">
                <a:latin typeface="+mn-lt"/>
              </a:rPr>
              <a:t>tension </a:t>
            </a:r>
            <a:endParaRPr lang="en-US" dirty="0">
              <a:latin typeface="+mn-lt"/>
            </a:endParaRPr>
          </a:p>
        </p:txBody>
      </p:sp>
      <p:graphicFrame>
        <p:nvGraphicFramePr>
          <p:cNvPr id="7177" name="Object 4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23579"/>
              </p:ext>
            </p:extLst>
          </p:nvPr>
        </p:nvGraphicFramePr>
        <p:xfrm>
          <a:off x="4316413" y="2952750"/>
          <a:ext cx="5151437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20" name="Equation" r:id="rId3" imgW="3403600" imgH="1155700" progId="Equation.3">
                  <p:embed/>
                </p:oleObj>
              </mc:Choice>
              <mc:Fallback>
                <p:oleObj name="Equation" r:id="rId3" imgW="3403600" imgH="1155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13" y="2952750"/>
                        <a:ext cx="5151437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8" name="Group 45"/>
          <p:cNvGrpSpPr>
            <a:grpSpLocks/>
          </p:cNvGrpSpPr>
          <p:nvPr/>
        </p:nvGrpSpPr>
        <p:grpSpPr bwMode="auto">
          <a:xfrm>
            <a:off x="228600" y="1036637"/>
            <a:ext cx="4038600" cy="4602163"/>
            <a:chOff x="228600" y="1447800"/>
            <a:chExt cx="4038600" cy="4601834"/>
          </a:xfrm>
        </p:grpSpPr>
        <p:sp>
          <p:nvSpPr>
            <p:cNvPr id="5" name="Freeform 4"/>
            <p:cNvSpPr/>
            <p:nvPr/>
          </p:nvSpPr>
          <p:spPr bwMode="auto">
            <a:xfrm>
              <a:off x="1903413" y="2241493"/>
              <a:ext cx="557212" cy="3808141"/>
            </a:xfrm>
            <a:custGeom>
              <a:avLst/>
              <a:gdLst>
                <a:gd name="connsiteX0" fmla="*/ 360438 w 556380"/>
                <a:gd name="connsiteY0" fmla="*/ 0 h 3618895"/>
                <a:gd name="connsiteX1" fmla="*/ 491066 w 556380"/>
                <a:gd name="connsiteY1" fmla="*/ 391886 h 3618895"/>
                <a:gd name="connsiteX2" fmla="*/ 476552 w 556380"/>
                <a:gd name="connsiteY2" fmla="*/ 1190172 h 3618895"/>
                <a:gd name="connsiteX3" fmla="*/ 12095 w 556380"/>
                <a:gd name="connsiteY3" fmla="*/ 2220686 h 3618895"/>
                <a:gd name="connsiteX4" fmla="*/ 403980 w 556380"/>
                <a:gd name="connsiteY4" fmla="*/ 3410857 h 3618895"/>
                <a:gd name="connsiteX5" fmla="*/ 433009 w 556380"/>
                <a:gd name="connsiteY5" fmla="*/ 3468915 h 361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380" h="3618895">
                  <a:moveTo>
                    <a:pt x="360438" y="0"/>
                  </a:moveTo>
                  <a:cubicBezTo>
                    <a:pt x="416076" y="96762"/>
                    <a:pt x="471714" y="193524"/>
                    <a:pt x="491066" y="391886"/>
                  </a:cubicBezTo>
                  <a:cubicBezTo>
                    <a:pt x="510418" y="590248"/>
                    <a:pt x="556380" y="885372"/>
                    <a:pt x="476552" y="1190172"/>
                  </a:cubicBezTo>
                  <a:cubicBezTo>
                    <a:pt x="396724" y="1494972"/>
                    <a:pt x="24190" y="1850572"/>
                    <a:pt x="12095" y="2220686"/>
                  </a:cubicBezTo>
                  <a:cubicBezTo>
                    <a:pt x="0" y="2590800"/>
                    <a:pt x="333828" y="3202819"/>
                    <a:pt x="403980" y="3410857"/>
                  </a:cubicBezTo>
                  <a:cubicBezTo>
                    <a:pt x="474132" y="3618895"/>
                    <a:pt x="453570" y="3543905"/>
                    <a:pt x="433009" y="3468915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1447800" y="421144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990600" y="4070163"/>
              <a:ext cx="1905000" cy="561935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1676400" y="4311445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1828800" y="340981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1371600" y="3268533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2057400" y="3508228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905000" y="260818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1447800" y="2466902"/>
              <a:ext cx="1905000" cy="560348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2133600" y="2706598"/>
              <a:ext cx="533400" cy="160326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676400" y="5254353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1219200" y="5113076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1905000" y="5352771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1828800" y="4005080"/>
              <a:ext cx="2794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2159000" y="4005080"/>
              <a:ext cx="279400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94" name="TextBox 46"/>
            <p:cNvSpPr txBox="1">
              <a:spLocks noChangeArrowheads="1"/>
            </p:cNvSpPr>
            <p:nvPr/>
          </p:nvSpPr>
          <p:spPr bwMode="auto">
            <a:xfrm>
              <a:off x="2438424" y="3776692"/>
              <a:ext cx="457176" cy="38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Arial Narrow" pitchFamily="34" charset="0"/>
                </a:rPr>
                <a:t>2</a:t>
              </a:r>
              <a:r>
                <a:rPr lang="en-US" b="1">
                  <a:latin typeface="Arial Narrow" pitchFamily="34" charset="0"/>
                  <a:sym typeface="Symbol" pitchFamily="18" charset="2"/>
                </a:rPr>
                <a:t> </a:t>
              </a:r>
              <a:endParaRPr lang="en-US" b="1">
                <a:latin typeface="Arial Narrow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1852633" y="5152760"/>
              <a:ext cx="561935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2133600" y="4952749"/>
              <a:ext cx="9144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97" name="TextBox 52"/>
            <p:cNvSpPr txBox="1">
              <a:spLocks noChangeArrowheads="1"/>
            </p:cNvSpPr>
            <p:nvPr/>
          </p:nvSpPr>
          <p:spPr bwMode="auto">
            <a:xfrm>
              <a:off x="2528883" y="4631765"/>
              <a:ext cx="343364" cy="38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 b="1">
                  <a:latin typeface="Arial Narrow" pitchFamily="34" charset="0"/>
                </a:rPr>
                <a:t>λ</a:t>
              </a:r>
              <a:r>
                <a:rPr lang="en-US" b="1">
                  <a:latin typeface="Arial Narrow" pitchFamily="34" charset="0"/>
                </a:rPr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966913" y="5448014"/>
              <a:ext cx="471487" cy="401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7200" y="3668554"/>
              <a:ext cx="304800" cy="401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124200" y="4471772"/>
              <a:ext cx="304800" cy="2555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810000" y="2241493"/>
              <a:ext cx="0" cy="36081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lowchart: Data 30"/>
            <p:cNvSpPr/>
            <p:nvPr/>
          </p:nvSpPr>
          <p:spPr>
            <a:xfrm>
              <a:off x="228600" y="2000211"/>
              <a:ext cx="4038600" cy="32065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097" name="Straight Arrow Connector 4096"/>
            <p:cNvCxnSpPr/>
            <p:nvPr/>
          </p:nvCxnSpPr>
          <p:spPr>
            <a:xfrm>
              <a:off x="228600" y="2466902"/>
              <a:ext cx="12192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28600" y="2627229"/>
              <a:ext cx="990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28600" y="2787554"/>
              <a:ext cx="762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28600" y="2947881"/>
              <a:ext cx="5334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28600" y="3108206"/>
              <a:ext cx="381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28600" y="3268533"/>
              <a:ext cx="228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Oval 4110"/>
            <p:cNvSpPr/>
            <p:nvPr/>
          </p:nvSpPr>
          <p:spPr>
            <a:xfrm>
              <a:off x="2209800" y="2160537"/>
              <a:ext cx="152400" cy="476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10" name="TextBox 4111"/>
            <p:cNvSpPr txBox="1">
              <a:spLocks noChangeArrowheads="1"/>
            </p:cNvSpPr>
            <p:nvPr/>
          </p:nvSpPr>
          <p:spPr bwMode="auto">
            <a:xfrm rot="-5400000">
              <a:off x="3378211" y="3823170"/>
              <a:ext cx="38155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MT Extra" pitchFamily="18" charset="2"/>
                </a:rPr>
                <a:t>l</a:t>
              </a:r>
            </a:p>
          </p:txBody>
        </p:sp>
        <p:cxnSp>
          <p:nvCxnSpPr>
            <p:cNvPr id="4115" name="Straight Arrow Connector 4114"/>
            <p:cNvCxnSpPr/>
            <p:nvPr/>
          </p:nvCxnSpPr>
          <p:spPr>
            <a:xfrm flipV="1">
              <a:off x="304800" y="1839885"/>
              <a:ext cx="838200" cy="32065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12" name="TextBox 4115"/>
            <p:cNvSpPr txBox="1">
              <a:spLocks noChangeArrowheads="1"/>
            </p:cNvSpPr>
            <p:nvPr/>
          </p:nvSpPr>
          <p:spPr bwMode="auto">
            <a:xfrm>
              <a:off x="257927" y="1447800"/>
              <a:ext cx="697627" cy="48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/>
                <a:t>H(t)</a:t>
              </a:r>
            </a:p>
          </p:txBody>
        </p:sp>
        <p:cxnSp>
          <p:nvCxnSpPr>
            <p:cNvPr id="4127" name="Straight Arrow Connector 4126"/>
            <p:cNvCxnSpPr/>
            <p:nvPr/>
          </p:nvCxnSpPr>
          <p:spPr>
            <a:xfrm flipV="1">
              <a:off x="2286000" y="1933540"/>
              <a:ext cx="762000" cy="25557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14" name="TextBox 44"/>
            <p:cNvSpPr txBox="1">
              <a:spLocks noChangeArrowheads="1"/>
            </p:cNvSpPr>
            <p:nvPr/>
          </p:nvSpPr>
          <p:spPr bwMode="auto">
            <a:xfrm>
              <a:off x="2362200" y="1611868"/>
              <a:ext cx="7104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u(z,t)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600" y="6059269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Arial Narrow" pitchFamily="34" charset="0"/>
              </a:rPr>
              <a:t>A. Gurevich 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</a:rPr>
              <a:t>and </a:t>
            </a:r>
            <a:r>
              <a:rPr lang="en-US" sz="1400" b="1" dirty="0" smtClean="0">
                <a:solidFill>
                  <a:srgbClr val="0000FF"/>
                </a:solidFill>
                <a:latin typeface="Arial Narrow" pitchFamily="34" charset="0"/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  <a:latin typeface="Arial Narrow" pitchFamily="34" charset="0"/>
              </a:rPr>
              <a:t>Ciovati</a:t>
            </a:r>
            <a:r>
              <a:rPr lang="en-US" sz="1400" b="1" dirty="0" smtClean="0">
                <a:solidFill>
                  <a:srgbClr val="0000FF"/>
                </a:solidFill>
                <a:latin typeface="Arial Narrow" pitchFamily="34" charset="0"/>
              </a:rPr>
              <a:t>, Phys. Rev. B 87, 054502 (2013)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031884"/>
              </p:ext>
            </p:extLst>
          </p:nvPr>
        </p:nvGraphicFramePr>
        <p:xfrm>
          <a:off x="4952999" y="1128022"/>
          <a:ext cx="3581401" cy="815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21" name="Equation" r:id="rId5" imgW="1841500" imgH="419100" progId="Equation.3">
                  <p:embed/>
                </p:oleObj>
              </mc:Choice>
              <mc:Fallback>
                <p:oleObj name="Equation" r:id="rId5" imgW="1841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2999" y="1128022"/>
                        <a:ext cx="3581401" cy="815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47472" y="5193268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All vortex bending modes:</a:t>
            </a:r>
            <a:endParaRPr lang="en-US" dirty="0">
              <a:latin typeface="+mn-lt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833666"/>
              </p:ext>
            </p:extLst>
          </p:nvPr>
        </p:nvGraphicFramePr>
        <p:xfrm>
          <a:off x="4025900" y="5791200"/>
          <a:ext cx="50053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22" name="Equation" r:id="rId7" imgW="2730500" imgH="457200" progId="Equation.3">
                  <p:embed/>
                </p:oleObj>
              </mc:Choice>
              <mc:Fallback>
                <p:oleObj name="Equation" r:id="rId7" imgW="2730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5900" y="5791200"/>
                        <a:ext cx="5005388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831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General expression for low-field RF power</a:t>
            </a:r>
            <a:endParaRPr lang="en-US" sz="3200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228233"/>
              </p:ext>
            </p:extLst>
          </p:nvPr>
        </p:nvGraphicFramePr>
        <p:xfrm>
          <a:off x="433917" y="1295400"/>
          <a:ext cx="368088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53" name="Equation" r:id="rId3" imgW="2349500" imgH="1143000" progId="Equation.3">
                  <p:embed/>
                </p:oleObj>
              </mc:Choice>
              <mc:Fallback>
                <p:oleObj name="Equation" r:id="rId3" imgW="23495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917" y="1295400"/>
                        <a:ext cx="3680883" cy="179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660" y="990600"/>
            <a:ext cx="4604340" cy="425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235" y="3581400"/>
            <a:ext cx="396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Anisotropy increases P at low and </a:t>
            </a:r>
          </a:p>
          <a:p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ntermediate </a:t>
            </a:r>
            <a:r>
              <a:rPr lang="en-US" dirty="0" err="1" smtClean="0">
                <a:latin typeface="+mn-lt"/>
              </a:rPr>
              <a:t>ω</a:t>
            </a:r>
            <a:r>
              <a:rPr lang="en-US" dirty="0" smtClean="0">
                <a:latin typeface="+mn-lt"/>
              </a:rPr>
              <a:t> but does not affect P(∞)</a:t>
            </a:r>
            <a:endParaRPr lang="en-US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4953000"/>
            <a:ext cx="7877017" cy="1752600"/>
            <a:chOff x="228600" y="4953000"/>
            <a:chExt cx="7877017" cy="1752600"/>
          </a:xfrm>
        </p:grpSpPr>
        <p:sp>
          <p:nvSpPr>
            <p:cNvPr id="10" name="TextBox 9"/>
            <p:cNvSpPr txBox="1"/>
            <p:nvPr/>
          </p:nvSpPr>
          <p:spPr>
            <a:xfrm>
              <a:off x="228600" y="4953000"/>
              <a:ext cx="460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For a long vortex segment l </a:t>
              </a:r>
              <a:r>
                <a:rPr lang="en-US" dirty="0" smtClean="0">
                  <a:latin typeface="+mn-lt"/>
                </a:rPr>
                <a:t>&gt; </a:t>
              </a:r>
              <a:r>
                <a:rPr lang="en-US" dirty="0" err="1" smtClean="0">
                  <a:latin typeface="+mn-lt"/>
                </a:rPr>
                <a:t>λ</a:t>
              </a:r>
              <a:r>
                <a:rPr lang="en-US" dirty="0" smtClean="0">
                  <a:latin typeface="+mn-lt"/>
                </a:rPr>
                <a:t>, P(</a:t>
              </a:r>
              <a:r>
                <a:rPr lang="en-US" dirty="0" err="1" smtClean="0">
                  <a:latin typeface="+mn-lt"/>
                </a:rPr>
                <a:t>ω</a:t>
              </a:r>
              <a:r>
                <a:rPr lang="en-US" dirty="0" smtClean="0">
                  <a:latin typeface="+mn-lt"/>
                </a:rPr>
                <a:t>) becomes: </a:t>
              </a:r>
              <a:endParaRPr lang="en-US" dirty="0">
                <a:latin typeface="+mn-lt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784844"/>
                </p:ext>
              </p:extLst>
            </p:nvPr>
          </p:nvGraphicFramePr>
          <p:xfrm>
            <a:off x="685800" y="5562600"/>
            <a:ext cx="7419817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54" name="Equation" r:id="rId6" imgW="4864100" imgH="749300" progId="Equation.3">
                    <p:embed/>
                  </p:oleObj>
                </mc:Choice>
                <mc:Fallback>
                  <p:oleObj name="Equation" r:id="rId6" imgW="4864100" imgH="749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85800" y="5562600"/>
                          <a:ext cx="7419817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5109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Characteristic frequency ranges</a:t>
            </a:r>
            <a:endParaRPr lang="en-US" sz="3200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9144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429000" y="1752600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10400" y="1676400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1134070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        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Low frequencies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                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&lt;&lt;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baseline="-25000" dirty="0" err="1" smtClean="0">
                <a:solidFill>
                  <a:srgbClr val="0000FF"/>
                </a:solidFill>
                <a:latin typeface="+mn-lt"/>
              </a:rPr>
              <a:t>l</a:t>
            </a:r>
            <a:endParaRPr lang="en-US" b="1" dirty="0" smtClean="0">
              <a:solidFill>
                <a:srgbClr val="0000FF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Entire  </a:t>
            </a:r>
            <a:r>
              <a:rPr lang="en-US" dirty="0" smtClean="0">
                <a:latin typeface="+mn-lt"/>
              </a:rPr>
              <a:t>vortex segment swings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97480"/>
            <a:ext cx="2286000" cy="883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842" y="1143000"/>
            <a:ext cx="26159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Intermediate frequencies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         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baseline="-25000" dirty="0" err="1" smtClean="0">
                <a:solidFill>
                  <a:srgbClr val="0000FF"/>
                </a:solidFill>
                <a:latin typeface="+mn-lt"/>
              </a:rPr>
              <a:t>λ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&lt;&lt;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&lt;&lt;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baseline="-25000" dirty="0" err="1" smtClean="0">
                <a:solidFill>
                  <a:srgbClr val="0000FF"/>
                </a:solidFill>
                <a:latin typeface="+mn-lt"/>
              </a:rPr>
              <a:t>l</a:t>
            </a:r>
            <a:endParaRPr lang="en-US" b="1" dirty="0" smtClean="0">
              <a:solidFill>
                <a:srgbClr val="0000FF"/>
              </a:solidFill>
              <a:latin typeface="+mn-lt"/>
            </a:endParaRP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  <a:p>
            <a:r>
              <a:rPr lang="en-US" dirty="0" smtClean="0">
                <a:latin typeface="+mn-lt"/>
              </a:rPr>
              <a:t>Only the vortex tail of  </a:t>
            </a:r>
          </a:p>
          <a:p>
            <a:r>
              <a:rPr lang="en-US" dirty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ength L(f)  &gt;&gt; 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 swings</a:t>
            </a:r>
            <a:endParaRPr lang="en-US" dirty="0">
              <a:latin typeface="+mn-lt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19400"/>
            <a:ext cx="1676400" cy="751788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83" y="3657600"/>
            <a:ext cx="1602317" cy="7760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82987" y="1219200"/>
            <a:ext cx="19347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High frequencies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b="1" dirty="0" err="1">
                <a:solidFill>
                  <a:srgbClr val="0000FF"/>
                </a:solidFill>
              </a:rPr>
              <a:t>ω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&gt;&gt;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</a:rPr>
              <a:t>ω</a:t>
            </a:r>
            <a:r>
              <a:rPr lang="en-US" b="1" baseline="-25000" dirty="0" err="1" smtClean="0">
                <a:solidFill>
                  <a:srgbClr val="0000FF"/>
                </a:solidFill>
                <a:latin typeface="+mn-lt"/>
              </a:rPr>
              <a:t>λ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</a:t>
            </a: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Only the vortex tip   </a:t>
            </a:r>
          </a:p>
          <a:p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f length 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 swings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765" y="4648200"/>
            <a:ext cx="3301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For clean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f</a:t>
            </a:r>
            <a:r>
              <a:rPr lang="en-US" baseline="-25000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 ≈  40 GHz, </a:t>
            </a:r>
          </a:p>
          <a:p>
            <a:r>
              <a:rPr lang="en-US" dirty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ut it decreases rapidly</a:t>
            </a:r>
          </a:p>
          <a:p>
            <a:r>
              <a:rPr lang="en-US" dirty="0" smtClean="0">
                <a:latin typeface="+mn-lt"/>
              </a:rPr>
              <a:t>with the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in the dirty limit: </a:t>
            </a:r>
            <a:endParaRPr lang="en-US" dirty="0">
              <a:latin typeface="+mn-lt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3" y="5759646"/>
            <a:ext cx="2434167" cy="7173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9471" y="5373469"/>
            <a:ext cx="258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RF power depends on the </a:t>
            </a:r>
          </a:p>
          <a:p>
            <a:r>
              <a:rPr lang="en-US" dirty="0" smtClean="0">
                <a:latin typeface="+mn-lt"/>
              </a:rPr>
              <a:t>pinned segment length</a:t>
            </a:r>
            <a:endParaRPr lang="en-US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4114800"/>
            <a:ext cx="2646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For clean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f</a:t>
            </a:r>
            <a:r>
              <a:rPr lang="en-US" baseline="-25000" dirty="0" err="1" smtClean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 becomes </a:t>
            </a:r>
          </a:p>
          <a:p>
            <a:r>
              <a:rPr lang="en-US" dirty="0" smtClean="0">
                <a:latin typeface="+mn-lt"/>
              </a:rPr>
              <a:t>smaller than 2 GHz for the </a:t>
            </a:r>
          </a:p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in spacing &gt; 150-200 nm</a:t>
            </a:r>
            <a:endParaRPr lang="en-US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2800" y="3572470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RF power is </a:t>
            </a:r>
          </a:p>
          <a:p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ndependent of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the pin spacing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3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RF power</a:t>
            </a:r>
            <a:endParaRPr lang="en-US" sz="3200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6858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962400" y="990600"/>
            <a:ext cx="5095008" cy="4495800"/>
            <a:chOff x="3200400" y="1143000"/>
            <a:chExt cx="5857009" cy="382157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6"/>
            <a:stretch/>
          </p:blipFill>
          <p:spPr bwMode="auto">
            <a:xfrm>
              <a:off x="3200400" y="1143000"/>
              <a:ext cx="5857009" cy="3821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4715194" y="1596407"/>
              <a:ext cx="2918682" cy="3208658"/>
              <a:chOff x="4038600" y="3501407"/>
              <a:chExt cx="2918682" cy="320865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038600" y="5496580"/>
                <a:ext cx="1050634" cy="523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 </a:t>
                </a:r>
              </a:p>
              <a:p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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</a:rPr>
                  <a:t> &lt;&lt; 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</a:t>
                </a:r>
                <a:r>
                  <a:rPr lang="en-US" sz="2000" b="1" baseline="-25000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l</a:t>
                </a:r>
                <a:endParaRPr lang="en-US" sz="2000" b="1" dirty="0">
                  <a:solidFill>
                    <a:srgbClr val="0000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940247" y="3501407"/>
                <a:ext cx="1017035" cy="34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 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 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</a:rPr>
                  <a:t>&gt; 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</a:t>
                </a:r>
                <a:r>
                  <a:rPr lang="en-US" sz="2000" b="1" baseline="-25000" dirty="0" smtClean="0">
                    <a:solidFill>
                      <a:srgbClr val="0000FF"/>
                    </a:solidFill>
                    <a:latin typeface="Arial Narrow" pitchFamily="34" charset="0"/>
                    <a:sym typeface="Symbol"/>
                  </a:rPr>
                  <a:t></a:t>
                </a:r>
                <a:endParaRPr lang="en-US" sz="2000" b="1" baseline="-25000" dirty="0">
                  <a:solidFill>
                    <a:srgbClr val="0000FF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519571" y="6248400"/>
                <a:ext cx="80502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ym typeface="Symbol"/>
                  </a:rPr>
                  <a:t>/</a:t>
                </a:r>
                <a:r>
                  <a:rPr lang="en-US" sz="2400" baseline="-25000" dirty="0" smtClean="0">
                    <a:sym typeface="Symbol"/>
                  </a:rPr>
                  <a:t></a:t>
                </a:r>
                <a:endParaRPr lang="en-US" sz="2400" baseline="-250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572000" y="2205335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ym typeface="Symbol"/>
                </a:rPr>
                <a:t></a:t>
              </a:r>
              <a:r>
                <a:rPr lang="en-US" sz="2400" baseline="30000" dirty="0" smtClean="0">
                  <a:sym typeface="Symbol"/>
                </a:rPr>
                <a:t>1/2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90524" y="3119735"/>
              <a:ext cx="510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ym typeface="Symbol"/>
                </a:rPr>
                <a:t></a:t>
              </a:r>
              <a:r>
                <a:rPr lang="en-US" sz="2400" baseline="30000" dirty="0">
                  <a:sym typeface="Symbol"/>
                </a:rPr>
                <a:t>2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3125357" y="2449657"/>
              <a:ext cx="90762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P/P</a:t>
              </a:r>
              <a:r>
                <a:rPr lang="en-US" sz="2400" baseline="-25000" dirty="0" smtClean="0">
                  <a:sym typeface="Symbol"/>
                </a:rPr>
                <a:t></a:t>
              </a:r>
              <a:endParaRPr lang="en-US" sz="2400" baseline="-25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4800" y="914400"/>
            <a:ext cx="2727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Low frequencies. </a:t>
            </a:r>
            <a:r>
              <a:rPr lang="en-US" dirty="0">
                <a:latin typeface="+mn-lt"/>
              </a:rPr>
              <a:t>Entire </a:t>
            </a:r>
            <a:endParaRPr lang="en-US" dirty="0" smtClean="0">
              <a:latin typeface="+mn-lt"/>
            </a:endParaRP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vortex segment swings</a:t>
            </a:r>
            <a:endParaRPr lang="en-US" dirty="0">
              <a:latin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71763" y="5549900"/>
            <a:ext cx="8624637" cy="1192431"/>
            <a:chOff x="671763" y="5549900"/>
            <a:chExt cx="8624637" cy="1192431"/>
          </a:xfrm>
        </p:grpSpPr>
        <p:grpSp>
          <p:nvGrpSpPr>
            <p:cNvPr id="28" name="Group 27"/>
            <p:cNvGrpSpPr/>
            <p:nvPr/>
          </p:nvGrpSpPr>
          <p:grpSpPr>
            <a:xfrm>
              <a:off x="4572000" y="5562600"/>
              <a:ext cx="4724400" cy="1179731"/>
              <a:chOff x="2962421" y="5562600"/>
              <a:chExt cx="6172200" cy="1179731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62421" y="5562600"/>
                <a:ext cx="6172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P </a:t>
                </a:r>
                <a:r>
                  <a:rPr lang="en-US" dirty="0" smtClean="0">
                    <a:latin typeface="+mn-lt"/>
                    <a:sym typeface="Symbol"/>
                  </a:rPr>
                  <a:t> 0.13 W at B = 100 </a:t>
                </a:r>
                <a:r>
                  <a:rPr lang="en-US" dirty="0" err="1" smtClean="0">
                    <a:latin typeface="+mn-lt"/>
                    <a:sym typeface="Symbol"/>
                  </a:rPr>
                  <a:t>mT</a:t>
                </a:r>
                <a:r>
                  <a:rPr lang="en-US" dirty="0" smtClean="0">
                    <a:latin typeface="+mn-lt"/>
                    <a:sym typeface="Symbol"/>
                  </a:rPr>
                  <a:t> and 2 GHz. 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62421" y="6096000"/>
                <a:ext cx="49811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Hotspots revealed by thermal maps require </a:t>
                </a:r>
              </a:p>
              <a:p>
                <a:r>
                  <a:rPr lang="en-US" dirty="0">
                    <a:latin typeface="+mn-lt"/>
                  </a:rPr>
                  <a:t>r</a:t>
                </a:r>
                <a:r>
                  <a:rPr lang="en-US" dirty="0" smtClean="0">
                    <a:latin typeface="+mn-lt"/>
                  </a:rPr>
                  <a:t>egions  </a:t>
                </a:r>
                <a:r>
                  <a:rPr lang="en-US" dirty="0" smtClean="0">
                    <a:latin typeface="+mn-lt"/>
                    <a:sym typeface="Symbol"/>
                  </a:rPr>
                  <a:t> few mm</a:t>
                </a:r>
                <a:r>
                  <a:rPr lang="en-US" dirty="0" smtClean="0">
                    <a:latin typeface="+mn-lt"/>
                  </a:rPr>
                  <a:t> with </a:t>
                </a:r>
                <a:r>
                  <a:rPr lang="en-US" dirty="0" smtClean="0">
                    <a:latin typeface="+mn-lt"/>
                    <a:sym typeface="Symbol"/>
                  </a:rPr>
                  <a:t> 10</a:t>
                </a:r>
                <a:r>
                  <a:rPr lang="en-US" baseline="30000" dirty="0" smtClean="0">
                    <a:latin typeface="+mn-lt"/>
                    <a:sym typeface="Symbol"/>
                  </a:rPr>
                  <a:t>6</a:t>
                </a:r>
                <a:r>
                  <a:rPr lang="en-US" dirty="0" smtClean="0">
                    <a:latin typeface="+mn-lt"/>
                    <a:sym typeface="Symbol"/>
                  </a:rPr>
                  <a:t> vortices</a:t>
                </a:r>
                <a:endParaRPr lang="en-US" dirty="0">
                  <a:latin typeface="+mn-lt"/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7834512"/>
                </p:ext>
              </p:extLst>
            </p:nvPr>
          </p:nvGraphicFramePr>
          <p:xfrm>
            <a:off x="671763" y="5549900"/>
            <a:ext cx="2300037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90" name="Equation" r:id="rId4" imgW="1181100" imgH="241300" progId="Equation.3">
                    <p:embed/>
                  </p:oleObj>
                </mc:Choice>
                <mc:Fallback>
                  <p:oleObj name="Equation" r:id="rId4" imgW="1181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71763" y="5549900"/>
                          <a:ext cx="2300037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296678" y="3468469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 Intermediate </a:t>
            </a:r>
            <a:r>
              <a:rPr lang="en-US" dirty="0" smtClean="0">
                <a:latin typeface="+mn-lt"/>
                <a:sym typeface="Symbol"/>
              </a:rPr>
              <a:t>. </a:t>
            </a:r>
            <a:r>
              <a:rPr lang="en-US" dirty="0" smtClean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816100"/>
            <a:ext cx="2152650" cy="824419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" y="4038600"/>
            <a:ext cx="3174023" cy="457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7200" y="5068669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 High </a:t>
            </a:r>
            <a:r>
              <a:rPr lang="en-US" dirty="0" smtClean="0">
                <a:latin typeface="+mn-lt"/>
                <a:sym typeface="Symbol"/>
              </a:rPr>
              <a:t>. </a:t>
            </a:r>
            <a:r>
              <a:rPr lang="en-US" dirty="0" smtClean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01" y="4507468"/>
            <a:ext cx="343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No dependence on the pin spacing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6019800"/>
            <a:ext cx="343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No dependence on the pin spacing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2590800"/>
            <a:ext cx="2771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P decreases  strongly as the 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pin spacing l decreases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0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More frequency dependencies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19200"/>
            <a:ext cx="5791200" cy="5515676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25450" y="9906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4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Dependencies of P on the pinned length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5647509" cy="5140559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25450" y="9906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67400" y="1600200"/>
            <a:ext cx="2716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For random distribution </a:t>
            </a:r>
          </a:p>
          <a:p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f pins, P should be </a:t>
            </a:r>
          </a:p>
          <a:p>
            <a:r>
              <a:rPr lang="en-US" dirty="0" smtClean="0">
                <a:latin typeface="+mn-lt"/>
              </a:rPr>
              <a:t>averaged over pin </a:t>
            </a:r>
            <a:r>
              <a:rPr lang="en-US" dirty="0" err="1" smtClean="0">
                <a:latin typeface="+mn-lt"/>
              </a:rPr>
              <a:t>spacings</a:t>
            </a:r>
            <a:endParaRPr lang="en-US" dirty="0">
              <a:latin typeface="+mn-lt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21" y="2819400"/>
            <a:ext cx="2958579" cy="649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1576" y="3962400"/>
            <a:ext cx="269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Here F(l) is the distribution </a:t>
            </a:r>
          </a:p>
          <a:p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unction of pin </a:t>
            </a:r>
            <a:r>
              <a:rPr lang="en-US" dirty="0" err="1" smtClean="0">
                <a:latin typeface="+mn-lt"/>
              </a:rPr>
              <a:t>spacings</a:t>
            </a:r>
            <a:r>
              <a:rPr lang="en-US" dirty="0" smtClean="0">
                <a:latin typeface="+mn-lt"/>
              </a:rPr>
              <a:t>:  </a:t>
            </a:r>
            <a:endParaRPr lang="en-US" dirty="0">
              <a:latin typeface="+mn-lt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5181600"/>
            <a:ext cx="2101850" cy="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Dependencies of P on the mean free path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5965471" cy="5410200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25450" y="9906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54492" y="1371600"/>
            <a:ext cx="263883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Assume that heat </a:t>
            </a:r>
          </a:p>
          <a:p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reatments only affect the </a:t>
            </a:r>
          </a:p>
          <a:p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but not the spacing </a:t>
            </a:r>
          </a:p>
          <a:p>
            <a:r>
              <a:rPr lang="en-US" dirty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etween pinning </a:t>
            </a:r>
          </a:p>
          <a:p>
            <a:r>
              <a:rPr lang="en-US" dirty="0" err="1" smtClean="0">
                <a:latin typeface="+mn-lt"/>
              </a:rPr>
              <a:t>nanoprecipitates</a:t>
            </a:r>
            <a:r>
              <a:rPr lang="en-US" dirty="0" smtClean="0">
                <a:latin typeface="+mn-lt"/>
              </a:rPr>
              <a:t> </a:t>
            </a:r>
          </a:p>
          <a:p>
            <a:endParaRPr lang="en-US" dirty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Dependence of P on </a:t>
            </a:r>
          </a:p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in </a:t>
            </a:r>
            <a:r>
              <a:rPr lang="en-US" dirty="0" smtClean="0">
                <a:latin typeface="+mn-lt"/>
              </a:rPr>
              <a:t>spacing intertwined </a:t>
            </a:r>
          </a:p>
          <a:p>
            <a:r>
              <a:rPr lang="en-US" dirty="0">
                <a:latin typeface="+mn-lt"/>
              </a:rPr>
              <a:t>w</a:t>
            </a:r>
            <a:r>
              <a:rPr lang="en-US" dirty="0" smtClean="0">
                <a:latin typeface="+mn-lt"/>
              </a:rPr>
              <a:t>ith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does not </a:t>
            </a:r>
          </a:p>
          <a:p>
            <a:r>
              <a:rPr lang="en-US" dirty="0" smtClean="0">
                <a:latin typeface="+mn-lt"/>
              </a:rPr>
              <a:t>allow to describe the </a:t>
            </a:r>
          </a:p>
          <a:p>
            <a:r>
              <a:rPr lang="en-US" dirty="0" err="1">
                <a:latin typeface="+mn-lt"/>
              </a:rPr>
              <a:t>b</a:t>
            </a:r>
            <a:r>
              <a:rPr lang="en-US" dirty="0" err="1" smtClean="0">
                <a:latin typeface="+mn-lt"/>
              </a:rPr>
              <a:t>ehavoior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of </a:t>
            </a:r>
            <a:r>
              <a:rPr lang="en-US" dirty="0" err="1" smtClean="0">
                <a:latin typeface="+mn-lt"/>
              </a:rPr>
              <a:t>R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in terms </a:t>
            </a:r>
          </a:p>
          <a:p>
            <a:r>
              <a:rPr lang="en-US" dirty="0" smtClean="0">
                <a:latin typeface="+mn-lt"/>
              </a:rPr>
              <a:t>of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only </a:t>
            </a:r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Distribution of pin </a:t>
            </a:r>
          </a:p>
          <a:p>
            <a:r>
              <a:rPr lang="en-US" dirty="0" err="1">
                <a:latin typeface="+mn-lt"/>
              </a:rPr>
              <a:t>s</a:t>
            </a:r>
            <a:r>
              <a:rPr lang="en-US" dirty="0" err="1" smtClean="0">
                <a:latin typeface="+mn-lt"/>
              </a:rPr>
              <a:t>pacings</a:t>
            </a:r>
            <a:r>
              <a:rPr lang="en-US" dirty="0" smtClean="0">
                <a:latin typeface="+mn-lt"/>
              </a:rPr>
              <a:t> also p</a:t>
            </a:r>
            <a:r>
              <a:rPr lang="en-US" dirty="0" smtClean="0"/>
              <a:t>lays </a:t>
            </a:r>
          </a:p>
          <a:p>
            <a:r>
              <a:rPr lang="en-US" dirty="0" smtClean="0"/>
              <a:t>a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3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Residual resistance due to trapped vortices</a:t>
            </a:r>
            <a:endParaRPr lang="en-US" sz="3200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7620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944469"/>
            <a:ext cx="860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For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 with </a:t>
            </a:r>
            <a:r>
              <a:rPr lang="en-US" dirty="0" smtClean="0">
                <a:latin typeface="+mn-lt"/>
                <a:sym typeface="Symbol"/>
              </a:rPr>
              <a:t></a:t>
            </a:r>
            <a:r>
              <a:rPr lang="en-US" baseline="-25000" dirty="0" smtClean="0">
                <a:latin typeface="+mn-lt"/>
                <a:sym typeface="Symbol"/>
              </a:rPr>
              <a:t>n</a:t>
            </a:r>
            <a:r>
              <a:rPr lang="en-US" dirty="0" smtClean="0">
                <a:latin typeface="+mn-lt"/>
                <a:sym typeface="Symbol"/>
              </a:rPr>
              <a:t> = 10</a:t>
            </a:r>
            <a:r>
              <a:rPr lang="en-US" baseline="30000" dirty="0" smtClean="0">
                <a:latin typeface="+mn-lt"/>
                <a:sym typeface="Symbol"/>
              </a:rPr>
              <a:t>-9</a:t>
            </a:r>
            <a:r>
              <a:rPr lang="en-US" dirty="0" smtClean="0">
                <a:latin typeface="+mn-lt"/>
                <a:sym typeface="Symbol"/>
              </a:rPr>
              <a:t> m, </a:t>
            </a:r>
            <a:r>
              <a:rPr lang="en-US" dirty="0" err="1" smtClean="0">
                <a:latin typeface="+mn-lt"/>
                <a:sym typeface="Symbol"/>
              </a:rPr>
              <a:t>B</a:t>
            </a:r>
            <a:r>
              <a:rPr lang="en-US" baseline="-25000" dirty="0" err="1" smtClean="0">
                <a:latin typeface="+mn-lt"/>
                <a:sym typeface="Symbol"/>
              </a:rPr>
              <a:t>c</a:t>
            </a:r>
            <a:r>
              <a:rPr lang="en-US" dirty="0" smtClean="0">
                <a:latin typeface="+mn-lt"/>
                <a:sym typeface="Symbol"/>
              </a:rPr>
              <a:t> = 200 </a:t>
            </a:r>
            <a:r>
              <a:rPr lang="en-US" dirty="0" err="1" smtClean="0">
                <a:latin typeface="+mn-lt"/>
                <a:sym typeface="Symbol"/>
              </a:rPr>
              <a:t>mT</a:t>
            </a:r>
            <a:r>
              <a:rPr lang="en-US" dirty="0" smtClean="0">
                <a:latin typeface="+mn-lt"/>
                <a:sym typeface="Symbol"/>
              </a:rPr>
              <a:t>, the observed </a:t>
            </a:r>
            <a:r>
              <a:rPr lang="en-US" dirty="0" err="1" smtClean="0">
                <a:latin typeface="+mn-lt"/>
                <a:sym typeface="Symbol"/>
              </a:rPr>
              <a:t>R</a:t>
            </a:r>
            <a:r>
              <a:rPr lang="en-US" baseline="-25000" dirty="0" err="1" smtClean="0">
                <a:latin typeface="+mn-lt"/>
                <a:sym typeface="Symbol"/>
              </a:rPr>
              <a:t>i</a:t>
            </a:r>
            <a:r>
              <a:rPr lang="en-US" dirty="0" smtClean="0">
                <a:latin typeface="+mn-lt"/>
                <a:sym typeface="Symbol"/>
              </a:rPr>
              <a:t> = 5 n at 2GHz can be produced </a:t>
            </a:r>
          </a:p>
          <a:p>
            <a:r>
              <a:rPr lang="en-US" dirty="0" smtClean="0">
                <a:latin typeface="+mn-lt"/>
                <a:sym typeface="Symbol"/>
              </a:rPr>
              <a:t>by the residual field 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B</a:t>
            </a:r>
            <a:r>
              <a:rPr lang="en-US" b="1" baseline="-25000" dirty="0" smtClean="0">
                <a:solidFill>
                  <a:srgbClr val="0000FF"/>
                </a:solidFill>
                <a:latin typeface="+mn-lt"/>
                <a:sym typeface="Symbol"/>
              </a:rPr>
              <a:t>0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  0.3 T </a:t>
            </a:r>
            <a:r>
              <a:rPr lang="en-US" dirty="0" smtClean="0">
                <a:latin typeface="+mn-lt"/>
                <a:sym typeface="Symbol"/>
              </a:rPr>
              <a:t>much smaller than the Earth field 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B</a:t>
            </a:r>
            <a:r>
              <a:rPr lang="en-US" b="1" baseline="-25000" dirty="0" smtClean="0">
                <a:solidFill>
                  <a:srgbClr val="0000FF"/>
                </a:solidFill>
                <a:latin typeface="+mn-lt"/>
                <a:sym typeface="Symbol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 = 20-60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T. 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895600"/>
            <a:ext cx="768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Vortex hotspots contribute to the field dependence of Q(H)</a:t>
            </a:r>
          </a:p>
          <a:p>
            <a:endParaRPr lang="en-US" baseline="-25000" dirty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Vortex hotspots can ignite thermal instability and lateral quench propagation </a:t>
            </a:r>
            <a:endParaRPr lang="en-US" dirty="0">
              <a:latin typeface="+mn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418429"/>
              </p:ext>
            </p:extLst>
          </p:nvPr>
        </p:nvGraphicFramePr>
        <p:xfrm>
          <a:off x="2436813" y="990600"/>
          <a:ext cx="43449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72" name="Equation" r:id="rId3" imgW="2501900" imgH="482600" progId="Equation.3">
                  <p:embed/>
                </p:oleObj>
              </mc:Choice>
              <mc:Fallback>
                <p:oleObj name="Equation" r:id="rId3" imgW="2501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6813" y="990600"/>
                        <a:ext cx="4344987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8974" y="4038600"/>
            <a:ext cx="850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Field dependent </a:t>
            </a:r>
            <a:r>
              <a:rPr lang="en-US" dirty="0" err="1" smtClean="0">
                <a:latin typeface="+mn-lt"/>
              </a:rPr>
              <a:t>R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due to thermal feedback controlled by thermal conductivity </a:t>
            </a:r>
            <a:r>
              <a:rPr lang="en-US" dirty="0" err="1" smtClean="0">
                <a:latin typeface="+mn-lt"/>
              </a:rPr>
              <a:t>κ</a:t>
            </a:r>
            <a:r>
              <a:rPr lang="en-US" dirty="0" smtClean="0">
                <a:latin typeface="+mn-lt"/>
              </a:rPr>
              <a:t> and the </a:t>
            </a:r>
          </a:p>
          <a:p>
            <a:r>
              <a:rPr lang="en-US" dirty="0" err="1" smtClean="0">
                <a:latin typeface="+mn-lt"/>
              </a:rPr>
              <a:t>Kapitza</a:t>
            </a:r>
            <a:r>
              <a:rPr lang="en-US" dirty="0" smtClean="0">
                <a:latin typeface="+mn-lt"/>
              </a:rPr>
              <a:t> thermal conductance </a:t>
            </a:r>
            <a:r>
              <a:rPr lang="en-US" dirty="0" smtClean="0"/>
              <a:t>α</a:t>
            </a:r>
            <a:r>
              <a:rPr lang="en-US" baseline="-25000" dirty="0" smtClean="0"/>
              <a:t>K</a:t>
            </a: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between the film and the substrate/coolant</a:t>
            </a:r>
            <a:endParaRPr lang="en-US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5906869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Thermal feedback makes </a:t>
            </a:r>
            <a:r>
              <a:rPr lang="en-US" dirty="0" err="1">
                <a:latin typeface="+mn-lt"/>
              </a:rPr>
              <a:t>R</a:t>
            </a:r>
            <a:r>
              <a:rPr lang="en-US" baseline="-25000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(H</a:t>
            </a:r>
            <a:r>
              <a:rPr lang="en-US" dirty="0" smtClean="0">
                <a:latin typeface="+mn-lt"/>
              </a:rPr>
              <a:t>) interconnected </a:t>
            </a:r>
            <a:r>
              <a:rPr lang="en-US" dirty="0">
                <a:latin typeface="+mn-lt"/>
              </a:rPr>
              <a:t>with R</a:t>
            </a:r>
            <a:r>
              <a:rPr lang="en-US" baseline="-25000" dirty="0">
                <a:latin typeface="+mn-lt"/>
              </a:rPr>
              <a:t>BCS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and causes thermal instability at the </a:t>
            </a:r>
            <a:r>
              <a:rPr lang="en-US" dirty="0" err="1" smtClean="0">
                <a:latin typeface="+mn-lt"/>
              </a:rPr>
              <a:t>rf</a:t>
            </a:r>
            <a:r>
              <a:rPr lang="en-US" dirty="0" smtClean="0">
                <a:latin typeface="+mn-lt"/>
              </a:rPr>
              <a:t> field at which the denominator goes to zero</a:t>
            </a:r>
            <a:endParaRPr lang="en-US" dirty="0">
              <a:latin typeface="+mn-lt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986656"/>
              </p:ext>
            </p:extLst>
          </p:nvPr>
        </p:nvGraphicFramePr>
        <p:xfrm>
          <a:off x="1981200" y="4876800"/>
          <a:ext cx="440266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73" name="Equation" r:id="rId5" imgW="2641600" imgH="457200" progId="Equation.3">
                  <p:embed/>
                </p:oleObj>
              </mc:Choice>
              <mc:Fallback>
                <p:oleObj name="Equation" r:id="rId5" imgW="2641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1200" y="4876800"/>
                        <a:ext cx="4402667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80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Vortex RF nonlinearities</a:t>
            </a:r>
            <a:endParaRPr lang="en-US" sz="3200" b="1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762000"/>
            <a:ext cx="8229600" cy="1588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1000" y="914400"/>
            <a:ext cx="5562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At H = </a:t>
            </a:r>
            <a:r>
              <a:rPr lang="en-US" dirty="0" err="1" smtClean="0">
                <a:latin typeface="+mn-lt"/>
              </a:rPr>
              <a:t>H</a:t>
            </a:r>
            <a:r>
              <a:rPr lang="en-US" baseline="-25000" dirty="0" err="1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, the velocity of Cooper pairs reaches the critical </a:t>
            </a:r>
          </a:p>
          <a:p>
            <a:r>
              <a:rPr lang="en-US" dirty="0" err="1">
                <a:latin typeface="+mn-lt"/>
              </a:rPr>
              <a:t>p</a:t>
            </a:r>
            <a:r>
              <a:rPr lang="en-US" dirty="0" err="1" smtClean="0">
                <a:latin typeface="+mn-lt"/>
              </a:rPr>
              <a:t>airbreaking</a:t>
            </a:r>
            <a:r>
              <a:rPr lang="en-US" dirty="0" smtClean="0">
                <a:latin typeface="+mn-lt"/>
              </a:rPr>
              <a:t> value </a:t>
            </a:r>
            <a:r>
              <a:rPr lang="en-US" dirty="0" err="1" smtClean="0">
                <a:latin typeface="+mn-lt"/>
              </a:rPr>
              <a:t>v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= </a:t>
            </a:r>
            <a:r>
              <a:rPr lang="en-US" dirty="0" smtClean="0">
                <a:latin typeface="+mn-lt"/>
                <a:sym typeface="Symbol"/>
              </a:rPr>
              <a:t>/p</a:t>
            </a:r>
            <a:r>
              <a:rPr lang="en-US" baseline="-25000" dirty="0" smtClean="0">
                <a:latin typeface="+mn-lt"/>
                <a:sym typeface="Symbol"/>
              </a:rPr>
              <a:t>F</a:t>
            </a:r>
            <a:r>
              <a:rPr lang="en-US" dirty="0" smtClean="0">
                <a:latin typeface="+mn-lt"/>
              </a:rPr>
              <a:t> .  </a:t>
            </a:r>
          </a:p>
          <a:p>
            <a:endParaRPr lang="en-US" dirty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Meissner</a:t>
            </a:r>
            <a:r>
              <a:rPr lang="en-US" dirty="0" smtClean="0">
                <a:latin typeface="+mn-lt"/>
              </a:rPr>
              <a:t> current density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 ≈ </a:t>
            </a:r>
            <a:r>
              <a:rPr lang="en-US" dirty="0" err="1" smtClean="0">
                <a:latin typeface="+mn-lt"/>
              </a:rPr>
              <a:t>H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/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is 10</a:t>
            </a:r>
            <a:r>
              <a:rPr lang="en-US" baseline="30000" dirty="0">
                <a:latin typeface="+mn-lt"/>
              </a:rPr>
              <a:t>4</a:t>
            </a:r>
            <a:r>
              <a:rPr lang="en-US" dirty="0" smtClean="0">
                <a:latin typeface="+mn-lt"/>
              </a:rPr>
              <a:t> times higher than the </a:t>
            </a:r>
            <a:r>
              <a:rPr lang="en-US" dirty="0">
                <a:latin typeface="+mn-lt"/>
              </a:rPr>
              <a:t>pinning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  <a:sym typeface="Symbol"/>
              </a:rPr>
              <a:t> </a:t>
            </a:r>
            <a:r>
              <a:rPr lang="en-US" dirty="0" smtClean="0">
                <a:latin typeface="+mn-lt"/>
                <a:sym typeface="Symbol"/>
              </a:rPr>
              <a:t>0.1 </a:t>
            </a:r>
            <a:r>
              <a:rPr lang="en-US" dirty="0">
                <a:latin typeface="+mn-lt"/>
                <a:sym typeface="Symbol"/>
              </a:rPr>
              <a:t>MA/cm</a:t>
            </a:r>
            <a:r>
              <a:rPr lang="en-US" baseline="30000" dirty="0">
                <a:latin typeface="+mn-lt"/>
                <a:sym typeface="Symbol"/>
              </a:rPr>
              <a:t>2</a:t>
            </a:r>
            <a:r>
              <a:rPr lang="en-US" dirty="0">
                <a:latin typeface="+mn-lt"/>
                <a:sym typeface="Symbol"/>
              </a:rPr>
              <a:t> in </a:t>
            </a:r>
            <a:r>
              <a:rPr lang="en-US" dirty="0" err="1">
                <a:latin typeface="+mn-lt"/>
                <a:sym typeface="Symbol"/>
              </a:rPr>
              <a:t>Nb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857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96" y="914400"/>
            <a:ext cx="3049404" cy="242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6324600" y="3733801"/>
            <a:ext cx="2743200" cy="2925764"/>
            <a:chOff x="228600" y="2000211"/>
            <a:chExt cx="4038600" cy="4049423"/>
          </a:xfrm>
        </p:grpSpPr>
        <p:sp>
          <p:nvSpPr>
            <p:cNvPr id="11" name="Freeform 10"/>
            <p:cNvSpPr/>
            <p:nvPr/>
          </p:nvSpPr>
          <p:spPr bwMode="auto">
            <a:xfrm>
              <a:off x="1903413" y="2241493"/>
              <a:ext cx="557212" cy="3808141"/>
            </a:xfrm>
            <a:custGeom>
              <a:avLst/>
              <a:gdLst>
                <a:gd name="connsiteX0" fmla="*/ 360438 w 556380"/>
                <a:gd name="connsiteY0" fmla="*/ 0 h 3618895"/>
                <a:gd name="connsiteX1" fmla="*/ 491066 w 556380"/>
                <a:gd name="connsiteY1" fmla="*/ 391886 h 3618895"/>
                <a:gd name="connsiteX2" fmla="*/ 476552 w 556380"/>
                <a:gd name="connsiteY2" fmla="*/ 1190172 h 3618895"/>
                <a:gd name="connsiteX3" fmla="*/ 12095 w 556380"/>
                <a:gd name="connsiteY3" fmla="*/ 2220686 h 3618895"/>
                <a:gd name="connsiteX4" fmla="*/ 403980 w 556380"/>
                <a:gd name="connsiteY4" fmla="*/ 3410857 h 3618895"/>
                <a:gd name="connsiteX5" fmla="*/ 433009 w 556380"/>
                <a:gd name="connsiteY5" fmla="*/ 3468915 h 361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380" h="3618895">
                  <a:moveTo>
                    <a:pt x="360438" y="0"/>
                  </a:moveTo>
                  <a:cubicBezTo>
                    <a:pt x="416076" y="96762"/>
                    <a:pt x="471714" y="193524"/>
                    <a:pt x="491066" y="391886"/>
                  </a:cubicBezTo>
                  <a:cubicBezTo>
                    <a:pt x="510418" y="590248"/>
                    <a:pt x="556380" y="885372"/>
                    <a:pt x="476552" y="1190172"/>
                  </a:cubicBezTo>
                  <a:cubicBezTo>
                    <a:pt x="396724" y="1494972"/>
                    <a:pt x="24190" y="1850572"/>
                    <a:pt x="12095" y="2220686"/>
                  </a:cubicBezTo>
                  <a:cubicBezTo>
                    <a:pt x="0" y="2590800"/>
                    <a:pt x="333828" y="3202819"/>
                    <a:pt x="403980" y="3410857"/>
                  </a:cubicBezTo>
                  <a:cubicBezTo>
                    <a:pt x="474132" y="3618895"/>
                    <a:pt x="453570" y="3543905"/>
                    <a:pt x="433009" y="3468915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447800" y="421144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990600" y="4070163"/>
              <a:ext cx="1905000" cy="561935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1676400" y="4311445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828800" y="340981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1371600" y="3268533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2057400" y="3508228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1905000" y="260818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1447800" y="2466902"/>
              <a:ext cx="1905000" cy="560348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2133600" y="2706598"/>
              <a:ext cx="533400" cy="160326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1676400" y="5254353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Arc 21"/>
            <p:cNvSpPr/>
            <p:nvPr/>
          </p:nvSpPr>
          <p:spPr bwMode="auto">
            <a:xfrm>
              <a:off x="1219200" y="5113076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Arc 22"/>
            <p:cNvSpPr/>
            <p:nvPr/>
          </p:nvSpPr>
          <p:spPr bwMode="auto">
            <a:xfrm>
              <a:off x="1905000" y="5352771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966913" y="5448014"/>
              <a:ext cx="471487" cy="401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7200" y="3668554"/>
              <a:ext cx="304800" cy="401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124200" y="4471772"/>
              <a:ext cx="304800" cy="2555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lowchart: Data 30"/>
            <p:cNvSpPr/>
            <p:nvPr/>
          </p:nvSpPr>
          <p:spPr>
            <a:xfrm>
              <a:off x="228600" y="2000211"/>
              <a:ext cx="4038600" cy="32065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28600" y="2466902"/>
              <a:ext cx="12192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8600" y="2627229"/>
              <a:ext cx="990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28600" y="2787554"/>
              <a:ext cx="762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28600" y="2947881"/>
              <a:ext cx="5334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28600" y="3108206"/>
              <a:ext cx="381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28600" y="3268533"/>
              <a:ext cx="228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209800" y="2160537"/>
              <a:ext cx="152400" cy="476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6122" y="2667000"/>
            <a:ext cx="358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How fast could the vortex tip move?</a:t>
            </a:r>
            <a:endParaRPr lang="en-US" dirty="0">
              <a:latin typeface="+mn-lt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44397"/>
              </p:ext>
            </p:extLst>
          </p:nvPr>
        </p:nvGraphicFramePr>
        <p:xfrm>
          <a:off x="1482725" y="3200400"/>
          <a:ext cx="194627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12" name="Equation" r:id="rId4" imgW="1054100" imgH="431800" progId="Equation.3">
                  <p:embed/>
                </p:oleObj>
              </mc:Choice>
              <mc:Fallback>
                <p:oleObj name="Equation" r:id="rId4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725" y="3200400"/>
                        <a:ext cx="1946275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381000" y="4114800"/>
            <a:ext cx="42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This yields v = 10 km/s, which exceeds both </a:t>
            </a:r>
          </a:p>
          <a:p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he speed of sound and </a:t>
            </a:r>
            <a:r>
              <a:rPr lang="en-US" dirty="0" err="1">
                <a:latin typeface="+mn-lt"/>
              </a:rPr>
              <a:t>v</a:t>
            </a:r>
            <a:r>
              <a:rPr lang="en-US" baseline="-25000" dirty="0" err="1">
                <a:latin typeface="+mn-lt"/>
              </a:rPr>
              <a:t>c</a:t>
            </a:r>
            <a:r>
              <a:rPr lang="en-US" dirty="0">
                <a:latin typeface="+mn-lt"/>
              </a:rPr>
              <a:t> = </a:t>
            </a:r>
            <a:r>
              <a:rPr lang="en-US" dirty="0">
                <a:latin typeface="+mn-lt"/>
                <a:sym typeface="Symbol"/>
              </a:rPr>
              <a:t>/p</a:t>
            </a:r>
            <a:r>
              <a:rPr lang="en-US" baseline="-25000" dirty="0">
                <a:latin typeface="+mn-lt"/>
                <a:sym typeface="Symbol"/>
              </a:rPr>
              <a:t>F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1 km/s</a:t>
            </a:r>
            <a:endParaRPr lang="en-US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1000" y="4953000"/>
            <a:ext cx="458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Linear Bardeen-Stephen vortex dynamics fails.</a:t>
            </a:r>
          </a:p>
          <a:p>
            <a:r>
              <a:rPr lang="en-US" dirty="0" smtClean="0">
                <a:latin typeface="+mn-lt"/>
              </a:rPr>
              <a:t>Larkin-</a:t>
            </a:r>
            <a:r>
              <a:rPr lang="en-US" dirty="0" err="1" smtClean="0">
                <a:latin typeface="+mn-lt"/>
              </a:rPr>
              <a:t>Ovchinnikov</a:t>
            </a:r>
            <a:r>
              <a:rPr lang="en-US" dirty="0" smtClean="0">
                <a:latin typeface="+mn-lt"/>
              </a:rPr>
              <a:t> and/or thermal instabilities</a:t>
            </a:r>
            <a:endParaRPr lang="en-US" dirty="0">
              <a:latin typeface="+mn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191992"/>
              </p:ext>
            </p:extLst>
          </p:nvPr>
        </p:nvGraphicFramePr>
        <p:xfrm>
          <a:off x="748556" y="5791201"/>
          <a:ext cx="2147044" cy="829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13" name="Equation" r:id="rId6" imgW="1117600" imgH="431800" progId="Equation.3">
                  <p:embed/>
                </p:oleObj>
              </mc:Choice>
              <mc:Fallback>
                <p:oleObj name="Equation" r:id="rId6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8556" y="5791201"/>
                        <a:ext cx="2147044" cy="829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3505200" y="57912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Vortex jumps at </a:t>
            </a:r>
          </a:p>
          <a:p>
            <a:r>
              <a:rPr lang="en-US" dirty="0">
                <a:latin typeface="+mn-lt"/>
              </a:rPr>
              <a:t>v</a:t>
            </a:r>
            <a:r>
              <a:rPr lang="en-US" dirty="0" smtClean="0">
                <a:latin typeface="+mn-lt"/>
              </a:rPr>
              <a:t> &gt; v</a:t>
            </a:r>
            <a:r>
              <a:rPr lang="en-US" baseline="-25000" dirty="0" smtClean="0">
                <a:latin typeface="+mn-lt"/>
              </a:rPr>
              <a:t>0 </a:t>
            </a:r>
            <a:r>
              <a:rPr lang="en-US" dirty="0" smtClean="0">
                <a:latin typeface="+mn-lt"/>
                <a:sym typeface="Symbol"/>
              </a:rPr>
              <a:t> 0.1 km/s </a:t>
            </a:r>
          </a:p>
          <a:p>
            <a:r>
              <a:rPr lang="en-US" dirty="0" smtClean="0">
                <a:latin typeface="+mn-lt"/>
                <a:sym typeface="Symbol"/>
              </a:rPr>
              <a:t>as was measured on </a:t>
            </a:r>
            <a:r>
              <a:rPr lang="en-US" dirty="0" err="1" smtClean="0">
                <a:latin typeface="+mn-lt"/>
                <a:sym typeface="Symbol"/>
              </a:rPr>
              <a:t>Nb</a:t>
            </a:r>
            <a:r>
              <a:rPr lang="en-US" dirty="0" smtClean="0">
                <a:latin typeface="+mn-lt"/>
                <a:sym typeface="Symbol"/>
              </a:rPr>
              <a:t> films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04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Motivation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5626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1800" dirty="0" smtClean="0"/>
              <a:t>Trapped vortices can produce significant RF power in hotspots, contributing to the residual surface resistance. 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The problem of getting rid of trapped vortices</a:t>
            </a:r>
            <a:r>
              <a:rPr lang="en-US" sz="1800" dirty="0"/>
              <a:t>.</a:t>
            </a:r>
            <a:r>
              <a:rPr lang="en-US" sz="1800" dirty="0" smtClean="0"/>
              <a:t> Screening the Earth magnetic field and reducing thermoelectric currents. </a:t>
            </a:r>
            <a:r>
              <a:rPr lang="en-US" sz="1800" dirty="0" smtClean="0">
                <a:sym typeface="Symbol"/>
              </a:rPr>
              <a:t>Moving and breaking vortex hotspots into pieces by scanning laser beams</a:t>
            </a:r>
            <a:r>
              <a:rPr lang="en-US" sz="1800" dirty="0">
                <a:sym typeface="Symbol"/>
              </a:rPr>
              <a:t> </a:t>
            </a:r>
            <a:r>
              <a:rPr lang="en-US" sz="1800" dirty="0" smtClean="0">
                <a:sym typeface="Symbol"/>
              </a:rPr>
              <a:t>and external heaters  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(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Ciovati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 and Gurevich, Phys. Rev. ST-AB 11, 122001 (2008); Gurevich and 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Ciovati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, 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Phys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 Rev. B 87, 054502 (2013)</a:t>
            </a:r>
            <a:r>
              <a:rPr lang="en-US" sz="1800" dirty="0" smtClean="0">
                <a:sym typeface="Symbol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n-US" sz="1800" dirty="0">
              <a:sym typeface="Symbol"/>
            </a:endParaRP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ym typeface="Symbol"/>
              </a:rPr>
              <a:t>Increasing Q by flushing some of trapped vortices out by strong temperature gradients during the cavity </a:t>
            </a:r>
            <a:r>
              <a:rPr lang="en-US" sz="1800" dirty="0" err="1" smtClean="0">
                <a:sym typeface="Symbol"/>
              </a:rPr>
              <a:t>cooldown</a:t>
            </a:r>
            <a:r>
              <a:rPr lang="en-US" sz="1800" dirty="0" smtClean="0">
                <a:sym typeface="Symbol"/>
              </a:rPr>
              <a:t> through </a:t>
            </a:r>
            <a:r>
              <a:rPr lang="en-US" sz="1800" dirty="0" err="1" smtClean="0">
                <a:sym typeface="Symbol"/>
              </a:rPr>
              <a:t>T</a:t>
            </a:r>
            <a:r>
              <a:rPr lang="en-US" sz="1800" baseline="-25000" dirty="0" err="1" smtClean="0">
                <a:sym typeface="Symbol"/>
              </a:rPr>
              <a:t>c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Romanenko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 et al, APL  105, 234103 (2014), J. Appl. Phys. 115, 184903 (2014); Vogt, 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Kugeler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 and </a:t>
            </a:r>
            <a:r>
              <a:rPr lang="en-US" sz="1400" b="1" dirty="0" err="1" smtClean="0">
                <a:solidFill>
                  <a:srgbClr val="0000FF"/>
                </a:solidFill>
                <a:sym typeface="Symbol"/>
              </a:rPr>
              <a:t>Knobloch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, Phys. Rev. ST-AB  16, 102002 (2013);  18, 042001 (2015).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>
              <a:sym typeface="Symbol"/>
            </a:endParaRP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ym typeface="Symbol"/>
              </a:rPr>
              <a:t>How much vortex dissipation can be tolerated? Theory of  </a:t>
            </a:r>
            <a:r>
              <a:rPr lang="en-US" sz="1800" dirty="0" err="1" smtClean="0">
                <a:sym typeface="Symbol"/>
              </a:rPr>
              <a:t>rf</a:t>
            </a:r>
            <a:r>
              <a:rPr lang="en-US" sz="1800" dirty="0" smtClean="0">
                <a:sym typeface="Symbol"/>
              </a:rPr>
              <a:t> dissipation and residual surface resistance produced by oscillating flexible vortex lines. </a:t>
            </a:r>
            <a:r>
              <a:rPr lang="en-US" sz="1400" b="1" dirty="0">
                <a:solidFill>
                  <a:srgbClr val="0000FF"/>
                </a:solidFill>
                <a:sym typeface="Symbol"/>
              </a:rPr>
              <a:t>Gurevich and </a:t>
            </a:r>
            <a:r>
              <a:rPr lang="en-US" sz="1400" b="1" dirty="0" err="1">
                <a:solidFill>
                  <a:srgbClr val="0000FF"/>
                </a:solidFill>
                <a:sym typeface="Symbol"/>
              </a:rPr>
              <a:t>Ciovati</a:t>
            </a:r>
            <a:r>
              <a:rPr lang="en-US" sz="1400" b="1" dirty="0">
                <a:solidFill>
                  <a:srgbClr val="0000FF"/>
                </a:solidFill>
                <a:sym typeface="Symbol"/>
              </a:rPr>
              <a:t>, </a:t>
            </a:r>
            <a:r>
              <a:rPr lang="en-US" sz="1400" b="1" dirty="0" err="1">
                <a:solidFill>
                  <a:srgbClr val="0000FF"/>
                </a:solidFill>
                <a:sym typeface="Symbol"/>
              </a:rPr>
              <a:t>Phys</a:t>
            </a:r>
            <a:r>
              <a:rPr lang="en-US" sz="1400" b="1" dirty="0">
                <a:solidFill>
                  <a:srgbClr val="0000FF"/>
                </a:solidFill>
                <a:sym typeface="Symbol"/>
              </a:rPr>
              <a:t> Rev. 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B  77, 104501 (2008); 87</a:t>
            </a:r>
            <a:r>
              <a:rPr lang="en-US" sz="1400" b="1" dirty="0">
                <a:solidFill>
                  <a:srgbClr val="0000FF"/>
                </a:solidFill>
                <a:sym typeface="Symbol"/>
              </a:rPr>
              <a:t>, 054502 (2013</a:t>
            </a:r>
            <a:r>
              <a:rPr lang="en-US" sz="1400" b="1" dirty="0" smtClean="0">
                <a:solidFill>
                  <a:srgbClr val="0000FF"/>
                </a:solidFill>
                <a:sym typeface="Symbol"/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en-US" sz="1400" b="1" dirty="0">
              <a:solidFill>
                <a:srgbClr val="0000FF"/>
              </a:solidFill>
              <a:sym typeface="Symbol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ym typeface="Symbol"/>
              </a:rPr>
              <a:t>Intricate dependencies of the vortex residual resistance on frequency, pin spacing and the mean free path. Optimization of </a:t>
            </a:r>
            <a:r>
              <a:rPr lang="en-US" sz="1800" dirty="0" err="1" smtClean="0">
                <a:sym typeface="Symbol"/>
              </a:rPr>
              <a:t>R</a:t>
            </a:r>
            <a:r>
              <a:rPr lang="en-US" sz="1800" baseline="-25000" dirty="0" err="1" smtClean="0">
                <a:sym typeface="Symbol"/>
              </a:rPr>
              <a:t>i</a:t>
            </a:r>
            <a:endParaRPr lang="en-US" sz="1800" baseline="-25000" dirty="0">
              <a:sym typeface="Symbol"/>
            </a:endParaRPr>
          </a:p>
          <a:p>
            <a:pPr marL="0" indent="0">
              <a:buNone/>
            </a:pPr>
            <a:endParaRPr lang="en-US" sz="1800" dirty="0" smtClean="0">
              <a:sym typeface="Symbol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ym typeface="Symbol"/>
              </a:rPr>
              <a:t>RF nonlinearities and thermal instabilities ignited by vortex bundles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>
              <a:sym typeface="Symbol"/>
            </a:endParaRPr>
          </a:p>
          <a:p>
            <a:pPr>
              <a:buFont typeface="Wingdings" pitchFamily="2" charset="2"/>
              <a:buChar char="§"/>
            </a:pPr>
            <a:endParaRPr lang="en-US" sz="1800" dirty="0">
              <a:sym typeface="Symbol"/>
            </a:endParaRPr>
          </a:p>
          <a:p>
            <a:pPr>
              <a:buFont typeface="Wingdings" pitchFamily="2" charset="2"/>
              <a:buChar char="§"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3000" y="685800"/>
            <a:ext cx="8001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7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Vortex lighter</a:t>
            </a:r>
            <a:endParaRPr lang="en-US" sz="3200" b="1" dirty="0"/>
          </a:p>
        </p:txBody>
      </p:sp>
      <p:pic>
        <p:nvPicPr>
          <p:cNvPr id="6" name="Picture 5" descr="h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24183" r="2916" b="21350"/>
          <a:stretch/>
        </p:blipFill>
        <p:spPr>
          <a:xfrm>
            <a:off x="5562600" y="914400"/>
            <a:ext cx="3505200" cy="305049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914400" y="836612"/>
            <a:ext cx="8229600" cy="1588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943600" y="3757247"/>
            <a:ext cx="2971800" cy="3024553"/>
            <a:chOff x="5791200" y="3757247"/>
            <a:chExt cx="2971800" cy="302455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293"/>
            <a:stretch/>
          </p:blipFill>
          <p:spPr bwMode="auto">
            <a:xfrm>
              <a:off x="5791200" y="3757247"/>
              <a:ext cx="2971800" cy="302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6553200" y="6019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000" y="1066800"/>
            <a:ext cx="490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Meissner</a:t>
            </a:r>
            <a:r>
              <a:rPr lang="en-US" dirty="0" smtClean="0">
                <a:latin typeface="+mn-lt"/>
              </a:rPr>
              <a:t> state at strong </a:t>
            </a:r>
            <a:r>
              <a:rPr lang="en-US" dirty="0" err="1" smtClean="0">
                <a:latin typeface="+mn-lt"/>
              </a:rPr>
              <a:t>rf</a:t>
            </a:r>
            <a:r>
              <a:rPr lang="en-US" dirty="0" smtClean="0">
                <a:latin typeface="+mn-lt"/>
              </a:rPr>
              <a:t> fields is thermally </a:t>
            </a:r>
          </a:p>
          <a:p>
            <a:r>
              <a:rPr lang="en-US" dirty="0">
                <a:latin typeface="+mn-lt"/>
              </a:rPr>
              <a:t>m</a:t>
            </a:r>
            <a:r>
              <a:rPr lang="en-US" dirty="0" smtClean="0">
                <a:latin typeface="+mn-lt"/>
              </a:rPr>
              <a:t>etastable as the </a:t>
            </a:r>
            <a:r>
              <a:rPr lang="en-US" dirty="0" err="1" smtClean="0">
                <a:latin typeface="+mn-lt"/>
              </a:rPr>
              <a:t>rf</a:t>
            </a:r>
            <a:r>
              <a:rPr lang="en-US" dirty="0" smtClean="0">
                <a:latin typeface="+mn-lt"/>
              </a:rPr>
              <a:t> power P(T) increases with</a:t>
            </a:r>
          </a:p>
          <a:p>
            <a:r>
              <a:rPr lang="en-US" dirty="0" smtClean="0">
                <a:latin typeface="+mn-lt"/>
              </a:rPr>
              <a:t>T much faster than the </a:t>
            </a:r>
            <a:r>
              <a:rPr lang="en-US" dirty="0" err="1" smtClean="0">
                <a:latin typeface="+mn-lt"/>
              </a:rPr>
              <a:t>Kapitza</a:t>
            </a:r>
            <a:r>
              <a:rPr lang="en-US" dirty="0" smtClean="0">
                <a:latin typeface="+mn-lt"/>
              </a:rPr>
              <a:t> heat transfer W(T):</a:t>
            </a:r>
            <a:endParaRPr lang="en-US" dirty="0">
              <a:latin typeface="+mn-lt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10210"/>
              </p:ext>
            </p:extLst>
          </p:nvPr>
        </p:nvGraphicFramePr>
        <p:xfrm>
          <a:off x="457200" y="2209800"/>
          <a:ext cx="471991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26" name="Equation" r:id="rId5" imgW="2971800" imgH="431800" progId="Equation.3">
                  <p:embed/>
                </p:oleObj>
              </mc:Choice>
              <mc:Fallback>
                <p:oleObj name="Equation" r:id="rId5" imgW="2971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209800"/>
                        <a:ext cx="471991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81000" y="3087469"/>
            <a:ext cx="461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Uniform heat balance P(T) = W(T) becomes </a:t>
            </a:r>
          </a:p>
          <a:p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mpossible above the thermal breakdown field:</a:t>
            </a:r>
            <a:endParaRPr lang="en-US" dirty="0">
              <a:latin typeface="+mn-lt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40790"/>
              </p:ext>
            </p:extLst>
          </p:nvPr>
        </p:nvGraphicFramePr>
        <p:xfrm>
          <a:off x="838200" y="3962400"/>
          <a:ext cx="39401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27" name="Equation" r:id="rId7" imgW="2159000" imgH="508000" progId="Equation.3">
                  <p:embed/>
                </p:oleObj>
              </mc:Choice>
              <mc:Fallback>
                <p:oleObj name="Equation" r:id="rId7" imgW="2159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3962400"/>
                        <a:ext cx="3940175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4209" y="5029200"/>
            <a:ext cx="242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 &lt; R</a:t>
            </a:r>
            <a:r>
              <a:rPr lang="en-US" baseline="-25000" dirty="0" smtClean="0"/>
              <a:t>0</a:t>
            </a:r>
            <a:r>
              <a:rPr lang="en-US" dirty="0" smtClean="0"/>
              <a:t> = R</a:t>
            </a:r>
            <a:r>
              <a:rPr lang="en-US" baseline="-25000" dirty="0" smtClean="0"/>
              <a:t>BCS</a:t>
            </a:r>
            <a:r>
              <a:rPr lang="en-US" dirty="0" smtClean="0"/>
              <a:t>(T</a:t>
            </a:r>
            <a:r>
              <a:rPr lang="en-US" baseline="-25000" dirty="0" smtClean="0"/>
              <a:t>0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3400" y="5638800"/>
            <a:ext cx="4636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W</a:t>
            </a:r>
            <a:r>
              <a:rPr lang="en-US" dirty="0" smtClean="0">
                <a:latin typeface="+mn-lt"/>
              </a:rPr>
              <a:t>eak vortex hotspots at low fields can ignite</a:t>
            </a:r>
          </a:p>
          <a:p>
            <a:r>
              <a:rPr lang="en-US" dirty="0" smtClean="0">
                <a:latin typeface="+mn-lt"/>
              </a:rPr>
              <a:t>local thermal instability and lateral propagation </a:t>
            </a:r>
          </a:p>
          <a:p>
            <a:r>
              <a:rPr lang="en-US" dirty="0" smtClean="0">
                <a:latin typeface="+mn-lt"/>
              </a:rPr>
              <a:t>of hot normal phase at high fields H &lt; </a:t>
            </a:r>
            <a:r>
              <a:rPr lang="en-US" dirty="0" err="1" smtClean="0">
                <a:latin typeface="+mn-lt"/>
              </a:rPr>
              <a:t>H</a:t>
            </a:r>
            <a:r>
              <a:rPr lang="en-US" baseline="-25000" dirty="0" err="1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 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51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0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71475" y="685800"/>
            <a:ext cx="87725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066800"/>
            <a:ext cx="8327921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Trapped </a:t>
            </a:r>
            <a:r>
              <a:rPr lang="en-US" dirty="0" err="1" smtClean="0">
                <a:latin typeface="+mn-lt"/>
              </a:rPr>
              <a:t>mesoscopic</a:t>
            </a:r>
            <a:r>
              <a:rPr lang="en-US" dirty="0" smtClean="0">
                <a:latin typeface="+mn-lt"/>
              </a:rPr>
              <a:t> vortex bundles can produce the main contribution to the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residual surface resistance at low temperatures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Temperature mapping combined with the laser scanning technique allows us to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identify vortex hotspots in superconducting cavities, move vortex bundles around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and break them into smaller pieces.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Typical vortex bundles revealed by reconstruction of hotspots from temperature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maps have 10</a:t>
            </a:r>
            <a:r>
              <a:rPr lang="en-US" baseline="30000" dirty="0" smtClean="0">
                <a:latin typeface="+mn-lt"/>
              </a:rPr>
              <a:t>6</a:t>
            </a:r>
            <a:r>
              <a:rPr lang="en-US" dirty="0" smtClean="0">
                <a:latin typeface="+mn-lt"/>
              </a:rPr>
              <a:t> vortices spread over regions from few mm to few cm.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Theory of dissipation of oscillating flexible vortex lines driven by the </a:t>
            </a:r>
            <a:r>
              <a:rPr lang="en-US" dirty="0" err="1" smtClean="0">
                <a:latin typeface="+mn-lt"/>
              </a:rPr>
              <a:t>rf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Meissner</a:t>
            </a:r>
            <a:r>
              <a:rPr lang="en-US" dirty="0" smtClean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 currents gives a complicated dependence of P on </a:t>
            </a:r>
            <a:r>
              <a:rPr lang="en-US" dirty="0" err="1" smtClean="0">
                <a:latin typeface="+mn-lt"/>
              </a:rPr>
              <a:t>ω</a:t>
            </a:r>
            <a:r>
              <a:rPr lang="en-US" dirty="0" smtClean="0">
                <a:latin typeface="+mn-lt"/>
              </a:rPr>
              <a:t>, pin spacing and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 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The observed residual resistance </a:t>
            </a:r>
            <a:r>
              <a:rPr lang="en-US" dirty="0" err="1" smtClean="0">
                <a:latin typeface="+mn-lt"/>
              </a:rPr>
              <a:t>R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= 2-5 </a:t>
            </a:r>
            <a:r>
              <a:rPr lang="en-US" dirty="0" err="1" smtClean="0">
                <a:latin typeface="+mn-lt"/>
              </a:rPr>
              <a:t>nOhm</a:t>
            </a:r>
            <a:r>
              <a:rPr lang="en-US" dirty="0" smtClean="0">
                <a:latin typeface="+mn-lt"/>
              </a:rPr>
              <a:t>  can be produced by low vortex </a:t>
            </a:r>
          </a:p>
          <a:p>
            <a:r>
              <a:rPr lang="en-US" dirty="0" smtClean="0">
                <a:latin typeface="+mn-lt"/>
              </a:rPr>
              <a:t>     density corresponding to</a:t>
            </a:r>
            <a:r>
              <a:rPr lang="en-US" dirty="0" smtClean="0">
                <a:sym typeface="Symbol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n-lt"/>
                <a:sym typeface="Symbol"/>
              </a:rPr>
              <a:t>B</a:t>
            </a:r>
            <a:r>
              <a:rPr lang="en-US" b="1" baseline="-25000" dirty="0">
                <a:solidFill>
                  <a:srgbClr val="0000FF"/>
                </a:solidFill>
                <a:latin typeface="+mn-lt"/>
                <a:sym typeface="Symbol"/>
              </a:rPr>
              <a:t>0</a:t>
            </a:r>
            <a:r>
              <a:rPr lang="en-US" b="1" dirty="0">
                <a:solidFill>
                  <a:srgbClr val="0000FF"/>
                </a:solidFill>
                <a:latin typeface="+mn-lt"/>
                <a:sym typeface="Symbol"/>
              </a:rPr>
              <a:t>  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0.1-0.3 </a:t>
            </a:r>
            <a:r>
              <a:rPr lang="en-US" b="1" dirty="0">
                <a:solidFill>
                  <a:srgbClr val="0000FF"/>
                </a:solidFill>
                <a:latin typeface="+mn-lt"/>
                <a:sym typeface="Symbol"/>
              </a:rPr>
              <a:t>T </a:t>
            </a:r>
            <a:r>
              <a:rPr lang="en-US" dirty="0">
                <a:latin typeface="+mn-lt"/>
                <a:sym typeface="Symbol"/>
              </a:rPr>
              <a:t>much smaller than the Earth field </a:t>
            </a:r>
            <a:endParaRPr lang="en-US" dirty="0" smtClean="0">
              <a:latin typeface="+mn-lt"/>
              <a:sym typeface="Symbol"/>
            </a:endParaRPr>
          </a:p>
          <a:p>
            <a:r>
              <a:rPr lang="en-US" b="1" dirty="0">
                <a:solidFill>
                  <a:srgbClr val="0000FF"/>
                </a:solidFill>
                <a:latin typeface="+mn-lt"/>
                <a:sym typeface="Symbo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    B</a:t>
            </a:r>
            <a:r>
              <a:rPr lang="en-US" b="1" baseline="-25000" dirty="0" smtClean="0">
                <a:solidFill>
                  <a:srgbClr val="0000FF"/>
                </a:solidFill>
                <a:latin typeface="+mn-lt"/>
                <a:sym typeface="Symbol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Symbol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n-lt"/>
                <a:sym typeface="Symbol"/>
              </a:rPr>
              <a:t>= 20-60 T. </a:t>
            </a:r>
            <a:endParaRPr lang="en-US" b="1" dirty="0" smtClean="0">
              <a:solidFill>
                <a:srgbClr val="0000FF"/>
              </a:solidFill>
              <a:latin typeface="+mn-lt"/>
              <a:sym typeface="Symbol"/>
            </a:endParaRPr>
          </a:p>
          <a:p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Trapped vortices can cause microwave nonlinearities and ignite thermal instabilities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633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Why are vortices so deadly for SRF?</a:t>
            </a:r>
            <a:endParaRPr lang="en-US" sz="3200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7620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914400"/>
            <a:ext cx="6045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Suppose that H</a:t>
            </a:r>
            <a:r>
              <a:rPr lang="en-US" baseline="-25000" dirty="0" smtClean="0">
                <a:latin typeface="+mn-lt"/>
              </a:rPr>
              <a:t>c1</a:t>
            </a:r>
            <a:r>
              <a:rPr lang="en-US" dirty="0" smtClean="0">
                <a:latin typeface="+mn-lt"/>
              </a:rPr>
              <a:t> = 0, then we have the Bean critical state</a:t>
            </a:r>
          </a:p>
          <a:p>
            <a:r>
              <a:rPr lang="en-US" dirty="0" smtClean="0">
                <a:latin typeface="+mn-lt"/>
              </a:rPr>
              <a:t>of pinned vortices parallel to the surface with the flux gradient </a:t>
            </a:r>
          </a:p>
          <a:p>
            <a:r>
              <a:rPr lang="en-US" dirty="0" smtClean="0">
                <a:latin typeface="+mn-lt"/>
              </a:rPr>
              <a:t>equal to the critical current density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:</a:t>
            </a:r>
          </a:p>
          <a:p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07997"/>
            <a:ext cx="3302707" cy="354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554069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Bean flux penetration depth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= B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(t)/μ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J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is orders</a:t>
            </a:r>
            <a:endParaRPr lang="en-US" dirty="0">
              <a:solidFill>
                <a:srgbClr val="0000FF"/>
              </a:solidFill>
              <a:latin typeface="+mn-lt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of magnitude greater </a:t>
            </a:r>
            <a:r>
              <a:rPr lang="en-US" dirty="0" smtClean="0">
                <a:latin typeface="+mn-lt"/>
              </a:rPr>
              <a:t>than the London 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= 30-40 nm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363" y="3316069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Remagnetization</a:t>
            </a:r>
            <a:r>
              <a:rPr lang="en-US" dirty="0" smtClean="0">
                <a:latin typeface="+mn-lt"/>
              </a:rPr>
              <a:t> hysteretic losses can be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orders of 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agnitude higher than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Ohmic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losses in Cu: 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4495800" cy="7507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5029200"/>
            <a:ext cx="36750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Flux surface resistance is linear in B</a:t>
            </a:r>
            <a:r>
              <a:rPr lang="en-US" baseline="-25000" dirty="0" smtClean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, </a:t>
            </a:r>
          </a:p>
          <a:p>
            <a:r>
              <a:rPr lang="en-US" dirty="0" smtClean="0">
                <a:latin typeface="+mn-lt"/>
              </a:rPr>
              <a:t>independent of resistivity and can be</a:t>
            </a:r>
          </a:p>
          <a:p>
            <a:r>
              <a:rPr lang="en-US" dirty="0" smtClean="0">
                <a:latin typeface="+mn-lt"/>
              </a:rPr>
              <a:t>decreased by stronger pinning, BUT: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For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 at f = 2GHz, and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= 10</a:t>
            </a:r>
            <a:r>
              <a:rPr lang="en-US" baseline="30000" dirty="0" smtClean="0">
                <a:latin typeface="+mn-lt"/>
              </a:rPr>
              <a:t>8</a:t>
            </a:r>
            <a:r>
              <a:rPr lang="en-US" dirty="0" smtClean="0">
                <a:latin typeface="+mn-lt"/>
              </a:rPr>
              <a:t> A/m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,  </a:t>
            </a:r>
          </a:p>
          <a:p>
            <a:r>
              <a:rPr lang="en-US" dirty="0">
                <a:latin typeface="+mn-lt"/>
              </a:rPr>
              <a:t>w</a:t>
            </a:r>
            <a:r>
              <a:rPr lang="en-US" dirty="0" smtClean="0">
                <a:latin typeface="+mn-lt"/>
              </a:rPr>
              <a:t>e get </a:t>
            </a:r>
            <a:r>
              <a:rPr lang="en-US" dirty="0" err="1" smtClean="0">
                <a:latin typeface="+mn-lt"/>
              </a:rPr>
              <a:t>R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 = 0.27 Ohm at B</a:t>
            </a:r>
            <a:r>
              <a:rPr lang="en-US" baseline="-25000" dirty="0" smtClean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 = 20 </a:t>
            </a:r>
            <a:r>
              <a:rPr lang="en-US" dirty="0" err="1" smtClean="0">
                <a:latin typeface="+mn-lt"/>
              </a:rPr>
              <a:t>mT</a:t>
            </a:r>
            <a:r>
              <a:rPr lang="en-US" dirty="0" smtClean="0">
                <a:latin typeface="+mn-lt"/>
              </a:rPr>
              <a:t> !</a:t>
            </a:r>
            <a:endParaRPr lang="en-US" dirty="0">
              <a:latin typeface="+mn-lt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75666"/>
            <a:ext cx="2250017" cy="92513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8" name="TextBox 27"/>
          <p:cNvSpPr txBox="1"/>
          <p:nvPr/>
        </p:nvSpPr>
        <p:spPr>
          <a:xfrm>
            <a:off x="5371584" y="64124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Surface fraction of vortices α &lt; 10</a:t>
            </a:r>
            <a:r>
              <a:rPr lang="en-US" baseline="30000" dirty="0" smtClean="0">
                <a:latin typeface="+mn-lt"/>
              </a:rPr>
              <a:t>-7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239000" y="685800"/>
            <a:ext cx="1905000" cy="2362200"/>
            <a:chOff x="6934200" y="838200"/>
            <a:chExt cx="2166085" cy="2590800"/>
          </a:xfrm>
        </p:grpSpPr>
        <p:sp>
          <p:nvSpPr>
            <p:cNvPr id="5" name="Rectangle 4"/>
            <p:cNvSpPr/>
            <p:nvPr/>
          </p:nvSpPr>
          <p:spPr>
            <a:xfrm>
              <a:off x="7728685" y="1295400"/>
              <a:ext cx="1371600" cy="21336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riangle 14"/>
            <p:cNvSpPr/>
            <p:nvPr/>
          </p:nvSpPr>
          <p:spPr>
            <a:xfrm rot="5400000">
              <a:off x="7309585" y="2095500"/>
              <a:ext cx="1371600" cy="5334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728685" y="990600"/>
              <a:ext cx="0" cy="243840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643085" y="1981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7576285" y="16002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934200" y="2133600"/>
              <a:ext cx="64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a</a:t>
              </a:r>
              <a:r>
                <a:rPr lang="en-US" dirty="0" smtClean="0"/>
                <a:t>(t)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728685" y="2057400"/>
              <a:ext cx="304800" cy="304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728685" y="2362200"/>
              <a:ext cx="304800" cy="304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728685" y="2362200"/>
              <a:ext cx="1371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728685" y="838200"/>
              <a:ext cx="60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B(x)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7772400" y="3276600"/>
              <a:ext cx="6096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993650" y="2907268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162800" y="4775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4167"/>
          <a:stretch/>
        </p:blipFill>
        <p:spPr>
          <a:xfrm>
            <a:off x="5486400" y="3048000"/>
            <a:ext cx="3657600" cy="22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3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Detection of trapped vortices?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1"/>
            <a:ext cx="86868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cs typeface="Arial"/>
              </a:rPr>
              <a:t>In films vortices are observed using scanning SQUID </a:t>
            </a:r>
            <a:r>
              <a:rPr lang="en-US" sz="1400" b="1" dirty="0" smtClean="0">
                <a:solidFill>
                  <a:srgbClr val="0000FF"/>
                </a:solidFill>
                <a:cs typeface="Arial Narrow"/>
              </a:rPr>
              <a:t>(J. </a:t>
            </a:r>
            <a:r>
              <a:rPr lang="en-US" sz="1400" b="1" dirty="0" err="1" smtClean="0">
                <a:solidFill>
                  <a:srgbClr val="0000FF"/>
                </a:solidFill>
                <a:cs typeface="Arial Narrow"/>
              </a:rPr>
              <a:t>Kirtley</a:t>
            </a:r>
            <a:r>
              <a:rPr lang="en-US" sz="1400" b="1" dirty="0" smtClean="0">
                <a:solidFill>
                  <a:srgbClr val="0000FF"/>
                </a:solidFill>
                <a:cs typeface="Arial Narrow"/>
              </a:rPr>
              <a:t>, Rep. </a:t>
            </a:r>
            <a:r>
              <a:rPr lang="en-US" sz="1400" b="1" dirty="0" err="1" smtClean="0">
                <a:solidFill>
                  <a:srgbClr val="0000FF"/>
                </a:solidFill>
                <a:cs typeface="Arial Narrow"/>
              </a:rPr>
              <a:t>Prog</a:t>
            </a:r>
            <a:r>
              <a:rPr lang="en-US" sz="1400" b="1" dirty="0" smtClean="0">
                <a:solidFill>
                  <a:srgbClr val="0000FF"/>
                </a:solidFill>
                <a:cs typeface="Arial Narrow"/>
              </a:rPr>
              <a:t>. Phys. 73, 126501 (2010)),</a:t>
            </a:r>
            <a:r>
              <a:rPr lang="en-US" sz="1800" dirty="0" smtClean="0">
                <a:cs typeface="Arial"/>
              </a:rPr>
              <a:t> MO imaging, Hall probe, STM, MF or Lorentz microscopy,  …</a:t>
            </a:r>
          </a:p>
          <a:p>
            <a:endParaRPr lang="en-US" sz="1800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" y="1600200"/>
            <a:ext cx="8763000" cy="4703763"/>
            <a:chOff x="381000" y="1600200"/>
            <a:chExt cx="8763000" cy="470376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124200"/>
              <a:ext cx="3276600" cy="2567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866" y="2274332"/>
              <a:ext cx="2677901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" b="7454"/>
            <a:stretch>
              <a:fillRect/>
            </a:stretch>
          </p:blipFill>
          <p:spPr bwMode="auto">
            <a:xfrm>
              <a:off x="5599058" y="4038600"/>
              <a:ext cx="3240142" cy="2265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81000" y="1905000"/>
              <a:ext cx="50584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Hotspots in </a:t>
              </a:r>
              <a:r>
                <a:rPr lang="en-US" dirty="0" err="1" smtClean="0">
                  <a:latin typeface="+mn-lt"/>
                </a:rPr>
                <a:t>Nb</a:t>
              </a:r>
              <a:r>
                <a:rPr lang="en-US" dirty="0" smtClean="0">
                  <a:latin typeface="+mn-lt"/>
                </a:rPr>
                <a:t> cavities revealed by temperature </a:t>
              </a:r>
            </a:p>
            <a:p>
              <a:r>
                <a:rPr lang="en-US" dirty="0">
                  <a:latin typeface="+mn-lt"/>
                </a:rPr>
                <a:t>m</a:t>
              </a:r>
              <a:r>
                <a:rPr lang="en-US" dirty="0" smtClean="0">
                  <a:latin typeface="+mn-lt"/>
                </a:rPr>
                <a:t>aps with the sensitivity of a few </a:t>
              </a:r>
              <a:r>
                <a:rPr lang="en-US" dirty="0" err="1" smtClean="0">
                  <a:latin typeface="+mn-lt"/>
                </a:rPr>
                <a:t>mK</a:t>
              </a:r>
              <a:r>
                <a:rPr lang="en-US" dirty="0" smtClean="0">
                  <a:latin typeface="+mn-lt"/>
                </a:rPr>
                <a:t> and spatial </a:t>
              </a:r>
            </a:p>
            <a:p>
              <a:r>
                <a:rPr lang="en-US" dirty="0" smtClean="0">
                  <a:latin typeface="+mn-lt"/>
                </a:rPr>
                <a:t>resolution of a few mm </a:t>
              </a:r>
              <a:r>
                <a:rPr lang="en-US" sz="1400" b="1" dirty="0" smtClean="0">
                  <a:solidFill>
                    <a:srgbClr val="0000FF"/>
                  </a:solidFill>
                  <a:latin typeface="+mn-lt"/>
                </a:rPr>
                <a:t>(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+mn-lt"/>
                </a:rPr>
                <a:t>Knobloch</a:t>
              </a:r>
              <a:r>
                <a:rPr lang="en-US" sz="1400" b="1" dirty="0" smtClean="0">
                  <a:solidFill>
                    <a:srgbClr val="0000FF"/>
                  </a:solidFill>
                  <a:latin typeface="+mn-lt"/>
                </a:rPr>
                <a:t>,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+mn-lt"/>
                </a:rPr>
                <a:t>Padamsee</a:t>
              </a:r>
              <a:r>
                <a:rPr lang="en-US" sz="1400" b="1" dirty="0" smtClean="0">
                  <a:solidFill>
                    <a:srgbClr val="0000FF"/>
                  </a:solidFill>
                  <a:latin typeface="+mn-lt"/>
                </a:rPr>
                <a:t>,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+mn-lt"/>
                </a:rPr>
                <a:t>Giovati</a:t>
              </a:r>
              <a:r>
                <a:rPr lang="en-US" sz="1400" b="1" dirty="0" smtClean="0">
                  <a:solidFill>
                    <a:srgbClr val="0000FF"/>
                  </a:solidFill>
                  <a:latin typeface="+mn-lt"/>
                </a:rPr>
                <a:t> et al)</a:t>
              </a:r>
              <a:endParaRPr lang="en-US" sz="14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86724" y="1600200"/>
              <a:ext cx="1057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hotspots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858124" y="2045732"/>
              <a:ext cx="685800" cy="6096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29324" y="1969532"/>
              <a:ext cx="2209800" cy="1219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52400" y="5867400"/>
            <a:ext cx="4886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But how do we know that hotspots are caused by</a:t>
            </a:r>
          </a:p>
          <a:p>
            <a:r>
              <a:rPr lang="en-US" dirty="0" smtClean="0">
                <a:latin typeface="+mn-lt"/>
              </a:rPr>
              <a:t>trapped vortices but not surface materials defects</a:t>
            </a:r>
          </a:p>
          <a:p>
            <a:r>
              <a:rPr lang="en-US" dirty="0" smtClean="0">
                <a:latin typeface="+mn-lt"/>
              </a:rPr>
              <a:t>(metallic </a:t>
            </a:r>
            <a:r>
              <a:rPr lang="en-US" dirty="0" err="1" smtClean="0">
                <a:latin typeface="+mn-lt"/>
              </a:rPr>
              <a:t>suboxide</a:t>
            </a:r>
            <a:r>
              <a:rPr lang="en-US" dirty="0" smtClean="0">
                <a:latin typeface="+mn-lt"/>
              </a:rPr>
              <a:t> islands, arrays of </a:t>
            </a:r>
            <a:r>
              <a:rPr lang="en-US" dirty="0" err="1" smtClean="0">
                <a:latin typeface="+mn-lt"/>
              </a:rPr>
              <a:t>hydeides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5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Pushing vortices by thermal gradients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Box 4"/>
              <p:cNvSpPr txBox="1">
                <a:spLocks noChangeArrowheads="1"/>
              </p:cNvSpPr>
              <p:nvPr/>
            </p:nvSpPr>
            <p:spPr bwMode="auto">
              <a:xfrm>
                <a:off x="444782" y="990600"/>
                <a:ext cx="3746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buFont typeface="Wingdings" pitchFamily="2" charset="2"/>
                  <a:buChar char="§"/>
                </a:pPr>
                <a:r>
                  <a:rPr lang="en-US" b="1" dirty="0" smtClean="0">
                    <a:latin typeface="Arial Narrow" pitchFamily="34" charset="0"/>
                  </a:rPr>
                  <a:t>   </a:t>
                </a:r>
                <a:r>
                  <a:rPr lang="en-US" dirty="0">
                    <a:latin typeface="+mn-lt"/>
                  </a:rPr>
                  <a:t>Thermal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+mn-lt"/>
                  </a:rPr>
                  <a:t>force </a:t>
                </a:r>
                <a:r>
                  <a:rPr lang="en-US" dirty="0">
                    <a:latin typeface="+mn-lt"/>
                  </a:rPr>
                  <a:t>acting on the vortex:</a:t>
                </a:r>
              </a:p>
            </p:txBody>
          </p:sp>
        </mc:Choice>
        <mc:Fallback xmlns="">
          <p:sp>
            <p:nvSpPr>
              <p:cNvPr id="6148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782" y="990600"/>
                <a:ext cx="374621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4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625855"/>
              </p:ext>
            </p:extLst>
          </p:nvPr>
        </p:nvGraphicFramePr>
        <p:xfrm>
          <a:off x="573087" y="1524000"/>
          <a:ext cx="39227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9" name="Equation" r:id="rId4" imgW="2336760" imgH="393480" progId="Equation.3">
                  <p:embed/>
                </p:oleObj>
              </mc:Choice>
              <mc:Fallback>
                <p:oleObj name="Equation" r:id="rId4" imgW="2336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" y="1524000"/>
                        <a:ext cx="3922713" cy="660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17096" y="2362200"/>
            <a:ext cx="3621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b="1" dirty="0">
                <a:latin typeface="Arial Narrow" pitchFamily="34" charset="0"/>
              </a:rPr>
              <a:t>   </a:t>
            </a:r>
            <a:r>
              <a:rPr lang="en-US" dirty="0">
                <a:latin typeface="+mn-lt"/>
              </a:rPr>
              <a:t>C</a:t>
            </a:r>
            <a:r>
              <a:rPr lang="en-US" dirty="0" smtClean="0">
                <a:latin typeface="+mn-lt"/>
                <a:sym typeface="Symbol" pitchFamily="18" charset="2"/>
              </a:rPr>
              <a:t>ritical gradient to unpin vortices</a:t>
            </a:r>
            <a:r>
              <a:rPr lang="en-US" dirty="0">
                <a:latin typeface="+mn-lt"/>
                <a:sym typeface="Symbol" pitchFamily="18" charset="2"/>
              </a:rPr>
              <a:t>:</a:t>
            </a:r>
            <a:endParaRPr lang="en-US" dirty="0">
              <a:latin typeface="+mn-lt"/>
            </a:endParaRPr>
          </a:p>
        </p:txBody>
      </p:sp>
      <p:graphicFrame>
        <p:nvGraphicFramePr>
          <p:cNvPr id="61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588702"/>
              </p:ext>
            </p:extLst>
          </p:nvPr>
        </p:nvGraphicFramePr>
        <p:xfrm>
          <a:off x="1200150" y="2914650"/>
          <a:ext cx="26860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0" name="Equation" r:id="rId6" imgW="1790700" imgH="444500" progId="Equation.3">
                  <p:embed/>
                </p:oleObj>
              </mc:Choice>
              <mc:Fallback>
                <p:oleObj name="Equation" r:id="rId6" imgW="1790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914650"/>
                        <a:ext cx="2686050" cy="6667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442000" y="3810000"/>
            <a:ext cx="36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+mn-lt"/>
              </a:rPr>
              <a:t>For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 with B</a:t>
            </a:r>
            <a:r>
              <a:rPr lang="en-US" baseline="-25000" dirty="0" smtClean="0">
                <a:latin typeface="+mn-lt"/>
              </a:rPr>
              <a:t>c1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= </a:t>
            </a:r>
            <a:r>
              <a:rPr lang="en-US" dirty="0" smtClean="0">
                <a:latin typeface="+mn-lt"/>
              </a:rPr>
              <a:t>0.17 T</a:t>
            </a:r>
            <a:r>
              <a:rPr lang="en-US" dirty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= 1kA/cm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pPr eaLnBrk="1" hangingPunct="1"/>
            <a:r>
              <a:rPr lang="en-US" dirty="0" smtClean="0">
                <a:latin typeface="+mn-lt"/>
              </a:rPr>
              <a:t>and </a:t>
            </a:r>
            <a:r>
              <a:rPr lang="en-US" dirty="0">
                <a:latin typeface="+mn-lt"/>
              </a:rPr>
              <a:t>T = </a:t>
            </a:r>
            <a:r>
              <a:rPr lang="en-US" dirty="0" smtClean="0">
                <a:latin typeface="+mn-lt"/>
              </a:rPr>
              <a:t>2K: |</a:t>
            </a:r>
            <a:r>
              <a:rPr lang="en-US" dirty="0" err="1" smtClean="0">
                <a:latin typeface="+mn-lt"/>
              </a:rPr>
              <a:t>dT</a:t>
            </a:r>
            <a:r>
              <a:rPr lang="en-US" dirty="0" smtClean="0">
                <a:latin typeface="+mn-lt"/>
              </a:rPr>
              <a:t>/dx| = 1.6 K/mm</a:t>
            </a:r>
            <a:endParaRPr lang="en-US" dirty="0">
              <a:latin typeface="+mn-lt"/>
            </a:endParaRPr>
          </a:p>
        </p:txBody>
      </p:sp>
      <p:pic>
        <p:nvPicPr>
          <p:cNvPr id="819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5377" r="4630" b="5119"/>
          <a:stretch/>
        </p:blipFill>
        <p:spPr bwMode="auto">
          <a:xfrm>
            <a:off x="5499123" y="914399"/>
            <a:ext cx="3492477" cy="291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9123" y="4038600"/>
            <a:ext cx="3207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A. </a:t>
            </a:r>
            <a:r>
              <a:rPr lang="en-US" sz="1400" b="1" dirty="0" err="1" smtClean="0">
                <a:solidFill>
                  <a:srgbClr val="0000FF"/>
                </a:solidFill>
              </a:rPr>
              <a:t>Gurevich</a:t>
            </a:r>
            <a:r>
              <a:rPr lang="en-US" sz="1400" b="1" dirty="0" smtClean="0">
                <a:solidFill>
                  <a:srgbClr val="0000FF"/>
                </a:solidFill>
              </a:rPr>
              <a:t>, 13-th SRF Conference,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Beijing, 2007</a:t>
            </a:r>
            <a:endParaRPr lang="en-US" sz="14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4495800"/>
            <a:ext cx="8710756" cy="2322731"/>
            <a:chOff x="304800" y="4495800"/>
            <a:chExt cx="8710756" cy="2322731"/>
          </a:xfrm>
        </p:grpSpPr>
        <p:grpSp>
          <p:nvGrpSpPr>
            <p:cNvPr id="2" name="Group 1"/>
            <p:cNvGrpSpPr/>
            <p:nvPr/>
          </p:nvGrpSpPr>
          <p:grpSpPr>
            <a:xfrm>
              <a:off x="304800" y="4495800"/>
              <a:ext cx="8710756" cy="2322731"/>
              <a:chOff x="304800" y="4495800"/>
              <a:chExt cx="8710756" cy="23227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04800" y="5172670"/>
                <a:ext cx="454957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Except for closed semi-loops at the surface, </a:t>
                </a:r>
              </a:p>
              <a:p>
                <a:r>
                  <a:rPr lang="en-US" dirty="0" smtClean="0">
                    <a:latin typeface="+mn-lt"/>
                  </a:rPr>
                  <a:t>line vortices disappear only if they are pushed </a:t>
                </a:r>
              </a:p>
              <a:p>
                <a:r>
                  <a:rPr lang="en-US" dirty="0" smtClean="0">
                    <a:latin typeface="+mn-lt"/>
                  </a:rPr>
                  <a:t>all the way to the orifice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95400" y="4736068"/>
                <a:ext cx="2441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Topological problem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4495800"/>
                <a:ext cx="2743200" cy="1795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 descr="C:\Program Files\Microsoft Office\MEDIA\CAGCAT10\j0195812.wmf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9600" y="4876800"/>
                <a:ext cx="785956" cy="808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04800" y="6172200"/>
                <a:ext cx="39823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Laser beam mostly redistributes vortices </a:t>
                </a:r>
              </a:p>
              <a:p>
                <a:r>
                  <a:rPr lang="en-US" dirty="0" smtClean="0">
                    <a:latin typeface="+mn-lt"/>
                  </a:rPr>
                  <a:t>over the surface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953000" y="6248400"/>
              <a:ext cx="3581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sym typeface="Symbol"/>
                </a:rPr>
                <a:t>Ciovati</a:t>
              </a:r>
              <a:r>
                <a:rPr lang="en-US" sz="1400" b="1" dirty="0">
                  <a:solidFill>
                    <a:srgbClr val="0000FF"/>
                  </a:solidFill>
                  <a:sym typeface="Symbol"/>
                </a:rPr>
                <a:t> and Gurevich, </a:t>
              </a:r>
              <a:endParaRPr lang="en-US" sz="1400" b="1" dirty="0" smtClean="0">
                <a:solidFill>
                  <a:srgbClr val="0000FF"/>
                </a:solidFill>
                <a:sym typeface="Symbol"/>
              </a:endParaRPr>
            </a:p>
            <a:p>
              <a:r>
                <a:rPr lang="en-US" sz="1400" b="1" dirty="0" smtClean="0">
                  <a:solidFill>
                    <a:srgbClr val="0000FF"/>
                  </a:solidFill>
                  <a:sym typeface="Symbol"/>
                </a:rPr>
                <a:t>Phys</a:t>
              </a:r>
              <a:r>
                <a:rPr lang="en-US" sz="1400" b="1" dirty="0">
                  <a:solidFill>
                    <a:srgbClr val="0000FF"/>
                  </a:solidFill>
                  <a:sym typeface="Symbol"/>
                </a:rPr>
                <a:t>. Rev. ST-AB 11, 122001 (2008)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90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How do trapped vortices appear?</a:t>
            </a:r>
          </a:p>
        </p:txBody>
      </p:sp>
      <p:sp>
        <p:nvSpPr>
          <p:cNvPr id="39" name="Line 4"/>
          <p:cNvSpPr>
            <a:spLocks noChangeShapeType="1"/>
          </p:cNvSpPr>
          <p:nvPr/>
        </p:nvSpPr>
        <p:spPr bwMode="auto">
          <a:xfrm>
            <a:off x="381000" y="762000"/>
            <a:ext cx="8686800" cy="0"/>
          </a:xfrm>
          <a:prstGeom prst="line">
            <a:avLst/>
          </a:prstGeom>
          <a:noFill/>
          <a:ln w="38100">
            <a:solidFill>
              <a:srgbClr val="1F0E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20713" y="1176337"/>
            <a:ext cx="3555999" cy="2100263"/>
            <a:chOff x="620713" y="1143000"/>
            <a:chExt cx="3555999" cy="2100263"/>
          </a:xfrm>
        </p:grpSpPr>
        <p:grpSp>
          <p:nvGrpSpPr>
            <p:cNvPr id="9" name="Group 8"/>
            <p:cNvGrpSpPr/>
            <p:nvPr/>
          </p:nvGrpSpPr>
          <p:grpSpPr>
            <a:xfrm>
              <a:off x="620713" y="1143000"/>
              <a:ext cx="979487" cy="2100263"/>
              <a:chOff x="1154113" y="1492250"/>
              <a:chExt cx="979487" cy="2100263"/>
            </a:xfrm>
          </p:grpSpPr>
          <p:grpSp>
            <p:nvGrpSpPr>
              <p:cNvPr id="5129" name="Group 13"/>
              <p:cNvGrpSpPr>
                <a:grpSpLocks/>
              </p:cNvGrpSpPr>
              <p:nvPr/>
            </p:nvGrpSpPr>
            <p:grpSpPr bwMode="auto">
              <a:xfrm>
                <a:off x="1154113" y="1709738"/>
                <a:ext cx="979487" cy="1676400"/>
                <a:chOff x="783772" y="1872342"/>
                <a:chExt cx="979714" cy="1676400"/>
              </a:xfrm>
            </p:grpSpPr>
            <p:sp>
              <p:nvSpPr>
                <p:cNvPr id="15" name="Arc 14"/>
                <p:cNvSpPr/>
                <p:nvPr/>
              </p:nvSpPr>
              <p:spPr bwMode="auto">
                <a:xfrm>
                  <a:off x="1121987" y="2405742"/>
                  <a:ext cx="641499" cy="609600"/>
                </a:xfrm>
                <a:prstGeom prst="arc">
                  <a:avLst>
                    <a:gd name="adj1" fmla="val 16200000"/>
                    <a:gd name="adj2" fmla="val 5399994"/>
                  </a:avLst>
                </a:prstGeom>
                <a:solidFill>
                  <a:schemeClr val="bg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>
                    <a:latin typeface="Times" pitchFamily="18" charset="0"/>
                    <a:cs typeface="Arial" charset="0"/>
                  </a:endParaRPr>
                </a:p>
              </p:txBody>
            </p:sp>
            <p:sp>
              <p:nvSpPr>
                <p:cNvPr id="16" name="Arc 15"/>
                <p:cNvSpPr/>
                <p:nvPr/>
              </p:nvSpPr>
              <p:spPr bwMode="auto">
                <a:xfrm flipH="1">
                  <a:off x="783772" y="2405742"/>
                  <a:ext cx="641499" cy="609600"/>
                </a:xfrm>
                <a:prstGeom prst="arc">
                  <a:avLst>
                    <a:gd name="adj1" fmla="val 16200000"/>
                    <a:gd name="adj2" fmla="val 5399994"/>
                  </a:avLst>
                </a:prstGeom>
                <a:solidFill>
                  <a:schemeClr val="bg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>
                    <a:latin typeface="Times" pitchFamily="18" charset="0"/>
                    <a:cs typeface="Arial" charset="0"/>
                  </a:endParaRPr>
                </a:p>
              </p:txBody>
            </p:sp>
            <p:sp>
              <p:nvSpPr>
                <p:cNvPr id="5149" name="Rectangle 16"/>
                <p:cNvSpPr>
                  <a:spLocks noChangeArrowheads="1"/>
                </p:cNvSpPr>
                <p:nvPr/>
              </p:nvSpPr>
              <p:spPr bwMode="auto">
                <a:xfrm>
                  <a:off x="1066800" y="1872342"/>
                  <a:ext cx="381000" cy="533400"/>
                </a:xfrm>
                <a:prstGeom prst="rect">
                  <a:avLst/>
                </a:prstGeom>
                <a:solidFill>
                  <a:schemeClr val="bg1"/>
                </a:solidFill>
                <a:ln w="571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0" name="Rectangle 17"/>
                <p:cNvSpPr>
                  <a:spLocks noChangeArrowheads="1"/>
                </p:cNvSpPr>
                <p:nvPr/>
              </p:nvSpPr>
              <p:spPr bwMode="auto">
                <a:xfrm>
                  <a:off x="1077685" y="3015342"/>
                  <a:ext cx="381000" cy="533400"/>
                </a:xfrm>
                <a:prstGeom prst="rect">
                  <a:avLst/>
                </a:prstGeom>
                <a:solidFill>
                  <a:schemeClr val="bg1"/>
                </a:solidFill>
                <a:ln w="571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5130" name="Straight Arrow Connector 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8488" y="2536825"/>
                <a:ext cx="2090738" cy="1587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31" name="Straight Arrow Connector 1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27882" y="2536031"/>
                <a:ext cx="2089150" cy="1587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32" name="Straight Arrow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56482" y="2547144"/>
                <a:ext cx="2089150" cy="1587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33" name="Straight Arrow Connector 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7663" y="2536825"/>
                <a:ext cx="2090738" cy="1587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34" name="Straight Arrow Connector 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30969" y="2547144"/>
                <a:ext cx="2089150" cy="1588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5135" name="Group 23"/>
            <p:cNvGrpSpPr>
              <a:grpSpLocks/>
            </p:cNvGrpSpPr>
            <p:nvPr/>
          </p:nvGrpSpPr>
          <p:grpSpPr bwMode="auto">
            <a:xfrm>
              <a:off x="3124200" y="1292225"/>
              <a:ext cx="1052512" cy="1908175"/>
              <a:chOff x="4336025" y="1589313"/>
              <a:chExt cx="1052403" cy="1908160"/>
            </a:xfrm>
          </p:grpSpPr>
          <p:grpSp>
            <p:nvGrpSpPr>
              <p:cNvPr id="5136" name="Group 24"/>
              <p:cNvGrpSpPr>
                <a:grpSpLocks/>
              </p:cNvGrpSpPr>
              <p:nvPr/>
            </p:nvGrpSpPr>
            <p:grpSpPr bwMode="auto">
              <a:xfrm>
                <a:off x="4408714" y="1709056"/>
                <a:ext cx="979714" cy="1676400"/>
                <a:chOff x="783772" y="1872342"/>
                <a:chExt cx="979714" cy="1676400"/>
              </a:xfrm>
            </p:grpSpPr>
            <p:sp>
              <p:nvSpPr>
                <p:cNvPr id="32" name="Arc 31"/>
                <p:cNvSpPr/>
                <p:nvPr/>
              </p:nvSpPr>
              <p:spPr bwMode="auto">
                <a:xfrm>
                  <a:off x="1122202" y="2405056"/>
                  <a:ext cx="641284" cy="609595"/>
                </a:xfrm>
                <a:prstGeom prst="arc">
                  <a:avLst>
                    <a:gd name="adj1" fmla="val 16200000"/>
                    <a:gd name="adj2" fmla="val 5399994"/>
                  </a:avLst>
                </a:prstGeom>
                <a:solidFill>
                  <a:schemeClr val="bg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>
                    <a:latin typeface="Times" pitchFamily="18" charset="0"/>
                    <a:cs typeface="Arial" charset="0"/>
                  </a:endParaRPr>
                </a:p>
              </p:txBody>
            </p:sp>
            <p:sp>
              <p:nvSpPr>
                <p:cNvPr id="33" name="Arc 32"/>
                <p:cNvSpPr/>
                <p:nvPr/>
              </p:nvSpPr>
              <p:spPr bwMode="auto">
                <a:xfrm flipH="1">
                  <a:off x="784100" y="2405056"/>
                  <a:ext cx="641284" cy="609595"/>
                </a:xfrm>
                <a:prstGeom prst="arc">
                  <a:avLst>
                    <a:gd name="adj1" fmla="val 16200000"/>
                    <a:gd name="adj2" fmla="val 5399994"/>
                  </a:avLst>
                </a:prstGeom>
                <a:solidFill>
                  <a:schemeClr val="bg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 sz="2400">
                    <a:latin typeface="Times" pitchFamily="18" charset="0"/>
                    <a:cs typeface="Arial" charset="0"/>
                  </a:endParaRPr>
                </a:p>
              </p:txBody>
            </p:sp>
            <p:sp>
              <p:nvSpPr>
                <p:cNvPr id="514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66800" y="1872342"/>
                  <a:ext cx="381000" cy="533400"/>
                </a:xfrm>
                <a:prstGeom prst="rect">
                  <a:avLst/>
                </a:prstGeom>
                <a:solidFill>
                  <a:schemeClr val="bg1"/>
                </a:solidFill>
                <a:ln w="571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6" name="Rectangle 34"/>
                <p:cNvSpPr>
                  <a:spLocks noChangeArrowheads="1"/>
                </p:cNvSpPr>
                <p:nvPr/>
              </p:nvSpPr>
              <p:spPr bwMode="auto">
                <a:xfrm>
                  <a:off x="1077685" y="3015342"/>
                  <a:ext cx="381000" cy="533400"/>
                </a:xfrm>
                <a:prstGeom prst="rect">
                  <a:avLst/>
                </a:prstGeom>
                <a:solidFill>
                  <a:schemeClr val="bg1"/>
                </a:solidFill>
                <a:ln w="571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" name="Arc 25"/>
              <p:cNvSpPr/>
              <p:nvPr/>
            </p:nvSpPr>
            <p:spPr bwMode="auto">
              <a:xfrm>
                <a:off x="4336025" y="2692616"/>
                <a:ext cx="188892" cy="804857"/>
              </a:xfrm>
              <a:prstGeom prst="arc">
                <a:avLst>
                  <a:gd name="adj1" fmla="val 16548400"/>
                  <a:gd name="adj2" fmla="val 0"/>
                </a:avLst>
              </a:prstGeom>
              <a:noFill/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 flipH="1">
                <a:off x="4415392" y="2330669"/>
                <a:ext cx="282546" cy="441322"/>
              </a:xfrm>
              <a:prstGeom prst="arc">
                <a:avLst>
                  <a:gd name="adj1" fmla="val 17434455"/>
                  <a:gd name="adj2" fmla="val 3859354"/>
                </a:avLst>
              </a:prstGeom>
              <a:noFill/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 flipV="1">
                <a:off x="4353485" y="1589313"/>
                <a:ext cx="190480" cy="804856"/>
              </a:xfrm>
              <a:prstGeom prst="arc">
                <a:avLst>
                  <a:gd name="adj1" fmla="val 16548400"/>
                  <a:gd name="adj2" fmla="val 0"/>
                </a:avLst>
              </a:prstGeom>
              <a:noFill/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Times" pitchFamily="18" charset="0"/>
                  <a:cs typeface="Arial" charset="0"/>
                </a:endParaRPr>
              </a:p>
            </p:txBody>
          </p:sp>
          <p:cxnSp>
            <p:nvCxnSpPr>
              <p:cNvPr id="5140" name="Straight Connector 2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014452" y="2980442"/>
                <a:ext cx="278112" cy="1588"/>
              </a:xfrm>
              <a:prstGeom prst="line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</p:spPr>
          </p:cxnSp>
          <p:cxnSp>
            <p:nvCxnSpPr>
              <p:cNvPr id="5141" name="Straight Connector 2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952998" y="2527664"/>
                <a:ext cx="517074" cy="118656"/>
              </a:xfrm>
              <a:prstGeom prst="line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</p:spPr>
          </p:cxnSp>
          <p:cxnSp>
            <p:nvCxnSpPr>
              <p:cNvPr id="5142" name="Straight Connector 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103505" y="2084294"/>
                <a:ext cx="418051" cy="83335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10" name="Right Arrow 9"/>
            <p:cNvSpPr/>
            <p:nvPr/>
          </p:nvSpPr>
          <p:spPr>
            <a:xfrm>
              <a:off x="2057400" y="2209800"/>
              <a:ext cx="838200" cy="1460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5000" y="1219200"/>
              <a:ext cx="12770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+mn-lt"/>
                </a:rPr>
                <a:t>Cooldown</a:t>
              </a:r>
              <a:endParaRPr lang="en-US" sz="1600" b="1" dirty="0" smtClean="0">
                <a:latin typeface="+mn-lt"/>
              </a:endParaRPr>
            </a:p>
            <a:p>
              <a:r>
                <a:rPr lang="en-US" sz="1600" b="1" dirty="0">
                  <a:latin typeface="+mn-lt"/>
                </a:rPr>
                <a:t>i</a:t>
              </a:r>
              <a:r>
                <a:rPr lang="en-US" sz="1600" b="1" dirty="0" smtClean="0">
                  <a:latin typeface="+mn-lt"/>
                </a:rPr>
                <a:t>n field from </a:t>
              </a:r>
            </a:p>
            <a:p>
              <a:r>
                <a:rPr lang="en-US" sz="1600" b="1" dirty="0" smtClean="0">
                  <a:latin typeface="+mn-lt"/>
                </a:rPr>
                <a:t>T &gt; </a:t>
              </a:r>
              <a:r>
                <a:rPr lang="en-US" sz="1600" b="1" dirty="0" err="1" smtClean="0">
                  <a:latin typeface="+mn-lt"/>
                </a:rPr>
                <a:t>T</a:t>
              </a:r>
              <a:r>
                <a:rPr lang="en-US" sz="1600" b="1" baseline="-25000" dirty="0" err="1" smtClean="0">
                  <a:latin typeface="+mn-lt"/>
                </a:rPr>
                <a:t>c</a:t>
              </a:r>
              <a:r>
                <a:rPr lang="en-US" sz="1600" b="1" dirty="0" smtClean="0">
                  <a:latin typeface="+mn-lt"/>
                </a:rPr>
                <a:t> to 2K</a:t>
              </a:r>
              <a:endParaRPr lang="en-US" sz="1600" b="1" dirty="0"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3745468"/>
            <a:ext cx="624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Trapped appear during cooling through </a:t>
            </a:r>
            <a:r>
              <a:rPr lang="en-US" dirty="0" err="1" smtClean="0">
                <a:latin typeface="+mn-lt"/>
              </a:rPr>
              <a:t>T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baseline="-25000" dirty="0" smtClean="0">
                <a:latin typeface="+mn-lt"/>
              </a:rPr>
              <a:t> 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due to any stray magnetic fields </a:t>
            </a:r>
            <a:endParaRPr lang="en-US" dirty="0"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13462" y="838200"/>
            <a:ext cx="3030538" cy="4488597"/>
            <a:chOff x="6037262" y="838200"/>
            <a:chExt cx="3030538" cy="4488597"/>
          </a:xfrm>
        </p:grpSpPr>
        <p:grpSp>
          <p:nvGrpSpPr>
            <p:cNvPr id="8" name="Group 7"/>
            <p:cNvGrpSpPr/>
            <p:nvPr/>
          </p:nvGrpSpPr>
          <p:grpSpPr>
            <a:xfrm>
              <a:off x="6037262" y="838200"/>
              <a:ext cx="3030538" cy="3327400"/>
              <a:chOff x="2544762" y="2865438"/>
              <a:chExt cx="3030538" cy="3327400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3375" y="2865438"/>
                <a:ext cx="2701925" cy="33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3" name="TextBox 5"/>
              <p:cNvSpPr txBox="1">
                <a:spLocks noChangeArrowheads="1"/>
              </p:cNvSpPr>
              <p:nvPr/>
            </p:nvSpPr>
            <p:spPr bwMode="auto">
              <a:xfrm>
                <a:off x="2544762" y="4227513"/>
                <a:ext cx="960438" cy="831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sz="1600" dirty="0"/>
              </a:p>
              <a:p>
                <a:pPr eaLnBrk="1" hangingPunct="1"/>
                <a:endParaRPr lang="en-US" sz="1600" dirty="0"/>
              </a:p>
              <a:p>
                <a:pPr eaLnBrk="1" hangingPunct="1"/>
                <a:r>
                  <a:rPr lang="en-US" sz="1600" dirty="0"/>
                  <a:t>RF field</a:t>
                </a: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3435350" y="2959100"/>
                <a:ext cx="1765300" cy="3108325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5127" name="TextBox 10"/>
              <p:cNvSpPr txBox="1">
                <a:spLocks noChangeArrowheads="1"/>
              </p:cNvSpPr>
              <p:nvPr/>
            </p:nvSpPr>
            <p:spPr bwMode="auto">
              <a:xfrm>
                <a:off x="4783138" y="2938463"/>
                <a:ext cx="538162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600"/>
                  <a:t>Nb</a:t>
                </a: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>
                <a:off x="2819400" y="3638550"/>
                <a:ext cx="0" cy="93345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2873375" y="3952875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H(t)</a:t>
                </a:r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935262" y="914400"/>
              <a:ext cx="875238" cy="31242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C4D6EB">
                    <a:alpha val="2000"/>
                  </a:srgbClr>
                </a:gs>
                <a:gs pos="100000">
                  <a:srgbClr val="FFEBFA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927850" y="4419600"/>
              <a:ext cx="788987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162800" y="4038600"/>
              <a:ext cx="309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latin typeface="Cambria Math"/>
                  <a:ea typeface="Cambria Math"/>
                </a:rPr>
                <a:t>λ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8357" y="4495800"/>
              <a:ext cx="2649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London penetration depth of</a:t>
              </a:r>
            </a:p>
            <a:p>
              <a:r>
                <a:rPr lang="en-US" sz="1600" dirty="0" smtClean="0">
                  <a:latin typeface="+mn-lt"/>
                </a:rPr>
                <a:t> superconducting </a:t>
              </a:r>
              <a:r>
                <a:rPr lang="en-US" sz="1600" dirty="0" err="1" smtClean="0">
                  <a:latin typeface="+mn-lt"/>
                </a:rPr>
                <a:t>rf</a:t>
              </a:r>
              <a:r>
                <a:rPr lang="en-US" sz="1600" dirty="0" smtClean="0">
                  <a:latin typeface="+mn-lt"/>
                </a:rPr>
                <a:t> currents </a:t>
              </a:r>
            </a:p>
            <a:p>
              <a:r>
                <a:rPr lang="en-US" sz="1600" dirty="0" smtClean="0">
                  <a:latin typeface="Cambria Math"/>
                  <a:ea typeface="Cambria Math"/>
                </a:rPr>
                <a:t>≈ 40 nm &lt;&lt; d = 3mm</a:t>
              </a:r>
              <a:r>
                <a:rPr lang="en-US" sz="1600" dirty="0" smtClean="0">
                  <a:latin typeface="+mn-lt"/>
                </a:rPr>
                <a:t> 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28600" y="4572000"/>
            <a:ext cx="5852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rapped vortices spaced by a = (φ</a:t>
            </a:r>
            <a:r>
              <a:rPr lang="en-US" baseline="-25000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/H</a:t>
            </a:r>
            <a:r>
              <a:rPr lang="en-US" baseline="-25000" dirty="0" smtClean="0">
                <a:latin typeface="+mn-lt"/>
              </a:rPr>
              <a:t>E</a:t>
            </a:r>
            <a:r>
              <a:rPr lang="en-US" dirty="0" smtClean="0">
                <a:latin typeface="+mn-lt"/>
              </a:rPr>
              <a:t>)</a:t>
            </a:r>
            <a:r>
              <a:rPr lang="en-US" baseline="30000" dirty="0" smtClean="0">
                <a:latin typeface="+mn-lt"/>
              </a:rPr>
              <a:t>1/2</a:t>
            </a:r>
            <a:r>
              <a:rPr lang="en-US" dirty="0" smtClean="0">
                <a:latin typeface="+mn-lt"/>
              </a:rPr>
              <a:t> = 6-7 </a:t>
            </a:r>
            <a:r>
              <a:rPr lang="en-US" dirty="0" err="1" smtClean="0">
                <a:latin typeface="+mn-lt"/>
              </a:rPr>
              <a:t>μm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due to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the Earth magnetic field produce the RF dissipation 2-3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orders of magnitude higher than the exponentially small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BCS contribution in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 at 2K. </a:t>
            </a:r>
            <a:endParaRPr lang="en-US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5867400"/>
            <a:ext cx="866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Even good screening (only 1% of H</a:t>
            </a:r>
            <a:r>
              <a:rPr lang="en-US" baseline="-25000" dirty="0" smtClean="0">
                <a:latin typeface="+mn-lt"/>
              </a:rPr>
              <a:t>E</a:t>
            </a:r>
            <a:r>
              <a:rPr lang="en-US" dirty="0" smtClean="0">
                <a:latin typeface="+mn-lt"/>
              </a:rPr>
              <a:t> is allowed in accelerating cavities) cannot eliminate </a:t>
            </a:r>
          </a:p>
          <a:p>
            <a:r>
              <a:rPr lang="en-US" dirty="0" smtClean="0">
                <a:latin typeface="+mn-lt"/>
              </a:rPr>
              <a:t>      trapped vortices because of the large </a:t>
            </a:r>
            <a:r>
              <a:rPr lang="en-US" dirty="0" err="1" smtClean="0">
                <a:latin typeface="+mn-lt"/>
              </a:rPr>
              <a:t>demag</a:t>
            </a:r>
            <a:r>
              <a:rPr lang="en-US" dirty="0" smtClean="0">
                <a:latin typeface="+mn-lt"/>
              </a:rPr>
              <a:t> factor of cavities. 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57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Laser scanning the inner cavity surface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3403486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300669"/>
            <a:ext cx="4114800" cy="2728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4863" y="4840069"/>
            <a:ext cx="489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Measurements of thermal maps with the </a:t>
            </a:r>
            <a:r>
              <a:rPr lang="en-US" dirty="0" err="1" smtClean="0">
                <a:latin typeface="+mn-lt"/>
              </a:rPr>
              <a:t>rf</a:t>
            </a:r>
            <a:r>
              <a:rPr lang="en-US" dirty="0" smtClean="0">
                <a:latin typeface="+mn-lt"/>
              </a:rPr>
              <a:t> power  </a:t>
            </a:r>
          </a:p>
          <a:p>
            <a:r>
              <a:rPr lang="en-US" dirty="0" smtClean="0">
                <a:latin typeface="+mn-lt"/>
              </a:rPr>
              <a:t>and the scanning beam on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9266" y="961072"/>
            <a:ext cx="4602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Push trapped vortices with the laser beam</a:t>
            </a:r>
          </a:p>
          <a:p>
            <a:r>
              <a:rPr lang="en-US" dirty="0" smtClean="0">
                <a:latin typeface="+mn-lt"/>
              </a:rPr>
              <a:t>(high-power LTLSM mode, 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 = 532 nm)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Beam power can be varied from 3mW to 10 W, </a:t>
            </a:r>
          </a:p>
          <a:p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nd the beam diameter from 0.9 to 3mm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2676" y="5706070"/>
            <a:ext cx="4834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If laser scanning changes thermal maps, the  </a:t>
            </a:r>
          </a:p>
          <a:p>
            <a:r>
              <a:rPr lang="en-US" dirty="0" smtClean="0">
                <a:latin typeface="+mn-lt"/>
              </a:rPr>
              <a:t>hotspots can only be due to vortices but not fixed </a:t>
            </a:r>
          </a:p>
          <a:p>
            <a:r>
              <a:rPr lang="en-US" dirty="0" smtClean="0">
                <a:latin typeface="+mn-lt"/>
              </a:rPr>
              <a:t>materials defects </a:t>
            </a:r>
            <a:endParaRPr lang="en-US" dirty="0">
              <a:latin typeface="+mn-lt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914400"/>
            <a:ext cx="348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Ciovati</a:t>
            </a:r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et al. Rev. </a:t>
            </a:r>
            <a:r>
              <a:rPr lang="en-US" sz="1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Sci</a:t>
            </a:r>
            <a:r>
              <a:rPr lang="en-US" sz="1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Instr. 83, 034704 (2012) </a:t>
            </a:r>
            <a:endParaRPr lang="en-US" sz="1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400800"/>
            <a:ext cx="225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uperfluid He, @ 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4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Experiment 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5778856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55" y="1066800"/>
            <a:ext cx="3409145" cy="5470042"/>
          </a:xfrm>
          <a:prstGeom prst="rect">
            <a:avLst/>
          </a:prstGeom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7610" y="37338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efore LH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2210" y="3810000"/>
            <a:ext cx="10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LH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71072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Laser scanning does change temperature maps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Laser scanning does not eliminate hotspots </a:t>
            </a:r>
          </a:p>
          <a:p>
            <a:r>
              <a:rPr lang="en-US" dirty="0" smtClean="0">
                <a:latin typeface="+mn-lt"/>
              </a:rPr>
              <a:t>     but rather move them around and break in </a:t>
            </a:r>
          </a:p>
          <a:p>
            <a:r>
              <a:rPr lang="en-US" dirty="0" smtClean="0">
                <a:latin typeface="+mn-lt"/>
              </a:rPr>
              <a:t>     smaller pieces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388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Pinning of vortices in </a:t>
            </a:r>
            <a:r>
              <a:rPr lang="en-US" sz="3200" b="1" dirty="0" err="1" smtClean="0"/>
              <a:t>Nb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53869"/>
            <a:ext cx="819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Typical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1-10 kA/cm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in clean </a:t>
            </a:r>
            <a:r>
              <a:rPr lang="en-US" dirty="0" err="1" smtClean="0">
                <a:latin typeface="+mn-lt"/>
              </a:rPr>
              <a:t>Nb</a:t>
            </a:r>
            <a:r>
              <a:rPr lang="en-US" dirty="0" smtClean="0">
                <a:latin typeface="+mn-lt"/>
              </a:rPr>
              <a:t> are some 4-6 orders of magnitude </a:t>
            </a:r>
            <a:r>
              <a:rPr lang="en-US" dirty="0" smtClean="0">
                <a:latin typeface="+mn-lt"/>
              </a:rPr>
              <a:t>lower than the</a:t>
            </a:r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depairing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current density </a:t>
            </a:r>
            <a:r>
              <a:rPr lang="en-US" dirty="0" err="1" smtClean="0">
                <a:latin typeface="+mn-lt"/>
              </a:rPr>
              <a:t>J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= </a:t>
            </a:r>
            <a:r>
              <a:rPr lang="en-US" dirty="0" err="1" smtClean="0">
                <a:latin typeface="+mn-lt"/>
              </a:rPr>
              <a:t>H</a:t>
            </a:r>
            <a:r>
              <a:rPr lang="en-US" baseline="-25000" dirty="0" err="1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/</a:t>
            </a:r>
            <a:r>
              <a:rPr lang="en-US" dirty="0" err="1" smtClean="0">
                <a:latin typeface="+mn-lt"/>
              </a:rPr>
              <a:t>λ</a:t>
            </a:r>
            <a:r>
              <a:rPr lang="en-US" dirty="0" smtClean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= 600 </a:t>
            </a:r>
            <a:r>
              <a:rPr lang="en-US" dirty="0" smtClean="0">
                <a:latin typeface="+mn-lt"/>
              </a:rPr>
              <a:t>MA/cm</a:t>
            </a:r>
            <a:r>
              <a:rPr lang="en-US" baseline="30000" dirty="0" smtClean="0">
                <a:latin typeface="+mn-lt"/>
              </a:rPr>
              <a:t>2, </a:t>
            </a:r>
            <a:r>
              <a:rPr lang="en-US" dirty="0" smtClean="0">
                <a:latin typeface="+mn-lt"/>
              </a:rPr>
              <a:t>indicating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weak pinning</a:t>
            </a:r>
            <a:r>
              <a:rPr lang="en-US" dirty="0" smtClean="0">
                <a:latin typeface="+mn-lt"/>
              </a:rPr>
              <a:t>:</a:t>
            </a:r>
            <a:endParaRPr lang="en-US" dirty="0">
              <a:latin typeface="+mn-lt"/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57200" y="1600200"/>
            <a:ext cx="4876800" cy="5257800"/>
            <a:chOff x="228600" y="1447800"/>
            <a:chExt cx="4038600" cy="4601834"/>
          </a:xfrm>
        </p:grpSpPr>
        <p:sp>
          <p:nvSpPr>
            <p:cNvPr id="7" name="Freeform 6"/>
            <p:cNvSpPr/>
            <p:nvPr/>
          </p:nvSpPr>
          <p:spPr bwMode="auto">
            <a:xfrm>
              <a:off x="1903413" y="2241493"/>
              <a:ext cx="557212" cy="3808141"/>
            </a:xfrm>
            <a:custGeom>
              <a:avLst/>
              <a:gdLst>
                <a:gd name="connsiteX0" fmla="*/ 360438 w 556380"/>
                <a:gd name="connsiteY0" fmla="*/ 0 h 3618895"/>
                <a:gd name="connsiteX1" fmla="*/ 491066 w 556380"/>
                <a:gd name="connsiteY1" fmla="*/ 391886 h 3618895"/>
                <a:gd name="connsiteX2" fmla="*/ 476552 w 556380"/>
                <a:gd name="connsiteY2" fmla="*/ 1190172 h 3618895"/>
                <a:gd name="connsiteX3" fmla="*/ 12095 w 556380"/>
                <a:gd name="connsiteY3" fmla="*/ 2220686 h 3618895"/>
                <a:gd name="connsiteX4" fmla="*/ 403980 w 556380"/>
                <a:gd name="connsiteY4" fmla="*/ 3410857 h 3618895"/>
                <a:gd name="connsiteX5" fmla="*/ 433009 w 556380"/>
                <a:gd name="connsiteY5" fmla="*/ 3468915 h 361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380" h="3618895">
                  <a:moveTo>
                    <a:pt x="360438" y="0"/>
                  </a:moveTo>
                  <a:cubicBezTo>
                    <a:pt x="416076" y="96762"/>
                    <a:pt x="471714" y="193524"/>
                    <a:pt x="491066" y="391886"/>
                  </a:cubicBezTo>
                  <a:cubicBezTo>
                    <a:pt x="510418" y="590248"/>
                    <a:pt x="556380" y="885372"/>
                    <a:pt x="476552" y="1190172"/>
                  </a:cubicBezTo>
                  <a:cubicBezTo>
                    <a:pt x="396724" y="1494972"/>
                    <a:pt x="24190" y="1850572"/>
                    <a:pt x="12095" y="2220686"/>
                  </a:cubicBezTo>
                  <a:cubicBezTo>
                    <a:pt x="0" y="2590800"/>
                    <a:pt x="333828" y="3202819"/>
                    <a:pt x="403980" y="3410857"/>
                  </a:cubicBezTo>
                  <a:cubicBezTo>
                    <a:pt x="474132" y="3618895"/>
                    <a:pt x="453570" y="3543905"/>
                    <a:pt x="433009" y="3468915"/>
                  </a:cubicBezTo>
                </a:path>
              </a:pathLst>
            </a:custGeom>
            <a:ln w="1270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1447800" y="421144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990600" y="4070163"/>
              <a:ext cx="1905000" cy="561935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1676400" y="4311445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1828800" y="340981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371600" y="3268533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2057400" y="3508228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1905000" y="2608180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447800" y="2466902"/>
              <a:ext cx="1905000" cy="560348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2133600" y="2706598"/>
              <a:ext cx="533400" cy="160326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1676400" y="5254353"/>
              <a:ext cx="990600" cy="339701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1219200" y="5113076"/>
              <a:ext cx="1905000" cy="56034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1905000" y="5352771"/>
              <a:ext cx="533400" cy="160327"/>
            </a:xfrm>
            <a:prstGeom prst="arc">
              <a:avLst>
                <a:gd name="adj1" fmla="val 10490490"/>
                <a:gd name="adj2" fmla="val 10331459"/>
              </a:avLst>
            </a:prstGeom>
            <a:ln w="19050">
              <a:solidFill>
                <a:srgbClr val="0033CC"/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1828800" y="4005080"/>
              <a:ext cx="2794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2159000" y="4005080"/>
              <a:ext cx="279400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46"/>
            <p:cNvSpPr txBox="1">
              <a:spLocks noChangeArrowheads="1"/>
            </p:cNvSpPr>
            <p:nvPr/>
          </p:nvSpPr>
          <p:spPr bwMode="auto">
            <a:xfrm>
              <a:off x="2438424" y="3776692"/>
              <a:ext cx="345163" cy="31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660066"/>
                  </a:solidFill>
                  <a:latin typeface="Arial Narrow" pitchFamily="34" charset="0"/>
                </a:rPr>
                <a:t>2</a:t>
              </a:r>
              <a:r>
                <a:rPr lang="en-US" b="1">
                  <a:solidFill>
                    <a:srgbClr val="660066"/>
                  </a:solidFill>
                  <a:latin typeface="Arial Narrow" pitchFamily="34" charset="0"/>
                  <a:sym typeface="Symbol" pitchFamily="18" charset="2"/>
                </a:rPr>
                <a:t> </a:t>
              </a:r>
              <a:endParaRPr lang="en-US" b="1">
                <a:solidFill>
                  <a:srgbClr val="660066"/>
                </a:solidFill>
                <a:latin typeface="Arial Narrow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1852633" y="5152760"/>
              <a:ext cx="561935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2133600" y="4952749"/>
              <a:ext cx="9144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52"/>
            <p:cNvSpPr txBox="1">
              <a:spLocks noChangeArrowheads="1"/>
            </p:cNvSpPr>
            <p:nvPr/>
          </p:nvSpPr>
          <p:spPr bwMode="auto">
            <a:xfrm>
              <a:off x="2528883" y="4631765"/>
              <a:ext cx="247850" cy="31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 b="1">
                  <a:solidFill>
                    <a:srgbClr val="660066"/>
                  </a:solidFill>
                  <a:latin typeface="Arial Narrow" pitchFamily="34" charset="0"/>
                </a:rPr>
                <a:t>λ</a:t>
              </a:r>
              <a:r>
                <a:rPr lang="en-US" b="1">
                  <a:solidFill>
                    <a:srgbClr val="660066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1966913" y="5448014"/>
              <a:ext cx="471487" cy="401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57200" y="3668554"/>
              <a:ext cx="304800" cy="401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24200" y="4471772"/>
              <a:ext cx="304800" cy="2555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810000" y="2241493"/>
              <a:ext cx="0" cy="36081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Data 30"/>
            <p:cNvSpPr/>
            <p:nvPr/>
          </p:nvSpPr>
          <p:spPr>
            <a:xfrm>
              <a:off x="228600" y="2000211"/>
              <a:ext cx="4038600" cy="32065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28600" y="2466902"/>
              <a:ext cx="12192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28600" y="2627229"/>
              <a:ext cx="990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28600" y="2787554"/>
              <a:ext cx="762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8600" y="2947881"/>
              <a:ext cx="5334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28600" y="3108206"/>
              <a:ext cx="3810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8600" y="3268533"/>
              <a:ext cx="228600" cy="0"/>
            </a:xfrm>
            <a:prstGeom prst="straightConnector1">
              <a:avLst/>
            </a:prstGeom>
            <a:ln w="25400">
              <a:solidFill>
                <a:srgbClr val="1F0E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209800" y="2160537"/>
              <a:ext cx="152400" cy="476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38" name="TextBox 4111"/>
            <p:cNvSpPr txBox="1">
              <a:spLocks noChangeArrowheads="1"/>
            </p:cNvSpPr>
            <p:nvPr/>
          </p:nvSpPr>
          <p:spPr bwMode="auto">
            <a:xfrm rot="16200000">
              <a:off x="3414707" y="3865613"/>
              <a:ext cx="308560" cy="49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solidFill>
                    <a:srgbClr val="660066"/>
                  </a:solidFill>
                  <a:latin typeface="MT Extra" pitchFamily="18" charset="2"/>
                </a:rPr>
                <a:t>l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304800" y="1839885"/>
              <a:ext cx="838200" cy="32065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4115"/>
            <p:cNvSpPr txBox="1">
              <a:spLocks noChangeArrowheads="1"/>
            </p:cNvSpPr>
            <p:nvPr/>
          </p:nvSpPr>
          <p:spPr bwMode="auto">
            <a:xfrm>
              <a:off x="257927" y="1447800"/>
              <a:ext cx="596187" cy="39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660066"/>
                  </a:solidFill>
                </a:rPr>
                <a:t>H(t)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2286000" y="1933540"/>
              <a:ext cx="762000" cy="25557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4"/>
            <p:cNvSpPr txBox="1">
              <a:spLocks noChangeArrowheads="1"/>
            </p:cNvSpPr>
            <p:nvPr/>
          </p:nvSpPr>
          <p:spPr bwMode="auto">
            <a:xfrm>
              <a:off x="2512488" y="3013274"/>
              <a:ext cx="256522" cy="31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660066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sp>
        <p:nvSpPr>
          <p:cNvPr id="43" name="TextBox 44"/>
          <p:cNvSpPr txBox="1">
            <a:spLocks noChangeArrowheads="1"/>
          </p:cNvSpPr>
          <p:nvPr/>
        </p:nvSpPr>
        <p:spPr bwMode="auto">
          <a:xfrm>
            <a:off x="1600200" y="2438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3205118" y="35168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738518" y="2819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6" name="TextBox 44"/>
          <p:cNvSpPr txBox="1">
            <a:spLocks noChangeArrowheads="1"/>
          </p:cNvSpPr>
          <p:nvPr/>
        </p:nvSpPr>
        <p:spPr bwMode="auto">
          <a:xfrm>
            <a:off x="3509918" y="38216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47" name="TextBox 44"/>
          <p:cNvSpPr txBox="1">
            <a:spLocks noChangeArrowheads="1"/>
          </p:cNvSpPr>
          <p:nvPr/>
        </p:nvSpPr>
        <p:spPr bwMode="auto">
          <a:xfrm>
            <a:off x="3429000" y="42788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48" name="TextBox 44"/>
          <p:cNvSpPr txBox="1">
            <a:spLocks noChangeArrowheads="1"/>
          </p:cNvSpPr>
          <p:nvPr/>
        </p:nvSpPr>
        <p:spPr bwMode="auto">
          <a:xfrm>
            <a:off x="3814718" y="41264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9" name="TextBox 44"/>
          <p:cNvSpPr txBox="1">
            <a:spLocks noChangeArrowheads="1"/>
          </p:cNvSpPr>
          <p:nvPr/>
        </p:nvSpPr>
        <p:spPr bwMode="auto">
          <a:xfrm>
            <a:off x="3357518" y="32766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0" name="TextBox 44"/>
          <p:cNvSpPr txBox="1">
            <a:spLocks noChangeArrowheads="1"/>
          </p:cNvSpPr>
          <p:nvPr/>
        </p:nvSpPr>
        <p:spPr bwMode="auto">
          <a:xfrm>
            <a:off x="3509918" y="38216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1" name="TextBox 44"/>
          <p:cNvSpPr txBox="1">
            <a:spLocks noChangeArrowheads="1"/>
          </p:cNvSpPr>
          <p:nvPr/>
        </p:nvSpPr>
        <p:spPr bwMode="auto">
          <a:xfrm>
            <a:off x="685800" y="25146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2" name="TextBox 44"/>
          <p:cNvSpPr txBox="1">
            <a:spLocks noChangeArrowheads="1"/>
          </p:cNvSpPr>
          <p:nvPr/>
        </p:nvSpPr>
        <p:spPr bwMode="auto">
          <a:xfrm>
            <a:off x="914400" y="3581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3" name="TextBox 44"/>
          <p:cNvSpPr txBox="1">
            <a:spLocks noChangeArrowheads="1"/>
          </p:cNvSpPr>
          <p:nvPr/>
        </p:nvSpPr>
        <p:spPr bwMode="auto">
          <a:xfrm>
            <a:off x="1752600" y="42788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4" name="TextBox 44"/>
          <p:cNvSpPr txBox="1">
            <a:spLocks noChangeArrowheads="1"/>
          </p:cNvSpPr>
          <p:nvPr/>
        </p:nvSpPr>
        <p:spPr bwMode="auto">
          <a:xfrm>
            <a:off x="914400" y="44312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5" name="TextBox 44"/>
          <p:cNvSpPr txBox="1">
            <a:spLocks noChangeArrowheads="1"/>
          </p:cNvSpPr>
          <p:nvPr/>
        </p:nvSpPr>
        <p:spPr bwMode="auto">
          <a:xfrm>
            <a:off x="1676400" y="51932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6" name="TextBox 44"/>
          <p:cNvSpPr txBox="1">
            <a:spLocks noChangeArrowheads="1"/>
          </p:cNvSpPr>
          <p:nvPr/>
        </p:nvSpPr>
        <p:spPr bwMode="auto">
          <a:xfrm>
            <a:off x="2057400" y="45836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7" name="TextBox 44"/>
          <p:cNvSpPr txBox="1">
            <a:spLocks noChangeArrowheads="1"/>
          </p:cNvSpPr>
          <p:nvPr/>
        </p:nvSpPr>
        <p:spPr bwMode="auto">
          <a:xfrm>
            <a:off x="2209800" y="47360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8" name="TextBox 44"/>
          <p:cNvSpPr txBox="1">
            <a:spLocks noChangeArrowheads="1"/>
          </p:cNvSpPr>
          <p:nvPr/>
        </p:nvSpPr>
        <p:spPr bwMode="auto">
          <a:xfrm>
            <a:off x="1905000" y="33528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9" name="TextBox 44"/>
          <p:cNvSpPr txBox="1">
            <a:spLocks noChangeArrowheads="1"/>
          </p:cNvSpPr>
          <p:nvPr/>
        </p:nvSpPr>
        <p:spPr bwMode="auto">
          <a:xfrm>
            <a:off x="2514600" y="50408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0" name="TextBox 44"/>
          <p:cNvSpPr txBox="1">
            <a:spLocks noChangeArrowheads="1"/>
          </p:cNvSpPr>
          <p:nvPr/>
        </p:nvSpPr>
        <p:spPr bwMode="auto">
          <a:xfrm>
            <a:off x="533400" y="48768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1" name="TextBox 44"/>
          <p:cNvSpPr txBox="1">
            <a:spLocks noChangeArrowheads="1"/>
          </p:cNvSpPr>
          <p:nvPr/>
        </p:nvSpPr>
        <p:spPr bwMode="auto">
          <a:xfrm>
            <a:off x="762000" y="3048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2" name="TextBox 44"/>
          <p:cNvSpPr txBox="1">
            <a:spLocks noChangeArrowheads="1"/>
          </p:cNvSpPr>
          <p:nvPr/>
        </p:nvSpPr>
        <p:spPr bwMode="auto">
          <a:xfrm>
            <a:off x="1371600" y="3048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3" name="TextBox 44"/>
          <p:cNvSpPr txBox="1">
            <a:spLocks noChangeArrowheads="1"/>
          </p:cNvSpPr>
          <p:nvPr/>
        </p:nvSpPr>
        <p:spPr bwMode="auto">
          <a:xfrm>
            <a:off x="1524000" y="3581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4" name="TextBox 44"/>
          <p:cNvSpPr txBox="1">
            <a:spLocks noChangeArrowheads="1"/>
          </p:cNvSpPr>
          <p:nvPr/>
        </p:nvSpPr>
        <p:spPr bwMode="auto">
          <a:xfrm>
            <a:off x="1676400" y="37338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5" name="TextBox 44"/>
          <p:cNvSpPr txBox="1">
            <a:spLocks noChangeArrowheads="1"/>
          </p:cNvSpPr>
          <p:nvPr/>
        </p:nvSpPr>
        <p:spPr bwMode="auto">
          <a:xfrm>
            <a:off x="1828800" y="3886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6" name="TextBox 44"/>
          <p:cNvSpPr txBox="1">
            <a:spLocks noChangeArrowheads="1"/>
          </p:cNvSpPr>
          <p:nvPr/>
        </p:nvSpPr>
        <p:spPr bwMode="auto">
          <a:xfrm>
            <a:off x="990600" y="4953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7" name="TextBox 44"/>
          <p:cNvSpPr txBox="1">
            <a:spLocks noChangeArrowheads="1"/>
          </p:cNvSpPr>
          <p:nvPr/>
        </p:nvSpPr>
        <p:spPr bwMode="auto">
          <a:xfrm>
            <a:off x="1143000" y="54980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8" name="TextBox 44"/>
          <p:cNvSpPr txBox="1">
            <a:spLocks noChangeArrowheads="1"/>
          </p:cNvSpPr>
          <p:nvPr/>
        </p:nvSpPr>
        <p:spPr bwMode="auto">
          <a:xfrm>
            <a:off x="762000" y="56504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69" name="TextBox 44"/>
          <p:cNvSpPr txBox="1">
            <a:spLocks noChangeArrowheads="1"/>
          </p:cNvSpPr>
          <p:nvPr/>
        </p:nvSpPr>
        <p:spPr bwMode="auto">
          <a:xfrm>
            <a:off x="1447800" y="58028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70" name="TextBox 44"/>
          <p:cNvSpPr txBox="1">
            <a:spLocks noChangeArrowheads="1"/>
          </p:cNvSpPr>
          <p:nvPr/>
        </p:nvSpPr>
        <p:spPr bwMode="auto">
          <a:xfrm>
            <a:off x="1600200" y="59552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407080" y="1828800"/>
            <a:ext cx="3736920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Randomly distributed pinning </a:t>
            </a:r>
          </a:p>
          <a:p>
            <a:r>
              <a:rPr lang="en-US" dirty="0" err="1">
                <a:latin typeface="+mn-lt"/>
              </a:rPr>
              <a:t>n</a:t>
            </a:r>
            <a:r>
              <a:rPr lang="en-US" dirty="0" err="1" smtClean="0">
                <a:latin typeface="+mn-lt"/>
              </a:rPr>
              <a:t>anoprecipitates</a:t>
            </a:r>
            <a:r>
              <a:rPr lang="en-US" dirty="0" smtClean="0">
                <a:latin typeface="+mn-lt"/>
              </a:rPr>
              <a:t> spaced by </a:t>
            </a:r>
          </a:p>
          <a:p>
            <a:r>
              <a:rPr lang="en-US" dirty="0" smtClean="0">
                <a:latin typeface="+mn-lt"/>
              </a:rPr>
              <a:t>L &gt;&gt; the </a:t>
            </a:r>
            <a:r>
              <a:rPr lang="en-US" dirty="0" err="1" smtClean="0">
                <a:latin typeface="+mn-lt"/>
              </a:rPr>
              <a:t>vorttex</a:t>
            </a:r>
            <a:r>
              <a:rPr lang="en-US" dirty="0" smtClean="0">
                <a:latin typeface="+mn-lt"/>
              </a:rPr>
              <a:t> core diameter </a:t>
            </a:r>
          </a:p>
          <a:p>
            <a:r>
              <a:rPr lang="en-US" dirty="0" smtClean="0">
                <a:latin typeface="+mn-lt"/>
              </a:rPr>
              <a:t>2ξ = 30-80 nm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Randomly distributed Impurities </a:t>
            </a:r>
            <a:r>
              <a:rPr lang="en-US" dirty="0" smtClean="0">
                <a:latin typeface="+mn-lt"/>
              </a:rPr>
              <a:t>with </a:t>
            </a:r>
          </a:p>
          <a:p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 which can be either smaller </a:t>
            </a:r>
          </a:p>
          <a:p>
            <a:r>
              <a:rPr lang="en-US" dirty="0" smtClean="0">
                <a:latin typeface="+mn-lt"/>
              </a:rPr>
              <a:t>of greater than  2ξ.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G</a:t>
            </a:r>
            <a:r>
              <a:rPr lang="en-US" dirty="0" smtClean="0">
                <a:latin typeface="+mn-lt"/>
              </a:rPr>
              <a:t>enerally, there is no direct </a:t>
            </a:r>
          </a:p>
          <a:p>
            <a:r>
              <a:rPr lang="en-US" dirty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orrelation between the </a:t>
            </a:r>
            <a:r>
              <a:rPr lang="en-US" dirty="0" err="1" smtClean="0">
                <a:latin typeface="+mn-lt"/>
              </a:rPr>
              <a:t>m.f.p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smtClean="0">
                <a:latin typeface="+mn-lt"/>
              </a:rPr>
              <a:t>and the pin spacing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Coalescence </a:t>
            </a:r>
            <a:r>
              <a:rPr lang="en-US" dirty="0" smtClean="0">
                <a:latin typeface="+mn-lt"/>
              </a:rPr>
              <a:t>or appearance of pins </a:t>
            </a:r>
          </a:p>
          <a:p>
            <a:r>
              <a:rPr lang="en-US" dirty="0" smtClean="0">
                <a:latin typeface="+mn-lt"/>
              </a:rPr>
              <a:t>during heat treatment changes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both </a:t>
            </a:r>
          </a:p>
          <a:p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pin spacing and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impurity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concentration  </a:t>
            </a:r>
            <a:endParaRPr lang="en-US" dirty="0">
              <a:latin typeface="+mn-lt"/>
            </a:endParaRPr>
          </a:p>
        </p:txBody>
      </p:sp>
      <p:sp>
        <p:nvSpPr>
          <p:cNvPr id="72" name="Line 3"/>
          <p:cNvSpPr>
            <a:spLocks noChangeShapeType="1"/>
          </p:cNvSpPr>
          <p:nvPr/>
        </p:nvSpPr>
        <p:spPr bwMode="auto">
          <a:xfrm>
            <a:off x="425450" y="8382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1000" y="2743200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6200" y="29834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7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16987</TotalTime>
  <Words>2075</Words>
  <Application>Microsoft Macintosh PowerPoint</Application>
  <PresentationFormat>On-screen Show (4:3)</PresentationFormat>
  <Paragraphs>321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 RF dissipation due to trapped vortices    </vt:lpstr>
      <vt:lpstr>Motivation</vt:lpstr>
      <vt:lpstr>Why are vortices so deadly for SRF?</vt:lpstr>
      <vt:lpstr>Detection of trapped vortices?</vt:lpstr>
      <vt:lpstr>Pushing vortices by thermal gradients</vt:lpstr>
      <vt:lpstr>How do trapped vortices appear?</vt:lpstr>
      <vt:lpstr>Laser scanning the inner cavity surface</vt:lpstr>
      <vt:lpstr>Experiment </vt:lpstr>
      <vt:lpstr>Pinning of vortices in Nb</vt:lpstr>
      <vt:lpstr>Parallel vortices near the oscillating surface barrier</vt:lpstr>
      <vt:lpstr>Wagging vortex tail</vt:lpstr>
      <vt:lpstr>General expression for low-field RF power</vt:lpstr>
      <vt:lpstr>Characteristic frequency ranges</vt:lpstr>
      <vt:lpstr>RF power</vt:lpstr>
      <vt:lpstr>More frequency dependencies</vt:lpstr>
      <vt:lpstr>Dependencies of P on the pinned length</vt:lpstr>
      <vt:lpstr>Dependencies of P on the mean free path</vt:lpstr>
      <vt:lpstr>Residual resistance due to trapped vortices</vt:lpstr>
      <vt:lpstr>Vortex RF nonlinearities</vt:lpstr>
      <vt:lpstr>Vortex lighter</vt:lpstr>
      <vt:lpstr>PowerPoint Presentation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breakdown in multilayer coatings: a possibility to break the Nb monopoly</dc:title>
  <dc:creator>Gurevich</dc:creator>
  <cp:lastModifiedBy>Alex  Gurevich</cp:lastModifiedBy>
  <cp:revision>710</cp:revision>
  <dcterms:created xsi:type="dcterms:W3CDTF">2005-07-11T17:56:42Z</dcterms:created>
  <dcterms:modified xsi:type="dcterms:W3CDTF">2015-12-02T15:24:42Z</dcterms:modified>
</cp:coreProperties>
</file>