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532" r:id="rId2"/>
    <p:sldId id="763" r:id="rId3"/>
    <p:sldId id="764" r:id="rId4"/>
    <p:sldId id="754" r:id="rId5"/>
    <p:sldId id="767" r:id="rId6"/>
    <p:sldId id="770" r:id="rId7"/>
    <p:sldId id="762" r:id="rId8"/>
    <p:sldId id="768" r:id="rId9"/>
    <p:sldId id="769" r:id="rId10"/>
    <p:sldId id="755" r:id="rId11"/>
    <p:sldId id="756" r:id="rId12"/>
    <p:sldId id="771" r:id="rId13"/>
    <p:sldId id="773" r:id="rId14"/>
    <p:sldId id="772" r:id="rId15"/>
    <p:sldId id="74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>
          <p15:clr>
            <a:srgbClr val="A4A3A4"/>
          </p15:clr>
        </p15:guide>
        <p15:guide id="2" orient="horz" pos="663">
          <p15:clr>
            <a:srgbClr val="A4A3A4"/>
          </p15:clr>
        </p15:guide>
        <p15:guide id="3" orient="horz" pos="3997">
          <p15:clr>
            <a:srgbClr val="A4A3A4"/>
          </p15:clr>
        </p15:guide>
        <p15:guide id="4" pos="249">
          <p15:clr>
            <a:srgbClr val="A4A3A4"/>
          </p15:clr>
        </p15:guide>
        <p15:guide id="5" pos="5511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FF"/>
    <a:srgbClr val="99FF99"/>
    <a:srgbClr val="66FFFF"/>
    <a:srgbClr val="99FFCC"/>
    <a:srgbClr val="99FF66"/>
    <a:srgbClr val="CCFFFF"/>
    <a:srgbClr val="00FFFF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36" autoAdjust="0"/>
    <p:restoredTop sz="75573" autoAdjust="0"/>
  </p:normalViewPr>
  <p:slideViewPr>
    <p:cSldViewPr snapToObjects="1" showGuides="1">
      <p:cViewPr varScale="1">
        <p:scale>
          <a:sx n="69" d="100"/>
          <a:sy n="69" d="100"/>
        </p:scale>
        <p:origin x="1470" y="48"/>
      </p:cViewPr>
      <p:guideLst>
        <p:guide orient="horz" pos="550"/>
        <p:guide orient="horz" pos="663"/>
        <p:guide orient="horz" pos="3997"/>
        <p:guide pos="249"/>
        <p:guide pos="551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55" d="100"/>
          <a:sy n="55" d="100"/>
        </p:scale>
        <p:origin x="-2654" y="-67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work\Power_coupler_IMP\thermal%20expension\Alumin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76062031726096"/>
          <c:y val="4.8188019466316713E-2"/>
          <c:w val="0.76209301473329472"/>
          <c:h val="0.7692961231408576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Sheet1!$A$3:$A$13</c:f>
              <c:numCache>
                <c:formatCode>General</c:formatCode>
                <c:ptCount val="11"/>
                <c:pt idx="0">
                  <c:v>2</c:v>
                </c:pt>
                <c:pt idx="1">
                  <c:v>4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100</c:v>
                </c:pt>
                <c:pt idx="8">
                  <c:v>200</c:v>
                </c:pt>
                <c:pt idx="9">
                  <c:v>300</c:v>
                </c:pt>
                <c:pt idx="10">
                  <c:v>400</c:v>
                </c:pt>
              </c:numCache>
            </c:numRef>
          </c:xVal>
          <c:yVal>
            <c:numRef>
              <c:f>Sheet1!$B$3:$B$13</c:f>
              <c:numCache>
                <c:formatCode>General</c:formatCode>
                <c:ptCount val="11"/>
                <c:pt idx="0">
                  <c:v>0.1</c:v>
                </c:pt>
                <c:pt idx="1">
                  <c:v>0.60000000000000064</c:v>
                </c:pt>
                <c:pt idx="2">
                  <c:v>7</c:v>
                </c:pt>
                <c:pt idx="3">
                  <c:v>32</c:v>
                </c:pt>
                <c:pt idx="4">
                  <c:v>121</c:v>
                </c:pt>
                <c:pt idx="5">
                  <c:v>174</c:v>
                </c:pt>
                <c:pt idx="6">
                  <c:v>160</c:v>
                </c:pt>
                <c:pt idx="7">
                  <c:v>125</c:v>
                </c:pt>
                <c:pt idx="8">
                  <c:v>55</c:v>
                </c:pt>
                <c:pt idx="9">
                  <c:v>36</c:v>
                </c:pt>
                <c:pt idx="10">
                  <c:v>26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224560"/>
        <c:axId val="134225120"/>
      </c:scatterChart>
      <c:valAx>
        <c:axId val="134224560"/>
        <c:scaling>
          <c:orientation val="minMax"/>
          <c:max val="400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zh-CN"/>
          </a:p>
        </c:txPr>
        <c:crossAx val="134225120"/>
        <c:crossesAt val="0"/>
        <c:crossBetween val="midCat"/>
      </c:valAx>
      <c:valAx>
        <c:axId val="134225120"/>
        <c:scaling>
          <c:orientation val="minMax"/>
          <c:min val="0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zh-CN"/>
          </a:p>
        </c:txPr>
        <c:crossAx val="134224560"/>
        <c:crosses val="autoZero"/>
        <c:crossBetween val="midCat"/>
        <c:majorUnit val="4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01618547681588"/>
          <c:y val="5.1400554097404488E-2"/>
          <c:w val="0.80431014873140716"/>
          <c:h val="0.74928623505395153"/>
        </c:manualLayout>
      </c:layout>
      <c:scatterChart>
        <c:scatterStyle val="smoothMarker"/>
        <c:varyColors val="0"/>
        <c:ser>
          <c:idx val="0"/>
          <c:order val="0"/>
          <c:xVal>
            <c:numRef>
              <c:f>'thermal expansion'!$A$2:$A$13</c:f>
              <c:numCache>
                <c:formatCode>General</c:formatCode>
                <c:ptCount val="12"/>
                <c:pt idx="0">
                  <c:v>-273</c:v>
                </c:pt>
                <c:pt idx="1">
                  <c:v>-173</c:v>
                </c:pt>
                <c:pt idx="2">
                  <c:v>-73</c:v>
                </c:pt>
                <c:pt idx="3">
                  <c:v>27</c:v>
                </c:pt>
                <c:pt idx="4">
                  <c:v>127</c:v>
                </c:pt>
                <c:pt idx="5">
                  <c:v>227</c:v>
                </c:pt>
                <c:pt idx="6">
                  <c:v>327</c:v>
                </c:pt>
                <c:pt idx="7">
                  <c:v>427</c:v>
                </c:pt>
                <c:pt idx="8">
                  <c:v>527</c:v>
                </c:pt>
                <c:pt idx="9">
                  <c:v>627</c:v>
                </c:pt>
                <c:pt idx="10">
                  <c:v>727</c:v>
                </c:pt>
                <c:pt idx="11">
                  <c:v>827</c:v>
                </c:pt>
              </c:numCache>
            </c:numRef>
          </c:xVal>
          <c:yVal>
            <c:numRef>
              <c:f>'thermal expansion'!$B$2:$B$13</c:f>
              <c:numCache>
                <c:formatCode>General</c:formatCode>
                <c:ptCount val="12"/>
                <c:pt idx="0">
                  <c:v>1.9500000000000017</c:v>
                </c:pt>
                <c:pt idx="1">
                  <c:v>3.01</c:v>
                </c:pt>
                <c:pt idx="2">
                  <c:v>4.3899999999999997</c:v>
                </c:pt>
                <c:pt idx="3">
                  <c:v>5.31</c:v>
                </c:pt>
                <c:pt idx="4">
                  <c:v>6.26</c:v>
                </c:pt>
                <c:pt idx="5">
                  <c:v>6.8599999999999985</c:v>
                </c:pt>
                <c:pt idx="6">
                  <c:v>7.31</c:v>
                </c:pt>
                <c:pt idx="7">
                  <c:v>7.68</c:v>
                </c:pt>
                <c:pt idx="8">
                  <c:v>7.96</c:v>
                </c:pt>
                <c:pt idx="9">
                  <c:v>8.19</c:v>
                </c:pt>
                <c:pt idx="10">
                  <c:v>8.3800000000000008</c:v>
                </c:pt>
                <c:pt idx="11">
                  <c:v>8.52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278432"/>
        <c:axId val="211278992"/>
      </c:scatterChart>
      <c:valAx>
        <c:axId val="211278432"/>
        <c:scaling>
          <c:orientation val="minMax"/>
          <c:min val="-300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zh-CN"/>
          </a:p>
        </c:txPr>
        <c:crossAx val="211278992"/>
        <c:crossesAt val="0"/>
        <c:crossBetween val="midCat"/>
      </c:valAx>
      <c:valAx>
        <c:axId val="211278992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zh-CN"/>
          </a:p>
        </c:txPr>
        <c:crossAx val="211278432"/>
        <c:crossesAt val="-300"/>
        <c:crossBetween val="midCat"/>
        <c:majorUnit val="2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0.32017</cdr:x>
      <cdr:y>0.89104</cdr:y>
    </cdr:from>
    <cdr:to>
      <cdr:x>0.68801</cdr:x>
      <cdr:y>0.9952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66825" y="2704851"/>
          <a:ext cx="1455420" cy="316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200" b="1">
              <a:latin typeface="Times New Roman" pitchFamily="18" charset="0"/>
              <a:cs typeface="Times New Roman" pitchFamily="18" charset="0"/>
            </a:rPr>
            <a:t>Temperature [K]</a:t>
          </a:r>
          <a:endParaRPr lang="zh-CN" altLang="en-US" sz="1200" b="1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0.04478</cdr:x>
      <cdr:y>0.08127</cdr:y>
    </cdr:from>
    <cdr:to>
      <cdr:x>0.10448</cdr:x>
      <cdr:y>0.89708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7165" y="246698"/>
          <a:ext cx="236220" cy="2476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r>
            <a:rPr lang="en-US" altLang="zh-CN" sz="1200" b="1">
              <a:latin typeface="Times New Roman" pitchFamily="18" charset="0"/>
              <a:cs typeface="Times New Roman" pitchFamily="18" charset="0"/>
            </a:rPr>
            <a:t>Thermal conductivity   </a:t>
          </a:r>
          <a:r>
            <a:rPr lang="en-US" altLang="zh-CN" sz="1200" b="0">
              <a:latin typeface="Times New Roman" pitchFamily="18" charset="0"/>
              <a:cs typeface="Times New Roman" pitchFamily="18" charset="0"/>
            </a:rPr>
            <a:t>W/m/K</a:t>
          </a:r>
          <a:endParaRPr lang="zh-CN" altLang="en-US" sz="1200" b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0.305</cdr:x>
      <cdr:y>0.91389</cdr:y>
    </cdr:from>
    <cdr:to>
      <cdr:x>0.64333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94460" y="2545080"/>
          <a:ext cx="1546860" cy="236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200" b="1" dirty="0"/>
            <a:t>Temperature [K]</a:t>
          </a:r>
          <a:endParaRPr lang="zh-CN" altLang="en-US" sz="1200" b="1" dirty="0"/>
        </a:p>
      </cdr:txBody>
    </cdr:sp>
  </cdr:relSizeAnchor>
  <cdr:relSizeAnchor xmlns:cdr="http://schemas.openxmlformats.org/drawingml/2006/chartDrawing">
    <cdr:from>
      <cdr:x>0</cdr:x>
      <cdr:y>0.07222</cdr:y>
    </cdr:from>
    <cdr:to>
      <cdr:x>0.09167</cdr:x>
      <cdr:y>0.79444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198120"/>
          <a:ext cx="419100" cy="1981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r>
            <a:rPr lang="en-US" altLang="zh-CN" sz="1400" b="1" dirty="0"/>
            <a:t>Thermal expansion um/K</a:t>
          </a:r>
        </a:p>
        <a:p xmlns:a="http://schemas.openxmlformats.org/drawingml/2006/main">
          <a:endParaRPr lang="zh-CN" altLang="en-US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7C4B4-CD9D-4301-9DA5-6C31CB0EAD71}" type="datetimeFigureOut">
              <a:rPr lang="zh-CN" altLang="en-US" smtClean="0"/>
              <a:pPr/>
              <a:t>2015/12/2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BA043-0B8F-4C41-91E9-727ECABCFF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815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C658F-5661-4116-A148-DE30573B7B00}" type="datetimeFigureOut">
              <a:rPr lang="zh-CN" altLang="en-US" smtClean="0"/>
              <a:pPr/>
              <a:t>2015/12/2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C6F3E-2AC6-42A0-A248-193B04769C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739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C6F3E-2AC6-42A0-A248-193B04769C6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890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C6F3E-2AC6-42A0-A248-193B04769C6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625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C6F3E-2AC6-42A0-A248-193B04769C69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965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C6F3E-2AC6-42A0-A248-193B04769C6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400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C6F3E-2AC6-42A0-A248-193B04769C6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92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860255" y="1808818"/>
            <a:ext cx="7672184" cy="1476032"/>
          </a:xfrm>
        </p:spPr>
        <p:txBody>
          <a:bodyPr vert="horz" anchor="ctr" anchorCtr="0">
            <a:normAutofit/>
          </a:bodyPr>
          <a:lstStyle>
            <a:lvl1pPr algn="r">
              <a:defRPr sz="4000">
                <a:solidFill>
                  <a:srgbClr val="FE8637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860255" y="3897052"/>
            <a:ext cx="7338331" cy="2268252"/>
          </a:xfrm>
          <a:prstGeom prst="rect">
            <a:avLst/>
          </a:prstGeom>
        </p:spPr>
        <p:txBody>
          <a:bodyPr vert="horz" anchor="ctr" anchorCtr="0"/>
          <a:lstStyle>
            <a:lvl1pPr marL="0" indent="0" algn="r">
              <a:buNone/>
              <a:defRPr sz="2400" b="1">
                <a:solidFill>
                  <a:srgbClr val="7598D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dirty="0" smtClean="0"/>
              <a:t>单击此处编辑母版副标题样式</a:t>
            </a:r>
            <a:endParaRPr kumimoji="0" 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613854" y="1808818"/>
            <a:ext cx="7918585" cy="1476032"/>
            <a:chOff x="375728" y="2060848"/>
            <a:chExt cx="7652656" cy="1476032"/>
          </a:xfrm>
        </p:grpSpPr>
        <p:sp>
          <p:nvSpPr>
            <p:cNvPr id="21" name="矩形 20"/>
            <p:cNvSpPr/>
            <p:nvPr/>
          </p:nvSpPr>
          <p:spPr>
            <a:xfrm>
              <a:off x="385254" y="2060848"/>
              <a:ext cx="7643130" cy="1476031"/>
            </a:xfrm>
            <a:prstGeom prst="rect">
              <a:avLst/>
            </a:prstGeom>
            <a:noFill/>
            <a:ln w="6350" cap="rnd" cmpd="sng" algn="ctr">
              <a:solidFill>
                <a:schemeClr val="accent1"/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75728" y="2060848"/>
              <a:ext cx="238126" cy="1476032"/>
            </a:xfrm>
            <a:prstGeom prst="rect">
              <a:avLst/>
            </a:prstGeom>
            <a:solidFill>
              <a:schemeClr val="accent1"/>
            </a:solidFill>
            <a:ln w="635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623711" y="3897052"/>
            <a:ext cx="7908728" cy="2268252"/>
            <a:chOff x="385254" y="3897052"/>
            <a:chExt cx="7643130" cy="2268252"/>
          </a:xfrm>
        </p:grpSpPr>
        <p:sp>
          <p:nvSpPr>
            <p:cNvPr id="33" name="矩形 32"/>
            <p:cNvSpPr/>
            <p:nvPr/>
          </p:nvSpPr>
          <p:spPr>
            <a:xfrm>
              <a:off x="385254" y="3897052"/>
              <a:ext cx="7643130" cy="2268252"/>
            </a:xfrm>
            <a:prstGeom prst="rect">
              <a:avLst/>
            </a:prstGeom>
            <a:noFill/>
            <a:ln w="6350" cap="rnd" cmpd="sng" algn="ctr">
              <a:solidFill>
                <a:schemeClr val="accent2"/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85254" y="3897052"/>
              <a:ext cx="228600" cy="2268252"/>
            </a:xfrm>
            <a:prstGeom prst="rect">
              <a:avLst/>
            </a:prstGeom>
            <a:solidFill>
              <a:schemeClr val="accent2"/>
            </a:solidFill>
            <a:ln w="635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0" y="6669384"/>
            <a:ext cx="9144000" cy="21600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cap="none" spc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F PEPSI" pitchFamily="34" charset="0"/>
                <a:ea typeface="黑体" pitchFamily="49" charset="-122"/>
              </a:rPr>
              <a:t> </a:t>
            </a:r>
            <a:endParaRPr lang="zh-CN" altLang="en-US" sz="16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/>
          <a:srcRect l="23201" t="15095" r="55967" b="78305"/>
          <a:stretch>
            <a:fillRect/>
          </a:stretch>
        </p:blipFill>
        <p:spPr bwMode="auto">
          <a:xfrm>
            <a:off x="1043974" y="188640"/>
            <a:ext cx="3275998" cy="68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 cstate="print"/>
          <a:srcRect l="22135" t="21637" r="44936" b="20941"/>
          <a:stretch>
            <a:fillRect/>
          </a:stretch>
        </p:blipFill>
        <p:spPr bwMode="auto">
          <a:xfrm>
            <a:off x="35496" y="-1523"/>
            <a:ext cx="1003676" cy="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4609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596" y="116632"/>
            <a:ext cx="7633096" cy="720000"/>
          </a:xfrm>
          <a:noFill/>
          <a:ln>
            <a:noFill/>
          </a:ln>
        </p:spPr>
        <p:txBody>
          <a:bodyPr vert="horz" anchor="b" anchorCtr="0">
            <a:normAutofit/>
          </a:bodyPr>
          <a:lstStyle>
            <a:lvl1pPr>
              <a:defRPr lang="en-US" dirty="0">
                <a:ln w="3175" cmpd="sng">
                  <a:noFill/>
                  <a:prstDash val="solid"/>
                </a:ln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</p:spTree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5437" y="6453810"/>
            <a:ext cx="9144000" cy="40419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cap="none" spc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F PEPSI" pitchFamily="34" charset="0"/>
                <a:ea typeface="黑体" pitchFamily="49" charset="-122"/>
              </a:rPr>
              <a:t> </a:t>
            </a:r>
            <a:endParaRPr lang="zh-CN" altLang="en-US" sz="16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 userDrawn="1"/>
        </p:nvSpPr>
        <p:spPr bwMode="auto">
          <a:xfrm>
            <a:off x="8748713" y="6486628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fld id="{6666605D-F742-46A5-9526-2ACEDBC5B4A2}" type="slidenum">
              <a:rPr lang="zh-CN" altLang="en-US" sz="1600" i="1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pPr/>
              <a:t>‹#›</a:t>
            </a:fld>
            <a:endParaRPr lang="zh-CN" altLang="en-US" sz="1600" i="1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pic>
        <p:nvPicPr>
          <p:cNvPr id="5" name="Picture 4" descr="logo-imp2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" y="6471917"/>
            <a:ext cx="432047" cy="36968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6453810"/>
            <a:ext cx="9144000" cy="40419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i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TESLA Technology Collaboration Meeting,</a:t>
            </a:r>
            <a:r>
              <a:rPr lang="en-US" altLang="zh-CN" sz="1600" b="1" i="1" cap="none" spc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Cornell Univ., NY, Jun. 12</a:t>
            </a:r>
            <a:r>
              <a:rPr lang="en-US" altLang="zh-CN" sz="1600" b="1" i="1" cap="none" spc="0" baseline="30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</a:t>
            </a:r>
            <a:r>
              <a:rPr lang="en-US" altLang="zh-CN" sz="1600" b="1" i="1" cap="none" spc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, 2013</a:t>
            </a:r>
            <a:endParaRPr lang="zh-CN" altLang="en-US" sz="16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 advTm="114609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596" y="116632"/>
            <a:ext cx="7728847" cy="720690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lang="zh-CN" altLang="en-US" dirty="0">
                <a:ln w="3175" cmpd="sng">
                  <a:noFill/>
                  <a:prstDash val="solid"/>
                </a:ln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二级</a:t>
            </a:r>
          </a:p>
          <a:p>
            <a:pPr lvl="2"/>
            <a:r>
              <a:rPr lang="zh-CN" altLang="en-US" dirty="0" smtClean="0"/>
              <a:t>三级</a:t>
            </a:r>
          </a:p>
          <a:p>
            <a:pPr lvl="3"/>
            <a:r>
              <a:rPr lang="zh-CN" altLang="en-US" dirty="0" smtClean="0"/>
              <a:t>四级</a:t>
            </a:r>
          </a:p>
          <a:p>
            <a:pPr lvl="4"/>
            <a:r>
              <a:rPr lang="zh-CN" altLang="en-US" dirty="0" smtClean="0"/>
              <a:t>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851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387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29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911605" y="116632"/>
            <a:ext cx="7728847" cy="72069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17" name="矩形 16"/>
          <p:cNvSpPr/>
          <p:nvPr/>
        </p:nvSpPr>
        <p:spPr>
          <a:xfrm>
            <a:off x="0" y="6669384"/>
            <a:ext cx="9144000" cy="21600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6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53" y="873125"/>
            <a:ext cx="8858280" cy="3600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28038" algn="l"/>
              </a:tabLst>
              <a:defRPr/>
            </a:pPr>
            <a:endParaRPr lang="zh-CN" altLang="en-US" sz="16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9" name="图片 18" descr="核裂变副本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508" y="6454800"/>
            <a:ext cx="781200" cy="40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8748713" y="6582834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fld id="{6666605D-F742-46A5-9526-2ACEDBC5B4A2}" type="slidenum">
              <a:rPr lang="zh-CN" altLang="en-US" sz="1600" i="1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pPr/>
              <a:t>‹#›</a:t>
            </a:fld>
            <a:endParaRPr lang="zh-CN" altLang="en-US" sz="1600" i="1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pic>
        <p:nvPicPr>
          <p:cNvPr id="3" name="Picture 2" descr="logo-imp2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0"/>
            <a:ext cx="1020375" cy="873090"/>
          </a:xfrm>
          <a:prstGeom prst="rect">
            <a:avLst/>
          </a:prstGeom>
        </p:spPr>
      </p:pic>
      <p:pic>
        <p:nvPicPr>
          <p:cNvPr id="8" name="Picture 3" descr="logo-cas.gif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39"/>
          <a:stretch/>
        </p:blipFill>
        <p:spPr>
          <a:xfrm>
            <a:off x="8295797" y="-1524"/>
            <a:ext cx="842766" cy="8727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transition advTm="114609">
    <p:diamond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 cap="none" spc="0">
          <a:ln w="3175" cmpd="sng">
            <a:solidFill>
              <a:schemeClr val="accent1">
                <a:shade val="88000"/>
                <a:satMod val="110000"/>
              </a:schemeClr>
            </a:solidFill>
            <a:prstDash val="solid"/>
          </a:ln>
          <a:solidFill>
            <a:srgbClr val="FF6600"/>
          </a:solidFill>
          <a:effectLst/>
          <a:latin typeface="Times New Roman" pitchFamily="18" charset="0"/>
          <a:ea typeface="黑体" pitchFamily="49" charset="-122"/>
          <a:cs typeface="Times New Roman" pitchFamily="18" charset="0"/>
        </a:defRPr>
      </a:lvl1pPr>
    </p:titleStyle>
    <p:bodyStyle>
      <a:lvl1pPr marL="274320" indent="-274320" algn="just" rtl="0" eaLnBrk="1" latinLnBrk="0" hangingPunct="1">
        <a:spcBef>
          <a:spcPts val="1200"/>
        </a:spcBef>
        <a:buClr>
          <a:srgbClr val="0047A0"/>
        </a:buClr>
        <a:buSzPct val="100000"/>
        <a:buFont typeface="Wingdings 3"/>
        <a:buChar char=""/>
        <a:defRPr kumimoji="0" sz="26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1pPr>
      <a:lvl2pPr marL="548640" indent="-274320" algn="just" rtl="0" eaLnBrk="1" latinLnBrk="0" hangingPunct="1">
        <a:spcBef>
          <a:spcPts val="500"/>
        </a:spcBef>
        <a:buClr>
          <a:schemeClr val="accent2"/>
        </a:buClr>
        <a:buSzPct val="90000"/>
        <a:buFont typeface="Wingdings 3"/>
        <a:buChar char=""/>
        <a:defRPr kumimoji="0" sz="2300" kern="1200">
          <a:solidFill>
            <a:schemeClr val="tx2"/>
          </a:solidFill>
          <a:latin typeface="黑体" pitchFamily="49" charset="-122"/>
          <a:ea typeface="黑体" pitchFamily="49" charset="-122"/>
          <a:cs typeface="+mn-cs"/>
        </a:defRPr>
      </a:lvl2pPr>
      <a:lvl3pPr marL="822960" indent="-228600" algn="just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80000"/>
        <a:buFont typeface="Wingdings 3"/>
        <a:buChar char=""/>
        <a:defRPr kumimoji="0" sz="20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7.wmf"/><Relationship Id="rId1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8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5.bin"/><Relationship Id="rId20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wmf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oleObject" Target="../embeddings/oleObject3.bin"/><Relationship Id="rId19" Type="http://schemas.openxmlformats.org/officeDocument/2006/relationships/oleObject" Target="../embeddings/oleObject6.bin"/><Relationship Id="rId4" Type="http://schemas.openxmlformats.org/officeDocument/2006/relationships/image" Target="../media/image14.wmf"/><Relationship Id="rId9" Type="http://schemas.openxmlformats.org/officeDocument/2006/relationships/image" Target="../media/image22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3588" y="1808820"/>
            <a:ext cx="8028892" cy="1440160"/>
          </a:xfrm>
        </p:spPr>
        <p:txBody>
          <a:bodyPr>
            <a:noAutofit/>
          </a:bodyPr>
          <a:lstStyle/>
          <a:p>
            <a:pPr algn="l"/>
            <a:r>
              <a:rPr lang="en-US" altLang="zh-CN" dirty="0" smtClean="0"/>
              <a:t>TTF-III like Coupler R&amp;D at IMP </a:t>
            </a:r>
            <a:endParaRPr lang="zh-CN" altLang="en-US" u="sng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63588" y="3897051"/>
            <a:ext cx="7632848" cy="2268253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2800" dirty="0" smtClean="0"/>
              <a:t>                                  </a:t>
            </a:r>
            <a:r>
              <a:rPr kumimoji="1" lang="en-US" altLang="zh-CN" sz="2800" dirty="0" err="1" smtClean="0"/>
              <a:t>Yongming</a:t>
            </a:r>
            <a:r>
              <a:rPr kumimoji="1" lang="en-US" altLang="zh-CN" sz="2800" dirty="0" smtClean="0"/>
              <a:t> Li</a:t>
            </a:r>
          </a:p>
          <a:p>
            <a:pPr algn="ctr"/>
            <a:r>
              <a:rPr kumimoji="1" lang="zh-CN" altLang="en-US" sz="2800" dirty="0" smtClean="0"/>
              <a:t>                              </a:t>
            </a:r>
            <a:r>
              <a:rPr kumimoji="1" lang="en-US" altLang="zh-CN" sz="2800" dirty="0" smtClean="0"/>
              <a:t>Institute of modern physics</a:t>
            </a:r>
          </a:p>
          <a:p>
            <a:pPr algn="ctr"/>
            <a:r>
              <a:rPr kumimoji="1" lang="en-US" altLang="zh-CN" sz="2800" dirty="0" smtClean="0"/>
              <a:t>                                    </a:t>
            </a:r>
            <a:r>
              <a:rPr kumimoji="1" lang="en-US" altLang="zh-CN" sz="2800" dirty="0" smtClean="0"/>
              <a:t>12/03/2015</a:t>
            </a:r>
            <a:endParaRPr kumimoji="1" lang="en-US" altLang="zh-CN" sz="2800" dirty="0" smtClean="0"/>
          </a:p>
        </p:txBody>
      </p:sp>
    </p:spTree>
    <p:extLst>
      <p:ext uri="{BB962C8B-B14F-4D97-AF65-F5344CB8AC3E}">
        <p14:creationId xmlns:p14="http://schemas.microsoft.com/office/powerpoint/2010/main" val="65225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Thermal &amp;MP simulation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98427"/>
            <a:ext cx="2628292" cy="207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445071"/>
            <a:ext cx="2683058" cy="209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37558" t="26690" r="25587" b="17871"/>
          <a:stretch>
            <a:fillRect/>
          </a:stretch>
        </p:blipFill>
        <p:spPr bwMode="auto">
          <a:xfrm>
            <a:off x="5904148" y="989466"/>
            <a:ext cx="3095836" cy="261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1537946" y="1021083"/>
            <a:ext cx="2521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2000" b="1" dirty="0" smtClean="0">
                <a:ln w="3175" cmpd="sng">
                  <a:noFill/>
                  <a:prstDash val="solid"/>
                </a:ln>
                <a:latin typeface="+mn-ea"/>
                <a:cs typeface="Times New Roman" pitchFamily="18" charset="0"/>
              </a:rPr>
              <a:t>Thermal simulation</a:t>
            </a:r>
            <a:endParaRPr lang="zh-CN" altLang="en-US" sz="2000" b="1" dirty="0">
              <a:ln w="3175" cmpd="sng">
                <a:noFill/>
                <a:prstDash val="solid"/>
              </a:ln>
              <a:latin typeface="+mn-ea"/>
              <a:cs typeface="Times New Roman" pitchFamily="18" charset="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153162"/>
              </p:ext>
            </p:extLst>
          </p:nvPr>
        </p:nvGraphicFramePr>
        <p:xfrm>
          <a:off x="935596" y="4041068"/>
          <a:ext cx="3948349" cy="1080120"/>
        </p:xfrm>
        <a:graphic>
          <a:graphicData uri="http://schemas.openxmlformats.org/drawingml/2006/table">
            <a:tbl>
              <a:tblPr/>
              <a:tblGrid>
                <a:gridCol w="2108341"/>
                <a:gridCol w="920004"/>
                <a:gridCol w="920004"/>
              </a:tblGrid>
              <a:tr h="360040"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4K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(W)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80K (W)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static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0.1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20 KW (travelling)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0.8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35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844057" y="6309320"/>
            <a:ext cx="40398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Coupler thermal analysis , Wang </a:t>
            </a:r>
            <a:r>
              <a:rPr lang="en-US" altLang="zh-CN" sz="1400" dirty="0" err="1" smtClean="0">
                <a:latin typeface="Times New Roman" pitchFamily="18" charset="0"/>
                <a:cs typeface="Times New Roman" pitchFamily="18" charset="0"/>
              </a:rPr>
              <a:t>Ruoxu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 , 7, 22, 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Coupler machining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40962" name="Picture 2" descr="D:\李永明招聘材料\照片\科研照片\耦合器加工\coupler in wuhu\IMG_20150905_135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5197" y="4005064"/>
            <a:ext cx="3717263" cy="2139939"/>
          </a:xfrm>
          <a:prstGeom prst="rect">
            <a:avLst/>
          </a:prstGeom>
          <a:noFill/>
        </p:spPr>
      </p:pic>
      <p:pic>
        <p:nvPicPr>
          <p:cNvPr id="40963" name="Picture 3" descr="D:\李永明招聘材料\照片\科研照片\耦合器加工\coupler in wuhu\IMG_20150731_094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5197" y="1348986"/>
            <a:ext cx="3669246" cy="2031061"/>
          </a:xfrm>
          <a:prstGeom prst="rect">
            <a:avLst/>
          </a:prstGeom>
          <a:noFill/>
        </p:spPr>
      </p:pic>
      <p:grpSp>
        <p:nvGrpSpPr>
          <p:cNvPr id="11" name="组合 10"/>
          <p:cNvGrpSpPr/>
          <p:nvPr/>
        </p:nvGrpSpPr>
        <p:grpSpPr>
          <a:xfrm>
            <a:off x="719572" y="1420994"/>
            <a:ext cx="3974136" cy="2008006"/>
            <a:chOff x="791580" y="1470551"/>
            <a:chExt cx="3585650" cy="1909498"/>
          </a:xfrm>
        </p:grpSpPr>
        <p:pic>
          <p:nvPicPr>
            <p:cNvPr id="40964" name="Picture 4" descr="D:\李永明招聘材料\照片\科研照片\耦合器加工\coupler in wuhu\IMG_20150731_094829.jpg"/>
            <p:cNvPicPr>
              <a:picLocks noChangeAspect="1" noChangeArrowheads="1"/>
            </p:cNvPicPr>
            <p:nvPr/>
          </p:nvPicPr>
          <p:blipFill>
            <a:blip r:embed="rId4" cstate="print"/>
            <a:srcRect l="12509" t="26715" r="50018" b="8378"/>
            <a:stretch>
              <a:fillRect/>
            </a:stretch>
          </p:blipFill>
          <p:spPr bwMode="auto">
            <a:xfrm>
              <a:off x="791580" y="1484783"/>
              <a:ext cx="1908212" cy="1895265"/>
            </a:xfrm>
            <a:prstGeom prst="rect">
              <a:avLst/>
            </a:prstGeom>
            <a:noFill/>
          </p:spPr>
        </p:pic>
        <p:pic>
          <p:nvPicPr>
            <p:cNvPr id="40965" name="Picture 5" descr="D:\李永明招聘材料\照片\科研照片\耦合器加工\coupler in wuhu\IMG_20150731_094935.jpg"/>
            <p:cNvPicPr>
              <a:picLocks noChangeAspect="1" noChangeArrowheads="1"/>
            </p:cNvPicPr>
            <p:nvPr/>
          </p:nvPicPr>
          <p:blipFill>
            <a:blip r:embed="rId5" cstate="print"/>
            <a:srcRect l="10775" t="28969" r="15606" b="23871"/>
            <a:stretch>
              <a:fillRect/>
            </a:stretch>
          </p:blipFill>
          <p:spPr bwMode="auto">
            <a:xfrm>
              <a:off x="2699792" y="1470551"/>
              <a:ext cx="1677438" cy="1909498"/>
            </a:xfrm>
            <a:prstGeom prst="rect">
              <a:avLst/>
            </a:prstGeom>
            <a:noFill/>
          </p:spPr>
        </p:pic>
      </p:grpSp>
      <p:pic>
        <p:nvPicPr>
          <p:cNvPr id="40966" name="Picture 6" descr="D:\李永明招聘材料\照片\科研照片\耦合器加工\coupler in wuhu\IMG_20150731_0952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385" y="4005064"/>
            <a:ext cx="3958323" cy="2179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Coupler test is going 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5" y="1340768"/>
            <a:ext cx="7836859" cy="44100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 bwMode="auto">
          <a:xfrm>
            <a:off x="1907704" y="1340768"/>
            <a:ext cx="16921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>
                <a:solidFill>
                  <a:srgbClr val="FFFF00"/>
                </a:solidFill>
                <a:ea typeface="楷体_GB2312" pitchFamily="49" charset="-122"/>
                <a:cs typeface="Times New Roman" pitchFamily="18" charset="0"/>
              </a:rPr>
              <a:t>20 KW</a:t>
            </a:r>
          </a:p>
          <a:p>
            <a:pPr algn="ctr"/>
            <a:r>
              <a:rPr lang="en-US" altLang="zh-CN" sz="2200" b="1" dirty="0" smtClean="0">
                <a:solidFill>
                  <a:srgbClr val="FFFF00"/>
                </a:solidFill>
                <a:ea typeface="楷体_GB2312" pitchFamily="49" charset="-122"/>
                <a:cs typeface="Times New Roman" pitchFamily="18" charset="0"/>
              </a:rPr>
              <a:t>RF source</a:t>
            </a:r>
            <a:endParaRPr lang="zh-CN" altLang="en-US" sz="2200" b="1" dirty="0" smtClean="0">
              <a:solidFill>
                <a:srgbClr val="FFFF00"/>
              </a:solidFill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3023828" y="3212976"/>
            <a:ext cx="14761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Coupler 1</a:t>
            </a:r>
            <a:endParaRPr lang="zh-CN" altLang="en-US" sz="2200" b="1" dirty="0" smtClean="0">
              <a:solidFill>
                <a:srgbClr val="0000FF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9" name="文本框 8"/>
          <p:cNvSpPr txBox="1"/>
          <p:nvPr/>
        </p:nvSpPr>
        <p:spPr bwMode="auto">
          <a:xfrm>
            <a:off x="1799692" y="4279739"/>
            <a:ext cx="16921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>
                <a:solidFill>
                  <a:srgbClr val="FFFF00"/>
                </a:solidFill>
                <a:ea typeface="楷体_GB2312" pitchFamily="49" charset="-122"/>
                <a:cs typeface="Times New Roman" pitchFamily="18" charset="0"/>
              </a:rPr>
              <a:t>Machine protection</a:t>
            </a:r>
            <a:endParaRPr lang="zh-CN" altLang="en-US" sz="2200" b="1" dirty="0" smtClean="0">
              <a:solidFill>
                <a:srgbClr val="FFFF00"/>
              </a:solidFill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 bwMode="auto">
          <a:xfrm>
            <a:off x="4604912" y="3428419"/>
            <a:ext cx="14761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Coupler 2</a:t>
            </a:r>
            <a:endParaRPr lang="zh-CN" altLang="en-US" sz="2200" b="1" dirty="0">
              <a:solidFill>
                <a:srgbClr val="0000FF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 bwMode="auto">
          <a:xfrm>
            <a:off x="7128284" y="4432139"/>
            <a:ext cx="16921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>
                <a:solidFill>
                  <a:srgbClr val="FFFF00"/>
                </a:solidFill>
                <a:ea typeface="楷体_GB2312" pitchFamily="49" charset="-122"/>
                <a:cs typeface="Times New Roman" pitchFamily="18" charset="0"/>
              </a:rPr>
              <a:t>Load</a:t>
            </a:r>
            <a:endParaRPr lang="zh-CN" altLang="en-US" sz="2200" b="1" dirty="0" smtClean="0">
              <a:solidFill>
                <a:srgbClr val="FFFF00"/>
              </a:solidFill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 bwMode="auto">
          <a:xfrm>
            <a:off x="1439652" y="5913276"/>
            <a:ext cx="6696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6KW, 1%, 33Hz has achieved, 250W-6KW, MP barrier, </a:t>
            </a:r>
            <a:r>
              <a:rPr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(3 </a:t>
            </a:r>
            <a:r>
              <a:rPr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days)</a:t>
            </a:r>
            <a:endParaRPr lang="zh-CN" altLang="en-US" sz="22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613" y="116632"/>
            <a:ext cx="7728847" cy="720690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</a:rPr>
              <a:t>Horizontal Test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34728" t="14384" r="31725" b="8442"/>
          <a:stretch/>
        </p:blipFill>
        <p:spPr>
          <a:xfrm>
            <a:off x="4572000" y="1044724"/>
            <a:ext cx="4140460" cy="53577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36770" t="15593" r="35116" b="8421"/>
          <a:stretch/>
        </p:blipFill>
        <p:spPr>
          <a:xfrm>
            <a:off x="755576" y="1098068"/>
            <a:ext cx="3546011" cy="539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/>
            </a:r>
            <a:br>
              <a:rPr lang="en-US" altLang="zh-CN" dirty="0" smtClean="0">
                <a:solidFill>
                  <a:srgbClr val="C00000"/>
                </a:solidFill>
              </a:rPr>
            </a:br>
            <a:r>
              <a:rPr lang="en-US" altLang="zh-CN" dirty="0" smtClean="0">
                <a:solidFill>
                  <a:srgbClr val="C00000"/>
                </a:solidFill>
              </a:rPr>
              <a:t>Future Plan-- Variable design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2160240" cy="35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492896"/>
            <a:ext cx="352839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060848"/>
            <a:ext cx="244827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27063" y="2006842"/>
            <a:ext cx="8153400" cy="1836204"/>
          </a:xfrm>
        </p:spPr>
        <p:txBody>
          <a:bodyPr/>
          <a:lstStyle/>
          <a:p>
            <a:pPr algn="ctr" eaLnBrk="1" hangingPunct="1"/>
            <a:r>
              <a:rPr lang="en-US" altLang="zh-CN" sz="8800" dirty="0" smtClean="0">
                <a:solidFill>
                  <a:srgbClr val="92D050"/>
                </a:solidFill>
                <a:latin typeface="+mn-ea"/>
                <a:ea typeface="+mn-ea"/>
              </a:rPr>
              <a:t>Thank you</a:t>
            </a:r>
            <a:r>
              <a:rPr lang="zh-CN" altLang="en-US" sz="8800" dirty="0" smtClean="0">
                <a:solidFill>
                  <a:srgbClr val="92D050"/>
                </a:solidFill>
                <a:latin typeface="+mn-ea"/>
                <a:ea typeface="+mn-ea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89356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2"/>
          <p:cNvSpPr>
            <a:spLocks noGrp="1"/>
          </p:cNvSpPr>
          <p:nvPr>
            <p:ph idx="1"/>
          </p:nvPr>
        </p:nvSpPr>
        <p:spPr>
          <a:xfrm>
            <a:off x="1475656" y="1772816"/>
            <a:ext cx="6131024" cy="4248472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3600" dirty="0" smtClean="0">
                <a:latin typeface="Times New Roman" pitchFamily="18" charset="0"/>
              </a:rPr>
              <a:t>Motivation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3600" dirty="0" smtClean="0">
                <a:latin typeface="Times New Roman" pitchFamily="18" charset="0"/>
              </a:rPr>
              <a:t>New Coupler design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3600" dirty="0" smtClean="0">
                <a:latin typeface="Times New Roman" pitchFamily="18" charset="0"/>
              </a:rPr>
              <a:t>Future Plan</a:t>
            </a:r>
          </a:p>
          <a:p>
            <a:pPr marL="514350" indent="-514350">
              <a:buNone/>
            </a:pPr>
            <a:endParaRPr lang="en-US" altLang="zh-CN" dirty="0" smtClean="0">
              <a:latin typeface="Times New Roman" pitchFamily="18" charset="0"/>
            </a:endParaRPr>
          </a:p>
        </p:txBody>
      </p:sp>
      <p:sp>
        <p:nvSpPr>
          <p:cNvPr id="18" name="标题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>
                <a:solidFill>
                  <a:srgbClr val="FF0000"/>
                </a:solidFill>
              </a:rPr>
              <a:t>Outline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</a:rPr>
              <a:t>Motivation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19776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 w="3175" cmpd="sng">
                <a:noFill/>
                <a:prstDash val="solid"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720" y="6218148"/>
            <a:ext cx="1999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Lingoes Unicode" pitchFamily="34" charset="-122"/>
                <a:ea typeface="Lingoes Unicode" pitchFamily="34" charset="-122"/>
                <a:cs typeface="Times New Roman" pitchFamily="18" charset="0"/>
              </a:rPr>
              <a:t>~3 mA ion </a:t>
            </a:r>
            <a:endParaRPr lang="zh-CN" altLang="en-US" sz="2800" dirty="0">
              <a:solidFill>
                <a:srgbClr val="FF0000"/>
              </a:solidFill>
              <a:latin typeface="Lingoes Unicode" pitchFamily="34" charset="-122"/>
              <a:ea typeface="Lingoes Unicode" pitchFamily="34" charset="-122"/>
              <a:cs typeface="Times New Roman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220091" y="1010183"/>
            <a:ext cx="6518898" cy="2673912"/>
            <a:chOff x="2339752" y="1315718"/>
            <a:chExt cx="6518898" cy="267391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1315718"/>
              <a:ext cx="6129534" cy="267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644008" y="1969676"/>
              <a:ext cx="2016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0000"/>
                  </a:solidFill>
                  <a:latin typeface="Lingoes Unicode" pitchFamily="34" charset="-122"/>
                  <a:ea typeface="Lingoes Unicode" pitchFamily="34" charset="-122"/>
                  <a:cs typeface="Times New Roman" pitchFamily="18" charset="0"/>
                </a:rPr>
                <a:t>10 mA H</a:t>
              </a:r>
              <a:r>
                <a:rPr lang="en-US" altLang="zh-CN" sz="2800" baseline="30000" dirty="0" smtClean="0">
                  <a:solidFill>
                    <a:srgbClr val="FF0000"/>
                  </a:solidFill>
                  <a:latin typeface="Lingoes Unicode" pitchFamily="34" charset="-122"/>
                  <a:ea typeface="Lingoes Unicode" pitchFamily="34" charset="-122"/>
                  <a:cs typeface="Times New Roman" pitchFamily="18" charset="0"/>
                </a:rPr>
                <a:t>+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Lingoes Unicode" pitchFamily="34" charset="-122"/>
                  <a:ea typeface="Lingoes Unicode" pitchFamily="34" charset="-122"/>
                  <a:cs typeface="Times New Roman" pitchFamily="18" charset="0"/>
                </a:rPr>
                <a:t> </a:t>
              </a:r>
              <a:endParaRPr lang="zh-CN" altLang="en-US" sz="2800" dirty="0">
                <a:solidFill>
                  <a:srgbClr val="FF0000"/>
                </a:solidFill>
                <a:latin typeface="Lingoes Unicode" pitchFamily="34" charset="-122"/>
                <a:ea typeface="Lingoes Unicode" pitchFamily="34" charset="-122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02466" y="3343307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/>
                <a:t>ADS</a:t>
              </a:r>
              <a:endParaRPr lang="zh-CN" altLang="en-US" sz="28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87624" y="620130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HIAF</a:t>
            </a:r>
            <a:endParaRPr lang="zh-CN" altLang="en-US" sz="28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642" y="3969060"/>
            <a:ext cx="3799298" cy="232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t="25218" r="17595" b="17907"/>
          <a:stretch/>
        </p:blipFill>
        <p:spPr>
          <a:xfrm>
            <a:off x="4212468" y="3799479"/>
            <a:ext cx="4896036" cy="240182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7432015" y="2347139"/>
            <a:ext cx="12547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Cooperated with IHEP</a:t>
            </a:r>
            <a:endParaRPr lang="zh-CN" altLang="en-US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4535996" y="6129300"/>
            <a:ext cx="457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Neutron Source  </a:t>
            </a:r>
            <a:r>
              <a:rPr lang="en-US" altLang="zh-CN" sz="2800" dirty="0" smtClean="0">
                <a:solidFill>
                  <a:srgbClr val="FF0000"/>
                </a:solidFill>
                <a:latin typeface="Lingoes Unicode" pitchFamily="34" charset="-122"/>
                <a:ea typeface="Lingoes Unicode" pitchFamily="34" charset="-122"/>
                <a:cs typeface="Times New Roman" pitchFamily="18" charset="0"/>
              </a:rPr>
              <a:t>~10mA D</a:t>
            </a:r>
            <a:r>
              <a:rPr lang="en-US" altLang="zh-CN" sz="2800" baseline="30000" dirty="0" smtClean="0">
                <a:solidFill>
                  <a:srgbClr val="FF0000"/>
                </a:solidFill>
                <a:latin typeface="Lingoes Unicode" pitchFamily="34" charset="-122"/>
                <a:ea typeface="Lingoes Unicode" pitchFamily="34" charset="-122"/>
                <a:cs typeface="Times New Roman" pitchFamily="18" charset="0"/>
              </a:rPr>
              <a:t>+</a:t>
            </a:r>
            <a:endParaRPr lang="zh-CN" altLang="en-US" sz="2800" dirty="0">
              <a:solidFill>
                <a:srgbClr val="FF0000"/>
              </a:solidFill>
              <a:latin typeface="Lingoes Unicode" pitchFamily="34" charset="-122"/>
              <a:ea typeface="Lingoes Unicode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719572" y="80628"/>
            <a:ext cx="7728847" cy="720690"/>
          </a:xfrm>
        </p:spPr>
        <p:txBody>
          <a:bodyPr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Coupler of SC cavities used in IMP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82357"/>
            <a:ext cx="3528392" cy="441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851920" y="1945400"/>
            <a:ext cx="52920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800" dirty="0" smtClean="0"/>
              <a:t>Single ceramic window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800" dirty="0" smtClean="0"/>
              <a:t>Not easy for cavity assembling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800" dirty="0" err="1" smtClean="0"/>
              <a:t>Qe</a:t>
            </a:r>
            <a:r>
              <a:rPr lang="en-US" altLang="zh-CN" sz="2800" dirty="0" smtClean="0"/>
              <a:t> fixed (not good for plasma cleaning)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800" dirty="0" smtClean="0"/>
              <a:t>No bias 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4244133" y="1140699"/>
            <a:ext cx="39244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IHEP provide the couplers for HWR cavities</a:t>
            </a:r>
            <a:endParaRPr lang="zh-CN" altLang="en-US" sz="22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467544" y="5773886"/>
            <a:ext cx="85324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7 couplers are used, proved to be reliable, and six couplers are assembling to SC cavities, 6 will condition next week.  </a:t>
            </a:r>
            <a:endParaRPr lang="zh-CN" altLang="en-US" sz="22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Field emission in Low beta cavities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8914" name="Picture 2" descr="D:\work\HWR\HWR_FE\HWR_FE_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268760"/>
            <a:ext cx="6191250" cy="4638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New coupler design</a:t>
            </a:r>
            <a:endParaRPr lang="zh-CN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088740"/>
            <a:ext cx="5879033" cy="29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 bwMode="auto">
          <a:xfrm>
            <a:off x="6454589" y="1088740"/>
            <a:ext cx="9001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TTFIII</a:t>
            </a:r>
            <a:endParaRPr lang="zh-CN" altLang="en-US" sz="22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 l="16925" t="37580" r="11638" b="25160"/>
          <a:stretch>
            <a:fillRect/>
          </a:stretch>
        </p:blipFill>
        <p:spPr bwMode="auto">
          <a:xfrm rot="10800000">
            <a:off x="1331640" y="4257093"/>
            <a:ext cx="6419093" cy="209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 bwMode="auto">
          <a:xfrm>
            <a:off x="6156938" y="5805264"/>
            <a:ext cx="140339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Prototype I</a:t>
            </a:r>
            <a:endParaRPr lang="zh-CN" altLang="en-US" sz="22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3" name="文本框 2"/>
          <p:cNvSpPr txBox="1"/>
          <p:nvPr/>
        </p:nvSpPr>
        <p:spPr bwMode="auto">
          <a:xfrm>
            <a:off x="7560331" y="2888940"/>
            <a:ext cx="13321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1.3GHz</a:t>
            </a:r>
            <a:endParaRPr lang="zh-CN" altLang="en-US" sz="22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8" name="文本框 7"/>
          <p:cNvSpPr txBox="1"/>
          <p:nvPr/>
        </p:nvSpPr>
        <p:spPr bwMode="auto">
          <a:xfrm>
            <a:off x="7712731" y="5806425"/>
            <a:ext cx="13321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162.5 MHz</a:t>
            </a:r>
            <a:endParaRPr lang="zh-CN" altLang="en-US" sz="22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3079390" y="980728"/>
          <a:ext cx="2824758" cy="198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1" name="Graph" r:id="rId3" imgW="4188960" imgH="2936160" progId="Origin50.Graph">
                  <p:embed/>
                </p:oleObj>
              </mc:Choice>
              <mc:Fallback>
                <p:oleObj name="Graph" r:id="rId3" imgW="4188960" imgH="293616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390" y="980728"/>
                        <a:ext cx="2824758" cy="1980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 l="22675" t="27950" r="5034" b="24800"/>
          <a:stretch>
            <a:fillRect/>
          </a:stretch>
        </p:blipFill>
        <p:spPr bwMode="auto">
          <a:xfrm>
            <a:off x="8988" y="1448780"/>
            <a:ext cx="3014840" cy="110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5"/>
          <p:cNvGrpSpPr/>
          <p:nvPr/>
        </p:nvGrpSpPr>
        <p:grpSpPr>
          <a:xfrm>
            <a:off x="5688124" y="980728"/>
            <a:ext cx="3563888" cy="1980220"/>
            <a:chOff x="3510135" y="-4828036"/>
            <a:chExt cx="8748464" cy="6132875"/>
          </a:xfrm>
        </p:grpSpPr>
        <p:graphicFrame>
          <p:nvGraphicFramePr>
            <p:cNvPr id="7" name="Object 3"/>
            <p:cNvGraphicFramePr>
              <a:graphicFrameLocks noChangeAspect="1"/>
            </p:cNvGraphicFramePr>
            <p:nvPr/>
          </p:nvGraphicFramePr>
          <p:xfrm>
            <a:off x="3510135" y="-4828036"/>
            <a:ext cx="8748464" cy="6132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92" name="Graph" r:id="rId6" imgW="4188960" imgH="2936160" progId="Origin50.Graph">
                    <p:embed/>
                  </p:oleObj>
                </mc:Choice>
                <mc:Fallback>
                  <p:oleObj name="Graph" r:id="rId6" imgW="4188960" imgH="2936160" progId="Origin50.Graph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0135" y="-4828036"/>
                          <a:ext cx="8748464" cy="6132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 cstate="print"/>
            <a:srcRect l="29305" t="32391" r="8251" b="27249"/>
            <a:stretch>
              <a:fillRect/>
            </a:stretch>
          </p:blipFill>
          <p:spPr bwMode="auto">
            <a:xfrm>
              <a:off x="5142808" y="-1967600"/>
              <a:ext cx="5904656" cy="214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9" cstate="print"/>
          <a:srcRect l="53859" t="27320" r="36032" b="22910"/>
          <a:stretch>
            <a:fillRect/>
          </a:stretch>
        </p:blipFill>
        <p:spPr bwMode="auto">
          <a:xfrm rot="5400000">
            <a:off x="1016137" y="2520367"/>
            <a:ext cx="1027050" cy="284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3059832" y="2816932"/>
          <a:ext cx="2872758" cy="2013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3" name="Graph" r:id="rId10" imgW="4188960" imgH="2936160" progId="Origin50.Graph">
                  <p:embed/>
                </p:oleObj>
              </mc:Choice>
              <mc:Fallback>
                <p:oleObj name="Graph" r:id="rId10" imgW="4188960" imgH="2936160" progId="Origin50.Grap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2816932"/>
                        <a:ext cx="2872758" cy="20138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5832648" y="2852936"/>
            <a:ext cx="3167844" cy="2088232"/>
            <a:chOff x="5760132" y="2709787"/>
            <a:chExt cx="3744416" cy="2624921"/>
          </a:xfrm>
        </p:grpSpPr>
        <p:graphicFrame>
          <p:nvGraphicFramePr>
            <p:cNvPr id="22536" name="Object 8"/>
            <p:cNvGraphicFramePr>
              <a:graphicFrameLocks noChangeAspect="1"/>
            </p:cNvGraphicFramePr>
            <p:nvPr/>
          </p:nvGraphicFramePr>
          <p:xfrm>
            <a:off x="5760132" y="2709787"/>
            <a:ext cx="3744416" cy="26249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94" name="Graph" r:id="rId12" imgW="4188960" imgH="2936160" progId="Origin50.Graph">
                    <p:embed/>
                  </p:oleObj>
                </mc:Choice>
                <mc:Fallback>
                  <p:oleObj name="Graph" r:id="rId12" imgW="4188960" imgH="2936160" progId="Origin50.Graph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0132" y="2709787"/>
                          <a:ext cx="3744416" cy="26249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2535" name="Picture 7"/>
            <p:cNvPicPr>
              <a:picLocks noChangeAspect="1" noChangeArrowheads="1"/>
            </p:cNvPicPr>
            <p:nvPr/>
          </p:nvPicPr>
          <p:blipFill>
            <a:blip r:embed="rId14" cstate="print"/>
            <a:srcRect l="48189" t="47425" r="36428" b="42568"/>
            <a:stretch>
              <a:fillRect/>
            </a:stretch>
          </p:blipFill>
          <p:spPr bwMode="auto">
            <a:xfrm>
              <a:off x="6422524" y="3941374"/>
              <a:ext cx="2541963" cy="930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15" cstate="print"/>
          <a:srcRect l="46417" t="39502" r="30769" b="21016"/>
          <a:stretch>
            <a:fillRect/>
          </a:stretch>
        </p:blipFill>
        <p:spPr bwMode="auto">
          <a:xfrm>
            <a:off x="539552" y="4869160"/>
            <a:ext cx="1872208" cy="182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 bwMode="auto">
          <a:xfrm>
            <a:off x="1871700" y="6093296"/>
            <a:ext cx="10801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input</a:t>
            </a:r>
            <a:endParaRPr lang="zh-CN" altLang="en-US" sz="16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1187624" y="4941168"/>
            <a:ext cx="10801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output</a:t>
            </a:r>
            <a:endParaRPr lang="zh-CN" altLang="en-US" sz="16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935596" y="116632"/>
            <a:ext cx="7728847" cy="720690"/>
          </a:xfrm>
        </p:spPr>
        <p:txBody>
          <a:bodyPr/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New coupler RF design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22540" name="Object 12"/>
          <p:cNvGraphicFramePr>
            <a:graphicFrameLocks noChangeAspect="1"/>
          </p:cNvGraphicFramePr>
          <p:nvPr/>
        </p:nvGraphicFramePr>
        <p:xfrm>
          <a:off x="2995386" y="4617132"/>
          <a:ext cx="2980770" cy="2089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5" name="Graph" r:id="rId16" imgW="4188960" imgH="2936160" progId="Origin50.Graph">
                  <p:embed/>
                </p:oleObj>
              </mc:Choice>
              <mc:Fallback>
                <p:oleObj name="Graph" r:id="rId16" imgW="4188960" imgH="2936160" progId="Origin50.Graph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386" y="4617132"/>
                        <a:ext cx="2980770" cy="20895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18" cstate="print"/>
          <a:srcRect l="46668" t="27822" r="35471" b="32990"/>
          <a:stretch>
            <a:fillRect/>
          </a:stretch>
        </p:blipFill>
        <p:spPr bwMode="auto">
          <a:xfrm rot="5400000">
            <a:off x="6905615" y="4868100"/>
            <a:ext cx="1517752" cy="202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graphicFrame>
        <p:nvGraphicFramePr>
          <p:cNvPr id="22542" name="Object 14"/>
          <p:cNvGraphicFramePr>
            <a:graphicFrameLocks noChangeAspect="1"/>
          </p:cNvGraphicFramePr>
          <p:nvPr/>
        </p:nvGraphicFramePr>
        <p:xfrm>
          <a:off x="5688124" y="4951037"/>
          <a:ext cx="3635896" cy="1934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6" name="Graph" r:id="rId19" imgW="4188960" imgH="2936160" progId="Origin50.Graph">
                  <p:embed/>
                </p:oleObj>
              </mc:Choice>
              <mc:Fallback>
                <p:oleObj name="Graph" r:id="rId19" imgW="4188960" imgH="2936160" progId="Origin50.Graph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8124" y="4951037"/>
                        <a:ext cx="3635896" cy="1934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617740"/>
              </p:ext>
            </p:extLst>
          </p:nvPr>
        </p:nvGraphicFramePr>
        <p:xfrm>
          <a:off x="1403648" y="1844823"/>
          <a:ext cx="6336704" cy="360039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224136"/>
                <a:gridCol w="1944216"/>
                <a:gridCol w="3168352"/>
              </a:tblGrid>
              <a:tr h="327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Material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Loss Tangent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Thermal Conductivity W/m/K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27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AL2O3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/>
                        <a:t>0.00018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/>
                        <a:t>31.5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7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/>
                        <a:t>BeO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/>
                        <a:t>0.0011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/>
                        <a:t>251.5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7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BN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/>
                        <a:t>0.00025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/>
                        <a:t>61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27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SiC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/>
                        <a:t>0.0036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/>
                        <a:t>129.8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27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SiN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/>
                        <a:t>0.0036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/>
                        <a:t>26.3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27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AlN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/>
                        <a:t>0.00195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/>
                        <a:t>154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27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Sapphire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/>
                        <a:t>0.00001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/>
                        <a:t>38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</a:tr>
              <a:tr h="327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Transtar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/>
                        <a:t>0.0001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/>
                        <a:t>35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27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Shapal-M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/>
                        <a:t>0.007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/>
                        <a:t>90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27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/>
                        <a:t>ALON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/>
                        <a:t>0.00031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/>
                        <a:t>9.5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Window selection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Alumina Ceramic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5" name="图表 4"/>
          <p:cNvGraphicFramePr/>
          <p:nvPr/>
        </p:nvGraphicFramePr>
        <p:xfrm>
          <a:off x="467544" y="1700808"/>
          <a:ext cx="3956685" cy="303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矩形 5"/>
          <p:cNvSpPr/>
          <p:nvPr/>
        </p:nvSpPr>
        <p:spPr>
          <a:xfrm>
            <a:off x="1619672" y="5313982"/>
            <a:ext cx="6336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Morgan </a:t>
            </a:r>
            <a:r>
              <a:rPr lang="en-US" altLang="zh-CN" dirty="0" err="1" smtClean="0"/>
              <a:t>Deranox</a:t>
            </a:r>
            <a:r>
              <a:rPr lang="en-US" altLang="zh-CN" dirty="0" smtClean="0"/>
              <a:t> 975:</a:t>
            </a:r>
          </a:p>
          <a:p>
            <a:r>
              <a:rPr lang="en-US" altLang="zh-CN" b="1" dirty="0" smtClean="0"/>
              <a:t>Compressive strength: 2500 </a:t>
            </a:r>
            <a:r>
              <a:rPr lang="en-US" altLang="zh-CN" b="1" dirty="0" err="1" smtClean="0"/>
              <a:t>MPa</a:t>
            </a:r>
            <a:r>
              <a:rPr lang="en-US" altLang="zh-CN" b="1" dirty="0" smtClean="0"/>
              <a:t>,  Flexural strength: 350 </a:t>
            </a:r>
            <a:r>
              <a:rPr lang="en-US" altLang="zh-CN" b="1" dirty="0" err="1" smtClean="0"/>
              <a:t>MPa</a:t>
            </a:r>
            <a:endParaRPr lang="en-US" altLang="zh-CN" b="1" dirty="0" smtClean="0"/>
          </a:p>
          <a:p>
            <a:r>
              <a:rPr lang="en-US" altLang="zh-CN" dirty="0" smtClean="0"/>
              <a:t> </a:t>
            </a:r>
            <a:endParaRPr lang="en-US" altLang="zh-CN" dirty="0"/>
          </a:p>
        </p:txBody>
      </p:sp>
      <p:graphicFrame>
        <p:nvGraphicFramePr>
          <p:cNvPr id="7" name="图表 6"/>
          <p:cNvGraphicFramePr/>
          <p:nvPr/>
        </p:nvGraphicFramePr>
        <p:xfrm>
          <a:off x="4860032" y="1628800"/>
          <a:ext cx="396044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MPCAS">
  <a:themeElements>
    <a:clrScheme name="凸显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 经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凸显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 bwMode="auto">
        <a:noFill/>
        <a:ln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just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ü"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  <a:cs typeface="Times New Roman" pitchFamily="18" charset="0"/>
          </a:defRPr>
        </a:defPPr>
      </a:lstStyle>
      <a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a:style>
    </a:spDef>
    <a:txDef>
      <a:spPr bwMode="auto">
        <a:noFill/>
        <a:ln w="9525">
          <a:noFill/>
          <a:miter lim="800000"/>
          <a:headEnd/>
          <a:tailEnd/>
        </a:ln>
      </a:spPr>
      <a:bodyPr wrap="none" rtlCol="0">
        <a:spAutoFit/>
      </a:bodyPr>
      <a:lstStyle>
        <a:defPPr>
          <a:defRPr sz="2200" dirty="0" smtClean="0">
            <a:latin typeface="Arial Narrow" pitchFamily="34" charset="0"/>
            <a:ea typeface="楷体_GB2312" pitchFamily="49" charset="-122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IMPCAS.potx</Template>
  <TotalTime>42639</TotalTime>
  <Words>272</Words>
  <Application>Microsoft Office PowerPoint</Application>
  <PresentationFormat>全屏显示(4:3)</PresentationFormat>
  <Paragraphs>101</Paragraphs>
  <Slides>15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AF PEPSI</vt:lpstr>
      <vt:lpstr>Lingoes Unicode</vt:lpstr>
      <vt:lpstr>黑体</vt:lpstr>
      <vt:lpstr>楷体_GB2312</vt:lpstr>
      <vt:lpstr>宋体</vt:lpstr>
      <vt:lpstr>Arial Narrow</vt:lpstr>
      <vt:lpstr>Calibri</vt:lpstr>
      <vt:lpstr>Times New Roman</vt:lpstr>
      <vt:lpstr>Wingdings</vt:lpstr>
      <vt:lpstr>Wingdings 3</vt:lpstr>
      <vt:lpstr>IMPCAS</vt:lpstr>
      <vt:lpstr>Graph</vt:lpstr>
      <vt:lpstr>TTF-III like Coupler R&amp;D at IMP </vt:lpstr>
      <vt:lpstr> Outline</vt:lpstr>
      <vt:lpstr>Motivation</vt:lpstr>
      <vt:lpstr>Coupler of SC cavities used in IMP </vt:lpstr>
      <vt:lpstr>Field emission in Low beta cavities</vt:lpstr>
      <vt:lpstr>New coupler design</vt:lpstr>
      <vt:lpstr>New coupler RF design</vt:lpstr>
      <vt:lpstr>Window selection</vt:lpstr>
      <vt:lpstr>Alumina Ceramic </vt:lpstr>
      <vt:lpstr>Thermal &amp;MP simulation</vt:lpstr>
      <vt:lpstr>Coupler machining </vt:lpstr>
      <vt:lpstr>Coupler test is going on</vt:lpstr>
      <vt:lpstr>Horizontal Test </vt:lpstr>
      <vt:lpstr> Future Plan-- Variable design</vt:lpstr>
      <vt:lpstr>Thank you！</vt:lpstr>
    </vt:vector>
  </TitlesOfParts>
  <Company>LENOVO CUSTOMER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LENOVO USER</dc:creator>
  <cp:lastModifiedBy>lym</cp:lastModifiedBy>
  <cp:revision>2052</cp:revision>
  <dcterms:created xsi:type="dcterms:W3CDTF">2010-03-25T13:47:32Z</dcterms:created>
  <dcterms:modified xsi:type="dcterms:W3CDTF">2015-12-02T06:39:40Z</dcterms:modified>
</cp:coreProperties>
</file>