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sldIdLst>
    <p:sldId id="271" r:id="rId3"/>
    <p:sldId id="293" r:id="rId4"/>
    <p:sldId id="274" r:id="rId5"/>
    <p:sldId id="292" r:id="rId6"/>
    <p:sldId id="275" r:id="rId7"/>
    <p:sldId id="276" r:id="rId8"/>
    <p:sldId id="280" r:id="rId9"/>
    <p:sldId id="281" r:id="rId10"/>
    <p:sldId id="291" r:id="rId11"/>
    <p:sldId id="282" r:id="rId12"/>
    <p:sldId id="286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06DC"/>
    <a:srgbClr val="F824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43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6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621" y="116632"/>
            <a:ext cx="1291052" cy="6936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2569328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11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6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621" y="116632"/>
            <a:ext cx="1291052" cy="6936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416125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960000" y="1855288"/>
            <a:ext cx="4788464" cy="2653832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en-US" dirty="0" smtClean="0"/>
              <a:t>IFMIF POWER COUPLERS SERIES: Technical Discussion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4509120"/>
            <a:ext cx="4788464" cy="1224136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pic>
        <p:nvPicPr>
          <p:cNvPr id="1027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9214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bandeau_tit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310128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960000" y="1855288"/>
            <a:ext cx="4788464" cy="1429696"/>
          </a:xfrm>
        </p:spPr>
        <p:txBody>
          <a:bodyPr anchor="t" anchorCtr="0"/>
          <a:lstStyle>
            <a:lvl1pPr>
              <a:lnSpc>
                <a:spcPts val="3800"/>
              </a:lnSpc>
              <a:defRPr sz="2800" b="0" cap="all" baseline="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3960000" y="5445224"/>
            <a:ext cx="4788464" cy="288032"/>
          </a:xfrm>
        </p:spPr>
        <p:txBody>
          <a:bodyPr anchor="b" anchorCtr="0"/>
          <a:lstStyle>
            <a:lvl1pPr marL="0" indent="0">
              <a:buFont typeface="Arial" pitchFamily="34" charset="0"/>
              <a:buNone/>
              <a:defRPr sz="850" b="0">
                <a:solidFill>
                  <a:srgbClr val="666666"/>
                </a:solidFill>
              </a:defRPr>
            </a:lvl1pPr>
          </a:lstStyle>
          <a:p>
            <a:pPr lvl="0"/>
            <a:r>
              <a:rPr lang="fr-FR" dirty="0" smtClean="0"/>
              <a:t>Nom événement | Prénom Nom</a:t>
            </a:r>
            <a:endParaRPr lang="fr-FR" dirty="0"/>
          </a:p>
        </p:txBody>
      </p:sp>
      <p:sp>
        <p:nvSpPr>
          <p:cNvPr id="2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3312000" y="3312000"/>
            <a:ext cx="1944000" cy="2124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2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256000" y="3312000"/>
            <a:ext cx="1944000" cy="21240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23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7200000" y="3312000"/>
            <a:ext cx="1944000" cy="21240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2" name="Sous-titre 2"/>
          <p:cNvSpPr>
            <a:spLocks noGrp="1"/>
          </p:cNvSpPr>
          <p:nvPr>
            <p:ph type="subTitle" idx="1"/>
          </p:nvPr>
        </p:nvSpPr>
        <p:spPr>
          <a:xfrm>
            <a:off x="3960000" y="5805264"/>
            <a:ext cx="3060272" cy="504056"/>
          </a:xfrm>
        </p:spPr>
        <p:txBody>
          <a:bodyPr anchor="b" anchorCtr="0"/>
          <a:lstStyle>
            <a:lvl1pPr marL="0" indent="0" algn="l">
              <a:buNone/>
              <a:defRPr sz="1550" cap="all" baseline="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4" name="Picture 3" descr="C:\Users\eb137366\Downloads\logoirfu02quadri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886" y="6008003"/>
            <a:ext cx="1305570" cy="58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538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rcal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672000" y="1949598"/>
            <a:ext cx="5364496" cy="4719761"/>
          </a:xfrm>
        </p:spPr>
        <p:txBody>
          <a:bodyPr anchor="t"/>
          <a:lstStyle>
            <a:lvl1pPr algn="l">
              <a:lnSpc>
                <a:spcPts val="2800"/>
              </a:lnSpc>
              <a:defRPr sz="2200" b="1" cap="all"/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672000" y="260649"/>
            <a:ext cx="5292488" cy="1584176"/>
          </a:xfrm>
        </p:spPr>
        <p:txBody>
          <a:bodyPr anchor="t" anchorCtr="0"/>
          <a:lstStyle>
            <a:lvl1pPr marL="0" indent="0">
              <a:lnSpc>
                <a:spcPts val="1200"/>
              </a:lnSpc>
              <a:spcAft>
                <a:spcPts val="0"/>
              </a:spcAft>
              <a:buNone/>
              <a:defRPr sz="85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>
          <a:xfrm>
            <a:off x="576000" y="5877272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>
          <a:xfrm>
            <a:off x="576000" y="5445224"/>
            <a:ext cx="2699856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fr-FR" smtClean="0">
                <a:solidFill>
                  <a:prstClr val="white"/>
                </a:solidFill>
              </a:rPr>
              <a:t>Titre | Date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301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000"/>
              </a:spcBef>
              <a:spcAft>
                <a:spcPts val="1500"/>
              </a:spcAft>
              <a:defRPr/>
            </a:lvl1pPr>
            <a:lvl2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2pPr>
            <a:lvl3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3pPr>
            <a:lvl4pPr marL="361950" indent="0">
              <a:lnSpc>
                <a:spcPts val="2800"/>
              </a:lnSpc>
              <a:buFont typeface="Arial" pitchFamily="34" charset="0"/>
              <a:buNone/>
              <a:tabLst>
                <a:tab pos="8077200" algn="r"/>
              </a:tabLst>
              <a:defRPr sz="2200"/>
            </a:lvl4pPr>
            <a:lvl5pPr marL="361950" indent="0">
              <a:lnSpc>
                <a:spcPts val="2800"/>
              </a:lnSpc>
              <a:buNone/>
              <a:tabLst>
                <a:tab pos="8077200" algn="r"/>
              </a:tabLst>
              <a:defRPr sz="22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dirty="0" smtClean="0"/>
              <a:t>CEA/CPI Meeting | </a:t>
            </a:r>
            <a:r>
              <a:rPr lang="fr-FR" dirty="0" err="1" smtClean="0"/>
              <a:t>September</a:t>
            </a:r>
            <a:r>
              <a:rPr lang="fr-FR" dirty="0" smtClean="0"/>
              <a:t> 18, 2014</a:t>
            </a:r>
            <a:endParaRPr lang="fr-FR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8" y="6119692"/>
            <a:ext cx="1291052" cy="69368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4251213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994466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11" name="Espace réservé du contenu 20"/>
          <p:cNvSpPr>
            <a:spLocks noGrp="1"/>
          </p:cNvSpPr>
          <p:nvPr>
            <p:ph sz="quarter" idx="20" hasCustomPrompt="1"/>
          </p:nvPr>
        </p:nvSpPr>
        <p:spPr>
          <a:xfrm>
            <a:off x="5148000" y="2016000"/>
            <a:ext cx="3492000" cy="369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2812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 visu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1268760"/>
            <a:ext cx="4428048" cy="496855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15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148000" y="2016000"/>
            <a:ext cx="3492000" cy="1980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22" hasCustomPrompt="1"/>
          </p:nvPr>
        </p:nvSpPr>
        <p:spPr>
          <a:xfrm>
            <a:off x="5148000" y="3999600"/>
            <a:ext cx="1746000" cy="1695600"/>
          </a:xfrm>
          <a:solidFill>
            <a:srgbClr val="808080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  <p:sp>
        <p:nvSpPr>
          <p:cNvPr id="17" name="Espace réservé du contenu 20"/>
          <p:cNvSpPr>
            <a:spLocks noGrp="1"/>
          </p:cNvSpPr>
          <p:nvPr>
            <p:ph sz="quarter" idx="23" hasCustomPrompt="1"/>
          </p:nvPr>
        </p:nvSpPr>
        <p:spPr>
          <a:xfrm>
            <a:off x="6894000" y="3999600"/>
            <a:ext cx="1746000" cy="1695600"/>
          </a:xfrm>
          <a:solidFill>
            <a:srgbClr val="B2B2B2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597001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graphiqu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76000" y="3707506"/>
            <a:ext cx="8172464" cy="252980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9" name="Espace réservé du contenu 20"/>
          <p:cNvSpPr>
            <a:spLocks noGrp="1"/>
          </p:cNvSpPr>
          <p:nvPr>
            <p:ph sz="quarter" idx="21" hasCustomPrompt="1"/>
          </p:nvPr>
        </p:nvSpPr>
        <p:spPr>
          <a:xfrm>
            <a:off x="576000" y="1458000"/>
            <a:ext cx="8064000" cy="1908000"/>
          </a:xfrm>
          <a:solidFill>
            <a:srgbClr val="666666"/>
          </a:solidFill>
        </p:spPr>
        <p:txBody>
          <a:bodyPr anchor="ctr"/>
          <a:lstStyle>
            <a:lvl1pPr marL="0" indent="0"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Visuel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3904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age 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5"/>
          </p:nvPr>
        </p:nvSpPr>
        <p:spPr>
          <a:xfrm>
            <a:off x="378000" y="836613"/>
            <a:ext cx="8460000" cy="518477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8880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cart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76486" y="846237"/>
            <a:ext cx="8460000" cy="4156911"/>
          </a:xfrm>
          <a:prstGeom prst="rect">
            <a:avLst/>
          </a:prstGeom>
        </p:spPr>
      </p:pic>
      <p:pic>
        <p:nvPicPr>
          <p:cNvPr id="9" name="Image 8" descr="bandeau_page_carte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51460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fr-FR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33" name="Espace réservé du graphique 32"/>
          <p:cNvSpPr>
            <a:spLocks noGrp="1"/>
          </p:cNvSpPr>
          <p:nvPr>
            <p:ph type="chart" sz="quarter" idx="13" hasCustomPrompt="1"/>
          </p:nvPr>
        </p:nvSpPr>
        <p:spPr>
          <a:xfrm>
            <a:off x="899592" y="5157788"/>
            <a:ext cx="3240360" cy="863600"/>
          </a:xfrm>
        </p:spPr>
        <p:txBody>
          <a:bodyPr anchor="ctr"/>
          <a:lstStyle>
            <a:lvl1pPr marL="0" indent="0" algn="ctr">
              <a:defRPr sz="1200"/>
            </a:lvl1pPr>
          </a:lstStyle>
          <a:p>
            <a:r>
              <a:rPr lang="fr-FR" dirty="0" smtClean="0"/>
              <a:t> Graphique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76156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intercalaire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310128" y="0"/>
            <a:ext cx="5833872" cy="6858000"/>
          </a:xfrm>
          <a:prstGeom prst="rect">
            <a:avLst/>
          </a:prstGeom>
        </p:spPr>
      </p:pic>
      <p:pic>
        <p:nvPicPr>
          <p:cNvPr id="7" name="Image 6" descr="bandeau_dernière.png"/>
          <p:cNvPicPr>
            <a:picLocks noChangeAspect="1"/>
          </p:cNvPicPr>
          <p:nvPr userDrawn="1"/>
        </p:nvPicPr>
        <p:blipFill>
          <a:blip r:embed="rId3" cstate="print"/>
          <a:srcRect b="15350"/>
          <a:stretch>
            <a:fillRect/>
          </a:stretch>
        </p:blipFill>
        <p:spPr>
          <a:xfrm>
            <a:off x="3310128" y="0"/>
            <a:ext cx="5833872" cy="5805264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38800" y="5799600"/>
            <a:ext cx="1897200" cy="943200"/>
          </a:xfrm>
        </p:spPr>
        <p:txBody>
          <a:bodyPr anchor="t" anchorCtr="0"/>
          <a:lstStyle>
            <a:lvl1pPr>
              <a:lnSpc>
                <a:spcPts val="1200"/>
              </a:lnSpc>
              <a:defRPr sz="850" b="0" cap="none" baseline="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39505" y="5799600"/>
            <a:ext cx="3552775" cy="943200"/>
          </a:xfrm>
        </p:spPr>
        <p:txBody>
          <a:bodyPr/>
          <a:lstStyle>
            <a:lvl1pPr marL="0" indent="0">
              <a:lnSpc>
                <a:spcPts val="1200"/>
              </a:lnSpc>
              <a:spcAft>
                <a:spcPts val="0"/>
              </a:spcAft>
              <a:buFont typeface="Arial" pitchFamily="34" charset="0"/>
              <a:buNone/>
              <a:defRPr sz="800">
                <a:solidFill>
                  <a:schemeClr val="bg1"/>
                </a:solidFill>
              </a:defRPr>
            </a:lvl1pPr>
            <a:lvl2pPr marL="0" indent="0">
              <a:lnSpc>
                <a:spcPts val="1200"/>
              </a:lnSpc>
              <a:spcBef>
                <a:spcPts val="800"/>
              </a:spcBef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2pPr>
            <a:lvl3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3pPr>
            <a:lvl4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4pPr>
            <a:lvl5pPr marL="0" indent="0">
              <a:lnSpc>
                <a:spcPts val="1200"/>
              </a:lnSpc>
              <a:buFont typeface="Arial" pitchFamily="34" charset="0"/>
              <a:buNone/>
              <a:defRPr sz="65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576000" y="5445224"/>
            <a:ext cx="11186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 smtClean="0">
                <a:solidFill>
                  <a:prstClr val="white"/>
                </a:solidFill>
              </a:rPr>
              <a:t>|  PAGE </a:t>
            </a:r>
            <a:fld id="{AEFB9B6D-867A-40B8-ACB0-35CC9F272C9C}" type="slidenum">
              <a:rPr lang="fr-FR" smtClean="0">
                <a:solidFill>
                  <a:prstClr val="white"/>
                </a:solidFill>
              </a:rPr>
              <a:pPr/>
              <a:t>‹N°›</a:t>
            </a:fld>
            <a:endParaRPr lang="fr-FR" dirty="0">
              <a:solidFill>
                <a:prstClr val="white"/>
              </a:solidFill>
            </a:endParaRPr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576000" y="5877272"/>
            <a:ext cx="2664296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FR" smtClean="0">
                <a:solidFill>
                  <a:prstClr val="white"/>
                </a:solidFill>
              </a:rPr>
              <a:t>Titre | Date</a:t>
            </a:r>
            <a:endParaRPr lang="fr-F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076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817392" y="6448251"/>
            <a:ext cx="291112" cy="365125"/>
          </a:xfrm>
        </p:spPr>
        <p:txBody>
          <a:bodyPr/>
          <a:lstStyle/>
          <a:p>
            <a:fld id="{E118B293-AF8C-4784-B574-2FE150D01514}" type="slidenum">
              <a:rPr kumimoji="1" lang="ja-JP" altLang="en-US" smtClean="0"/>
              <a:pPr/>
              <a:t>‹N°›</a:t>
            </a:fld>
            <a:endParaRPr kumimoji="1" lang="ja-JP" altLang="en-US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2363" y="150540"/>
            <a:ext cx="1206028" cy="64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>
          <a:xfrm>
            <a:off x="1619672" y="6597352"/>
            <a:ext cx="5939824" cy="243458"/>
          </a:xfrm>
        </p:spPr>
        <p:txBody>
          <a:bodyPr/>
          <a:lstStyle>
            <a:lvl1pPr>
              <a:defRPr sz="1000" b="0"/>
            </a:lvl1pPr>
          </a:lstStyle>
          <a:p>
            <a:pPr algn="ctr"/>
            <a:r>
              <a:rPr lang="en-US" dirty="0" smtClean="0"/>
              <a:t>H. JENHANI, TTC MEETING AT  KEK, DECEMBER 2-5, 2014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13460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bandeau_texte.pn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0" y="0"/>
            <a:ext cx="9144000" cy="955548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512000" y="52752"/>
            <a:ext cx="7236464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76000" y="1268760"/>
            <a:ext cx="8172464" cy="49685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051720" y="6305192"/>
            <a:ext cx="593982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smtClean="0"/>
              <a:t>Titre | 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25304" y="6303598"/>
            <a:ext cx="111869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rgbClr val="666666"/>
                </a:solidFill>
              </a:defRPr>
            </a:lvl1pPr>
          </a:lstStyle>
          <a:p>
            <a:r>
              <a:rPr lang="fr-FR" dirty="0" smtClean="0"/>
              <a:t>|  PAGE </a:t>
            </a:r>
            <a:fld id="{AEFB9B6D-867A-40B8-ACB0-35CC9F272C9C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2050" name="Picture 2" descr="C:\Users\eb137366\Downloads\irfu_signature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155313"/>
            <a:ext cx="646061" cy="64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0031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923925" indent="0" algn="l" defTabSz="9144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 pitchFamily="34" charset="0"/>
        <a:buNone/>
        <a:defRPr sz="2200" kern="1200">
          <a:solidFill>
            <a:schemeClr val="tx2"/>
          </a:solidFill>
          <a:latin typeface="+mn-lt"/>
          <a:ea typeface="+mn-ea"/>
          <a:cs typeface="+mn-cs"/>
        </a:defRPr>
      </a:lvl1pPr>
      <a:lvl2pPr marL="360363" indent="-360363" algn="l" defTabSz="914400" rtl="0" eaLnBrk="1" latinLnBrk="0" hangingPunct="1">
        <a:lnSpc>
          <a:spcPts val="2000"/>
        </a:lnSpc>
        <a:spcBef>
          <a:spcPts val="0"/>
        </a:spcBef>
        <a:buSzPct val="90000"/>
        <a:buFontTx/>
        <a:buBlip>
          <a:blip r:embed="rId17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2pPr>
      <a:lvl3pPr marL="361950" indent="0" algn="l" defTabSz="914400" rtl="0" eaLnBrk="1" latinLnBrk="0" hangingPunct="1">
        <a:lnSpc>
          <a:spcPts val="2000"/>
        </a:lnSpc>
        <a:spcBef>
          <a:spcPts val="0"/>
        </a:spcBef>
        <a:buSzPct val="36000"/>
        <a:buFont typeface="Arial" pitchFamily="34" charset="0"/>
        <a:buNone/>
        <a:defRPr sz="1600" kern="1200">
          <a:solidFill>
            <a:srgbClr val="666666"/>
          </a:solidFill>
          <a:latin typeface="+mn-lt"/>
          <a:ea typeface="+mn-ea"/>
          <a:cs typeface="+mn-cs"/>
        </a:defRPr>
      </a:lvl3pPr>
      <a:lvl4pPr marL="1009650" indent="-238125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SzPct val="36000"/>
        <a:buFontTx/>
        <a:buBlip>
          <a:blip r:embed="rId18"/>
        </a:buBlip>
        <a:defRPr sz="1600" kern="1200">
          <a:solidFill>
            <a:srgbClr val="666666"/>
          </a:solidFill>
          <a:latin typeface="+mn-lt"/>
          <a:ea typeface="+mn-ea"/>
          <a:cs typeface="+mn-cs"/>
        </a:defRPr>
      </a:lvl4pPr>
      <a:lvl5pPr marL="1133475" indent="-114300" algn="l" defTabSz="914400" rtl="0" eaLnBrk="1" latinLnBrk="0" hangingPunct="1">
        <a:lnSpc>
          <a:spcPts val="2000"/>
        </a:lnSpc>
        <a:spcBef>
          <a:spcPts val="0"/>
        </a:spcBef>
        <a:buClr>
          <a:srgbClr val="666666"/>
        </a:buClr>
        <a:buFont typeface="Arial" pitchFamily="34" charset="0"/>
        <a:buChar char="-"/>
        <a:defRPr sz="1600" kern="1200">
          <a:solidFill>
            <a:srgbClr val="6666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2.jpeg"/><Relationship Id="rId7" Type="http://schemas.microsoft.com/office/2007/relationships/hdphoto" Target="../media/hdphoto1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5.pn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50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9.JP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76600" y="1052736"/>
            <a:ext cx="5835574" cy="1429696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Manufacturing </a:t>
            </a:r>
            <a:r>
              <a:rPr lang="en-US" sz="3200" b="1" dirty="0"/>
              <a:t>of the IFMIF series power couplers</a:t>
            </a:r>
            <a:endParaRPr lang="en-US" sz="320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</p:nvPr>
        </p:nvSpPr>
        <p:spPr>
          <a:xfrm>
            <a:off x="3347864" y="6165304"/>
            <a:ext cx="3891136" cy="288032"/>
          </a:xfrm>
        </p:spPr>
        <p:txBody>
          <a:bodyPr>
            <a:noAutofit/>
          </a:bodyPr>
          <a:lstStyle/>
          <a:p>
            <a:r>
              <a:rPr lang="en-US" sz="1400" dirty="0" smtClean="0"/>
              <a:t>TTC </a:t>
            </a:r>
            <a:r>
              <a:rPr lang="en-US" sz="1400" dirty="0"/>
              <a:t>MEETING AT </a:t>
            </a:r>
            <a:r>
              <a:rPr lang="en-US" sz="1400" dirty="0" smtClean="0"/>
              <a:t>SLAC</a:t>
            </a:r>
            <a:r>
              <a:rPr lang="en-US" sz="1400" dirty="0"/>
              <a:t>, DECEMBER 1-4, 2015</a:t>
            </a:r>
            <a:endParaRPr kumimoji="1" lang="ja-JP" alt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295922"/>
            <a:ext cx="2451942" cy="36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995936" y="308610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IRFU/CEA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55" b="7821"/>
          <a:stretch/>
        </p:blipFill>
        <p:spPr>
          <a:xfrm>
            <a:off x="5334000" y="3426857"/>
            <a:ext cx="1128506" cy="70906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139952" y="2730406"/>
            <a:ext cx="3456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Presented by : Hassen JENHANI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614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B293-AF8C-4784-B574-2FE150D01514}" type="slidenum">
              <a:rPr kumimoji="1" lang="ja-JP" altLang="en-US" smtClean="0"/>
              <a:pPr/>
              <a:t>10</a:t>
            </a:fld>
            <a:endParaRPr kumimoji="1" lang="ja-JP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24177"/>
            <a:ext cx="5760640" cy="908720"/>
          </a:xfrm>
        </p:spPr>
        <p:txBody>
          <a:bodyPr/>
          <a:lstStyle/>
          <a:p>
            <a:r>
              <a:rPr lang="en-US" dirty="0" smtClean="0"/>
              <a:t>Investigation on the ceramic wool wiping impact on the copper surface</a:t>
            </a:r>
            <a:endParaRPr lang="en-US" dirty="0"/>
          </a:p>
        </p:txBody>
      </p:sp>
      <p:sp>
        <p:nvSpPr>
          <p:cNvPr id="2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619672" y="6597352"/>
            <a:ext cx="5939824" cy="243458"/>
          </a:xfrm>
        </p:spPr>
        <p:txBody>
          <a:bodyPr/>
          <a:lstStyle/>
          <a:p>
            <a:pPr algn="ctr"/>
            <a:r>
              <a:rPr lang="en-US" dirty="0" smtClean="0"/>
              <a:t>H. JENHANI, TTC </a:t>
            </a:r>
            <a:r>
              <a:rPr lang="en-US" dirty="0"/>
              <a:t>MEETING </a:t>
            </a:r>
            <a:r>
              <a:rPr lang="en-US" dirty="0" smtClean="0"/>
              <a:t>AT SLAC, </a:t>
            </a:r>
            <a:r>
              <a:rPr lang="en-US" dirty="0"/>
              <a:t>DECEMBER </a:t>
            </a:r>
            <a:r>
              <a:rPr lang="en-US" dirty="0" smtClean="0"/>
              <a:t>1-4, 2015</a:t>
            </a:r>
            <a:endParaRPr kumimoji="1" lang="ja-JP" altLang="en-US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96" r="11250" b="50000"/>
          <a:stretch/>
        </p:blipFill>
        <p:spPr>
          <a:xfrm>
            <a:off x="2539005" y="1295400"/>
            <a:ext cx="2239823" cy="54330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2539005" y="1782279"/>
            <a:ext cx="22398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SS copper plated sample</a:t>
            </a:r>
            <a:endParaRPr lang="en-US" sz="1400" dirty="0"/>
          </a:p>
        </p:txBody>
      </p:sp>
      <p:sp>
        <p:nvSpPr>
          <p:cNvPr id="13" name="Accolade ouvrante 12"/>
          <p:cNvSpPr/>
          <p:nvPr/>
        </p:nvSpPr>
        <p:spPr>
          <a:xfrm rot="5400000">
            <a:off x="4281051" y="1202627"/>
            <a:ext cx="195453" cy="53340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4" name="ZoneTexte 13"/>
          <p:cNvSpPr txBox="1"/>
          <p:nvPr/>
        </p:nvSpPr>
        <p:spPr>
          <a:xfrm>
            <a:off x="5943600" y="135903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Ceramic wool wiped region</a:t>
            </a:r>
            <a:endParaRPr lang="en-US" sz="1400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4390733" y="1381547"/>
            <a:ext cx="1531096" cy="8778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e 1"/>
          <p:cNvGrpSpPr/>
          <p:nvPr/>
        </p:nvGrpSpPr>
        <p:grpSpPr>
          <a:xfrm>
            <a:off x="-1" y="2057400"/>
            <a:ext cx="8991601" cy="3819794"/>
            <a:chOff x="-1" y="2057400"/>
            <a:chExt cx="8991601" cy="3819794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9910" y="4038600"/>
              <a:ext cx="2315490" cy="18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452" y="4038600"/>
              <a:ext cx="2562312" cy="18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4038600"/>
              <a:ext cx="2577109" cy="18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" name="Groupe 18"/>
            <p:cNvGrpSpPr>
              <a:grpSpLocks noChangeAspect="1"/>
            </p:cNvGrpSpPr>
            <p:nvPr/>
          </p:nvGrpSpPr>
          <p:grpSpPr>
            <a:xfrm>
              <a:off x="424544" y="2362200"/>
              <a:ext cx="2387411" cy="1790559"/>
              <a:chOff x="164008" y="2820600"/>
              <a:chExt cx="2341067" cy="1755800"/>
            </a:xfrm>
          </p:grpSpPr>
          <p:pic>
            <p:nvPicPr>
              <p:cNvPr id="20" name="Image 1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64008" y="2820600"/>
                <a:ext cx="2341067" cy="1755800"/>
              </a:xfrm>
              <a:prstGeom prst="rect">
                <a:avLst/>
              </a:prstGeom>
            </p:spPr>
          </p:pic>
          <p:sp>
            <p:nvSpPr>
              <p:cNvPr id="22" name="ZoneTexte 21"/>
              <p:cNvSpPr txBox="1"/>
              <p:nvPr/>
            </p:nvSpPr>
            <p:spPr>
              <a:xfrm>
                <a:off x="200025" y="4181475"/>
                <a:ext cx="1219200" cy="34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Ra=1.04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ZoneTexte 22"/>
              <p:cNvSpPr txBox="1"/>
              <p:nvPr/>
            </p:nvSpPr>
            <p:spPr>
              <a:xfrm>
                <a:off x="602500" y="2847974"/>
                <a:ext cx="1237389" cy="5130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NO Ceramic 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Wiping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4" name="Groupe 23"/>
            <p:cNvGrpSpPr>
              <a:grpSpLocks noChangeAspect="1"/>
            </p:cNvGrpSpPr>
            <p:nvPr/>
          </p:nvGrpSpPr>
          <p:grpSpPr>
            <a:xfrm>
              <a:off x="3556189" y="2362200"/>
              <a:ext cx="2387411" cy="1790559"/>
              <a:chOff x="3220496" y="2820600"/>
              <a:chExt cx="2341067" cy="1755800"/>
            </a:xfrm>
          </p:grpSpPr>
          <p:pic>
            <p:nvPicPr>
              <p:cNvPr id="25" name="Image 2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20496" y="2820600"/>
                <a:ext cx="2341067" cy="1755800"/>
              </a:xfrm>
              <a:prstGeom prst="rect">
                <a:avLst/>
              </a:prstGeom>
            </p:spPr>
          </p:pic>
          <p:sp>
            <p:nvSpPr>
              <p:cNvPr id="26" name="ZoneTexte 25"/>
              <p:cNvSpPr txBox="1"/>
              <p:nvPr/>
            </p:nvSpPr>
            <p:spPr>
              <a:xfrm>
                <a:off x="3276599" y="4202668"/>
                <a:ext cx="1219200" cy="34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Ra=0.42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3430350" y="2828924"/>
                <a:ext cx="1911878" cy="5925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Light Ceramic Wiping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8" name="Groupe 27"/>
            <p:cNvGrpSpPr>
              <a:grpSpLocks noChangeAspect="1"/>
            </p:cNvGrpSpPr>
            <p:nvPr/>
          </p:nvGrpSpPr>
          <p:grpSpPr>
            <a:xfrm>
              <a:off x="6604189" y="2362200"/>
              <a:ext cx="2387411" cy="1790559"/>
              <a:chOff x="6281737" y="2849175"/>
              <a:chExt cx="2341067" cy="1755800"/>
            </a:xfrm>
          </p:grpSpPr>
          <p:pic>
            <p:nvPicPr>
              <p:cNvPr id="29" name="Image 28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281737" y="2849175"/>
                <a:ext cx="2341067" cy="1755800"/>
              </a:xfrm>
              <a:prstGeom prst="rect">
                <a:avLst/>
              </a:prstGeom>
            </p:spPr>
          </p:pic>
          <p:sp>
            <p:nvSpPr>
              <p:cNvPr id="30" name="ZoneTexte 29"/>
              <p:cNvSpPr txBox="1"/>
              <p:nvPr/>
            </p:nvSpPr>
            <p:spPr>
              <a:xfrm>
                <a:off x="6689604" y="2873514"/>
                <a:ext cx="1552639" cy="592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More Ceramic</a:t>
                </a:r>
              </a:p>
              <a:p>
                <a:pPr algn="ctr"/>
                <a:r>
                  <a:rPr lang="en-US" sz="1400" b="1" dirty="0" smtClean="0">
                    <a:solidFill>
                      <a:schemeClr val="bg1"/>
                    </a:solidFill>
                  </a:rPr>
                  <a:t>Wiping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1" name="ZoneTexte 30"/>
              <p:cNvSpPr txBox="1"/>
              <p:nvPr/>
            </p:nvSpPr>
            <p:spPr>
              <a:xfrm>
                <a:off x="6324599" y="4191000"/>
                <a:ext cx="1219200" cy="348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smtClean="0">
                    <a:solidFill>
                      <a:schemeClr val="bg1"/>
                    </a:solidFill>
                  </a:rPr>
                  <a:t>Ra=0.39</a:t>
                </a:r>
                <a:endParaRPr lang="en-US" sz="14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2" name="ZoneTexte 31"/>
            <p:cNvSpPr txBox="1"/>
            <p:nvPr/>
          </p:nvSpPr>
          <p:spPr>
            <a:xfrm>
              <a:off x="-1" y="2057400"/>
              <a:ext cx="726956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Surface investigation using Confocal Microscopy (KEYENCE VK-X200)</a:t>
              </a:r>
            </a:p>
          </p:txBody>
        </p:sp>
      </p:grpSp>
      <p:sp>
        <p:nvSpPr>
          <p:cNvPr id="33" name="ZoneTexte 32"/>
          <p:cNvSpPr txBox="1"/>
          <p:nvPr/>
        </p:nvSpPr>
        <p:spPr>
          <a:xfrm>
            <a:off x="-9308" y="5936160"/>
            <a:ext cx="9000908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Particle counting in ISO5 clean room:</a:t>
            </a:r>
          </a:p>
          <a:p>
            <a:pPr algn="just"/>
            <a:r>
              <a:rPr lang="en-US" sz="1400" dirty="0" smtClean="0"/>
              <a:t>Cleaning with UP water/US bath/detergent, then particle counting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/>
              <a:t>The counted particles number decrease down to zero 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 smtClean="0">
                <a:solidFill>
                  <a:srgbClr val="00B050"/>
                </a:solidFill>
              </a:rPr>
              <a:t>No cleaning issues due to the ceramic wool wiping 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0" y="914400"/>
            <a:ext cx="5562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Ceramic wiping applied on copper plated sample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5825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B293-AF8C-4784-B574-2FE150D01514}" type="slidenum">
              <a:rPr kumimoji="1" lang="ja-JP" altLang="en-US" smtClean="0"/>
              <a:pPr/>
              <a:t>11</a:t>
            </a:fld>
            <a:endParaRPr kumimoji="1" lang="ja-JP" altLang="en-US" dirty="0"/>
          </a:p>
        </p:txBody>
      </p:sp>
      <p:sp>
        <p:nvSpPr>
          <p:cNvPr id="1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619672" y="6597352"/>
            <a:ext cx="5939824" cy="243458"/>
          </a:xfrm>
        </p:spPr>
        <p:txBody>
          <a:bodyPr/>
          <a:lstStyle/>
          <a:p>
            <a:pPr algn="ctr"/>
            <a:r>
              <a:rPr lang="en-US" dirty="0" smtClean="0"/>
              <a:t>H. JENHANI, TTC </a:t>
            </a:r>
            <a:r>
              <a:rPr lang="en-US" dirty="0"/>
              <a:t>MEETING </a:t>
            </a:r>
            <a:r>
              <a:rPr lang="en-US" dirty="0" smtClean="0"/>
              <a:t>AT SLAC, </a:t>
            </a:r>
            <a:r>
              <a:rPr lang="en-US" dirty="0"/>
              <a:t>DECEMBER </a:t>
            </a:r>
            <a:r>
              <a:rPr lang="en-US" dirty="0" smtClean="0"/>
              <a:t>1-4, 2015</a:t>
            </a:r>
            <a:endParaRPr kumimoji="1" lang="ja-JP" alt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152400" y="1828800"/>
            <a:ext cx="8839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We would  appreciate having your experience feedback and comments.</a:t>
            </a:r>
          </a:p>
          <a:p>
            <a:pPr algn="ctr"/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sz="40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accent1">
                    <a:lumMod val="75000"/>
                  </a:schemeClr>
                </a:solidFill>
              </a:rPr>
              <a:t>Thank you for your attention!</a:t>
            </a:r>
            <a:endParaRPr 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B293-AF8C-4784-B574-2FE150D01514}" type="slidenum">
              <a:rPr kumimoji="1" lang="ja-JP" altLang="en-US" smtClean="0"/>
              <a:pPr/>
              <a:t>12</a:t>
            </a:fld>
            <a:endParaRPr kumimoji="1" lang="ja-JP" altLang="en-US" dirty="0"/>
          </a:p>
        </p:txBody>
      </p:sp>
      <p:sp>
        <p:nvSpPr>
          <p:cNvPr id="2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619672" y="6597352"/>
            <a:ext cx="5939824" cy="243458"/>
          </a:xfrm>
        </p:spPr>
        <p:txBody>
          <a:bodyPr/>
          <a:lstStyle/>
          <a:p>
            <a:pPr algn="ctr"/>
            <a:r>
              <a:rPr lang="en-US" dirty="0" smtClean="0"/>
              <a:t>H. JENHANI, TTC </a:t>
            </a:r>
            <a:r>
              <a:rPr lang="en-US" dirty="0"/>
              <a:t>MEETING </a:t>
            </a:r>
            <a:r>
              <a:rPr lang="en-US" dirty="0" smtClean="0"/>
              <a:t>AT SLAC, </a:t>
            </a:r>
            <a:r>
              <a:rPr lang="en-US" dirty="0"/>
              <a:t>DECEMBER </a:t>
            </a:r>
            <a:r>
              <a:rPr lang="en-US" dirty="0" smtClean="0"/>
              <a:t>1-4, 2015</a:t>
            </a:r>
            <a:endParaRPr kumimoji="1" lang="ja-JP" altLang="en-US" dirty="0"/>
          </a:p>
        </p:txBody>
      </p:sp>
      <p:sp>
        <p:nvSpPr>
          <p:cNvPr id="2" name="ZoneTexte 1"/>
          <p:cNvSpPr txBox="1"/>
          <p:nvPr/>
        </p:nvSpPr>
        <p:spPr>
          <a:xfrm>
            <a:off x="457200" y="2556808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Thanks to P. Hardy, V. </a:t>
            </a:r>
            <a:r>
              <a:rPr lang="en-US" sz="2000" dirty="0" err="1" smtClean="0"/>
              <a:t>Hennion</a:t>
            </a:r>
            <a:r>
              <a:rPr lang="en-US" sz="2000" dirty="0" smtClean="0"/>
              <a:t>, N. </a:t>
            </a:r>
            <a:r>
              <a:rPr lang="en-US" sz="2000" dirty="0" err="1" smtClean="0"/>
              <a:t>Berton</a:t>
            </a:r>
            <a:r>
              <a:rPr lang="en-US" sz="2000" dirty="0" smtClean="0"/>
              <a:t>, H. </a:t>
            </a:r>
            <a:r>
              <a:rPr lang="en-US" sz="2000" dirty="0" err="1" smtClean="0"/>
              <a:t>Dzitko</a:t>
            </a:r>
            <a:r>
              <a:rPr lang="en-US" sz="2000" dirty="0" smtClean="0"/>
              <a:t>, G. </a:t>
            </a:r>
            <a:r>
              <a:rPr lang="en-US" sz="2000" dirty="0" err="1" smtClean="0"/>
              <a:t>Devanz</a:t>
            </a:r>
            <a:r>
              <a:rPr lang="en-US" sz="2000" dirty="0" smtClean="0"/>
              <a:t>, </a:t>
            </a:r>
            <a:r>
              <a:rPr lang="en-US" sz="2000" dirty="0"/>
              <a:t>Y. </a:t>
            </a:r>
            <a:r>
              <a:rPr lang="en-US" sz="2000" dirty="0" smtClean="0"/>
              <a:t>Gasser, Y. </a:t>
            </a:r>
            <a:r>
              <a:rPr lang="en-US" sz="2000" dirty="0" err="1" smtClean="0"/>
              <a:t>Boudigou</a:t>
            </a:r>
            <a:r>
              <a:rPr lang="en-US" sz="2000" dirty="0" smtClean="0"/>
              <a:t>, C. Antoine and N. </a:t>
            </a:r>
            <a:r>
              <a:rPr lang="en-US" sz="2000" dirty="0" err="1" smtClean="0"/>
              <a:t>Bazin</a:t>
            </a:r>
            <a:r>
              <a:rPr lang="en-US" sz="2000" dirty="0" smtClean="0"/>
              <a:t> from IRFU (CEA)</a:t>
            </a:r>
          </a:p>
          <a:p>
            <a:pPr algn="just"/>
            <a:endParaRPr lang="en-US" sz="2000" dirty="0" smtClean="0"/>
          </a:p>
          <a:p>
            <a:pPr algn="just"/>
            <a:r>
              <a:rPr lang="en-US" sz="2000" dirty="0" smtClean="0"/>
              <a:t>A special thank to David Longuevergne from IPNO (IN2P3/CNRS)</a:t>
            </a:r>
            <a:endParaRPr lang="en-US" sz="2000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B293-AF8C-4784-B574-2FE150D01514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19200" y="52752"/>
            <a:ext cx="7236464" cy="908720"/>
          </a:xfrm>
        </p:spPr>
        <p:txBody>
          <a:bodyPr/>
          <a:lstStyle/>
          <a:p>
            <a:r>
              <a:rPr lang="en-US" dirty="0" smtClean="0"/>
              <a:t>IFMIF Power Coupler Layout</a:t>
            </a:r>
            <a:endParaRPr lang="en-US" dirty="0"/>
          </a:p>
        </p:txBody>
      </p:sp>
      <p:grpSp>
        <p:nvGrpSpPr>
          <p:cNvPr id="22" name="Groupe 21"/>
          <p:cNvGrpSpPr/>
          <p:nvPr/>
        </p:nvGrpSpPr>
        <p:grpSpPr>
          <a:xfrm>
            <a:off x="2971800" y="990600"/>
            <a:ext cx="5943600" cy="4302934"/>
            <a:chOff x="2895600" y="1241540"/>
            <a:chExt cx="5943600" cy="4302934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44139" y="1004279"/>
              <a:ext cx="1175168" cy="2042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332" y="2796693"/>
              <a:ext cx="2237556" cy="1028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4175506"/>
              <a:ext cx="2140483" cy="12337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ZoneTexte 7"/>
            <p:cNvSpPr txBox="1"/>
            <p:nvPr/>
          </p:nvSpPr>
          <p:spPr>
            <a:xfrm>
              <a:off x="5154887" y="1259667"/>
              <a:ext cx="2913789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>
                  <a:solidFill>
                    <a:prstClr val="black"/>
                  </a:solidFill>
                </a:rPr>
                <a:t>Cooled outer conductor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:</a:t>
              </a:r>
            </a:p>
            <a:p>
              <a:endParaRPr lang="en-US" sz="700" dirty="0" smtClean="0">
                <a:solidFill>
                  <a:prstClr val="black"/>
                </a:solidFill>
              </a:endParaRP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prstClr val="black"/>
                  </a:solidFill>
                </a:rPr>
                <a:t>Stainless steel </a:t>
              </a:r>
              <a:r>
                <a:rPr lang="en-US" sz="1400" dirty="0">
                  <a:solidFill>
                    <a:prstClr val="black"/>
                  </a:solidFill>
                </a:rPr>
                <a:t>+ OFHC Copper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sz="1400" dirty="0">
                  <a:solidFill>
                    <a:prstClr val="black"/>
                  </a:solidFill>
                </a:rPr>
                <a:t>High purity copper plating of all the RF surfaces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154887" y="2590563"/>
              <a:ext cx="2913789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b="1" dirty="0">
                  <a:solidFill>
                    <a:prstClr val="black"/>
                  </a:solidFill>
                </a:rPr>
                <a:t>Window :</a:t>
              </a:r>
            </a:p>
            <a:p>
              <a:pPr algn="just"/>
              <a:endParaRPr lang="en-US" sz="800" b="1" dirty="0">
                <a:solidFill>
                  <a:prstClr val="black"/>
                </a:solidFill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en-US" sz="1400" dirty="0">
                  <a:solidFill>
                    <a:prstClr val="black"/>
                  </a:solidFill>
                </a:rPr>
                <a:t>Ceramic: </a:t>
              </a:r>
              <a:r>
                <a:rPr lang="en-US" sz="1400" dirty="0" smtClean="0">
                  <a:solidFill>
                    <a:prstClr val="black"/>
                  </a:solidFill>
                </a:rPr>
                <a:t>AL995</a:t>
              </a: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en-US" sz="1400" dirty="0" smtClean="0">
                  <a:solidFill>
                    <a:prstClr val="black"/>
                  </a:solidFill>
                </a:rPr>
                <a:t>External </a:t>
              </a:r>
              <a:r>
                <a:rPr lang="en-US" sz="1400" dirty="0">
                  <a:solidFill>
                    <a:prstClr val="black"/>
                  </a:solidFill>
                </a:rPr>
                <a:t>conductor &amp; inner conductor: OFHC </a:t>
              </a:r>
              <a:r>
                <a:rPr lang="en-US" sz="1400" dirty="0" smtClean="0">
                  <a:solidFill>
                    <a:prstClr val="black"/>
                  </a:solidFill>
                </a:rPr>
                <a:t>Copper +SS </a:t>
              </a:r>
              <a:endParaRPr lang="en-US" sz="1400" dirty="0">
                <a:solidFill>
                  <a:prstClr val="black"/>
                </a:solidFill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en-US" sz="1400" dirty="0">
                  <a:solidFill>
                    <a:prstClr val="black"/>
                  </a:solidFill>
                </a:rPr>
                <a:t>Antenna: Stainless steel with high purity copper </a:t>
              </a:r>
              <a:r>
                <a:rPr lang="en-US" sz="1400" dirty="0" smtClean="0">
                  <a:solidFill>
                    <a:prstClr val="black"/>
                  </a:solidFill>
                </a:rPr>
                <a:t>plating</a:t>
              </a:r>
              <a:endParaRPr 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5154887" y="4213340"/>
              <a:ext cx="2854851" cy="13311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>
                  <a:solidFill>
                    <a:prstClr val="black"/>
                  </a:solidFill>
                </a:rPr>
                <a:t>“</a:t>
              </a:r>
              <a:r>
                <a:rPr lang="en-US" sz="1400" b="1" dirty="0">
                  <a:solidFill>
                    <a:prstClr val="black"/>
                  </a:solidFill>
                </a:rPr>
                <a:t>T” Transition:</a:t>
              </a:r>
            </a:p>
            <a:p>
              <a:pPr algn="just"/>
              <a:endParaRPr lang="en-US" sz="800" dirty="0">
                <a:solidFill>
                  <a:prstClr val="black"/>
                </a:solidFill>
              </a:endParaRP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en-US" sz="1400" dirty="0">
                  <a:solidFill>
                    <a:prstClr val="black"/>
                  </a:solidFill>
                </a:rPr>
                <a:t>Internal conductor: OFHC Copper (all brazed)</a:t>
              </a:r>
            </a:p>
            <a:p>
              <a:pPr marL="285750" indent="-285750" algn="just">
                <a:buFont typeface="Wingdings" pitchFamily="2" charset="2"/>
                <a:buChar char="Ø"/>
              </a:pPr>
              <a:r>
                <a:rPr lang="en-US" sz="1400" dirty="0">
                  <a:solidFill>
                    <a:prstClr val="black"/>
                  </a:solidFill>
                </a:rPr>
                <a:t>External conductor: Aluminum (TIG welded)</a:t>
              </a:r>
            </a:p>
          </p:txBody>
        </p:sp>
        <p:sp>
          <p:nvSpPr>
            <p:cNvPr id="11" name="Accolade fermante 10"/>
            <p:cNvSpPr/>
            <p:nvPr/>
          </p:nvSpPr>
          <p:spPr>
            <a:xfrm>
              <a:off x="7924800" y="1241540"/>
              <a:ext cx="195862" cy="2905429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" name="ZoneTexte 11"/>
            <p:cNvSpPr txBox="1"/>
            <p:nvPr/>
          </p:nvSpPr>
          <p:spPr>
            <a:xfrm>
              <a:off x="7977000" y="2460740"/>
              <a:ext cx="862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prstClr val="black"/>
                  </a:solidFill>
                </a:rPr>
                <a:t>All </a:t>
              </a:r>
              <a:r>
                <a:rPr lang="en-US" sz="1400" b="1" dirty="0" smtClean="0">
                  <a:solidFill>
                    <a:prstClr val="black"/>
                  </a:solidFill>
                </a:rPr>
                <a:t>brazed*</a:t>
              </a:r>
              <a:endParaRPr lang="en-US" sz="1400" b="1" dirty="0">
                <a:solidFill>
                  <a:prstClr val="black"/>
                </a:solidFill>
              </a:endParaRPr>
            </a:p>
          </p:txBody>
        </p:sp>
        <p:sp>
          <p:nvSpPr>
            <p:cNvPr id="13" name="Accolade fermante 12"/>
            <p:cNvSpPr/>
            <p:nvPr/>
          </p:nvSpPr>
          <p:spPr>
            <a:xfrm rot="4356390">
              <a:off x="4196721" y="2464502"/>
              <a:ext cx="373684" cy="1720217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cxnSp>
          <p:nvCxnSpPr>
            <p:cNvPr id="14" name="Connecteur droit avec flèche 13"/>
            <p:cNvCxnSpPr/>
            <p:nvPr/>
          </p:nvCxnSpPr>
          <p:spPr>
            <a:xfrm flipH="1" flipV="1">
              <a:off x="4491702" y="3504346"/>
              <a:ext cx="727006" cy="255678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ZoneTexte 19"/>
          <p:cNvSpPr txBox="1"/>
          <p:nvPr/>
        </p:nvSpPr>
        <p:spPr>
          <a:xfrm>
            <a:off x="0" y="5536049"/>
            <a:ext cx="6854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defRPr/>
            </a:pPr>
            <a:r>
              <a:rPr lang="en-US" sz="1400" b="1" kern="0" dirty="0" smtClean="0">
                <a:solidFill>
                  <a:prstClr val="black"/>
                </a:solidFill>
              </a:rPr>
              <a:t>RF specifications for the couplers dedicated to the first </a:t>
            </a:r>
            <a:r>
              <a:rPr lang="en-US" sz="1400" b="1" kern="0" dirty="0" err="1" smtClean="0">
                <a:solidFill>
                  <a:prstClr val="black"/>
                </a:solidFill>
              </a:rPr>
              <a:t>cryomodule</a:t>
            </a:r>
            <a:r>
              <a:rPr lang="en-US" sz="1400" b="1" kern="0" dirty="0" smtClean="0">
                <a:solidFill>
                  <a:prstClr val="black"/>
                </a:solidFill>
              </a:rPr>
              <a:t> of IFMIF :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Frequency: </a:t>
            </a:r>
            <a:r>
              <a:rPr lang="en-US" sz="1400" kern="0" dirty="0" smtClean="0">
                <a:solidFill>
                  <a:srgbClr val="FF0000"/>
                </a:solidFill>
              </a:rPr>
              <a:t>175MHz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kern="0" dirty="0" err="1" smtClean="0">
                <a:solidFill>
                  <a:prstClr val="black"/>
                </a:solidFill>
              </a:rPr>
              <a:t>Qext</a:t>
            </a:r>
            <a:r>
              <a:rPr lang="en-US" sz="1400" kern="0" dirty="0" smtClean="0">
                <a:solidFill>
                  <a:prstClr val="black"/>
                </a:solidFill>
              </a:rPr>
              <a:t>: </a:t>
            </a:r>
            <a:r>
              <a:rPr lang="en-US" sz="1400" kern="0" dirty="0" smtClean="0">
                <a:solidFill>
                  <a:srgbClr val="FF0000"/>
                </a:solidFill>
              </a:rPr>
              <a:t>6.5x10</a:t>
            </a:r>
            <a:r>
              <a:rPr lang="en-US" sz="1400" kern="0" baseline="30000" dirty="0" smtClean="0">
                <a:solidFill>
                  <a:srgbClr val="FF0000"/>
                </a:solidFill>
              </a:rPr>
              <a:t>4</a:t>
            </a:r>
            <a:r>
              <a:rPr lang="en-US" sz="1400" kern="0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Maximum nominal operating RF power: </a:t>
            </a:r>
            <a:r>
              <a:rPr lang="en-US" sz="1400" kern="0" dirty="0" smtClean="0">
                <a:solidFill>
                  <a:srgbClr val="FF0000"/>
                </a:solidFill>
              </a:rPr>
              <a:t>70 kW CW</a:t>
            </a:r>
          </a:p>
          <a:p>
            <a:pPr marL="285750" indent="-285750" algn="just">
              <a:buFont typeface="Wingdings" panose="05000000000000000000" pitchFamily="2" charset="2"/>
              <a:buChar char="§"/>
              <a:defRPr/>
            </a:pPr>
            <a:r>
              <a:rPr lang="en-US" sz="1400" kern="0" dirty="0" smtClean="0">
                <a:solidFill>
                  <a:prstClr val="black"/>
                </a:solidFill>
              </a:rPr>
              <a:t>RF power validation needs : </a:t>
            </a:r>
            <a:r>
              <a:rPr lang="en-US" sz="1400" kern="0" dirty="0" smtClean="0">
                <a:solidFill>
                  <a:srgbClr val="FF0000"/>
                </a:solidFill>
              </a:rPr>
              <a:t>100 kW CW in TW and SW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5018314" y="5158356"/>
            <a:ext cx="3733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</a:t>
            </a:r>
            <a:r>
              <a:rPr lang="en-US" sz="1200" dirty="0" err="1" smtClean="0"/>
              <a:t>Ghe</a:t>
            </a:r>
            <a:r>
              <a:rPr lang="en-US" sz="1200" dirty="0" smtClean="0"/>
              <a:t> </a:t>
            </a:r>
            <a:r>
              <a:rPr lang="en-US" sz="1200" dirty="0" err="1" smtClean="0"/>
              <a:t>cicuit</a:t>
            </a:r>
            <a:r>
              <a:rPr lang="en-US" sz="1200" dirty="0" smtClean="0"/>
              <a:t>  connectors are TIG welded</a:t>
            </a:r>
            <a:endParaRPr lang="en-US" sz="1200" dirty="0"/>
          </a:p>
        </p:txBody>
      </p:sp>
      <p:pic>
        <p:nvPicPr>
          <p:cNvPr id="24" name="Image 23" descr="IMG_364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18" r="11462" b="21198"/>
          <a:stretch/>
        </p:blipFill>
        <p:spPr bwMode="auto">
          <a:xfrm>
            <a:off x="83400" y="1066800"/>
            <a:ext cx="2314084" cy="169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0" y="3886200"/>
            <a:ext cx="2695077" cy="136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Image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11" t="3174" r="29213" b="7460"/>
          <a:stretch/>
        </p:blipFill>
        <p:spPr>
          <a:xfrm rot="5400000">
            <a:off x="1110682" y="1951431"/>
            <a:ext cx="681436" cy="2736000"/>
          </a:xfrm>
          <a:prstGeom prst="rect">
            <a:avLst/>
          </a:prstGeom>
        </p:spPr>
      </p:pic>
      <p:grpSp>
        <p:nvGrpSpPr>
          <p:cNvPr id="28" name="Groupe 27"/>
          <p:cNvGrpSpPr>
            <a:grpSpLocks noChangeAspect="1"/>
          </p:cNvGrpSpPr>
          <p:nvPr/>
        </p:nvGrpSpPr>
        <p:grpSpPr>
          <a:xfrm>
            <a:off x="7543799" y="4673477"/>
            <a:ext cx="1548485" cy="1955923"/>
            <a:chOff x="3971913" y="2348880"/>
            <a:chExt cx="2394072" cy="3024000"/>
          </a:xfrm>
        </p:grpSpPr>
        <p:pic>
          <p:nvPicPr>
            <p:cNvPr id="29" name="Image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71913" y="2348880"/>
              <a:ext cx="2038643" cy="3024000"/>
            </a:xfrm>
            <a:prstGeom prst="rect">
              <a:avLst/>
            </a:prstGeom>
          </p:spPr>
        </p:pic>
        <p:cxnSp>
          <p:nvCxnSpPr>
            <p:cNvPr id="30" name="Straight Arrow Connector 2"/>
            <p:cNvCxnSpPr/>
            <p:nvPr/>
          </p:nvCxnSpPr>
          <p:spPr>
            <a:xfrm flipV="1">
              <a:off x="6039131" y="2404322"/>
              <a:ext cx="0" cy="2786292"/>
            </a:xfrm>
            <a:prstGeom prst="straightConnector1">
              <a:avLst/>
            </a:prstGeom>
            <a:ln w="19050">
              <a:solidFill>
                <a:srgbClr val="C0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8"/>
            <p:cNvSpPr txBox="1"/>
            <p:nvPr/>
          </p:nvSpPr>
          <p:spPr>
            <a:xfrm rot="5400000">
              <a:off x="5244468" y="3701389"/>
              <a:ext cx="1683443" cy="5595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 smtClean="0">
                  <a:solidFill>
                    <a:srgbClr val="C00000"/>
                  </a:solidFill>
                </a:rPr>
                <a:t>1092 mm</a:t>
              </a:r>
              <a:endParaRPr lang="en-US" sz="10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5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658407" y="6581885"/>
            <a:ext cx="5939824" cy="243458"/>
          </a:xfrm>
        </p:spPr>
        <p:txBody>
          <a:bodyPr/>
          <a:lstStyle/>
          <a:p>
            <a:pPr algn="ctr"/>
            <a:r>
              <a:rPr lang="en-US" dirty="0" smtClean="0"/>
              <a:t>H. JENHANI, TTC </a:t>
            </a:r>
            <a:r>
              <a:rPr lang="en-US" dirty="0"/>
              <a:t>MEETING </a:t>
            </a:r>
            <a:r>
              <a:rPr lang="en-US" dirty="0" smtClean="0"/>
              <a:t>AT SLAC, </a:t>
            </a:r>
            <a:r>
              <a:rPr lang="en-US" dirty="0"/>
              <a:t>DECEMBER </a:t>
            </a:r>
            <a:r>
              <a:rPr lang="en-US" dirty="0" smtClean="0"/>
              <a:t>1-4,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15773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776688" y="6492875"/>
            <a:ext cx="291112" cy="365125"/>
          </a:xfrm>
        </p:spPr>
        <p:txBody>
          <a:bodyPr/>
          <a:lstStyle/>
          <a:p>
            <a:fld id="{E118B293-AF8C-4784-B574-2FE150D01514}" type="slidenum">
              <a:rPr kumimoji="1" lang="ja-JP" altLang="en-US" smtClean="0"/>
              <a:pPr/>
              <a:t>3</a:t>
            </a:fld>
            <a:endParaRPr kumimoji="1" lang="ja-JP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24177"/>
            <a:ext cx="5760640" cy="908720"/>
          </a:xfrm>
        </p:spPr>
        <p:txBody>
          <a:bodyPr/>
          <a:lstStyle/>
          <a:p>
            <a:r>
              <a:rPr lang="en-US" dirty="0" smtClean="0"/>
              <a:t>Main validation Stages</a:t>
            </a:r>
            <a:endParaRPr lang="en-US" dirty="0"/>
          </a:p>
        </p:txBody>
      </p:sp>
      <p:sp>
        <p:nvSpPr>
          <p:cNvPr id="1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658407" y="6581885"/>
            <a:ext cx="5939824" cy="243458"/>
          </a:xfrm>
        </p:spPr>
        <p:txBody>
          <a:bodyPr/>
          <a:lstStyle/>
          <a:p>
            <a:pPr algn="ctr"/>
            <a:r>
              <a:rPr lang="en-US" dirty="0" smtClean="0"/>
              <a:t>H. JENHANI, TTC </a:t>
            </a:r>
            <a:r>
              <a:rPr lang="en-US" dirty="0"/>
              <a:t>MEETING </a:t>
            </a:r>
            <a:r>
              <a:rPr lang="en-US" dirty="0" smtClean="0"/>
              <a:t>AT SLAC, </a:t>
            </a:r>
            <a:r>
              <a:rPr lang="en-US" dirty="0"/>
              <a:t>DECEMBER </a:t>
            </a:r>
            <a:r>
              <a:rPr lang="en-US" dirty="0" smtClean="0"/>
              <a:t>1-4, 2015</a:t>
            </a:r>
            <a:endParaRPr kumimoji="1" lang="ja-JP" altLang="en-US" dirty="0"/>
          </a:p>
        </p:txBody>
      </p:sp>
      <p:grpSp>
        <p:nvGrpSpPr>
          <p:cNvPr id="7" name="Groupe 6"/>
          <p:cNvGrpSpPr/>
          <p:nvPr/>
        </p:nvGrpSpPr>
        <p:grpSpPr>
          <a:xfrm>
            <a:off x="37735" y="2590800"/>
            <a:ext cx="8999585" cy="1600438"/>
            <a:chOff x="37735" y="2590800"/>
            <a:chExt cx="8999585" cy="1600438"/>
          </a:xfrm>
        </p:grpSpPr>
        <p:sp>
          <p:nvSpPr>
            <p:cNvPr id="40" name="Rectangle 39"/>
            <p:cNvSpPr>
              <a:spLocks noChangeAspect="1"/>
            </p:cNvSpPr>
            <p:nvPr/>
          </p:nvSpPr>
          <p:spPr>
            <a:xfrm>
              <a:off x="37735" y="2590800"/>
              <a:ext cx="4686665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b="1" dirty="0" smtClean="0">
                  <a:sym typeface="Wingdings" panose="05000000000000000000" pitchFamily="2" charset="2"/>
                </a:rPr>
                <a:t>Validation based on muck-up:</a:t>
              </a:r>
              <a:endParaRPr lang="en-US" sz="1600" b="1" dirty="0">
                <a:sym typeface="Wingdings" panose="05000000000000000000" pitchFamily="2" charset="2"/>
              </a:endParaRPr>
            </a:p>
            <a:p>
              <a:pPr marL="742950" lvl="1" indent="-285750">
                <a:buFontTx/>
                <a:buChar char="-"/>
              </a:pPr>
              <a:endParaRPr lang="en-US" sz="1400" dirty="0" smtClean="0">
                <a:sym typeface="Wingdings" panose="05000000000000000000" pitchFamily="2" charset="2"/>
              </a:endParaRPr>
            </a:p>
            <a:p>
              <a:pPr marL="742950" lvl="1" indent="-285750">
                <a:buFontTx/>
                <a:buChar char="-"/>
              </a:pPr>
              <a:r>
                <a:rPr lang="en-US" sz="1400" dirty="0" smtClean="0">
                  <a:sym typeface="Wingdings" panose="05000000000000000000" pitchFamily="2" charset="2"/>
                </a:rPr>
                <a:t>Assembling processes</a:t>
              </a:r>
              <a:r>
                <a:rPr lang="en-US" sz="1400" dirty="0">
                  <a:sym typeface="Wingdings" panose="05000000000000000000" pitchFamily="2" charset="2"/>
                </a:rPr>
                <a:t> </a:t>
              </a:r>
              <a:r>
                <a:rPr lang="en-US" sz="1400" dirty="0" smtClean="0">
                  <a:sym typeface="Wingdings" panose="05000000000000000000" pitchFamily="2" charset="2"/>
                </a:rPr>
                <a:t> validation</a:t>
              </a:r>
            </a:p>
            <a:p>
              <a:pPr marL="742950" lvl="1" indent="-285750">
                <a:buFontTx/>
                <a:buChar char="-"/>
              </a:pPr>
              <a:endParaRPr lang="en-US" sz="1200" dirty="0" smtClean="0">
                <a:sym typeface="Wingdings" panose="05000000000000000000" pitchFamily="2" charset="2"/>
              </a:endParaRPr>
            </a:p>
            <a:p>
              <a:pPr marL="742950" lvl="1" indent="-285750">
                <a:buFontTx/>
                <a:buChar char="-"/>
              </a:pPr>
              <a:r>
                <a:rPr lang="en-US" sz="1400" b="1" dirty="0" smtClean="0">
                  <a:sym typeface="Wingdings" panose="05000000000000000000" pitchFamily="2" charset="2"/>
                </a:rPr>
                <a:t>RF measurements</a:t>
              </a:r>
            </a:p>
            <a:p>
              <a:pPr marL="742950" lvl="1" indent="-285750">
                <a:buFontTx/>
                <a:buChar char="-"/>
              </a:pPr>
              <a:endParaRPr lang="en-US" sz="1200" b="1" dirty="0">
                <a:sym typeface="Wingdings" panose="05000000000000000000" pitchFamily="2" charset="2"/>
              </a:endParaRPr>
            </a:p>
            <a:p>
              <a:pPr marL="742950" lvl="1" indent="-285750">
                <a:buFontTx/>
                <a:buChar char="-"/>
              </a:pPr>
              <a:r>
                <a:rPr lang="en-US" sz="1400" b="1" dirty="0" smtClean="0">
                  <a:sym typeface="Wingdings" panose="05000000000000000000" pitchFamily="2" charset="2"/>
                </a:rPr>
                <a:t>Easy </a:t>
              </a:r>
              <a:r>
                <a:rPr lang="en-US" sz="1400" b="1" dirty="0" err="1" smtClean="0">
                  <a:sym typeface="Wingdings" panose="05000000000000000000" pitchFamily="2" charset="2"/>
                </a:rPr>
                <a:t>cleanability</a:t>
              </a:r>
              <a:r>
                <a:rPr lang="en-US" sz="1400" b="1" dirty="0" smtClean="0">
                  <a:sym typeface="Wingdings" panose="05000000000000000000" pitchFamily="2" charset="2"/>
                </a:rPr>
                <a:t> of vacuum parts</a:t>
              </a:r>
              <a:endParaRPr lang="en-US" sz="1400" dirty="0">
                <a:sym typeface="Wingdings" panose="05000000000000000000" pitchFamily="2" charset="2"/>
              </a:endParaRPr>
            </a:p>
          </p:txBody>
        </p:sp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60979" y="2630400"/>
              <a:ext cx="1997021" cy="1332000"/>
            </a:xfrm>
            <a:prstGeom prst="rect">
              <a:avLst/>
            </a:prstGeom>
          </p:spPr>
        </p:pic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86600" y="2661285"/>
              <a:ext cx="1950720" cy="1301115"/>
            </a:xfrm>
            <a:prstGeom prst="rect">
              <a:avLst/>
            </a:prstGeom>
          </p:spPr>
        </p:pic>
      </p:grpSp>
      <p:grpSp>
        <p:nvGrpSpPr>
          <p:cNvPr id="9" name="Groupe 8"/>
          <p:cNvGrpSpPr/>
          <p:nvPr/>
        </p:nvGrpSpPr>
        <p:grpSpPr>
          <a:xfrm>
            <a:off x="76200" y="991850"/>
            <a:ext cx="9077325" cy="1635681"/>
            <a:chOff x="76200" y="991850"/>
            <a:chExt cx="9077325" cy="1635681"/>
          </a:xfrm>
        </p:grpSpPr>
        <p:grpSp>
          <p:nvGrpSpPr>
            <p:cNvPr id="4" name="Groupe 3"/>
            <p:cNvGrpSpPr/>
            <p:nvPr/>
          </p:nvGrpSpPr>
          <p:grpSpPr>
            <a:xfrm>
              <a:off x="76200" y="991850"/>
              <a:ext cx="8923435" cy="1456075"/>
              <a:chOff x="0" y="991850"/>
              <a:chExt cx="8923435" cy="1456075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0" y="991850"/>
                <a:ext cx="4343399" cy="14157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 smtClean="0">
                    <a:sym typeface="Wingdings" panose="05000000000000000000" pitchFamily="2" charset="2"/>
                  </a:rPr>
                  <a:t>Validation of processes based on samples</a:t>
                </a:r>
                <a:r>
                  <a:rPr lang="en-US" sz="1600" b="1" dirty="0">
                    <a:sym typeface="Wingdings" panose="05000000000000000000" pitchFamily="2" charset="2"/>
                  </a:rPr>
                  <a:t>: </a:t>
                </a:r>
              </a:p>
              <a:p>
                <a:pPr marL="742950" lvl="1" indent="-285750">
                  <a:buFontTx/>
                  <a:buChar char="-"/>
                </a:pPr>
                <a:endParaRPr lang="en-US" sz="1400" dirty="0" smtClean="0">
                  <a:sym typeface="Wingdings" panose="05000000000000000000" pitchFamily="2" charset="2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en-US" sz="1400" b="1" dirty="0" smtClean="0">
                    <a:sym typeface="Wingdings" panose="05000000000000000000" pitchFamily="2" charset="2"/>
                  </a:rPr>
                  <a:t>Copper </a:t>
                </a:r>
                <a:r>
                  <a:rPr lang="en-US" sz="1400" b="1" dirty="0">
                    <a:sym typeface="Wingdings" panose="05000000000000000000" pitchFamily="2" charset="2"/>
                  </a:rPr>
                  <a:t>plating validation</a:t>
                </a:r>
                <a:r>
                  <a:rPr lang="en-US" sz="1400" dirty="0">
                    <a:sym typeface="Wingdings" panose="05000000000000000000" pitchFamily="2" charset="2"/>
                  </a:rPr>
                  <a:t>: RRR, thickness,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adhesion</a:t>
                </a:r>
              </a:p>
              <a:p>
                <a:pPr marL="742950" lvl="1" indent="-285750">
                  <a:buFontTx/>
                  <a:buChar char="-"/>
                </a:pPr>
                <a:endParaRPr lang="en-US" sz="1200" dirty="0" smtClean="0">
                  <a:sym typeface="Wingdings" panose="05000000000000000000" pitchFamily="2" charset="2"/>
                </a:endParaRPr>
              </a:p>
              <a:p>
                <a:pPr marL="742950" lvl="1" indent="-285750">
                  <a:buFontTx/>
                  <a:buChar char="-"/>
                </a:pPr>
                <a:r>
                  <a:rPr lang="en-US" sz="1400" b="1" dirty="0" err="1" smtClean="0">
                    <a:sym typeface="Wingdings" panose="05000000000000000000" pitchFamily="2" charset="2"/>
                  </a:rPr>
                  <a:t>TiN</a:t>
                </a:r>
                <a:r>
                  <a:rPr lang="en-US" sz="1400" b="1" dirty="0" smtClean="0">
                    <a:sym typeface="Wingdings" panose="05000000000000000000" pitchFamily="2" charset="2"/>
                  </a:rPr>
                  <a:t> validation</a:t>
                </a:r>
                <a:r>
                  <a:rPr lang="en-US" sz="1400" dirty="0">
                    <a:sym typeface="Wingdings" panose="05000000000000000000" pitchFamily="2" charset="2"/>
                  </a:rPr>
                  <a:t>: </a:t>
                </a:r>
                <a:r>
                  <a:rPr lang="en-US" sz="1400" dirty="0" smtClean="0">
                    <a:sym typeface="Wingdings" panose="05000000000000000000" pitchFamily="2" charset="2"/>
                  </a:rPr>
                  <a:t>Thickness </a:t>
                </a:r>
                <a:r>
                  <a:rPr lang="en-US" sz="1400" dirty="0">
                    <a:sym typeface="Wingdings" panose="05000000000000000000" pitchFamily="2" charset="2"/>
                  </a:rPr>
                  <a:t>measurements</a:t>
                </a:r>
              </a:p>
            </p:txBody>
          </p:sp>
          <p:pic>
            <p:nvPicPr>
              <p:cNvPr id="6146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2743" y="1049383"/>
                <a:ext cx="1348657" cy="10082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6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5736" r="20061"/>
              <a:stretch/>
            </p:blipFill>
            <p:spPr>
              <a:xfrm>
                <a:off x="7772400" y="1042614"/>
                <a:ext cx="1151035" cy="1008251"/>
              </a:xfrm>
              <a:prstGeom prst="rect">
                <a:avLst/>
              </a:prstGeom>
            </p:spPr>
          </p:pic>
          <p:pic>
            <p:nvPicPr>
              <p:cNvPr id="42" name="Picture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83000"/>
                        </a14:imgEffect>
                        <a14:imgEffect>
                          <a14:brightnessContrast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43400" y="1043671"/>
                <a:ext cx="1345415" cy="1011492"/>
              </a:xfrm>
              <a:prstGeom prst="rect">
                <a:avLst/>
              </a:prstGeom>
            </p:spPr>
          </p:pic>
          <p:sp>
            <p:nvSpPr>
              <p:cNvPr id="11" name="ZoneTexte 10"/>
              <p:cNvSpPr txBox="1"/>
              <p:nvPr/>
            </p:nvSpPr>
            <p:spPr>
              <a:xfrm>
                <a:off x="4286250" y="1986260"/>
                <a:ext cx="149782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Samples for RRR measurements</a:t>
                </a:r>
                <a:endParaRPr lang="en-US" sz="1200" dirty="0"/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>
                <a:off x="5867401" y="1985903"/>
                <a:ext cx="167639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/>
                  <a:t>Samples for antenna plating validation</a:t>
                </a:r>
                <a:endParaRPr lang="en-US" sz="1200" dirty="0"/>
              </a:p>
            </p:txBody>
          </p:sp>
        </p:grpSp>
        <p:sp>
          <p:nvSpPr>
            <p:cNvPr id="45" name="ZoneTexte 44"/>
            <p:cNvSpPr txBox="1"/>
            <p:nvPr/>
          </p:nvSpPr>
          <p:spPr>
            <a:xfrm>
              <a:off x="7629525" y="1981200"/>
              <a:ext cx="1524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Samples for outer conductor plating validation</a:t>
              </a:r>
              <a:endParaRPr lang="en-US" sz="1200" dirty="0"/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7405" y="4057650"/>
            <a:ext cx="9028575" cy="2556000"/>
            <a:chOff x="7405" y="3870450"/>
            <a:chExt cx="9028575" cy="2556000"/>
          </a:xfrm>
        </p:grpSpPr>
        <p:sp>
          <p:nvSpPr>
            <p:cNvPr id="21" name="ZoneTexte 20"/>
            <p:cNvSpPr txBox="1"/>
            <p:nvPr/>
          </p:nvSpPr>
          <p:spPr>
            <a:xfrm>
              <a:off x="7405" y="4343400"/>
              <a:ext cx="7434545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ym typeface="Wingdings" panose="05000000000000000000" pitchFamily="2" charset="2"/>
                </a:rPr>
                <a:t>Validation based on prototype coupler pair:</a:t>
              </a:r>
            </a:p>
            <a:p>
              <a:pPr marL="742950" lvl="1" indent="-285750">
                <a:buFontTx/>
                <a:buChar char="-"/>
              </a:pPr>
              <a:endParaRPr lang="en-US" sz="1400" b="1" dirty="0" smtClean="0">
                <a:sym typeface="Wingdings" panose="05000000000000000000" pitchFamily="2" charset="2"/>
              </a:endParaRPr>
            </a:p>
            <a:p>
              <a:pPr marL="742950" lvl="1" indent="-285750">
                <a:buFontTx/>
                <a:buChar char="-"/>
              </a:pPr>
              <a:r>
                <a:rPr lang="en-US" sz="1400" b="1" dirty="0" smtClean="0">
                  <a:sym typeface="Wingdings" panose="05000000000000000000" pitchFamily="2" charset="2"/>
                </a:rPr>
                <a:t>Desorption rate </a:t>
              </a:r>
              <a:r>
                <a:rPr lang="en-US" sz="1400" dirty="0" smtClean="0">
                  <a:sym typeface="Wingdings" panose="05000000000000000000" pitchFamily="2" charset="2"/>
                </a:rPr>
                <a:t>measured on the final vacuum parts </a:t>
              </a:r>
              <a:r>
                <a:rPr lang="en-US" sz="1400" b="1" dirty="0" smtClean="0">
                  <a:sym typeface="Wingdings" panose="05000000000000000000" pitchFamily="2" charset="2"/>
                </a:rPr>
                <a:t>&lt;&lt;</a:t>
              </a:r>
              <a:r>
                <a:rPr lang="en-US" sz="1400" b="1" dirty="0" smtClean="0"/>
                <a:t>5 x 10-9 </a:t>
              </a:r>
              <a:r>
                <a:rPr lang="en-US" sz="1400" b="1" dirty="0" err="1" smtClean="0"/>
                <a:t>Pa.m</a:t>
              </a:r>
              <a:r>
                <a:rPr lang="en-US" sz="1400" b="1" dirty="0" smtClean="0"/>
                <a:t>/sec</a:t>
              </a:r>
            </a:p>
            <a:p>
              <a:pPr marL="742950" lvl="1" indent="-285750">
                <a:buFontTx/>
                <a:buChar char="-"/>
              </a:pPr>
              <a:endParaRPr lang="en-US" sz="1200" b="1" dirty="0" smtClean="0">
                <a:sym typeface="Wingdings" panose="05000000000000000000" pitchFamily="2" charset="2"/>
              </a:endParaRPr>
            </a:p>
            <a:p>
              <a:pPr marL="742950" lvl="1" indent="-285750">
                <a:buFontTx/>
                <a:buChar char="-"/>
              </a:pPr>
              <a:r>
                <a:rPr lang="en-US" sz="1400" b="1" dirty="0" smtClean="0">
                  <a:sym typeface="Wingdings" panose="05000000000000000000" pitchFamily="2" charset="2"/>
                </a:rPr>
                <a:t>Detailed visual inspections</a:t>
              </a:r>
            </a:p>
            <a:p>
              <a:pPr marL="742950" lvl="1" indent="-285750">
                <a:buFontTx/>
                <a:buChar char="-"/>
              </a:pPr>
              <a:endParaRPr lang="en-US" sz="1200" b="1" dirty="0" smtClean="0">
                <a:sym typeface="Wingdings" panose="05000000000000000000" pitchFamily="2" charset="2"/>
              </a:endParaRPr>
            </a:p>
            <a:p>
              <a:pPr marL="742950" lvl="1" indent="-285750">
                <a:buFontTx/>
                <a:buChar char="-"/>
              </a:pPr>
              <a:r>
                <a:rPr lang="en-US" sz="1400" b="1" dirty="0" smtClean="0">
                  <a:sym typeface="Wingdings" panose="05000000000000000000" pitchFamily="2" charset="2"/>
                </a:rPr>
                <a:t>RF conditioning up to 100 kW CW TW/SW </a:t>
              </a:r>
              <a:r>
                <a:rPr lang="en-US" sz="1400" dirty="0" smtClean="0">
                  <a:sym typeface="Wingdings" panose="05000000000000000000" pitchFamily="2" charset="2"/>
                </a:rPr>
                <a:t>(results </a:t>
              </a:r>
              <a:r>
                <a:rPr lang="en-US" sz="1400" dirty="0" smtClean="0">
                  <a:sym typeface="Wingdings" panose="05000000000000000000" pitchFamily="2" charset="2"/>
                </a:rPr>
                <a:t>were presented </a:t>
              </a:r>
              <a:r>
                <a:rPr lang="en-US" sz="1400" dirty="0" smtClean="0">
                  <a:sym typeface="Wingdings" panose="05000000000000000000" pitchFamily="2" charset="2"/>
                </a:rPr>
                <a:t>in TTC 2014)</a:t>
              </a:r>
            </a:p>
            <a:p>
              <a:pPr lvl="1"/>
              <a:endParaRPr lang="en-US" sz="1400" dirty="0" smtClean="0">
                <a:sym typeface="Wingdings" panose="05000000000000000000" pitchFamily="2" charset="2"/>
              </a:endParaRPr>
            </a:p>
          </p:txBody>
        </p:sp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230" y="3870450"/>
              <a:ext cx="1437750" cy="255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414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B293-AF8C-4784-B574-2FE150D01514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219200" y="52752"/>
            <a:ext cx="7236464" cy="908720"/>
          </a:xfrm>
        </p:spPr>
        <p:txBody>
          <a:bodyPr/>
          <a:lstStyle/>
          <a:p>
            <a:r>
              <a:rPr lang="en-US" dirty="0" smtClean="0"/>
              <a:t>SERIES couplers manufacturing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3886200"/>
            <a:ext cx="9144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>
                <a:sym typeface="Wingdings" panose="05000000000000000000" pitchFamily="2" charset="2"/>
              </a:rPr>
              <a:t>New samples </a:t>
            </a:r>
            <a:r>
              <a:rPr lang="en-US" sz="1400" dirty="0" smtClean="0">
                <a:sym typeface="Wingdings" panose="05000000000000000000" pitchFamily="2" charset="2"/>
              </a:rPr>
              <a:t>are needed for copper </a:t>
            </a:r>
            <a:r>
              <a:rPr lang="en-US" sz="1400" dirty="0">
                <a:sym typeface="Wingdings" panose="05000000000000000000" pitchFamily="2" charset="2"/>
              </a:rPr>
              <a:t>plating validation</a:t>
            </a: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	</a:t>
            </a:r>
            <a:endParaRPr lang="en-US" sz="1400" dirty="0" smtClean="0">
              <a:sym typeface="Wingdings" panose="05000000000000000000" pitchFamily="2" charset="2"/>
            </a:endParaRPr>
          </a:p>
          <a:p>
            <a:pPr marL="742950" lvl="1" indent="-285750">
              <a:buFontTx/>
              <a:buChar char="-"/>
            </a:pPr>
            <a:r>
              <a:rPr lang="en-US" sz="1400" dirty="0" smtClean="0">
                <a:sym typeface="Wingdings" panose="05000000000000000000" pitchFamily="2" charset="2"/>
              </a:rPr>
              <a:t>Copper plating process is still the same: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 smtClean="0"/>
              <a:t>1µm </a:t>
            </a:r>
            <a:r>
              <a:rPr lang="en-US" sz="1400" dirty="0"/>
              <a:t>Nickel layer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Bead </a:t>
            </a:r>
            <a:r>
              <a:rPr lang="en-US" sz="1400" dirty="0" smtClean="0"/>
              <a:t>blasting after copper plating</a:t>
            </a:r>
            <a:endParaRPr lang="en-US" sz="1400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n-US" sz="1400" dirty="0"/>
              <a:t>400 °C </a:t>
            </a:r>
            <a:r>
              <a:rPr lang="en-US" sz="1400" dirty="0" smtClean="0"/>
              <a:t>heat treatment </a:t>
            </a:r>
            <a:r>
              <a:rPr lang="en-US" sz="1400" dirty="0"/>
              <a:t>during 2h</a:t>
            </a:r>
          </a:p>
          <a:p>
            <a:pPr lvl="1"/>
            <a:endParaRPr lang="en-US" sz="1400" dirty="0" smtClean="0">
              <a:sym typeface="Wingdings" panose="05000000000000000000" pitchFamily="2" charset="2"/>
            </a:endParaRPr>
          </a:p>
          <a:p>
            <a:pPr lvl="1"/>
            <a:r>
              <a:rPr lang="en-US" sz="1400" dirty="0">
                <a:sym typeface="Wingdings" panose="05000000000000000000" pitchFamily="2" charset="2"/>
              </a:rPr>
              <a:t>	</a:t>
            </a:r>
            <a:r>
              <a:rPr lang="en-US" sz="1400" dirty="0" smtClean="0">
                <a:sym typeface="Wingdings" panose="05000000000000000000" pitchFamily="2" charset="2"/>
              </a:rPr>
              <a:t> </a:t>
            </a:r>
            <a:r>
              <a:rPr lang="en-US" sz="1400" dirty="0">
                <a:sym typeface="Wingdings" panose="05000000000000000000" pitchFamily="2" charset="2"/>
              </a:rPr>
              <a:t>No additional desorption test measurements </a:t>
            </a:r>
            <a:r>
              <a:rPr lang="en-US" sz="1400" dirty="0" smtClean="0">
                <a:sym typeface="Wingdings" panose="05000000000000000000" pitchFamily="2" charset="2"/>
              </a:rPr>
              <a:t>are requested </a:t>
            </a:r>
            <a:r>
              <a:rPr lang="en-US" sz="1400" dirty="0">
                <a:sym typeface="Wingdings" panose="05000000000000000000" pitchFamily="2" charset="2"/>
              </a:rPr>
              <a:t>as the same copper plating processes is  </a:t>
            </a:r>
            <a:r>
              <a:rPr lang="en-US" sz="1400" dirty="0" smtClean="0">
                <a:sym typeface="Wingdings" panose="05000000000000000000" pitchFamily="2" charset="2"/>
              </a:rPr>
              <a:t>maintained.</a:t>
            </a:r>
            <a:endParaRPr lang="en-US" sz="1400" dirty="0">
              <a:sym typeface="Wingdings" panose="05000000000000000000" pitchFamily="2" charset="2"/>
            </a:endParaRPr>
          </a:p>
        </p:txBody>
      </p:sp>
      <p:graphicFrame>
        <p:nvGraphicFramePr>
          <p:cNvPr id="16" name="Espace réservé du contenu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3503675"/>
              </p:ext>
            </p:extLst>
          </p:nvPr>
        </p:nvGraphicFramePr>
        <p:xfrm>
          <a:off x="105755" y="2468880"/>
          <a:ext cx="8885845" cy="1341120"/>
        </p:xfrm>
        <a:graphic>
          <a:graphicData uri="http://schemas.openxmlformats.org/drawingml/2006/table">
            <a:tbl>
              <a:tblPr firstRow="1" bandRow="1"/>
              <a:tblGrid>
                <a:gridCol w="887288"/>
                <a:gridCol w="1066800"/>
                <a:gridCol w="1828800"/>
                <a:gridCol w="1828800"/>
                <a:gridCol w="3274157"/>
              </a:tblGrid>
              <a:tr h="350520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latin typeface="+mn-lt"/>
                        </a:rPr>
                        <a:t>Prototype</a:t>
                      </a:r>
                      <a:r>
                        <a:rPr lang="en-US" sz="1400" baseline="0" noProof="0" dirty="0" smtClean="0">
                          <a:latin typeface="+mn-lt"/>
                        </a:rPr>
                        <a:t> Couplers</a:t>
                      </a:r>
                      <a:endParaRPr lang="en-US" sz="1400" noProof="0" dirty="0" smtClean="0">
                        <a:latin typeface="+mn-lt"/>
                      </a:endParaRPr>
                    </a:p>
                    <a:p>
                      <a:pPr algn="ctr"/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Series Couplers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noProof="0" dirty="0" smtClean="0">
                          <a:latin typeface="+mn-lt"/>
                        </a:rPr>
                        <a:t>Impact on the manufacturing</a:t>
                      </a:r>
                      <a:endParaRPr lang="en-US" sz="1400" noProof="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285094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1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Copper plating </a:t>
                      </a:r>
                      <a:endParaRPr lang="en-US" sz="1400" b="1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Thickness</a:t>
                      </a:r>
                      <a:endParaRPr lang="en-US" sz="1400" b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~ 40 µm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 20μm to 30µm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285750" indent="-285750" algn="just">
                        <a:buFont typeface="Wingdings" panose="05000000000000000000" pitchFamily="2" charset="2"/>
                        <a:buChar char="Ø"/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Modification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the plating process parameters 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 </a:t>
                      </a:r>
                      <a:r>
                        <a:rPr lang="en-US" sz="1400" kern="1200" baseline="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New validation tests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</a:tr>
              <a:tr h="446733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1400" b="0" noProof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RRR</a:t>
                      </a:r>
                      <a:endParaRPr lang="en-US" sz="1400" b="0" noProof="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30 ≤ </a:t>
                      </a:r>
                      <a:r>
                        <a:rPr lang="en-US" sz="14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RRRCu</a:t>
                      </a: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≤ 80</a:t>
                      </a:r>
                    </a:p>
                    <a:p>
                      <a:pPr algn="ctr"/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 ≤ </a:t>
                      </a:r>
                      <a:r>
                        <a:rPr lang="en-US" sz="1400" kern="1200" noProof="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RRRCu</a:t>
                      </a:r>
                      <a:r>
                        <a:rPr lang="en-US" sz="1400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≤ 80</a:t>
                      </a:r>
                      <a:endParaRPr lang="en-US" sz="140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BACC6">
                        <a:lumMod val="40000"/>
                        <a:lumOff val="6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en-US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" name="ZoneTexte 17"/>
          <p:cNvSpPr txBox="1"/>
          <p:nvPr/>
        </p:nvSpPr>
        <p:spPr>
          <a:xfrm>
            <a:off x="0" y="990362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Validation of two PC prototypes </a:t>
            </a:r>
            <a:r>
              <a:rPr lang="en-US" sz="1400" dirty="0" smtClean="0">
                <a:sym typeface="Wingdings" panose="05000000000000000000" pitchFamily="2" charset="2"/>
              </a:rPr>
              <a:t> Manufacturing of eight PCs has been lunched.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ym typeface="Wingdings" panose="05000000000000000000" pitchFamily="2" charset="2"/>
              </a:rPr>
              <a:t>The design of the coupler was validated, however new considerations related to the cryogenic system for the </a:t>
            </a:r>
            <a:r>
              <a:rPr lang="en-US" sz="1400" dirty="0" err="1" smtClean="0">
                <a:sym typeface="Wingdings" panose="05000000000000000000" pitchFamily="2" charset="2"/>
              </a:rPr>
              <a:t>cryomodule</a:t>
            </a:r>
            <a:r>
              <a:rPr lang="en-US" sz="1400" dirty="0" smtClean="0">
                <a:sym typeface="Wingdings" panose="05000000000000000000" pitchFamily="2" charset="2"/>
              </a:rPr>
              <a:t> suggested slight modifications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sz="140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ym typeface="Wingdings" panose="05000000000000000000" pitchFamily="2" charset="2"/>
              </a:rPr>
              <a:t>The most significant change due to these new considerations impacted the copper plating acceptance criteria</a:t>
            </a:r>
          </a:p>
          <a:p>
            <a:endParaRPr lang="en-US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0" y="60299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US" sz="1400" dirty="0" smtClean="0">
                <a:sym typeface="Wingdings" panose="05000000000000000000" pitchFamily="2" charset="2"/>
              </a:rPr>
              <a:t>Concerning the inspection acceptance criteria, the visual </a:t>
            </a:r>
            <a:r>
              <a:rPr lang="en-US" sz="1400" dirty="0">
                <a:sym typeface="Wingdings" panose="05000000000000000000" pitchFamily="2" charset="2"/>
              </a:rPr>
              <a:t>inspection report established for the prototypes is used as a baseline document for </a:t>
            </a:r>
            <a:r>
              <a:rPr lang="en-US" sz="1400" dirty="0" smtClean="0">
                <a:sym typeface="Wingdings" panose="05000000000000000000" pitchFamily="2" charset="2"/>
              </a:rPr>
              <a:t>the series PCs.</a:t>
            </a:r>
            <a:endParaRPr lang="en-US" dirty="0"/>
          </a:p>
        </p:txBody>
      </p:sp>
      <p:sp>
        <p:nvSpPr>
          <p:cNvPr id="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658407" y="6581885"/>
            <a:ext cx="5939824" cy="243458"/>
          </a:xfrm>
        </p:spPr>
        <p:txBody>
          <a:bodyPr/>
          <a:lstStyle/>
          <a:p>
            <a:pPr algn="ctr"/>
            <a:r>
              <a:rPr lang="en-US" dirty="0" smtClean="0"/>
              <a:t>H. JENHANI, TTC </a:t>
            </a:r>
            <a:r>
              <a:rPr lang="en-US" dirty="0"/>
              <a:t>MEETING </a:t>
            </a:r>
            <a:r>
              <a:rPr lang="en-US" dirty="0" smtClean="0"/>
              <a:t>AT SLAC, </a:t>
            </a:r>
            <a:r>
              <a:rPr lang="en-US" dirty="0"/>
              <a:t>DECEMBER </a:t>
            </a:r>
            <a:r>
              <a:rPr lang="en-US" dirty="0" smtClean="0"/>
              <a:t>1-4,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7359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B293-AF8C-4784-B574-2FE150D01514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24177"/>
            <a:ext cx="5760640" cy="908720"/>
          </a:xfrm>
        </p:spPr>
        <p:txBody>
          <a:bodyPr/>
          <a:lstStyle/>
          <a:p>
            <a:r>
              <a:rPr lang="en-US" dirty="0" smtClean="0"/>
              <a:t>New validation tests for the copper plating</a:t>
            </a:r>
            <a:endParaRPr lang="en-US" dirty="0"/>
          </a:p>
        </p:txBody>
      </p:sp>
      <p:sp>
        <p:nvSpPr>
          <p:cNvPr id="2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619672" y="6597352"/>
            <a:ext cx="5939824" cy="243458"/>
          </a:xfrm>
        </p:spPr>
        <p:txBody>
          <a:bodyPr/>
          <a:lstStyle/>
          <a:p>
            <a:pPr algn="ctr"/>
            <a:r>
              <a:rPr lang="en-US" dirty="0" smtClean="0"/>
              <a:t>H. JENHANI, TTC </a:t>
            </a:r>
            <a:r>
              <a:rPr lang="en-US" dirty="0"/>
              <a:t>MEETING AT </a:t>
            </a:r>
            <a:r>
              <a:rPr lang="en-US" dirty="0" smtClean="0"/>
              <a:t>SLAC, </a:t>
            </a:r>
            <a:r>
              <a:rPr lang="en-US" dirty="0"/>
              <a:t>DECEMBER </a:t>
            </a:r>
            <a:r>
              <a:rPr lang="en-US" dirty="0" smtClean="0"/>
              <a:t>1-4, 2015</a:t>
            </a:r>
            <a:endParaRPr kumimoji="1" lang="ja-JP" altLang="en-US" dirty="0"/>
          </a:p>
        </p:txBody>
      </p:sp>
      <p:sp>
        <p:nvSpPr>
          <p:cNvPr id="45" name="ZoneTexte 44"/>
          <p:cNvSpPr txBox="1"/>
          <p:nvPr/>
        </p:nvSpPr>
        <p:spPr>
          <a:xfrm>
            <a:off x="0" y="5644515"/>
            <a:ext cx="90678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RRR measurements results: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RRR </a:t>
            </a:r>
            <a:r>
              <a:rPr lang="en-US" sz="1400" dirty="0" smtClean="0"/>
              <a:t>SS = </a:t>
            </a:r>
            <a:r>
              <a:rPr lang="en-US" sz="1400" dirty="0"/>
              <a:t>1.5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dirty="0"/>
              <a:t>RRR </a:t>
            </a:r>
            <a:r>
              <a:rPr lang="en-US" sz="1400" dirty="0" smtClean="0"/>
              <a:t>SS-Cu not heat treated = </a:t>
            </a:r>
            <a:r>
              <a:rPr lang="en-US" sz="1400" dirty="0"/>
              <a:t>15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sz="1400" b="1" dirty="0" smtClean="0">
                <a:solidFill>
                  <a:srgbClr val="00B050"/>
                </a:solidFill>
              </a:rPr>
              <a:t>RRR </a:t>
            </a:r>
            <a:r>
              <a:rPr lang="en-US" sz="1400" b="1" dirty="0">
                <a:solidFill>
                  <a:srgbClr val="00B050"/>
                </a:solidFill>
              </a:rPr>
              <a:t>SS-Cu heat treated = 32 =&gt; </a:t>
            </a:r>
            <a:r>
              <a:rPr lang="en-US" sz="1400" b="1" dirty="0" smtClean="0">
                <a:solidFill>
                  <a:srgbClr val="00B050"/>
                </a:solidFill>
              </a:rPr>
              <a:t>corresponds to the specification: 20 </a:t>
            </a:r>
            <a:r>
              <a:rPr lang="en-US" sz="1400" b="1" dirty="0">
                <a:solidFill>
                  <a:srgbClr val="00B050"/>
                </a:solidFill>
              </a:rPr>
              <a:t>≤ </a:t>
            </a:r>
            <a:r>
              <a:rPr lang="en-US" sz="1400" b="1" dirty="0" err="1">
                <a:solidFill>
                  <a:srgbClr val="00B050"/>
                </a:solidFill>
              </a:rPr>
              <a:t>RRRCu</a:t>
            </a:r>
            <a:r>
              <a:rPr lang="en-US" sz="1400" b="1" dirty="0">
                <a:solidFill>
                  <a:srgbClr val="00B050"/>
                </a:solidFill>
              </a:rPr>
              <a:t> ≤ </a:t>
            </a:r>
            <a:r>
              <a:rPr lang="en-US" sz="1400" b="1" dirty="0" smtClean="0">
                <a:solidFill>
                  <a:srgbClr val="00B050"/>
                </a:solidFill>
              </a:rPr>
              <a:t>80</a:t>
            </a:r>
            <a:endParaRPr lang="en-US" sz="1400" dirty="0"/>
          </a:p>
        </p:txBody>
      </p:sp>
      <p:grpSp>
        <p:nvGrpSpPr>
          <p:cNvPr id="4" name="Groupe 3"/>
          <p:cNvGrpSpPr/>
          <p:nvPr/>
        </p:nvGrpSpPr>
        <p:grpSpPr>
          <a:xfrm>
            <a:off x="0" y="990600"/>
            <a:ext cx="7613312" cy="2064837"/>
            <a:chOff x="0" y="990600"/>
            <a:chExt cx="7613312" cy="2064837"/>
          </a:xfrm>
        </p:grpSpPr>
        <p:grpSp>
          <p:nvGrpSpPr>
            <p:cNvPr id="46" name="Groupe 45"/>
            <p:cNvGrpSpPr>
              <a:grpSpLocks noChangeAspect="1"/>
            </p:cNvGrpSpPr>
            <p:nvPr/>
          </p:nvGrpSpPr>
          <p:grpSpPr>
            <a:xfrm>
              <a:off x="2057400" y="1371600"/>
              <a:ext cx="5555912" cy="1376060"/>
              <a:chOff x="304800" y="3352800"/>
              <a:chExt cx="8382000" cy="2076012"/>
            </a:xfrm>
          </p:grpSpPr>
          <p:pic>
            <p:nvPicPr>
              <p:cNvPr id="47" name="Image 4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4800" y="3352800"/>
                <a:ext cx="2743200" cy="2057400"/>
              </a:xfrm>
              <a:prstGeom prst="rect">
                <a:avLst/>
              </a:prstGeom>
            </p:spPr>
          </p:pic>
          <p:pic>
            <p:nvPicPr>
              <p:cNvPr id="48" name="Image 4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24200" y="3352800"/>
                <a:ext cx="2743200" cy="2057400"/>
              </a:xfrm>
              <a:prstGeom prst="rect">
                <a:avLst/>
              </a:prstGeom>
            </p:spPr>
          </p:pic>
          <p:pic>
            <p:nvPicPr>
              <p:cNvPr id="49" name="Image 48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3600" y="3352800"/>
                <a:ext cx="2743200" cy="2057400"/>
              </a:xfrm>
              <a:prstGeom prst="rect">
                <a:avLst/>
              </a:prstGeom>
            </p:spPr>
          </p:pic>
          <p:sp>
            <p:nvSpPr>
              <p:cNvPr id="50" name="ZoneTexte 49"/>
              <p:cNvSpPr txBox="1"/>
              <p:nvPr/>
            </p:nvSpPr>
            <p:spPr>
              <a:xfrm>
                <a:off x="454800" y="4732315"/>
                <a:ext cx="2592288" cy="696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</a:rPr>
                  <a:t>Liquid Nitrogen cooling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3202192" y="4267200"/>
                <a:ext cx="2592288" cy="9750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/>
                  <a:t>U.S Bath cleaning at 60°C (UP water +detergent)</a:t>
                </a:r>
                <a:endParaRPr lang="en-US" sz="1200" b="1" dirty="0"/>
              </a:p>
            </p:txBody>
          </p:sp>
          <p:sp>
            <p:nvSpPr>
              <p:cNvPr id="52" name="ZoneTexte 51"/>
              <p:cNvSpPr txBox="1"/>
              <p:nvPr/>
            </p:nvSpPr>
            <p:spPr>
              <a:xfrm>
                <a:off x="6015608" y="3575984"/>
                <a:ext cx="2592288" cy="696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smtClean="0">
                    <a:solidFill>
                      <a:schemeClr val="bg1"/>
                    </a:solidFill>
                  </a:rPr>
                  <a:t>Copper after the tests</a:t>
                </a:r>
                <a:endParaRPr lang="en-US" sz="12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lèche droite 52"/>
              <p:cNvSpPr/>
              <p:nvPr/>
            </p:nvSpPr>
            <p:spPr>
              <a:xfrm>
                <a:off x="2779272" y="4876800"/>
                <a:ext cx="573528" cy="278740"/>
              </a:xfrm>
              <a:prstGeom prst="rightArrow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Flèche droite 53"/>
              <p:cNvSpPr/>
              <p:nvPr/>
            </p:nvSpPr>
            <p:spPr>
              <a:xfrm rot="10800000">
                <a:off x="2752464" y="4041181"/>
                <a:ext cx="573528" cy="278740"/>
              </a:xfrm>
              <a:prstGeom prst="rightArrow">
                <a:avLst/>
              </a:prstGeom>
              <a:solidFill>
                <a:srgbClr val="00B0F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5" name="ZoneTexte 54"/>
            <p:cNvSpPr txBox="1"/>
            <p:nvPr/>
          </p:nvSpPr>
          <p:spPr>
            <a:xfrm>
              <a:off x="0" y="990600"/>
              <a:ext cx="594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Adhesion test:</a:t>
              </a:r>
              <a:endParaRPr lang="en-US" sz="1600" b="1" dirty="0"/>
            </a:p>
          </p:txBody>
        </p:sp>
        <p:sp>
          <p:nvSpPr>
            <p:cNvPr id="2" name="ZoneTexte 1"/>
            <p:cNvSpPr txBox="1"/>
            <p:nvPr/>
          </p:nvSpPr>
          <p:spPr>
            <a:xfrm>
              <a:off x="76200" y="2747660"/>
              <a:ext cx="632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 No surface degradation was observed</a:t>
              </a:r>
              <a:endParaRPr lang="en-US" sz="1400" b="1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0" y="3048000"/>
            <a:ext cx="8077200" cy="2809220"/>
            <a:chOff x="0" y="3048000"/>
            <a:chExt cx="8077200" cy="2809220"/>
          </a:xfrm>
        </p:grpSpPr>
        <p:sp>
          <p:nvSpPr>
            <p:cNvPr id="24" name="ZoneTexte 23"/>
            <p:cNvSpPr txBox="1"/>
            <p:nvPr/>
          </p:nvSpPr>
          <p:spPr>
            <a:xfrm>
              <a:off x="0" y="3048000"/>
              <a:ext cx="5943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Thickness measurements on representative sample:</a:t>
              </a:r>
              <a:endParaRPr lang="en-US" sz="1600" b="1" dirty="0"/>
            </a:p>
          </p:txBody>
        </p:sp>
        <p:grpSp>
          <p:nvGrpSpPr>
            <p:cNvPr id="25" name="Groupe 24"/>
            <p:cNvGrpSpPr/>
            <p:nvPr/>
          </p:nvGrpSpPr>
          <p:grpSpPr>
            <a:xfrm>
              <a:off x="762000" y="3450583"/>
              <a:ext cx="7315200" cy="1660532"/>
              <a:chOff x="1480438" y="2563143"/>
              <a:chExt cx="7315200" cy="1660532"/>
            </a:xfrm>
          </p:grpSpPr>
          <p:grpSp>
            <p:nvGrpSpPr>
              <p:cNvPr id="30" name="Groupe 29"/>
              <p:cNvGrpSpPr/>
              <p:nvPr/>
            </p:nvGrpSpPr>
            <p:grpSpPr>
              <a:xfrm>
                <a:off x="5861576" y="2563143"/>
                <a:ext cx="2934062" cy="1656000"/>
                <a:chOff x="4191000" y="1905000"/>
                <a:chExt cx="2934062" cy="1656000"/>
              </a:xfrm>
            </p:grpSpPr>
            <p:pic>
              <p:nvPicPr>
                <p:cNvPr id="41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191000" y="1905000"/>
                  <a:ext cx="2825224" cy="1656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42" name="ZoneTexte 41"/>
                <p:cNvSpPr txBox="1"/>
                <p:nvPr/>
              </p:nvSpPr>
              <p:spPr>
                <a:xfrm>
                  <a:off x="6172200" y="1981200"/>
                  <a:ext cx="53340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tx2"/>
                      </a:solidFill>
                    </a:rPr>
                    <a:t>SS</a:t>
                  </a:r>
                  <a:endParaRPr lang="en-US" b="1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43" name="ZoneTexte 42"/>
                <p:cNvSpPr txBox="1"/>
                <p:nvPr/>
              </p:nvSpPr>
              <p:spPr>
                <a:xfrm>
                  <a:off x="6553200" y="2450068"/>
                  <a:ext cx="57186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92D050"/>
                      </a:solidFill>
                    </a:rPr>
                    <a:t>Cu</a:t>
                  </a:r>
                  <a:endParaRPr lang="en-US" b="1" dirty="0">
                    <a:solidFill>
                      <a:srgbClr val="92D050"/>
                    </a:solidFill>
                  </a:endParaRPr>
                </a:p>
              </p:txBody>
            </p:sp>
          </p:grpSp>
          <p:pic>
            <p:nvPicPr>
              <p:cNvPr id="33" name="Image 32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80438" y="2590803"/>
                <a:ext cx="2177162" cy="1632872"/>
              </a:xfrm>
              <a:prstGeom prst="rect">
                <a:avLst/>
              </a:prstGeom>
            </p:spPr>
          </p:pic>
          <p:pic>
            <p:nvPicPr>
              <p:cNvPr id="37" name="Image 36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90235" y="2576725"/>
                <a:ext cx="2177162" cy="1632872"/>
              </a:xfrm>
              <a:prstGeom prst="rect">
                <a:avLst/>
              </a:prstGeom>
            </p:spPr>
          </p:pic>
          <p:sp>
            <p:nvSpPr>
              <p:cNvPr id="39" name="Flèche droite 38"/>
              <p:cNvSpPr/>
              <p:nvPr/>
            </p:nvSpPr>
            <p:spPr>
              <a:xfrm>
                <a:off x="3449960" y="3328825"/>
                <a:ext cx="360040" cy="15454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lèche droite 39"/>
              <p:cNvSpPr/>
              <p:nvPr/>
            </p:nvSpPr>
            <p:spPr>
              <a:xfrm>
                <a:off x="5735960" y="3335866"/>
                <a:ext cx="360040" cy="154540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6" name="ZoneTexte 55"/>
            <p:cNvSpPr txBox="1"/>
            <p:nvPr/>
          </p:nvSpPr>
          <p:spPr>
            <a:xfrm>
              <a:off x="76200" y="5334000"/>
              <a:ext cx="6324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rgbClr val="00B050"/>
                  </a:solidFill>
                  <a:sym typeface="Wingdings" panose="05000000000000000000" pitchFamily="2" charset="2"/>
                </a:rPr>
                <a:t> Thickness corresponds to the specification: F</a:t>
              </a:r>
              <a:r>
                <a:rPr lang="en-US" sz="1400" b="1" dirty="0" smtClean="0">
                  <a:solidFill>
                    <a:srgbClr val="00B050"/>
                  </a:solidFill>
                </a:rPr>
                <a:t>rom </a:t>
              </a:r>
              <a:r>
                <a:rPr lang="en-US" sz="1400" b="1" dirty="0">
                  <a:solidFill>
                    <a:srgbClr val="00B050"/>
                  </a:solidFill>
                </a:rPr>
                <a:t>20μm to </a:t>
              </a:r>
              <a:r>
                <a:rPr lang="en-US" sz="1400" b="1" dirty="0" smtClean="0">
                  <a:solidFill>
                    <a:srgbClr val="00B050"/>
                  </a:solidFill>
                </a:rPr>
                <a:t>30µm</a:t>
              </a:r>
              <a:endParaRPr lang="en-US" sz="1400" b="1" dirty="0">
                <a:solidFill>
                  <a:srgbClr val="00B050"/>
                </a:solidFill>
              </a:endParaRPr>
            </a:p>
            <a:p>
              <a:endParaRPr lang="en-US" sz="1400" b="1" dirty="0">
                <a:solidFill>
                  <a:srgbClr val="00B05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414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B293-AF8C-4784-B574-2FE150D01514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24177"/>
            <a:ext cx="5760640" cy="908720"/>
          </a:xfrm>
        </p:spPr>
        <p:txBody>
          <a:bodyPr/>
          <a:lstStyle/>
          <a:p>
            <a:r>
              <a:rPr lang="en-US" sz="2000" dirty="0" smtClean="0"/>
              <a:t>Additional investigations: SIMS Analysis of a copper plated sample</a:t>
            </a:r>
            <a:endParaRPr lang="en-US" sz="2000" dirty="0"/>
          </a:p>
        </p:txBody>
      </p:sp>
      <p:sp>
        <p:nvSpPr>
          <p:cNvPr id="2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619672" y="6597352"/>
            <a:ext cx="5939824" cy="243458"/>
          </a:xfrm>
        </p:spPr>
        <p:txBody>
          <a:bodyPr/>
          <a:lstStyle/>
          <a:p>
            <a:pPr algn="ctr"/>
            <a:r>
              <a:rPr lang="en-US" dirty="0" smtClean="0"/>
              <a:t>H. JENHANI, TTC </a:t>
            </a:r>
            <a:r>
              <a:rPr lang="en-US" dirty="0"/>
              <a:t>MEETING AT </a:t>
            </a:r>
            <a:r>
              <a:rPr lang="en-US" dirty="0" smtClean="0"/>
              <a:t>SLAC, </a:t>
            </a:r>
            <a:r>
              <a:rPr lang="en-US" dirty="0"/>
              <a:t>DECEMBER </a:t>
            </a:r>
            <a:r>
              <a:rPr lang="en-US" dirty="0" smtClean="0"/>
              <a:t>1-4, 2015</a:t>
            </a:r>
            <a:endParaRPr kumimoji="1" lang="ja-JP" altLang="en-US" dirty="0"/>
          </a:p>
        </p:txBody>
      </p:sp>
      <p:sp>
        <p:nvSpPr>
          <p:cNvPr id="39" name="ZoneTexte 38"/>
          <p:cNvSpPr txBox="1"/>
          <p:nvPr/>
        </p:nvSpPr>
        <p:spPr>
          <a:xfrm>
            <a:off x="32659" y="986135"/>
            <a:ext cx="42672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200" b="1" dirty="0" smtClean="0"/>
              <a:t>Analysis performed in the </a:t>
            </a:r>
            <a:r>
              <a:rPr lang="en-US" sz="1200" b="1" dirty="0" err="1" smtClean="0">
                <a:solidFill>
                  <a:srgbClr val="FF0000"/>
                </a:solidFill>
              </a:rPr>
              <a:t>MA</a:t>
            </a:r>
            <a:r>
              <a:rPr lang="en-US" sz="1200" b="1" dirty="0" err="1" smtClean="0"/>
              <a:t>terial</a:t>
            </a:r>
            <a:r>
              <a:rPr lang="en-US" sz="1200" b="1" dirty="0" smtClean="0"/>
              <a:t> </a:t>
            </a:r>
            <a:r>
              <a:rPr lang="en-US" sz="1200" b="1" dirty="0" err="1" smtClean="0">
                <a:solidFill>
                  <a:srgbClr val="FF0000"/>
                </a:solidFill>
              </a:rPr>
              <a:t>ANA</a:t>
            </a:r>
            <a:r>
              <a:rPr lang="en-US" sz="1200" b="1" dirty="0" err="1" smtClean="0"/>
              <a:t>lysis</a:t>
            </a:r>
            <a:r>
              <a:rPr lang="en-US" sz="1200" b="1" dirty="0" smtClean="0"/>
              <a:t> </a:t>
            </a:r>
            <a:r>
              <a:rPr lang="en-US" sz="1200" b="1" dirty="0" smtClean="0">
                <a:solidFill>
                  <a:srgbClr val="FF0000"/>
                </a:solidFill>
              </a:rPr>
              <a:t>P</a:t>
            </a:r>
            <a:r>
              <a:rPr lang="en-US" sz="1200" b="1" dirty="0" smtClean="0"/>
              <a:t>latform (</a:t>
            </a:r>
            <a:r>
              <a:rPr lang="en-US" sz="1200" b="1" dirty="0" smtClean="0">
                <a:solidFill>
                  <a:srgbClr val="FF0000"/>
                </a:solidFill>
              </a:rPr>
              <a:t>PANAMA</a:t>
            </a:r>
            <a:r>
              <a:rPr lang="en-US" sz="1200" b="1" dirty="0" smtClean="0"/>
              <a:t>) / Thanks to </a:t>
            </a:r>
            <a:r>
              <a:rPr lang="en-US" sz="1200" b="1" dirty="0"/>
              <a:t>David </a:t>
            </a:r>
            <a:r>
              <a:rPr lang="en-US" sz="1200" b="1" dirty="0" smtClean="0"/>
              <a:t>LONGUEVERGNE</a:t>
            </a:r>
            <a:endParaRPr lang="en-US" sz="1200" b="1" dirty="0"/>
          </a:p>
        </p:txBody>
      </p:sp>
      <p:grpSp>
        <p:nvGrpSpPr>
          <p:cNvPr id="19" name="Groupe 18"/>
          <p:cNvGrpSpPr/>
          <p:nvPr/>
        </p:nvGrpSpPr>
        <p:grpSpPr>
          <a:xfrm>
            <a:off x="3554097" y="2743200"/>
            <a:ext cx="5542278" cy="2981758"/>
            <a:chOff x="3547292" y="2743200"/>
            <a:chExt cx="5542278" cy="2981758"/>
          </a:xfrm>
        </p:grpSpPr>
        <p:grpSp>
          <p:nvGrpSpPr>
            <p:cNvPr id="18" name="Groupe 17"/>
            <p:cNvGrpSpPr/>
            <p:nvPr/>
          </p:nvGrpSpPr>
          <p:grpSpPr>
            <a:xfrm>
              <a:off x="3547292" y="2743200"/>
              <a:ext cx="5542278" cy="2981758"/>
              <a:chOff x="3547292" y="2743200"/>
              <a:chExt cx="5542278" cy="2981758"/>
            </a:xfrm>
          </p:grpSpPr>
          <p:pic>
            <p:nvPicPr>
              <p:cNvPr id="53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47292" y="3016164"/>
                <a:ext cx="5542278" cy="270879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7" name="ZoneTexte 56"/>
              <p:cNvSpPr txBox="1"/>
              <p:nvPr/>
            </p:nvSpPr>
            <p:spPr>
              <a:xfrm>
                <a:off x="4124524" y="2743200"/>
                <a:ext cx="4865242" cy="26619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 smtClean="0"/>
                  <a:t>SIMS Analysis (HIDEN ANALYTICAL)</a:t>
                </a:r>
                <a:endParaRPr lang="en-US" sz="1400" b="1" dirty="0"/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5136004" y="5150244"/>
                <a:ext cx="756530" cy="29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2A06DC"/>
                    </a:solidFill>
                  </a:rPr>
                  <a:t>Ni</a:t>
                </a:r>
                <a:endParaRPr lang="en-US" sz="1600" b="1" dirty="0">
                  <a:solidFill>
                    <a:srgbClr val="2A06DC"/>
                  </a:solidFill>
                </a:endParaRPr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5287310" y="3686477"/>
                <a:ext cx="756530" cy="29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00B050"/>
                    </a:solidFill>
                  </a:rPr>
                  <a:t>Cu</a:t>
                </a:r>
                <a:endParaRPr lang="en-US" sz="1600" b="1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48" name="ZoneTexte 47"/>
              <p:cNvSpPr txBox="1"/>
              <p:nvPr/>
            </p:nvSpPr>
            <p:spPr>
              <a:xfrm>
                <a:off x="4606433" y="4278075"/>
                <a:ext cx="756530" cy="292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rgbClr val="F824C0"/>
                    </a:solidFill>
                  </a:rPr>
                  <a:t>O</a:t>
                </a:r>
                <a:endParaRPr lang="en-US" sz="1600" b="1" dirty="0">
                  <a:solidFill>
                    <a:srgbClr val="F824C0"/>
                  </a:solidFill>
                </a:endParaRPr>
              </a:p>
            </p:txBody>
          </p:sp>
        </p:grpSp>
        <p:sp>
          <p:nvSpPr>
            <p:cNvPr id="47" name="ZoneTexte 46"/>
            <p:cNvSpPr txBox="1"/>
            <p:nvPr/>
          </p:nvSpPr>
          <p:spPr>
            <a:xfrm>
              <a:off x="5136004" y="4536395"/>
              <a:ext cx="756530" cy="292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C000"/>
                  </a:solidFill>
                </a:rPr>
                <a:t>Fe</a:t>
              </a:r>
              <a:endParaRPr lang="en-US" sz="1600" b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15" name="Groupe 14"/>
          <p:cNvGrpSpPr/>
          <p:nvPr/>
        </p:nvGrpSpPr>
        <p:grpSpPr>
          <a:xfrm>
            <a:off x="4103951" y="3009927"/>
            <a:ext cx="2332631" cy="2630832"/>
            <a:chOff x="4103951" y="3009927"/>
            <a:chExt cx="2332631" cy="2630832"/>
          </a:xfrm>
        </p:grpSpPr>
        <p:cxnSp>
          <p:nvCxnSpPr>
            <p:cNvPr id="54" name="Connecteur droit 53"/>
            <p:cNvCxnSpPr/>
            <p:nvPr/>
          </p:nvCxnSpPr>
          <p:spPr>
            <a:xfrm flipV="1">
              <a:off x="6436582" y="3009927"/>
              <a:ext cx="0" cy="25258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cteur droit avec flèche 48"/>
            <p:cNvCxnSpPr/>
            <p:nvPr/>
          </p:nvCxnSpPr>
          <p:spPr>
            <a:xfrm>
              <a:off x="4103951" y="5412929"/>
              <a:ext cx="2323201" cy="0"/>
            </a:xfrm>
            <a:prstGeom prst="straightConnector1">
              <a:avLst/>
            </a:prstGeom>
            <a:ln w="1905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ZoneTexte 49"/>
            <p:cNvSpPr txBox="1"/>
            <p:nvPr/>
          </p:nvSpPr>
          <p:spPr>
            <a:xfrm>
              <a:off x="4530782" y="5374563"/>
              <a:ext cx="1285166" cy="266196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>
                  <a:solidFill>
                    <a:schemeClr val="tx2"/>
                  </a:solidFill>
                </a:rPr>
                <a:t>~15µm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075500" y="3004924"/>
            <a:ext cx="4780215" cy="2986231"/>
            <a:chOff x="4075500" y="3004924"/>
            <a:chExt cx="4780215" cy="2986231"/>
          </a:xfrm>
        </p:grpSpPr>
        <p:grpSp>
          <p:nvGrpSpPr>
            <p:cNvPr id="20" name="Groupe 19"/>
            <p:cNvGrpSpPr/>
            <p:nvPr/>
          </p:nvGrpSpPr>
          <p:grpSpPr>
            <a:xfrm>
              <a:off x="4075500" y="3004924"/>
              <a:ext cx="4780215" cy="2986231"/>
              <a:chOff x="4075500" y="3004924"/>
              <a:chExt cx="4780215" cy="2986231"/>
            </a:xfrm>
          </p:grpSpPr>
          <p:grpSp>
            <p:nvGrpSpPr>
              <p:cNvPr id="14" name="Groupe 13"/>
              <p:cNvGrpSpPr/>
              <p:nvPr/>
            </p:nvGrpSpPr>
            <p:grpSpPr>
              <a:xfrm>
                <a:off x="4075500" y="5724959"/>
                <a:ext cx="4780215" cy="266196"/>
                <a:chOff x="4075500" y="5724959"/>
                <a:chExt cx="4780215" cy="266196"/>
              </a:xfrm>
            </p:grpSpPr>
            <p:sp>
              <p:nvSpPr>
                <p:cNvPr id="55" name="ZoneTexte 54"/>
                <p:cNvSpPr txBox="1"/>
                <p:nvPr/>
              </p:nvSpPr>
              <p:spPr>
                <a:xfrm>
                  <a:off x="5976925" y="5724959"/>
                  <a:ext cx="1285166" cy="266196"/>
                </a:xfrm>
                <a:prstGeom prst="rect">
                  <a:avLst/>
                </a:prstGeom>
                <a:noFill/>
                <a:ln w="19050"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b="1" dirty="0" smtClean="0">
                      <a:solidFill>
                        <a:schemeClr val="tx2"/>
                      </a:solidFill>
                    </a:rPr>
                    <a:t>~30µm</a:t>
                  </a:r>
                  <a:endParaRPr lang="en-US" sz="1400" b="1" dirty="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58" name="Connecteur droit avec flèche 57"/>
                <p:cNvCxnSpPr/>
                <p:nvPr/>
              </p:nvCxnSpPr>
              <p:spPr>
                <a:xfrm>
                  <a:off x="4075500" y="5784505"/>
                  <a:ext cx="4780215" cy="0"/>
                </a:xfrm>
                <a:prstGeom prst="straightConnector1">
                  <a:avLst/>
                </a:prstGeom>
                <a:ln w="19050"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2" name="Connecteur droit 41"/>
              <p:cNvCxnSpPr/>
              <p:nvPr/>
            </p:nvCxnSpPr>
            <p:spPr>
              <a:xfrm flipV="1">
                <a:off x="8845171" y="3004924"/>
                <a:ext cx="0" cy="2757794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3" name="Connecteur droit 42"/>
            <p:cNvCxnSpPr/>
            <p:nvPr/>
          </p:nvCxnSpPr>
          <p:spPr>
            <a:xfrm flipV="1">
              <a:off x="4103829" y="3025867"/>
              <a:ext cx="0" cy="273555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9" name="ZoneTexte 58"/>
          <p:cNvSpPr txBox="1"/>
          <p:nvPr/>
        </p:nvSpPr>
        <p:spPr>
          <a:xfrm>
            <a:off x="32384" y="3387566"/>
            <a:ext cx="35490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 smtClean="0"/>
              <a:t>Inputs:</a:t>
            </a:r>
          </a:p>
          <a:p>
            <a:pPr algn="just"/>
            <a:endParaRPr lang="en-US" sz="1400" b="1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 smtClean="0"/>
              <a:t>Measured depth of the crater generated by the SIMS analysis: ~</a:t>
            </a:r>
            <a:r>
              <a:rPr lang="en-US" sz="1400" b="1" dirty="0" smtClean="0"/>
              <a:t>30µm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32385" y="1514228"/>
            <a:ext cx="2223511" cy="1914772"/>
            <a:chOff x="32385" y="1514228"/>
            <a:chExt cx="2223511" cy="1914772"/>
          </a:xfrm>
        </p:grpSpPr>
        <p:pic>
          <p:nvPicPr>
            <p:cNvPr id="3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353" y="1514228"/>
              <a:ext cx="2018247" cy="15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ZoneTexte 1"/>
            <p:cNvSpPr txBox="1"/>
            <p:nvPr/>
          </p:nvSpPr>
          <p:spPr>
            <a:xfrm>
              <a:off x="32385" y="2967335"/>
              <a:ext cx="22235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Crater created by SIMS Analyses</a:t>
              </a:r>
              <a:endParaRPr lang="en-US" sz="1200" dirty="0"/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2209800" y="1063823"/>
            <a:ext cx="6858000" cy="1603177"/>
            <a:chOff x="2209800" y="1063823"/>
            <a:chExt cx="6858000" cy="1603177"/>
          </a:xfrm>
        </p:grpSpPr>
        <p:grpSp>
          <p:nvGrpSpPr>
            <p:cNvPr id="22" name="Groupe 21"/>
            <p:cNvGrpSpPr>
              <a:grpSpLocks noChangeAspect="1"/>
            </p:cNvGrpSpPr>
            <p:nvPr/>
          </p:nvGrpSpPr>
          <p:grpSpPr>
            <a:xfrm>
              <a:off x="4394073" y="1320240"/>
              <a:ext cx="4673727" cy="1346760"/>
              <a:chOff x="114300" y="3276600"/>
              <a:chExt cx="5372100" cy="1548000"/>
            </a:xfrm>
          </p:grpSpPr>
          <p:pic>
            <p:nvPicPr>
              <p:cNvPr id="24" name="Picture 3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405" t="3339" b="22713"/>
              <a:stretch/>
            </p:blipFill>
            <p:spPr bwMode="auto">
              <a:xfrm>
                <a:off x="114300" y="3276600"/>
                <a:ext cx="5372100" cy="154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5" name="Connecteur droit avec flèche 24"/>
              <p:cNvCxnSpPr/>
              <p:nvPr/>
            </p:nvCxnSpPr>
            <p:spPr>
              <a:xfrm>
                <a:off x="1371600" y="3800475"/>
                <a:ext cx="0" cy="685801"/>
              </a:xfrm>
              <a:prstGeom prst="straightConnector1">
                <a:avLst/>
              </a:prstGeom>
              <a:ln w="28575">
                <a:solidFill>
                  <a:schemeClr val="accent3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9"/>
              <p:cNvSpPr txBox="1"/>
              <p:nvPr/>
            </p:nvSpPr>
            <p:spPr>
              <a:xfrm>
                <a:off x="543894" y="3882753"/>
                <a:ext cx="1146949" cy="3891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smtClean="0">
                    <a:solidFill>
                      <a:schemeClr val="accent3"/>
                    </a:solidFill>
                  </a:rPr>
                  <a:t>30µm</a:t>
                </a:r>
                <a:endParaRPr lang="en-US" sz="1600" b="1" dirty="0">
                  <a:solidFill>
                    <a:schemeClr val="accent3"/>
                  </a:solidFill>
                </a:endParaRPr>
              </a:p>
            </p:txBody>
          </p:sp>
        </p:grpSp>
        <p:sp>
          <p:nvSpPr>
            <p:cNvPr id="37" name="ZoneTexte 36"/>
            <p:cNvSpPr txBox="1"/>
            <p:nvPr/>
          </p:nvSpPr>
          <p:spPr>
            <a:xfrm>
              <a:off x="5159692" y="1063823"/>
              <a:ext cx="3908108" cy="307777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smtClean="0"/>
                <a:t>Confocal Microscopy (KEYENCE VK-X200)</a:t>
              </a:r>
            </a:p>
          </p:txBody>
        </p:sp>
        <p:sp>
          <p:nvSpPr>
            <p:cNvPr id="60" name="Flèche droite 59"/>
            <p:cNvSpPr/>
            <p:nvPr/>
          </p:nvSpPr>
          <p:spPr>
            <a:xfrm>
              <a:off x="2255896" y="2005584"/>
              <a:ext cx="1858904" cy="2804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2209800" y="1524000"/>
              <a:ext cx="1935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Depth measurements of the crater</a:t>
              </a:r>
              <a:endParaRPr lang="en-US" sz="1400" dirty="0"/>
            </a:p>
          </p:txBody>
        </p:sp>
      </p:grpSp>
      <p:grpSp>
        <p:nvGrpSpPr>
          <p:cNvPr id="23" name="Groupe 22"/>
          <p:cNvGrpSpPr/>
          <p:nvPr/>
        </p:nvGrpSpPr>
        <p:grpSpPr>
          <a:xfrm>
            <a:off x="4991503" y="3082997"/>
            <a:ext cx="4152497" cy="3317803"/>
            <a:chOff x="4991503" y="3082997"/>
            <a:chExt cx="4152497" cy="3317803"/>
          </a:xfrm>
        </p:grpSpPr>
        <p:sp>
          <p:nvSpPr>
            <p:cNvPr id="51" name="Rectangle 50"/>
            <p:cNvSpPr/>
            <p:nvPr/>
          </p:nvSpPr>
          <p:spPr>
            <a:xfrm>
              <a:off x="7424508" y="3082997"/>
              <a:ext cx="643348" cy="2452744"/>
            </a:xfrm>
            <a:prstGeom prst="rect">
              <a:avLst/>
            </a:prstGeom>
            <a:solidFill>
              <a:schemeClr val="bg1">
                <a:lumMod val="50000"/>
                <a:alpha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grpSp>
          <p:nvGrpSpPr>
            <p:cNvPr id="7" name="Groupe 6"/>
            <p:cNvGrpSpPr/>
            <p:nvPr/>
          </p:nvGrpSpPr>
          <p:grpSpPr>
            <a:xfrm>
              <a:off x="4991503" y="5548517"/>
              <a:ext cx="4152497" cy="852283"/>
              <a:chOff x="4991503" y="5548517"/>
              <a:chExt cx="4152497" cy="852283"/>
            </a:xfrm>
          </p:grpSpPr>
          <p:cxnSp>
            <p:nvCxnSpPr>
              <p:cNvPr id="8" name="Connecteur droit avec flèche 7"/>
              <p:cNvCxnSpPr/>
              <p:nvPr/>
            </p:nvCxnSpPr>
            <p:spPr>
              <a:xfrm flipV="1">
                <a:off x="7434623" y="5548517"/>
                <a:ext cx="194302" cy="54450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ZoneTexte 9"/>
              <p:cNvSpPr txBox="1"/>
              <p:nvPr/>
            </p:nvSpPr>
            <p:spPr>
              <a:xfrm>
                <a:off x="4991503" y="6093023"/>
                <a:ext cx="41524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400" dirty="0" smtClean="0"/>
                  <a:t>Expected location for the SS substrate boundary</a:t>
                </a:r>
                <a:endParaRPr lang="en-US" sz="1400" dirty="0"/>
              </a:p>
            </p:txBody>
          </p:sp>
        </p:grpSp>
      </p:grpSp>
      <p:sp>
        <p:nvSpPr>
          <p:cNvPr id="12" name="ZoneTexte 11"/>
          <p:cNvSpPr txBox="1"/>
          <p:nvPr/>
        </p:nvSpPr>
        <p:spPr>
          <a:xfrm>
            <a:off x="-8833" y="5890736"/>
            <a:ext cx="51142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400" dirty="0" smtClean="0"/>
              <a:t>Ni concentration is the same from the copper surface to 15µm depth. Concentration increases from that depth to the SS interface</a:t>
            </a:r>
            <a:endParaRPr lang="en-US" sz="1400" dirty="0"/>
          </a:p>
        </p:txBody>
      </p:sp>
      <p:sp>
        <p:nvSpPr>
          <p:cNvPr id="16" name="Rectangle 15"/>
          <p:cNvSpPr/>
          <p:nvPr/>
        </p:nvSpPr>
        <p:spPr>
          <a:xfrm>
            <a:off x="24908" y="4572000"/>
            <a:ext cx="354143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/>
              <a:t>Expected </a:t>
            </a:r>
            <a:r>
              <a:rPr lang="en-US" sz="1400" b="1" dirty="0"/>
              <a:t>Cu</a:t>
            </a:r>
            <a:r>
              <a:rPr lang="en-US" sz="1400" dirty="0"/>
              <a:t> </a:t>
            </a:r>
            <a:r>
              <a:rPr lang="en-US" sz="1400" dirty="0" smtClean="0"/>
              <a:t>thickness: </a:t>
            </a:r>
            <a:r>
              <a:rPr lang="en-US" sz="1400" b="1" dirty="0"/>
              <a:t>21µm..</a:t>
            </a:r>
            <a:r>
              <a:rPr lang="en-US" sz="1400" b="1" dirty="0" smtClean="0"/>
              <a:t>25µm</a:t>
            </a:r>
            <a:endParaRPr lang="en-US" sz="1400" b="1" dirty="0"/>
          </a:p>
        </p:txBody>
      </p:sp>
      <p:sp>
        <p:nvSpPr>
          <p:cNvPr id="17" name="Rectangle 16"/>
          <p:cNvSpPr/>
          <p:nvPr/>
        </p:nvSpPr>
        <p:spPr>
          <a:xfrm>
            <a:off x="28575" y="4950023"/>
            <a:ext cx="3505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/>
              <a:t>Initial </a:t>
            </a:r>
            <a:r>
              <a:rPr lang="en-US" sz="1400" b="1" dirty="0"/>
              <a:t>Ni</a:t>
            </a:r>
            <a:r>
              <a:rPr lang="en-US" sz="1400" dirty="0"/>
              <a:t> layer </a:t>
            </a:r>
            <a:r>
              <a:rPr lang="en-US" sz="1400" dirty="0" smtClean="0"/>
              <a:t>thickness</a:t>
            </a:r>
            <a:r>
              <a:rPr lang="en-US" sz="1400" dirty="0"/>
              <a:t>: </a:t>
            </a:r>
            <a:r>
              <a:rPr lang="en-US" sz="1400" b="1" dirty="0" smtClean="0"/>
              <a:t>1µm</a:t>
            </a:r>
            <a:endParaRPr lang="en-US" sz="1400" b="1" dirty="0"/>
          </a:p>
        </p:txBody>
      </p:sp>
      <p:sp>
        <p:nvSpPr>
          <p:cNvPr id="27" name="Rectangle 26"/>
          <p:cNvSpPr/>
          <p:nvPr/>
        </p:nvSpPr>
        <p:spPr>
          <a:xfrm>
            <a:off x="34548" y="5314950"/>
            <a:ext cx="263245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1400" dirty="0"/>
              <a:t>Heat treatment: </a:t>
            </a:r>
            <a:r>
              <a:rPr lang="en-US" sz="1400" b="1" dirty="0"/>
              <a:t>400°C (2h)</a:t>
            </a:r>
          </a:p>
        </p:txBody>
      </p:sp>
    </p:spTree>
    <p:extLst>
      <p:ext uri="{BB962C8B-B14F-4D97-AF65-F5344CB8AC3E}">
        <p14:creationId xmlns:p14="http://schemas.microsoft.com/office/powerpoint/2010/main" val="104141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2" grpId="0"/>
      <p:bldP spid="16" grpId="0"/>
      <p:bldP spid="17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B293-AF8C-4784-B574-2FE150D01514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187624" y="24177"/>
            <a:ext cx="5760640" cy="908720"/>
          </a:xfrm>
        </p:spPr>
        <p:txBody>
          <a:bodyPr/>
          <a:lstStyle/>
          <a:p>
            <a:r>
              <a:rPr lang="en-US" dirty="0" smtClean="0"/>
              <a:t>Visual inspections on the first series PC (1)</a:t>
            </a:r>
            <a:endParaRPr lang="en-US" dirty="0"/>
          </a:p>
        </p:txBody>
      </p:sp>
      <p:sp>
        <p:nvSpPr>
          <p:cNvPr id="19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619672" y="6597352"/>
            <a:ext cx="5939824" cy="243458"/>
          </a:xfrm>
        </p:spPr>
        <p:txBody>
          <a:bodyPr/>
          <a:lstStyle/>
          <a:p>
            <a:pPr algn="ctr"/>
            <a:r>
              <a:rPr lang="en-US" dirty="0" smtClean="0"/>
              <a:t>H. JENHANI, TTC </a:t>
            </a:r>
            <a:r>
              <a:rPr lang="en-US" dirty="0"/>
              <a:t>MEETING AT </a:t>
            </a:r>
            <a:r>
              <a:rPr lang="en-US" dirty="0" smtClean="0"/>
              <a:t>SLAC, </a:t>
            </a:r>
            <a:r>
              <a:rPr lang="en-US" dirty="0"/>
              <a:t>DECEMBER </a:t>
            </a:r>
            <a:r>
              <a:rPr lang="en-US" dirty="0" smtClean="0"/>
              <a:t>1-4, 2015</a:t>
            </a:r>
            <a:endParaRPr kumimoji="1" lang="ja-JP" alt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35379" y="1143000"/>
            <a:ext cx="286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Prototype Coupler</a:t>
            </a:r>
            <a:endParaRPr lang="en-US" b="1" dirty="0"/>
          </a:p>
        </p:txBody>
      </p:sp>
      <p:pic>
        <p:nvPicPr>
          <p:cNvPr id="6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99" t="38916" r="30321"/>
          <a:stretch/>
        </p:blipFill>
        <p:spPr>
          <a:xfrm>
            <a:off x="311604" y="1606871"/>
            <a:ext cx="1828800" cy="173724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7" name="Oval 11"/>
          <p:cNvSpPr/>
          <p:nvPr/>
        </p:nvSpPr>
        <p:spPr>
          <a:xfrm>
            <a:off x="483612" y="2435806"/>
            <a:ext cx="1428192" cy="45110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ZoneTexte 7"/>
          <p:cNvSpPr txBox="1"/>
          <p:nvPr/>
        </p:nvSpPr>
        <p:spPr>
          <a:xfrm>
            <a:off x="464004" y="336446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Brazing roll</a:t>
            </a:r>
            <a:endParaRPr lang="en-US" dirty="0"/>
          </a:p>
        </p:txBody>
      </p:sp>
      <p:sp>
        <p:nvSpPr>
          <p:cNvPr id="9" name="Flèche droite 8"/>
          <p:cNvSpPr/>
          <p:nvPr/>
        </p:nvSpPr>
        <p:spPr>
          <a:xfrm>
            <a:off x="2265095" y="2132889"/>
            <a:ext cx="969818" cy="528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ZoneTexte 9"/>
          <p:cNvSpPr txBox="1"/>
          <p:nvPr/>
        </p:nvSpPr>
        <p:spPr>
          <a:xfrm>
            <a:off x="2092779" y="2742489"/>
            <a:ext cx="1249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After Copper Wool burnishing</a:t>
            </a:r>
            <a:endParaRPr lang="en-US" sz="1400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979" y="1608952"/>
            <a:ext cx="2256000" cy="1692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406" y="1599489"/>
            <a:ext cx="2256000" cy="1692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16" name="Flèche droite 15"/>
          <p:cNvSpPr/>
          <p:nvPr/>
        </p:nvSpPr>
        <p:spPr>
          <a:xfrm>
            <a:off x="5684075" y="2132889"/>
            <a:ext cx="969818" cy="5284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ZoneTexte 16"/>
          <p:cNvSpPr txBox="1"/>
          <p:nvPr/>
        </p:nvSpPr>
        <p:spPr>
          <a:xfrm>
            <a:off x="5539404" y="2818689"/>
            <a:ext cx="124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After RF Conditioning</a:t>
            </a:r>
            <a:endParaRPr lang="en-US" sz="1400" dirty="0"/>
          </a:p>
        </p:txBody>
      </p:sp>
      <p:grpSp>
        <p:nvGrpSpPr>
          <p:cNvPr id="4" name="Groupe 3"/>
          <p:cNvGrpSpPr/>
          <p:nvPr/>
        </p:nvGrpSpPr>
        <p:grpSpPr>
          <a:xfrm>
            <a:off x="6949892" y="5252547"/>
            <a:ext cx="1770266" cy="843453"/>
            <a:chOff x="6916534" y="5105401"/>
            <a:chExt cx="1770266" cy="843453"/>
          </a:xfrm>
        </p:grpSpPr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6534" y="5192854"/>
              <a:ext cx="1645080" cy="756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8229600" y="5105401"/>
              <a:ext cx="457200" cy="327824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76200" y="4027200"/>
            <a:ext cx="6400800" cy="2221200"/>
            <a:chOff x="54430" y="1524000"/>
            <a:chExt cx="6400800" cy="2221200"/>
          </a:xfrm>
        </p:grpSpPr>
        <p:grpSp>
          <p:nvGrpSpPr>
            <p:cNvPr id="23" name="Groupe 22"/>
            <p:cNvGrpSpPr/>
            <p:nvPr/>
          </p:nvGrpSpPr>
          <p:grpSpPr>
            <a:xfrm>
              <a:off x="54430" y="1524000"/>
              <a:ext cx="6400800" cy="2221200"/>
              <a:chOff x="-21770" y="4343400"/>
              <a:chExt cx="6400800" cy="2221200"/>
            </a:xfrm>
          </p:grpSpPr>
          <p:sp>
            <p:nvSpPr>
              <p:cNvPr id="12" name="ZoneTexte 11"/>
              <p:cNvSpPr txBox="1"/>
              <p:nvPr/>
            </p:nvSpPr>
            <p:spPr>
              <a:xfrm>
                <a:off x="-21770" y="4343400"/>
                <a:ext cx="1905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/>
                  <a:t>Series Coupler</a:t>
                </a:r>
                <a:endParaRPr lang="en-US" b="1" dirty="0"/>
              </a:p>
            </p:txBody>
          </p:sp>
          <p:pic>
            <p:nvPicPr>
              <p:cNvPr id="13" name="Picture 2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0540" y="4789200"/>
                <a:ext cx="2152546" cy="1764000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4" name="Image 13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713" t="14224" r="32566" b="16651"/>
              <a:stretch/>
            </p:blipFill>
            <p:spPr>
              <a:xfrm>
                <a:off x="2721430" y="4800600"/>
                <a:ext cx="1252531" cy="176400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</p:pic>
          <p:sp>
            <p:nvSpPr>
              <p:cNvPr id="18" name="ZoneTexte 17"/>
              <p:cNvSpPr txBox="1"/>
              <p:nvPr/>
            </p:nvSpPr>
            <p:spPr>
              <a:xfrm>
                <a:off x="4626430" y="4833061"/>
                <a:ext cx="1752600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1400" dirty="0" smtClean="0"/>
                  <a:t>No brazing roll for the first coupler inspectio</a:t>
                </a:r>
                <a:r>
                  <a:rPr lang="en-US" sz="1400" dirty="0"/>
                  <a:t>n</a:t>
                </a:r>
              </a:p>
            </p:txBody>
          </p:sp>
        </p:grpSp>
        <p:sp>
          <p:nvSpPr>
            <p:cNvPr id="26" name="Flèche droite 25"/>
            <p:cNvSpPr/>
            <p:nvPr/>
          </p:nvSpPr>
          <p:spPr>
            <a:xfrm>
              <a:off x="4169230" y="2081784"/>
              <a:ext cx="495300" cy="2804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31859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B293-AF8C-4784-B574-2FE150D01514}" type="slidenum">
              <a:rPr kumimoji="1" lang="ja-JP" altLang="en-US" smtClean="0"/>
              <a:pPr/>
              <a:t>8</a:t>
            </a:fld>
            <a:endParaRPr kumimoji="1" lang="ja-JP" altLang="en-US" dirty="0"/>
          </a:p>
        </p:txBody>
      </p:sp>
      <p:sp>
        <p:nvSpPr>
          <p:cNvPr id="21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634067" y="6614542"/>
            <a:ext cx="5939824" cy="243458"/>
          </a:xfrm>
        </p:spPr>
        <p:txBody>
          <a:bodyPr/>
          <a:lstStyle/>
          <a:p>
            <a:pPr algn="ctr"/>
            <a:r>
              <a:rPr lang="en-US" dirty="0" smtClean="0"/>
              <a:t>H. JENHANI, TTC </a:t>
            </a:r>
            <a:r>
              <a:rPr lang="en-US" dirty="0"/>
              <a:t>MEETING </a:t>
            </a:r>
            <a:r>
              <a:rPr lang="en-US" dirty="0" smtClean="0"/>
              <a:t>AT SLAC, </a:t>
            </a:r>
            <a:r>
              <a:rPr lang="en-US" dirty="0"/>
              <a:t>DECEMBER </a:t>
            </a:r>
            <a:r>
              <a:rPr lang="en-US" dirty="0" smtClean="0"/>
              <a:t>1-4, 2015</a:t>
            </a:r>
            <a:endParaRPr kumimoji="1" lang="ja-JP" alt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99" y="1228610"/>
            <a:ext cx="2743200" cy="20574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838200" y="872404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Prototype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5" t="25984" r="18228" b="15319"/>
          <a:stretch/>
        </p:blipFill>
        <p:spPr>
          <a:xfrm>
            <a:off x="5567948" y="1228610"/>
            <a:ext cx="3195052" cy="2016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8" name="ZoneTexte 7"/>
          <p:cNvSpPr txBox="1"/>
          <p:nvPr/>
        </p:nvSpPr>
        <p:spPr>
          <a:xfrm>
            <a:off x="6212974" y="875605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Series</a:t>
            </a:r>
            <a:endParaRPr lang="en-US" dirty="0"/>
          </a:p>
        </p:txBody>
      </p:sp>
      <p:grpSp>
        <p:nvGrpSpPr>
          <p:cNvPr id="28" name="Groupe 27"/>
          <p:cNvGrpSpPr/>
          <p:nvPr/>
        </p:nvGrpSpPr>
        <p:grpSpPr>
          <a:xfrm>
            <a:off x="2286000" y="1143000"/>
            <a:ext cx="5105400" cy="1438070"/>
            <a:chOff x="2286000" y="1143000"/>
            <a:chExt cx="5105400" cy="1438070"/>
          </a:xfrm>
        </p:grpSpPr>
        <p:sp>
          <p:nvSpPr>
            <p:cNvPr id="9" name="ZoneTexte 8"/>
            <p:cNvSpPr txBox="1"/>
            <p:nvPr/>
          </p:nvSpPr>
          <p:spPr>
            <a:xfrm>
              <a:off x="3653047" y="1143000"/>
              <a:ext cx="1376153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Dark color due to the brazing material oxidation</a:t>
              </a:r>
              <a:endParaRPr lang="en-US" sz="1400" dirty="0"/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2286000" y="1620054"/>
              <a:ext cx="5105400" cy="961016"/>
              <a:chOff x="2286000" y="1620054"/>
              <a:chExt cx="5105400" cy="961016"/>
            </a:xfrm>
          </p:grpSpPr>
          <p:cxnSp>
            <p:nvCxnSpPr>
              <p:cNvPr id="10" name="Connecteur droit avec flèche 9"/>
              <p:cNvCxnSpPr>
                <a:stCxn id="9" idx="1"/>
              </p:cNvCxnSpPr>
              <p:nvPr/>
            </p:nvCxnSpPr>
            <p:spPr>
              <a:xfrm flipH="1">
                <a:off x="2286000" y="1620054"/>
                <a:ext cx="1367047" cy="96101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Connecteur droit avec flèche 10"/>
              <p:cNvCxnSpPr>
                <a:stCxn id="9" idx="1"/>
              </p:cNvCxnSpPr>
              <p:nvPr/>
            </p:nvCxnSpPr>
            <p:spPr>
              <a:xfrm flipH="1">
                <a:off x="2667000" y="1620054"/>
                <a:ext cx="986047" cy="28494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necteur droit avec flèche 11"/>
              <p:cNvCxnSpPr>
                <a:stCxn id="9" idx="3"/>
              </p:cNvCxnSpPr>
              <p:nvPr/>
            </p:nvCxnSpPr>
            <p:spPr>
              <a:xfrm>
                <a:off x="5029200" y="1620054"/>
                <a:ext cx="2362200" cy="961016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necteur droit avec flèche 12"/>
              <p:cNvCxnSpPr>
                <a:stCxn id="9" idx="3"/>
              </p:cNvCxnSpPr>
              <p:nvPr/>
            </p:nvCxnSpPr>
            <p:spPr>
              <a:xfrm>
                <a:off x="5029200" y="1620054"/>
                <a:ext cx="1507672" cy="142473"/>
              </a:xfrm>
              <a:prstGeom prst="straightConnector1">
                <a:avLst/>
              </a:prstGeom>
              <a:ln w="38100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" name="Groupe 3"/>
          <p:cNvGrpSpPr/>
          <p:nvPr/>
        </p:nvGrpSpPr>
        <p:grpSpPr>
          <a:xfrm>
            <a:off x="1638300" y="1973393"/>
            <a:ext cx="5600700" cy="1390387"/>
            <a:chOff x="1638300" y="1973393"/>
            <a:chExt cx="5600700" cy="1390387"/>
          </a:xfrm>
        </p:grpSpPr>
        <p:sp>
          <p:nvSpPr>
            <p:cNvPr id="14" name="ZoneTexte 13"/>
            <p:cNvSpPr txBox="1"/>
            <p:nvPr/>
          </p:nvSpPr>
          <p:spPr>
            <a:xfrm>
              <a:off x="3352800" y="2409673"/>
              <a:ext cx="1905000" cy="95410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/>
                <a:t>Brazing material traces but surface was smoothed before the </a:t>
              </a:r>
              <a:r>
                <a:rPr lang="en-US" sz="1400" dirty="0" err="1" smtClean="0"/>
                <a:t>TiN</a:t>
              </a:r>
              <a:r>
                <a:rPr lang="en-US" sz="1400" dirty="0" smtClean="0"/>
                <a:t> deposition</a:t>
              </a:r>
              <a:endParaRPr lang="en-US" sz="1400" dirty="0"/>
            </a:p>
          </p:txBody>
        </p:sp>
        <p:cxnSp>
          <p:nvCxnSpPr>
            <p:cNvPr id="15" name="Connecteur droit avec flèche 14"/>
            <p:cNvCxnSpPr>
              <a:stCxn id="14" idx="1"/>
            </p:cNvCxnSpPr>
            <p:nvPr/>
          </p:nvCxnSpPr>
          <p:spPr>
            <a:xfrm flipH="1" flipV="1">
              <a:off x="1638300" y="2581070"/>
              <a:ext cx="1714500" cy="305657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/>
            <p:cNvCxnSpPr>
              <a:stCxn id="14" idx="1"/>
            </p:cNvCxnSpPr>
            <p:nvPr/>
          </p:nvCxnSpPr>
          <p:spPr>
            <a:xfrm flipH="1" flipV="1">
              <a:off x="2286000" y="1973393"/>
              <a:ext cx="1066800" cy="913334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avec flèche 16"/>
            <p:cNvCxnSpPr>
              <a:stCxn id="14" idx="3"/>
            </p:cNvCxnSpPr>
            <p:nvPr/>
          </p:nvCxnSpPr>
          <p:spPr>
            <a:xfrm flipV="1">
              <a:off x="5257800" y="2352470"/>
              <a:ext cx="1981200" cy="534257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>
              <a:stCxn id="14" idx="3"/>
            </p:cNvCxnSpPr>
            <p:nvPr/>
          </p:nvCxnSpPr>
          <p:spPr>
            <a:xfrm flipV="1">
              <a:off x="5257800" y="2581070"/>
              <a:ext cx="1785258" cy="305657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e 22"/>
          <p:cNvGrpSpPr/>
          <p:nvPr/>
        </p:nvGrpSpPr>
        <p:grpSpPr>
          <a:xfrm>
            <a:off x="381000" y="3321368"/>
            <a:ext cx="2514600" cy="2174557"/>
            <a:chOff x="381000" y="3335868"/>
            <a:chExt cx="2514600" cy="2174557"/>
          </a:xfrm>
        </p:grpSpPr>
        <p:sp>
          <p:nvSpPr>
            <p:cNvPr id="19" name="Flèche vers le bas 18"/>
            <p:cNvSpPr/>
            <p:nvPr/>
          </p:nvSpPr>
          <p:spPr>
            <a:xfrm>
              <a:off x="1371600" y="3335868"/>
              <a:ext cx="533400" cy="134356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381000" y="4679428"/>
              <a:ext cx="2514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/>
                <a:t>No problem encountered during RF power tests of the 2 coupler prototypes</a:t>
              </a:r>
              <a:endParaRPr lang="en-US" sz="1600" dirty="0"/>
            </a:p>
          </p:txBody>
        </p:sp>
      </p:grpSp>
      <p:sp>
        <p:nvSpPr>
          <p:cNvPr id="22" name="ZoneTexte 21"/>
          <p:cNvSpPr txBox="1"/>
          <p:nvPr/>
        </p:nvSpPr>
        <p:spPr>
          <a:xfrm>
            <a:off x="2895600" y="3505200"/>
            <a:ext cx="2781300" cy="73866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/>
              <a:t>Ceramic window (Vacuum side) is clean and has the same coloration in the two case</a:t>
            </a:r>
            <a:endParaRPr lang="en-US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9" t="12727" r="19214"/>
          <a:stretch/>
        </p:blipFill>
        <p:spPr>
          <a:xfrm>
            <a:off x="6147381" y="3429000"/>
            <a:ext cx="2387019" cy="2124000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  <p:grpSp>
        <p:nvGrpSpPr>
          <p:cNvPr id="26" name="Groupe 25"/>
          <p:cNvGrpSpPr/>
          <p:nvPr/>
        </p:nvGrpSpPr>
        <p:grpSpPr>
          <a:xfrm>
            <a:off x="3352800" y="4478867"/>
            <a:ext cx="3886200" cy="738664"/>
            <a:chOff x="3352800" y="4478867"/>
            <a:chExt cx="3886200" cy="738664"/>
          </a:xfrm>
        </p:grpSpPr>
        <p:sp>
          <p:nvSpPr>
            <p:cNvPr id="24" name="ZoneTexte 23"/>
            <p:cNvSpPr txBox="1"/>
            <p:nvPr/>
          </p:nvSpPr>
          <p:spPr>
            <a:xfrm>
              <a:off x="3352800" y="4478867"/>
              <a:ext cx="1649441" cy="73866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smtClean="0"/>
                <a:t>Dark color on the air side of the ceramic</a:t>
              </a:r>
              <a:endParaRPr lang="en-US" sz="1400" dirty="0"/>
            </a:p>
          </p:txBody>
        </p:sp>
        <p:cxnSp>
          <p:nvCxnSpPr>
            <p:cNvPr id="25" name="Connecteur droit avec flèche 24"/>
            <p:cNvCxnSpPr>
              <a:stCxn id="24" idx="3"/>
            </p:cNvCxnSpPr>
            <p:nvPr/>
          </p:nvCxnSpPr>
          <p:spPr>
            <a:xfrm>
              <a:off x="5002241" y="4848199"/>
              <a:ext cx="1946023" cy="0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cteur droit avec flèche 30"/>
            <p:cNvCxnSpPr>
              <a:stCxn id="24" idx="3"/>
            </p:cNvCxnSpPr>
            <p:nvPr/>
          </p:nvCxnSpPr>
          <p:spPr>
            <a:xfrm>
              <a:off x="5002241" y="4848199"/>
              <a:ext cx="2236759" cy="246727"/>
            </a:xfrm>
            <a:prstGeom prst="straightConnector1">
              <a:avLst/>
            </a:prstGeom>
            <a:ln w="38100">
              <a:solidFill>
                <a:schemeClr val="accent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e 26"/>
          <p:cNvGrpSpPr/>
          <p:nvPr/>
        </p:nvGrpSpPr>
        <p:grpSpPr>
          <a:xfrm>
            <a:off x="3322609" y="5240867"/>
            <a:ext cx="1649441" cy="1102783"/>
            <a:chOff x="3322609" y="5240867"/>
            <a:chExt cx="1649441" cy="1102783"/>
          </a:xfrm>
        </p:grpSpPr>
        <p:sp>
          <p:nvSpPr>
            <p:cNvPr id="29" name="ZoneTexte 28"/>
            <p:cNvSpPr txBox="1"/>
            <p:nvPr/>
          </p:nvSpPr>
          <p:spPr>
            <a:xfrm>
              <a:off x="3322609" y="5820430"/>
              <a:ext cx="1649441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dirty="0" smtClean="0"/>
                <a:t>Can be removed by sandblasting</a:t>
              </a:r>
              <a:endParaRPr lang="en-US" sz="1400" dirty="0"/>
            </a:p>
          </p:txBody>
        </p:sp>
        <p:sp>
          <p:nvSpPr>
            <p:cNvPr id="34" name="Flèche vers le bas 33"/>
            <p:cNvSpPr/>
            <p:nvPr/>
          </p:nvSpPr>
          <p:spPr>
            <a:xfrm>
              <a:off x="3886200" y="5240867"/>
              <a:ext cx="533400" cy="58248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628" y="5713170"/>
            <a:ext cx="1566743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6770914" y="6013752"/>
            <a:ext cx="272144" cy="23421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400800" y="6096000"/>
            <a:ext cx="272144" cy="23421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itre 2"/>
          <p:cNvSpPr txBox="1">
            <a:spLocks/>
          </p:cNvSpPr>
          <p:nvPr/>
        </p:nvSpPr>
        <p:spPr>
          <a:xfrm>
            <a:off x="1187624" y="24177"/>
            <a:ext cx="5760640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Visual inspections on the first series PC 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9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8B293-AF8C-4784-B574-2FE150D01514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118" y="1143000"/>
            <a:ext cx="1155882" cy="3024000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492400"/>
            <a:ext cx="1645080" cy="7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 rot="20499040">
            <a:off x="7861144" y="5572574"/>
            <a:ext cx="1148861" cy="23982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e 12"/>
          <p:cNvGrpSpPr/>
          <p:nvPr/>
        </p:nvGrpSpPr>
        <p:grpSpPr>
          <a:xfrm>
            <a:off x="228608" y="4648200"/>
            <a:ext cx="2909876" cy="1457280"/>
            <a:chOff x="228608" y="4648200"/>
            <a:chExt cx="2909876" cy="1457280"/>
          </a:xfrm>
        </p:grpSpPr>
        <p:pic>
          <p:nvPicPr>
            <p:cNvPr id="14" name="Imag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8" y="4648200"/>
              <a:ext cx="1731283" cy="1424160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  <p:pic>
          <p:nvPicPr>
            <p:cNvPr id="15" name="Imag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4648200"/>
              <a:ext cx="1004884" cy="1457280"/>
            </a:xfrm>
            <a:prstGeom prst="rect">
              <a:avLst/>
            </a:prstGeom>
            <a:ln w="28575">
              <a:solidFill>
                <a:srgbClr val="00B050"/>
              </a:solidFill>
            </a:ln>
          </p:spPr>
        </p:pic>
      </p:grpSp>
      <p:grpSp>
        <p:nvGrpSpPr>
          <p:cNvPr id="3" name="Groupe 2"/>
          <p:cNvGrpSpPr/>
          <p:nvPr/>
        </p:nvGrpSpPr>
        <p:grpSpPr>
          <a:xfrm>
            <a:off x="27754" y="1350735"/>
            <a:ext cx="7668446" cy="1316265"/>
            <a:chOff x="27754" y="1350735"/>
            <a:chExt cx="7668446" cy="1316265"/>
          </a:xfrm>
        </p:grpSpPr>
        <p:sp>
          <p:nvSpPr>
            <p:cNvPr id="7" name="ZoneTexte 6"/>
            <p:cNvSpPr txBox="1"/>
            <p:nvPr/>
          </p:nvSpPr>
          <p:spPr>
            <a:xfrm>
              <a:off x="27754" y="1350735"/>
              <a:ext cx="637304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Wingdings" panose="05000000000000000000" pitchFamily="2" charset="2"/>
                <a:buChar char="q"/>
              </a:pPr>
              <a:r>
                <a:rPr lang="en-US" sz="1600" dirty="0" smtClean="0"/>
                <a:t>Dark color on the entire antenna seems to be due to oxidation:</a:t>
              </a:r>
            </a:p>
            <a:p>
              <a:pPr marL="742950" lvl="1" indent="-285750" algn="just">
                <a:buFont typeface="Wingdings" panose="05000000000000000000" pitchFamily="2" charset="2"/>
                <a:buChar char="Ø"/>
              </a:pPr>
              <a:endParaRPr lang="en-US" sz="1600" dirty="0" smtClean="0"/>
            </a:p>
            <a:p>
              <a:pPr marL="742950" lvl="1" indent="-285750" algn="just">
                <a:buFont typeface="Wingdings" panose="05000000000000000000" pitchFamily="2" charset="2"/>
                <a:buChar char="Ø"/>
              </a:pPr>
              <a:r>
                <a:rPr lang="en-US" sz="1600" dirty="0" smtClean="0"/>
                <a:t>Chemical solution? </a:t>
              </a:r>
              <a:r>
                <a:rPr lang="en-US" sz="1600" dirty="0" err="1" smtClean="0"/>
                <a:t>Sulfamic</a:t>
              </a:r>
              <a:r>
                <a:rPr lang="en-US" sz="1600" dirty="0" smtClean="0"/>
                <a:t> acid or citric acid…</a:t>
              </a:r>
            </a:p>
            <a:p>
              <a:pPr marL="742950" lvl="1" indent="-285750" algn="just">
                <a:buFont typeface="Wingdings" panose="05000000000000000000" pitchFamily="2" charset="2"/>
                <a:buChar char="Ø"/>
              </a:pPr>
              <a:r>
                <a:rPr lang="en-US" sz="1600" dirty="0" smtClean="0"/>
                <a:t>Or mechanical solution? Burnishing or bead blasting.</a:t>
              </a:r>
              <a:endParaRPr lang="en-US" sz="1600" dirty="0"/>
            </a:p>
          </p:txBody>
        </p:sp>
        <p:cxnSp>
          <p:nvCxnSpPr>
            <p:cNvPr id="21" name="Connecteur droit avec flèche 20"/>
            <p:cNvCxnSpPr/>
            <p:nvPr/>
          </p:nvCxnSpPr>
          <p:spPr>
            <a:xfrm>
              <a:off x="5952061" y="1617821"/>
              <a:ext cx="1744139" cy="1049179"/>
            </a:xfrm>
            <a:prstGeom prst="straightConnector1">
              <a:avLst/>
            </a:prstGeom>
            <a:ln w="28575">
              <a:solidFill>
                <a:srgbClr val="00B0F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ZoneTexte 23"/>
          <p:cNvSpPr txBox="1"/>
          <p:nvPr/>
        </p:nvSpPr>
        <p:spPr>
          <a:xfrm>
            <a:off x="6629400" y="4114800"/>
            <a:ext cx="243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Antenna after the final brazing operations</a:t>
            </a:r>
            <a:endParaRPr lang="en-US" sz="1400" dirty="0"/>
          </a:p>
        </p:txBody>
      </p:sp>
      <p:sp>
        <p:nvSpPr>
          <p:cNvPr id="27" name="ZoneTexte 26"/>
          <p:cNvSpPr txBox="1"/>
          <p:nvPr/>
        </p:nvSpPr>
        <p:spPr>
          <a:xfrm>
            <a:off x="27754" y="981403"/>
            <a:ext cx="6601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Inspection of the plated antenna of the first series PC </a:t>
            </a:r>
            <a:endParaRPr lang="en-US" b="1" dirty="0"/>
          </a:p>
        </p:txBody>
      </p:sp>
      <p:grpSp>
        <p:nvGrpSpPr>
          <p:cNvPr id="4" name="Groupe 3"/>
          <p:cNvGrpSpPr/>
          <p:nvPr/>
        </p:nvGrpSpPr>
        <p:grpSpPr>
          <a:xfrm>
            <a:off x="304800" y="2895600"/>
            <a:ext cx="5647261" cy="830997"/>
            <a:chOff x="304800" y="2895600"/>
            <a:chExt cx="5647261" cy="830997"/>
          </a:xfrm>
        </p:grpSpPr>
        <p:sp>
          <p:nvSpPr>
            <p:cNvPr id="10" name="ZoneTexte 9"/>
            <p:cNvSpPr txBox="1"/>
            <p:nvPr/>
          </p:nvSpPr>
          <p:spPr>
            <a:xfrm>
              <a:off x="838200" y="2895600"/>
              <a:ext cx="511386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600" dirty="0" smtClean="0"/>
                <a:t>For the next couplers, we asked for photos of the antenna before and after brazing operation to check if antenna copper plating is initially ok.</a:t>
              </a:r>
              <a:endParaRPr lang="en-US" sz="1600" dirty="0"/>
            </a:p>
          </p:txBody>
        </p:sp>
        <p:sp>
          <p:nvSpPr>
            <p:cNvPr id="28" name="Flèche droite 27"/>
            <p:cNvSpPr/>
            <p:nvPr/>
          </p:nvSpPr>
          <p:spPr>
            <a:xfrm>
              <a:off x="304800" y="2971800"/>
              <a:ext cx="495300" cy="2804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30" name="Titre 2"/>
          <p:cNvSpPr txBox="1">
            <a:spLocks/>
          </p:cNvSpPr>
          <p:nvPr/>
        </p:nvSpPr>
        <p:spPr>
          <a:xfrm>
            <a:off x="1187624" y="24177"/>
            <a:ext cx="5760640" cy="90872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b="1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Visual inspections on the first series PC (3)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20499040">
            <a:off x="8107525" y="5667276"/>
            <a:ext cx="478796" cy="131659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e 19"/>
          <p:cNvGrpSpPr/>
          <p:nvPr/>
        </p:nvGrpSpPr>
        <p:grpSpPr>
          <a:xfrm>
            <a:off x="2133600" y="4648200"/>
            <a:ext cx="3087506" cy="648000"/>
            <a:chOff x="2133600" y="4648200"/>
            <a:chExt cx="3087506" cy="648000"/>
          </a:xfrm>
        </p:grpSpPr>
        <p:pic>
          <p:nvPicPr>
            <p:cNvPr id="32" name="Image 31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334" t="43023" r="36666" b="46324"/>
            <a:stretch/>
          </p:blipFill>
          <p:spPr>
            <a:xfrm>
              <a:off x="3396343" y="4648200"/>
              <a:ext cx="1824763" cy="648000"/>
            </a:xfrm>
            <a:prstGeom prst="rect">
              <a:avLst/>
            </a:prstGeom>
            <a:ln w="28575">
              <a:solidFill>
                <a:srgbClr val="00B0F0"/>
              </a:solidFill>
              <a:prstDash val="sysDot"/>
            </a:ln>
          </p:spPr>
        </p:pic>
        <p:grpSp>
          <p:nvGrpSpPr>
            <p:cNvPr id="5" name="Groupe 4"/>
            <p:cNvGrpSpPr/>
            <p:nvPr/>
          </p:nvGrpSpPr>
          <p:grpSpPr>
            <a:xfrm>
              <a:off x="2133600" y="4800600"/>
              <a:ext cx="1262743" cy="375094"/>
              <a:chOff x="2133600" y="4800600"/>
              <a:chExt cx="1262743" cy="375094"/>
            </a:xfrm>
          </p:grpSpPr>
          <p:sp>
            <p:nvSpPr>
              <p:cNvPr id="33" name="Rectangle 32"/>
              <p:cNvSpPr/>
              <p:nvPr/>
            </p:nvSpPr>
            <p:spPr>
              <a:xfrm>
                <a:off x="2133600" y="4800600"/>
                <a:ext cx="762000" cy="37509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5" name="Connecteur droit avec flèche 34"/>
              <p:cNvCxnSpPr>
                <a:stCxn id="33" idx="3"/>
                <a:endCxn id="32" idx="1"/>
              </p:cNvCxnSpPr>
              <p:nvPr/>
            </p:nvCxnSpPr>
            <p:spPr>
              <a:xfrm flipV="1">
                <a:off x="2895600" y="4972200"/>
                <a:ext cx="500743" cy="15947"/>
              </a:xfrm>
              <a:prstGeom prst="straightConnector1">
                <a:avLst/>
              </a:prstGeom>
              <a:ln w="28575">
                <a:solidFill>
                  <a:srgbClr val="00B0F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" name="Groupe 8"/>
          <p:cNvGrpSpPr/>
          <p:nvPr/>
        </p:nvGrpSpPr>
        <p:grpSpPr>
          <a:xfrm>
            <a:off x="3200400" y="5334000"/>
            <a:ext cx="3962400" cy="1143000"/>
            <a:chOff x="3200400" y="5334000"/>
            <a:chExt cx="3962400" cy="1143000"/>
          </a:xfrm>
        </p:grpSpPr>
        <p:grpSp>
          <p:nvGrpSpPr>
            <p:cNvPr id="8" name="Groupe 7"/>
            <p:cNvGrpSpPr/>
            <p:nvPr/>
          </p:nvGrpSpPr>
          <p:grpSpPr>
            <a:xfrm>
              <a:off x="3200400" y="5334000"/>
              <a:ext cx="3962400" cy="1143000"/>
              <a:chOff x="3200400" y="5334000"/>
              <a:chExt cx="3962400" cy="1143000"/>
            </a:xfrm>
          </p:grpSpPr>
          <p:pic>
            <p:nvPicPr>
              <p:cNvPr id="16" name="Image 15"/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06" t="46497" r="29416" b="19008"/>
              <a:stretch/>
            </p:blipFill>
            <p:spPr>
              <a:xfrm>
                <a:off x="5485562" y="5334000"/>
                <a:ext cx="1677238" cy="902588"/>
              </a:xfrm>
              <a:prstGeom prst="rect">
                <a:avLst/>
              </a:prstGeom>
            </p:spPr>
          </p:pic>
          <p:sp>
            <p:nvSpPr>
              <p:cNvPr id="17" name="ZoneTexte 16"/>
              <p:cNvSpPr txBox="1"/>
              <p:nvPr/>
            </p:nvSpPr>
            <p:spPr>
              <a:xfrm>
                <a:off x="5602106" y="6169223"/>
                <a:ext cx="140829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 smtClean="0"/>
                  <a:t>Ceramic wool</a:t>
                </a:r>
                <a:endParaRPr lang="en-US" sz="1400" dirty="0"/>
              </a:p>
            </p:txBody>
          </p:sp>
          <p:sp>
            <p:nvSpPr>
              <p:cNvPr id="18" name="Flèche droite 17"/>
              <p:cNvSpPr/>
              <p:nvPr/>
            </p:nvSpPr>
            <p:spPr>
              <a:xfrm>
                <a:off x="3200400" y="5638800"/>
                <a:ext cx="495300" cy="280416"/>
              </a:xfrm>
              <a:prstGeom prst="right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3657600" y="5596820"/>
                <a:ext cx="1724597" cy="7386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/>
                  <a:t>Surface finishing proposal: Ceramic wool wiping</a:t>
                </a:r>
                <a:endParaRPr lang="en-US" sz="1400" dirty="0"/>
              </a:p>
            </p:txBody>
          </p:sp>
        </p:grpSp>
        <p:sp>
          <p:nvSpPr>
            <p:cNvPr id="37" name="Flèche droite 36"/>
            <p:cNvSpPr/>
            <p:nvPr/>
          </p:nvSpPr>
          <p:spPr>
            <a:xfrm>
              <a:off x="5219700" y="5638800"/>
              <a:ext cx="495300" cy="280416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p:sp>
        <p:nvSpPr>
          <p:cNvPr id="38" name="ZoneTexte 37"/>
          <p:cNvSpPr txBox="1"/>
          <p:nvPr/>
        </p:nvSpPr>
        <p:spPr>
          <a:xfrm>
            <a:off x="27754" y="4114800"/>
            <a:ext cx="65254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600" dirty="0" smtClean="0"/>
              <a:t>Traces on the antenna copper plating</a:t>
            </a:r>
            <a:endParaRPr lang="en-US" sz="1600" dirty="0"/>
          </a:p>
        </p:txBody>
      </p:sp>
      <p:sp>
        <p:nvSpPr>
          <p:cNvPr id="26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1658407" y="6581885"/>
            <a:ext cx="5939824" cy="243458"/>
          </a:xfrm>
        </p:spPr>
        <p:txBody>
          <a:bodyPr/>
          <a:lstStyle/>
          <a:p>
            <a:pPr algn="ctr"/>
            <a:r>
              <a:rPr lang="en-US" dirty="0" smtClean="0"/>
              <a:t>H. JENHANI, TTC </a:t>
            </a:r>
            <a:r>
              <a:rPr lang="en-US" dirty="0"/>
              <a:t>MEETING </a:t>
            </a:r>
            <a:r>
              <a:rPr lang="en-US" dirty="0" smtClean="0"/>
              <a:t>AT SLAC, </a:t>
            </a:r>
            <a:r>
              <a:rPr lang="en-US" dirty="0"/>
              <a:t>DECEMBER </a:t>
            </a:r>
            <a:r>
              <a:rPr lang="en-US" dirty="0" smtClean="0"/>
              <a:t>1-4, 2015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7524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d_powerpoint_CEA_Irfu">
  <a:themeElements>
    <a:clrScheme name="CEA">
      <a:dk1>
        <a:sysClr val="windowText" lastClr="000000"/>
      </a:dk1>
      <a:lt1>
        <a:sysClr val="window" lastClr="FFFFFF"/>
      </a:lt1>
      <a:dk2>
        <a:srgbClr val="DC0528"/>
      </a:dk2>
      <a:lt2>
        <a:srgbClr val="96C31E"/>
      </a:lt2>
      <a:accent1>
        <a:srgbClr val="781469"/>
      </a:accent1>
      <a:accent2>
        <a:srgbClr val="F08728"/>
      </a:accent2>
      <a:accent3>
        <a:srgbClr val="FAB45F"/>
      </a:accent3>
      <a:accent4>
        <a:srgbClr val="0091C3"/>
      </a:accent4>
      <a:accent5>
        <a:srgbClr val="006937"/>
      </a:accent5>
      <a:accent6>
        <a:srgbClr val="87000A"/>
      </a:accent6>
      <a:hlink>
        <a:srgbClr val="0000FF"/>
      </a:hlink>
      <a:folHlink>
        <a:srgbClr val="800080"/>
      </a:folHlink>
    </a:clrScheme>
    <a:fontScheme name="CE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8390</TotalTime>
  <Words>1076</Words>
  <Application>Microsoft Office PowerPoint</Application>
  <PresentationFormat>Affichage à l'écran (4:3)</PresentationFormat>
  <Paragraphs>181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14" baseType="lpstr">
      <vt:lpstr>Office Theme</vt:lpstr>
      <vt:lpstr>Mod_powerpoint_CEA_Irfu</vt:lpstr>
      <vt:lpstr>Manufacturing of the IFMIF series power couplers</vt:lpstr>
      <vt:lpstr>IFMIF Power Coupler Layout</vt:lpstr>
      <vt:lpstr>Main validation Stages</vt:lpstr>
      <vt:lpstr>SERIES couplers manufacturing</vt:lpstr>
      <vt:lpstr>New validation tests for the copper plating</vt:lpstr>
      <vt:lpstr>Additional investigations: SIMS Analysis of a copper plated sample</vt:lpstr>
      <vt:lpstr>Visual inspections on the first series PC (1)</vt:lpstr>
      <vt:lpstr>Présentation PowerPoint</vt:lpstr>
      <vt:lpstr>Présentation PowerPoint</vt:lpstr>
      <vt:lpstr>Investigation on the ceramic wool wiping impact on the copper surface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JENHANI Hassen</dc:creator>
  <cp:lastModifiedBy>JENHANI Hassen</cp:lastModifiedBy>
  <cp:revision>207</cp:revision>
  <dcterms:created xsi:type="dcterms:W3CDTF">2006-08-16T00:00:00Z</dcterms:created>
  <dcterms:modified xsi:type="dcterms:W3CDTF">2015-12-02T15:33:55Z</dcterms:modified>
</cp:coreProperties>
</file>