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85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12/2/2015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778236"/>
            <a:ext cx="7526338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of a quarter-wave coaxial coupler unit for 1.3 GHz TESLA-type SRF cavities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689018"/>
            <a:ext cx="7526338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Yi Xie</a:t>
            </a:r>
          </a:p>
          <a:p>
            <a:pPr eaLnBrk="1" hangingPunct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Fermilab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	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TESLA Technology Collaboration Meeting 2015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Dec. 2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084" y="940203"/>
            <a:ext cx="16081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damping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09599"/>
            <a:ext cx="8944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Simulations (HFSS) show coaxial coupler provides required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Qext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for HOMs .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638" y="5956270"/>
            <a:ext cx="4671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S21 from FPC to HOM coaxial couplers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3"/>
          <a:stretch>
            <a:fillRect/>
          </a:stretch>
        </p:blipFill>
        <p:spPr bwMode="auto">
          <a:xfrm>
            <a:off x="47932" y="3981420"/>
            <a:ext cx="471118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1" descr="Fig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9" y="1905000"/>
            <a:ext cx="32575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53000" y="2514600"/>
            <a:ext cx="43163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 detailed band calculations (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Qext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R/Q) shows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proposed quarter-wave coupler unit supplied with standard HOM dampers meets the ILC requirements for HOM damping.</a:t>
            </a:r>
          </a:p>
        </p:txBody>
      </p:sp>
    </p:spTree>
    <p:extLst>
      <p:ext uri="{BB962C8B-B14F-4D97-AF65-F5344CB8AC3E}">
        <p14:creationId xmlns:p14="http://schemas.microsoft.com/office/powerpoint/2010/main" val="4093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Coupler fabrication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0" y="533783"/>
            <a:ext cx="89448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AES fabricated the coupler unit along with a single-cell PAVAC cavity provided by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Fermilab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806" y="1981200"/>
            <a:ext cx="7950930" cy="2157704"/>
            <a:chOff x="9833" y="1981200"/>
            <a:chExt cx="8967019" cy="3124200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3" y="1981200"/>
              <a:ext cx="5074442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798" y="2288109"/>
              <a:ext cx="4075054" cy="281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1752600" y="2971800"/>
              <a:ext cx="4724400" cy="3048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8" y="4092883"/>
            <a:ext cx="2899060" cy="217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61" y="4092883"/>
            <a:ext cx="2455320" cy="22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joints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898872"/>
            <a:ext cx="1871989" cy="28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08687" y="1912374"/>
            <a:ext cx="2996688" cy="43523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1219200"/>
            <a:ext cx="42386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tighten the bolts,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gap get down to very thin-one A4 paper thickness probably,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could face off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NbZr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Flanges a little bit so we can tighten the bolts more.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try with Copper seal, then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seal.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great Nb1Zr knife edge.</a:t>
            </a:r>
          </a:p>
          <a:p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9" y="3744729"/>
            <a:ext cx="3565885" cy="264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1908687" y="5334000"/>
            <a:ext cx="2996688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0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Cavity-coupler unit processing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1514" y="1669692"/>
            <a:ext cx="4942114" cy="35814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       Vacuum Leak Check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(with copper);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       Optical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of the cavity and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coupler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unit;</a:t>
            </a:r>
          </a:p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     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hickness measurements;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       BCP/HPR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(due to exotic geometry); </a:t>
            </a:r>
          </a:p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      120 um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BCP ;</a:t>
            </a:r>
          </a:p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       Pre-bake cleaning/HPR; </a:t>
            </a:r>
          </a:p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     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600C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bake 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hour;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      Light BCP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(20 um);</a:t>
            </a:r>
          </a:p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Installation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niobium seal (SC joint);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 descr="C:\Users\XieYi\Desktop\cellphone pics\IMG_20140519_135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79" y="2169175"/>
            <a:ext cx="3443245" cy="25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vertical </a:t>
            </a:r>
            <a:r>
              <a:rPr lang="en-US" dirty="0" err="1" smtClean="0"/>
              <a:t>rf</a:t>
            </a:r>
            <a:r>
              <a:rPr lang="en-US" dirty="0" smtClean="0"/>
              <a:t> test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71538"/>
            <a:ext cx="86201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72231" y="2819400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Strong X-ray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2191" y="1095345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1.7K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3886200"/>
            <a:ext cx="1439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No quench</a:t>
            </a:r>
          </a:p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Power limit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3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baseline </a:t>
            </a:r>
            <a:r>
              <a:rPr lang="en-US" dirty="0" err="1" smtClean="0"/>
              <a:t>Parvac</a:t>
            </a:r>
            <a:r>
              <a:rPr lang="en-US" dirty="0" smtClean="0"/>
              <a:t> cavity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04983" y="2706612"/>
            <a:ext cx="52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Q0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9857" y="5709177"/>
            <a:ext cx="1593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Eacc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(MV/m)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129540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855331"/>
            <a:ext cx="7008359" cy="47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9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 adding coupler 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1" y="1106941"/>
            <a:ext cx="8685414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0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143000"/>
            <a:ext cx="8896757" cy="4712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Achievements;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orking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coaxial coupling unit until 26 MV/m;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First working SC joints inside a 26 MV/m cavity;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Discussions;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120 C bake to eliminate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multipacting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(no working); 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tests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identify Q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loss:multipacting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joint loss;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 coupler unit to a 9cell;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Suggestions?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0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00200"/>
            <a:ext cx="9829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As a SBIR project, we thank the entire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Fermilab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SRFD department for collaborations.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4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 descr="Coaxial_coupler_Field_Vs_Impac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985022"/>
            <a:ext cx="7498896" cy="486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9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Outline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12/2/2015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Yi Xie | TTC 2015, SLAC</a:t>
            </a:r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2988"/>
            <a:ext cx="8672513" cy="49879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Motivation;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What and why coaxial coupling; 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Previous work;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Our work on coaxial coupling scheme;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Design and fabrication;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Superconducting joints;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Cavity processing and testing results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Discussions and future work.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Coaxial coupling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Yi Xie </a:t>
            </a:r>
            <a:r>
              <a:rPr lang="en-US" dirty="0" smtClean="0"/>
              <a:t> | </a:t>
            </a:r>
            <a:r>
              <a:rPr lang="en-US" altLang="en-US" dirty="0" smtClean="0">
                <a:latin typeface="Helvetica" panose="020B0604020202020204" pitchFamily="34" charset="0"/>
                <a:ea typeface="MS PGothic" panose="020B0600070205080204" pitchFamily="34" charset="-128"/>
              </a:rPr>
              <a:t>TTC 2015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25354"/>
            <a:ext cx="5380472" cy="425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8974" y="5524456"/>
            <a:ext cx="6551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Fields asymmetries and kicks from all couplers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coaxial coupling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81000" y="5571490"/>
            <a:ext cx="8323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preserve axial symmetry of RF structure in the acceleration channel.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2637"/>
            <a:ext cx="3716139" cy="193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646" y="2819400"/>
            <a:ext cx="3398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Waveguide-coaxial (Cornell)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48" y="925244"/>
            <a:ext cx="35052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96901" y="2819400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Coaxial coupler (FNAL)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11" y="3219510"/>
            <a:ext cx="4740073" cy="20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77094" y="5277172"/>
            <a:ext cx="3478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Nb-Pb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SRF gun (DESY/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coaxial coupling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86106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Preserve field symmetries,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coupler kicks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Distance between can be shorter, for ILC cavity, difference is 9 cm,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real estate gradient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Cavity body stay cylindrically symmetric,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easy fabrication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Better cleaned separately if using flange connections (superconducting joints);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-DESY </a:t>
            </a:r>
            <a:r>
              <a:rPr lang="en-US" dirty="0" err="1" smtClean="0"/>
              <a:t>effeorts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95" y="866468"/>
            <a:ext cx="2895600" cy="209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45" y="838200"/>
            <a:ext cx="314224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68512" y="2966134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Assembly drawing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090" y="3366244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Parts before assembly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6" y="3366244"/>
            <a:ext cx="4378408" cy="28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735" y="5186865"/>
            <a:ext cx="1480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 results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0224" y="5125310"/>
            <a:ext cx="3944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See P</a:t>
            </a:r>
            <a:r>
              <a:rPr lang="en-US" b="1" dirty="0"/>
              <a:t>. </a:t>
            </a:r>
            <a:r>
              <a:rPr lang="en-US" b="1" dirty="0" err="1" smtClean="0"/>
              <a:t>Kneisel</a:t>
            </a:r>
            <a:r>
              <a:rPr lang="en-US" b="1" dirty="0" smtClean="0"/>
              <a:t> &amp; </a:t>
            </a:r>
            <a:r>
              <a:rPr lang="en-US" b="1" dirty="0"/>
              <a:t>J. </a:t>
            </a:r>
            <a:r>
              <a:rPr lang="en-US" b="1" dirty="0" err="1" smtClean="0"/>
              <a:t>Sekutowicz</a:t>
            </a:r>
            <a:endParaRPr lang="en-US" b="1" dirty="0" smtClean="0"/>
          </a:p>
          <a:p>
            <a:r>
              <a:rPr lang="en-US" b="1" dirty="0" smtClean="0"/>
              <a:t>PRST-AB 13, 022001 (2010)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9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Euclid-</a:t>
            </a:r>
            <a:r>
              <a:rPr lang="en-US" dirty="0" err="1" smtClean="0"/>
              <a:t>Fermilab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3" descr="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39" y="990600"/>
            <a:ext cx="6584899" cy="300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19" y="3864476"/>
            <a:ext cx="2793220" cy="205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748116" y="2171884"/>
            <a:ext cx="1661464" cy="309581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95800" y="1543047"/>
            <a:ext cx="1875808" cy="37246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7784" y="4316968"/>
            <a:ext cx="30059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~ 35 MV/m, 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Hsurf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&lt; 0.15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enough permitting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Superconducting joints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374" y="1218946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Quarter-wave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Flange choice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02" y="2832274"/>
            <a:ext cx="5189220" cy="3078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92966" y="5922429"/>
            <a:ext cx="290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 welding with Nb1Zr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599"/>
            <a:ext cx="89448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There are two ways to attach coaxial coupler: welded on or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detachable using SC joints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choose detachable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CF flanges with Nb1Zr 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material, and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RRR300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gaskets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6" y="3164144"/>
            <a:ext cx="2498373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478931" y="5922429"/>
            <a:ext cx="5551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Temperature rise at the knife edge of Nb1Zr CF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Qext</a:t>
            </a:r>
            <a:r>
              <a:rPr lang="en-US" dirty="0" smtClean="0"/>
              <a:t> </a:t>
            </a:r>
            <a:r>
              <a:rPr lang="en-US" dirty="0" err="1" smtClean="0"/>
              <a:t>measurments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12/2/2015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Yi Xie | TTC 2015, SLAC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0" y="609599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Simulations and room temperature RF measurements</a:t>
            </a:r>
          </a:p>
          <a:p>
            <a:pPr lvl="1"/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make sure the coupler provides enough coupling. 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017" y="5945503"/>
            <a:ext cx="7661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Measured and simulated 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Qext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of the quarter-wave coaxial coupler</a:t>
            </a:r>
            <a:endParaRPr 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6431"/>
            <a:ext cx="5114925" cy="400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6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185</TotalTime>
  <Words>658</Words>
  <Application>Microsoft Office PowerPoint</Application>
  <PresentationFormat>On-screen Show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Geneva</vt:lpstr>
      <vt:lpstr>ＭＳ Ｐゴシック</vt:lpstr>
      <vt:lpstr>ＭＳ Ｐゴシック</vt:lpstr>
      <vt:lpstr>Arial</vt:lpstr>
      <vt:lpstr>Calibri</vt:lpstr>
      <vt:lpstr>Helvetica</vt:lpstr>
      <vt:lpstr>Times New Roman</vt:lpstr>
      <vt:lpstr>Wingdings</vt:lpstr>
      <vt:lpstr>FNAL_TemplateMac_060514</vt:lpstr>
      <vt:lpstr>Fermilab: Footer Only</vt:lpstr>
      <vt:lpstr>Development of a quarter-wave coaxial coupler unit for 1.3 GHz TESLA-type SRF cavities</vt:lpstr>
      <vt:lpstr>Outline</vt:lpstr>
      <vt:lpstr>Coaxial coupling scheme</vt:lpstr>
      <vt:lpstr>Different coaxial coupling scheme</vt:lpstr>
      <vt:lpstr>Advantages of coaxial coupling</vt:lpstr>
      <vt:lpstr>Jlab-DESY effeorts</vt:lpstr>
      <vt:lpstr>Euclid-Fermilab methods</vt:lpstr>
      <vt:lpstr>Flange choice</vt:lpstr>
      <vt:lpstr>Qext measurments</vt:lpstr>
      <vt:lpstr>HOM damping</vt:lpstr>
      <vt:lpstr>Coupler fabrication</vt:lpstr>
      <vt:lpstr>Superconducting joints</vt:lpstr>
      <vt:lpstr>Cavity-coupler unit processing</vt:lpstr>
      <vt:lpstr>First vertical rf test results</vt:lpstr>
      <vt:lpstr>Previous baseline Parvac cavity results</vt:lpstr>
      <vt:lpstr>Before and after adding coupler unit</vt:lpstr>
      <vt:lpstr>Conclusions</vt:lpstr>
      <vt:lpstr>Acknowledgement</vt:lpstr>
      <vt:lpstr>Multipacting events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</dc:title>
  <dc:creator>Yi Xie x 31289N</dc:creator>
  <cp:lastModifiedBy>Yi Xie x 31289N</cp:lastModifiedBy>
  <cp:revision>31</cp:revision>
  <cp:lastPrinted>2014-01-20T19:40:21Z</cp:lastPrinted>
  <dcterms:created xsi:type="dcterms:W3CDTF">2015-12-01T17:47:51Z</dcterms:created>
  <dcterms:modified xsi:type="dcterms:W3CDTF">2015-12-02T19:12:12Z</dcterms:modified>
</cp:coreProperties>
</file>