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8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600">
              <a:solidFill>
                <a:srgbClr val="000000"/>
              </a:solidFill>
            </a:endParaRPr>
          </a:p>
        </p:txBody>
      </p:sp>
      <p:pic>
        <p:nvPicPr>
          <p:cNvPr id="5" name="Picture 9" descr="DESY-Logo-cyan-RGB_g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de-DE" smtClean="0">
              <a:solidFill>
                <a:srgbClr val="000000"/>
              </a:solidFill>
            </a:endParaRPr>
          </a:p>
        </p:txBody>
      </p:sp>
      <p:pic>
        <p:nvPicPr>
          <p:cNvPr id="7" name="Picture 21" descr="HG_LOGO_70_ENG_K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1" y="1363664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GB" noProof="0" smtClean="0"/>
              <a:t>Untertitel durch Klicken bearbeiten</a:t>
            </a:r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6" y="1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GB" noProof="0" smtClean="0"/>
              <a:t>TITELMASTER</a:t>
            </a:r>
            <a:br>
              <a:rPr lang="en-GB" noProof="0" smtClean="0"/>
            </a:br>
            <a:r>
              <a:rPr lang="en-GB" noProof="0" smtClean="0"/>
              <a:t>FORMAT </a:t>
            </a:r>
          </a:p>
        </p:txBody>
      </p:sp>
    </p:spTree>
    <p:extLst>
      <p:ext uri="{BB962C8B-B14F-4D97-AF65-F5344CB8AC3E}">
        <p14:creationId xmlns:p14="http://schemas.microsoft.com/office/powerpoint/2010/main" val="210072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386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9"/>
            <a:ext cx="2132013" cy="56673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6" y="103189"/>
            <a:ext cx="6245225" cy="56673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072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631" y="0"/>
            <a:ext cx="7772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268414"/>
            <a:ext cx="3815862" cy="49688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2338" y="1268414"/>
            <a:ext cx="3815862" cy="49688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400800" y="6400800"/>
            <a:ext cx="162401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973266A-7FE4-42BA-97FD-7418E2B0B76C}" type="datetime1">
              <a:rPr lang="de-DE" sz="16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03.12.2015</a:t>
            </a:fld>
            <a:endParaRPr lang="de-DE" sz="160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400800"/>
            <a:ext cx="27432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600">
                <a:solidFill>
                  <a:srgbClr val="000000"/>
                </a:solidFill>
              </a:rPr>
              <a:t>Detlef Reschke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48613" y="6400800"/>
            <a:ext cx="119538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B865B39-35AD-4692-A62B-77F33465005E}" type="slidenum">
              <a:rPr lang="de-DE" sz="16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sz="1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76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1800" baseline="0"/>
            </a:lvl2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4339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53" indent="0">
              <a:buNone/>
              <a:defRPr sz="1800"/>
            </a:lvl2pPr>
            <a:lvl3pPr marL="914305" indent="0">
              <a:buNone/>
              <a:defRPr sz="1600"/>
            </a:lvl3pPr>
            <a:lvl4pPr marL="1371458" indent="0">
              <a:buNone/>
              <a:defRPr sz="1400"/>
            </a:lvl4pPr>
            <a:lvl5pPr marL="1828610" indent="0">
              <a:buNone/>
              <a:defRPr sz="1400"/>
            </a:lvl5pPr>
            <a:lvl6pPr marL="2285763" indent="0">
              <a:buNone/>
              <a:defRPr sz="1400"/>
            </a:lvl6pPr>
            <a:lvl7pPr marL="2742915" indent="0">
              <a:buNone/>
              <a:defRPr sz="1400"/>
            </a:lvl7pPr>
            <a:lvl8pPr marL="3200068" indent="0">
              <a:buNone/>
              <a:defRPr sz="1400"/>
            </a:lvl8pPr>
            <a:lvl9pPr marL="365722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168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1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1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7829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5" indent="0">
              <a:buNone/>
              <a:defRPr sz="1800" b="1"/>
            </a:lvl3pPr>
            <a:lvl4pPr marL="1371458" indent="0">
              <a:buNone/>
              <a:defRPr sz="1600" b="1"/>
            </a:lvl4pPr>
            <a:lvl5pPr marL="1828610" indent="0">
              <a:buNone/>
              <a:defRPr sz="1600" b="1"/>
            </a:lvl5pPr>
            <a:lvl6pPr marL="2285763" indent="0">
              <a:buNone/>
              <a:defRPr sz="1600" b="1"/>
            </a:lvl6pPr>
            <a:lvl7pPr marL="2742915" indent="0">
              <a:buNone/>
              <a:defRPr sz="1600" b="1"/>
            </a:lvl7pPr>
            <a:lvl8pPr marL="3200068" indent="0">
              <a:buNone/>
              <a:defRPr sz="1600" b="1"/>
            </a:lvl8pPr>
            <a:lvl9pPr marL="365722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65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63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5873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31309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5" indent="0">
              <a:buNone/>
              <a:defRPr sz="2400"/>
            </a:lvl3pPr>
            <a:lvl4pPr marL="1371458" indent="0">
              <a:buNone/>
              <a:defRPr sz="2000"/>
            </a:lvl4pPr>
            <a:lvl5pPr marL="1828610" indent="0">
              <a:buNone/>
              <a:defRPr sz="2000"/>
            </a:lvl5pPr>
            <a:lvl6pPr marL="2285763" indent="0">
              <a:buNone/>
              <a:defRPr sz="2000"/>
            </a:lvl6pPr>
            <a:lvl7pPr marL="2742915" indent="0">
              <a:buNone/>
              <a:defRPr sz="2000"/>
            </a:lvl7pPr>
            <a:lvl8pPr marL="3200068" indent="0">
              <a:buNone/>
              <a:defRPr sz="2000"/>
            </a:lvl8pPr>
            <a:lvl9pPr marL="365722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5" indent="0">
              <a:buNone/>
              <a:defRPr sz="1000"/>
            </a:lvl3pPr>
            <a:lvl4pPr marL="1371458" indent="0">
              <a:buNone/>
              <a:defRPr sz="900"/>
            </a:lvl4pPr>
            <a:lvl5pPr marL="1828610" indent="0">
              <a:buNone/>
              <a:defRPr sz="900"/>
            </a:lvl5pPr>
            <a:lvl6pPr marL="2285763" indent="0">
              <a:buNone/>
              <a:defRPr sz="900"/>
            </a:lvl6pPr>
            <a:lvl7pPr marL="2742915" indent="0">
              <a:buNone/>
              <a:defRPr sz="900"/>
            </a:lvl7pPr>
            <a:lvl8pPr marL="3200068" indent="0">
              <a:buNone/>
              <a:defRPr sz="900"/>
            </a:lvl8pPr>
            <a:lvl9pPr marL="365722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489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5" rIns="91430" bIns="45715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600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0" bIns="45715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900" b="1" dirty="0" err="1">
                <a:solidFill>
                  <a:srgbClr val="808080"/>
                </a:solidFill>
              </a:rPr>
              <a:t>Detlef</a:t>
            </a:r>
            <a:r>
              <a:rPr lang="en-GB" sz="900" b="1" dirty="0">
                <a:solidFill>
                  <a:srgbClr val="808080"/>
                </a:solidFill>
              </a:rPr>
              <a:t> </a:t>
            </a:r>
            <a:r>
              <a:rPr lang="en-GB" sz="900" b="1" dirty="0" err="1">
                <a:solidFill>
                  <a:srgbClr val="808080"/>
                </a:solidFill>
              </a:rPr>
              <a:t>Reschke</a:t>
            </a:r>
            <a:r>
              <a:rPr lang="en-GB" sz="900" b="1" dirty="0">
                <a:solidFill>
                  <a:srgbClr val="808080"/>
                </a:solidFill>
              </a:rPr>
              <a:t> </a:t>
            </a:r>
            <a:r>
              <a:rPr lang="en-GB" sz="900" dirty="0" smtClean="0">
                <a:solidFill>
                  <a:srgbClr val="808080"/>
                </a:solidFill>
              </a:rPr>
              <a:t>| TTC Meeting SLAC Dec</a:t>
            </a:r>
            <a:r>
              <a:rPr lang="en-GB" sz="900" baseline="0" dirty="0" smtClean="0">
                <a:solidFill>
                  <a:srgbClr val="808080"/>
                </a:solidFill>
              </a:rPr>
              <a:t> 1-4</a:t>
            </a:r>
            <a:r>
              <a:rPr lang="en-GB" sz="900" dirty="0" smtClean="0">
                <a:solidFill>
                  <a:srgbClr val="808080"/>
                </a:solidFill>
              </a:rPr>
              <a:t>, </a:t>
            </a:r>
            <a:r>
              <a:rPr lang="en-GB" sz="900" dirty="0">
                <a:solidFill>
                  <a:srgbClr val="808080"/>
                </a:solidFill>
              </a:rPr>
              <a:t>2015  |  </a:t>
            </a:r>
            <a:r>
              <a:rPr lang="en-GB" sz="900" b="1" dirty="0">
                <a:solidFill>
                  <a:srgbClr val="808080"/>
                </a:solidFill>
              </a:rPr>
              <a:t>Page </a:t>
            </a:r>
            <a:fld id="{EBADC172-FB5A-47B5-99F3-7B456A2FF588}" type="slidenum">
              <a:rPr lang="en-GB" sz="900" b="1">
                <a:solidFill>
                  <a:srgbClr val="80808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GB" sz="900" b="1" dirty="0">
              <a:solidFill>
                <a:srgbClr val="808080"/>
              </a:solidFill>
            </a:endParaRPr>
          </a:p>
        </p:txBody>
      </p:sp>
      <p:pic>
        <p:nvPicPr>
          <p:cNvPr id="1030" name="Picture 10" descr="DESY-Logo-cyan-RGB_g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862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153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305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458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61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3525" indent="-263525" algn="l" rtl="0" eaLnBrk="0" fontAlgn="base" hangingPunct="0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182563" algn="l" rtl="0" eaLnBrk="0" fontAlgn="base" hangingPunct="0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1235075" indent="-227013" algn="l" rtl="0" eaLnBrk="0" fontAlgn="base" hangingPunct="0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3063" indent="-227013"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340" indent="-228577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492" indent="-228577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8645" indent="-228577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5797" indent="-228577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914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292100" y="2503517"/>
            <a:ext cx="8520113" cy="873125"/>
          </a:xfrm>
        </p:spPr>
        <p:txBody>
          <a:bodyPr/>
          <a:lstStyle/>
          <a:p>
            <a:pPr algn="ctr" eaLnBrk="1" hangingPunct="1"/>
            <a:r>
              <a:rPr lang="de-DE" sz="4800" dirty="0" smtClean="0">
                <a:solidFill>
                  <a:schemeClr val="tx1"/>
                </a:solidFill>
              </a:rPr>
              <a:t>WG2 </a:t>
            </a:r>
            <a:r>
              <a:rPr lang="de-DE" sz="4800" dirty="0" err="1" smtClean="0">
                <a:solidFill>
                  <a:schemeClr val="tx1"/>
                </a:solidFill>
              </a:rPr>
              <a:t>Cavities</a:t>
            </a:r>
            <a:r>
              <a:rPr lang="de-DE" sz="4800" dirty="0" smtClean="0">
                <a:solidFill>
                  <a:schemeClr val="tx1"/>
                </a:solidFill>
              </a:rPr>
              <a:t>:</a:t>
            </a:r>
            <a:br>
              <a:rPr lang="de-DE" sz="4800" dirty="0" smtClean="0">
                <a:solidFill>
                  <a:schemeClr val="tx1"/>
                </a:solidFill>
              </a:rPr>
            </a:br>
            <a:r>
              <a:rPr lang="de-DE" sz="4800" dirty="0" err="1" smtClean="0">
                <a:solidFill>
                  <a:schemeClr val="tx1"/>
                </a:solidFill>
              </a:rPr>
              <a:t>Introduction</a:t>
            </a:r>
            <a:endParaRPr lang="en-GB" sz="4800" dirty="0" smtClean="0">
              <a:solidFill>
                <a:schemeClr val="tx1"/>
              </a:solidFill>
            </a:endParaRPr>
          </a:p>
        </p:txBody>
      </p:sp>
      <p:sp>
        <p:nvSpPr>
          <p:cNvPr id="14340" name="Text Box 35"/>
          <p:cNvSpPr txBox="1">
            <a:spLocks noChangeArrowheads="1"/>
          </p:cNvSpPr>
          <p:nvPr/>
        </p:nvSpPr>
        <p:spPr bwMode="auto">
          <a:xfrm>
            <a:off x="2555776" y="4632960"/>
            <a:ext cx="6256437" cy="1323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0" tIns="45715" rIns="91430" bIns="45715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000" dirty="0" smtClean="0">
                <a:solidFill>
                  <a:srgbClr val="00A5EB"/>
                </a:solidFill>
              </a:rPr>
              <a:t>Peter </a:t>
            </a:r>
            <a:r>
              <a:rPr lang="de-DE" sz="2000" dirty="0" err="1" smtClean="0">
                <a:solidFill>
                  <a:srgbClr val="00A5EB"/>
                </a:solidFill>
              </a:rPr>
              <a:t>McIntosh</a:t>
            </a:r>
            <a:r>
              <a:rPr lang="de-DE" sz="2000" dirty="0" smtClean="0">
                <a:solidFill>
                  <a:srgbClr val="00A5EB"/>
                </a:solidFill>
              </a:rPr>
              <a:t>, Sebastian </a:t>
            </a:r>
            <a:r>
              <a:rPr lang="de-DE" sz="2000" dirty="0" err="1" smtClean="0">
                <a:solidFill>
                  <a:srgbClr val="00A5EB"/>
                </a:solidFill>
              </a:rPr>
              <a:t>Bousson</a:t>
            </a:r>
            <a:r>
              <a:rPr lang="de-DE" sz="2000" dirty="0" smtClean="0">
                <a:solidFill>
                  <a:srgbClr val="00A5EB"/>
                </a:solidFill>
              </a:rPr>
              <a:t>, </a:t>
            </a:r>
            <a:r>
              <a:rPr lang="de-DE" sz="2000" dirty="0" err="1" smtClean="0">
                <a:solidFill>
                  <a:srgbClr val="00A5EB"/>
                </a:solidFill>
              </a:rPr>
              <a:t>Jiyuan</a:t>
            </a:r>
            <a:r>
              <a:rPr lang="de-DE" sz="2000" dirty="0" smtClean="0">
                <a:solidFill>
                  <a:srgbClr val="00A5EB"/>
                </a:solidFill>
              </a:rPr>
              <a:t> </a:t>
            </a:r>
            <a:r>
              <a:rPr lang="de-DE" sz="2000" dirty="0" err="1" smtClean="0">
                <a:solidFill>
                  <a:srgbClr val="00A5EB"/>
                </a:solidFill>
              </a:rPr>
              <a:t>Zhai</a:t>
            </a:r>
            <a:r>
              <a:rPr lang="de-DE" sz="2000" dirty="0" smtClean="0">
                <a:solidFill>
                  <a:srgbClr val="00A5EB"/>
                </a:solidFill>
              </a:rPr>
              <a:t>, Detlef </a:t>
            </a:r>
            <a:r>
              <a:rPr lang="de-DE" sz="2000" dirty="0">
                <a:solidFill>
                  <a:srgbClr val="00A5EB"/>
                </a:solidFill>
              </a:rPr>
              <a:t>Reschke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000" dirty="0" smtClean="0">
                <a:solidFill>
                  <a:srgbClr val="000000"/>
                </a:solidFill>
              </a:rPr>
              <a:t>SLAC, </a:t>
            </a:r>
            <a:r>
              <a:rPr lang="de-DE" sz="2000" dirty="0" err="1" smtClean="0">
                <a:solidFill>
                  <a:srgbClr val="000000"/>
                </a:solidFill>
              </a:rPr>
              <a:t>Dec</a:t>
            </a:r>
            <a:r>
              <a:rPr lang="de-DE" sz="2000" dirty="0" smtClean="0">
                <a:solidFill>
                  <a:srgbClr val="000000"/>
                </a:solidFill>
              </a:rPr>
              <a:t> 1-4, 2015</a:t>
            </a:r>
            <a:endParaRPr lang="de-DE" sz="20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2000" dirty="0" smtClean="0">
                <a:solidFill>
                  <a:srgbClr val="000000"/>
                </a:solidFill>
              </a:rPr>
              <a:t>TTC2015 WG2 </a:t>
            </a:r>
            <a:r>
              <a:rPr lang="de-DE" sz="2000" dirty="0" err="1" smtClean="0">
                <a:solidFill>
                  <a:srgbClr val="000000"/>
                </a:solidFill>
              </a:rPr>
              <a:t>Cavities</a:t>
            </a:r>
            <a:endParaRPr lang="de-DE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08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828674"/>
            <a:ext cx="8520113" cy="5590979"/>
          </a:xfrm>
        </p:spPr>
        <p:txBody>
          <a:bodyPr/>
          <a:lstStyle/>
          <a:p>
            <a:pPr marL="0" indent="0" eaLnBrk="1" fontAlgn="b" hangingPunct="1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 eaLnBrk="1" fontAlgn="b" hangingPunct="1">
              <a:buNone/>
            </a:pPr>
            <a:r>
              <a:rPr lang="de-DE" sz="2800" b="1" dirty="0" err="1" smtClean="0"/>
              <a:t>If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you</a:t>
            </a:r>
            <a:r>
              <a:rPr lang="de-DE" sz="2800" b="1" dirty="0" smtClean="0"/>
              <a:t> not </a:t>
            </a:r>
            <a:r>
              <a:rPr lang="de-DE" sz="2800" b="1" dirty="0" err="1" smtClean="0"/>
              <a:t>gave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me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your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talk</a:t>
            </a:r>
            <a:r>
              <a:rPr lang="de-DE" sz="2800" b="1" dirty="0" smtClean="0"/>
              <a:t>, </a:t>
            </a:r>
            <a:r>
              <a:rPr lang="de-DE" sz="2800" b="1" dirty="0" err="1" smtClean="0"/>
              <a:t>please</a:t>
            </a:r>
            <a:r>
              <a:rPr lang="de-DE" sz="2800" b="1" dirty="0" smtClean="0"/>
              <a:t> do </a:t>
            </a:r>
            <a:r>
              <a:rPr lang="de-DE" sz="2800" b="1" dirty="0" err="1" smtClean="0"/>
              <a:t>it</a:t>
            </a:r>
            <a:r>
              <a:rPr lang="de-DE" sz="2800" b="1" dirty="0" smtClean="0"/>
              <a:t> !!!</a:t>
            </a:r>
            <a:endParaRPr lang="de-DE" sz="2800" b="1" dirty="0"/>
          </a:p>
          <a:p>
            <a:pPr marL="0" indent="0" eaLnBrk="1" fontAlgn="b" hangingPunct="1">
              <a:buNone/>
            </a:pPr>
            <a:endParaRPr lang="de-DE" sz="2800" b="1" dirty="0" smtClean="0">
              <a:solidFill>
                <a:srgbClr val="FF0000"/>
              </a:solidFill>
            </a:endParaRPr>
          </a:p>
          <a:p>
            <a:pPr marL="0" indent="0" eaLnBrk="1" fontAlgn="b" hangingPunct="1">
              <a:buNone/>
            </a:pPr>
            <a:endParaRPr lang="de-DE" sz="2800" b="1" dirty="0" smtClean="0">
              <a:solidFill>
                <a:srgbClr val="FF0000"/>
              </a:solidFill>
            </a:endParaRPr>
          </a:p>
          <a:p>
            <a:pPr eaLnBrk="1" fontAlgn="b" hangingPunct="1">
              <a:buFontTx/>
              <a:buChar char="-"/>
            </a:pPr>
            <a:r>
              <a:rPr lang="en-US" sz="2800" b="1" dirty="0" smtClean="0">
                <a:solidFill>
                  <a:srgbClr val="FF0000"/>
                </a:solidFill>
              </a:rPr>
              <a:t>Less talks, but more discussions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=&gt; “interactive session“</a:t>
            </a:r>
          </a:p>
          <a:p>
            <a:pPr eaLnBrk="1" fontAlgn="b" hangingPunct="1">
              <a:buFontTx/>
              <a:buChar char="-"/>
            </a:pPr>
            <a:endParaRPr lang="de-DE" sz="2800" b="1" dirty="0">
              <a:solidFill>
                <a:srgbClr val="FF0000"/>
              </a:solidFill>
            </a:endParaRPr>
          </a:p>
          <a:p>
            <a:pPr fontAlgn="b"/>
            <a:endParaRPr lang="en-US" b="1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67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828674"/>
            <a:ext cx="8520113" cy="5590979"/>
          </a:xfrm>
        </p:spPr>
        <p:txBody>
          <a:bodyPr/>
          <a:lstStyle/>
          <a:p>
            <a:pPr eaLnBrk="1" fontAlgn="b" hangingPunct="1"/>
            <a:r>
              <a:rPr lang="en-US" b="1" dirty="0">
                <a:solidFill>
                  <a:srgbClr val="0070C0"/>
                </a:solidFill>
              </a:rPr>
              <a:t>Feedback from industry about cavity production: Industrial perspective on working with scientific </a:t>
            </a:r>
            <a:r>
              <a:rPr lang="en-US" b="1" dirty="0" smtClean="0">
                <a:solidFill>
                  <a:srgbClr val="0070C0"/>
                </a:solidFill>
              </a:rPr>
              <a:t>customers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- </a:t>
            </a:r>
            <a:r>
              <a:rPr lang="en-US" dirty="0" smtClean="0"/>
              <a:t>RI's </a:t>
            </a:r>
            <a:r>
              <a:rPr lang="en-US" dirty="0"/>
              <a:t>view on cavity production (European XFEL, </a:t>
            </a:r>
            <a:r>
              <a:rPr lang="en-US" dirty="0" smtClean="0"/>
              <a:t>…)	</a:t>
            </a:r>
            <a:br>
              <a:rPr lang="en-US" dirty="0" smtClean="0"/>
            </a:br>
            <a:r>
              <a:rPr lang="de-DE" dirty="0" smtClean="0"/>
              <a:t>Michael </a:t>
            </a:r>
            <a:r>
              <a:rPr lang="de-DE" dirty="0" err="1"/>
              <a:t>Pekeler</a:t>
            </a:r>
            <a:r>
              <a:rPr lang="de-DE" dirty="0"/>
              <a:t>, </a:t>
            </a:r>
            <a:r>
              <a:rPr lang="de-DE" dirty="0" smtClean="0"/>
              <a:t>RI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- </a:t>
            </a:r>
            <a:r>
              <a:rPr lang="en-US" dirty="0" smtClean="0"/>
              <a:t>PAVAC's </a:t>
            </a:r>
            <a:r>
              <a:rPr lang="en-US" dirty="0"/>
              <a:t>view on cavity production(FRIB, </a:t>
            </a:r>
            <a:r>
              <a:rPr lang="en-US" dirty="0" smtClean="0"/>
              <a:t>…)	</a:t>
            </a:r>
            <a:br>
              <a:rPr lang="en-US" dirty="0" smtClean="0"/>
            </a:br>
            <a:r>
              <a:rPr lang="de-DE" dirty="0" smtClean="0"/>
              <a:t>Ralf Edinger</a:t>
            </a:r>
            <a:r>
              <a:rPr lang="de-DE" dirty="0"/>
              <a:t>, </a:t>
            </a:r>
            <a:r>
              <a:rPr lang="de-DE" dirty="0" smtClean="0"/>
              <a:t>PAVAC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- </a:t>
            </a:r>
            <a:r>
              <a:rPr lang="en-US" dirty="0" smtClean="0"/>
              <a:t>MHI's </a:t>
            </a:r>
            <a:r>
              <a:rPr lang="en-US" dirty="0"/>
              <a:t>view on cavity </a:t>
            </a:r>
            <a:r>
              <a:rPr lang="en-US" dirty="0" smtClean="0"/>
              <a:t>production</a:t>
            </a:r>
            <a:br>
              <a:rPr lang="en-US" dirty="0" smtClean="0"/>
            </a:br>
            <a:r>
              <a:rPr lang="de-DE" dirty="0" err="1" smtClean="0"/>
              <a:t>Katsuya</a:t>
            </a:r>
            <a:r>
              <a:rPr lang="de-DE" dirty="0" smtClean="0"/>
              <a:t> </a:t>
            </a:r>
            <a:r>
              <a:rPr lang="de-DE" dirty="0" err="1"/>
              <a:t>Sennyu</a:t>
            </a:r>
            <a:r>
              <a:rPr lang="de-DE" dirty="0"/>
              <a:t>, </a:t>
            </a:r>
            <a:r>
              <a:rPr lang="de-DE" dirty="0" smtClean="0"/>
              <a:t>MHI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- </a:t>
            </a:r>
            <a:r>
              <a:rPr lang="de-DE" sz="2800" b="1" dirty="0" err="1" smtClean="0">
                <a:solidFill>
                  <a:srgbClr val="FF0000"/>
                </a:solidFill>
              </a:rPr>
              <a:t>Discussion</a:t>
            </a:r>
            <a:endParaRPr lang="de-DE" sz="2800" b="1" dirty="0" smtClean="0">
              <a:solidFill>
                <a:srgbClr val="FF0000"/>
              </a:solidFill>
            </a:endParaRPr>
          </a:p>
          <a:p>
            <a:pPr marL="0" indent="0" eaLnBrk="1" fontAlgn="b" hangingPunct="1">
              <a:buNone/>
            </a:pPr>
            <a:r>
              <a:rPr lang="de-DE" b="1" dirty="0" smtClean="0">
                <a:solidFill>
                  <a:srgbClr val="FF0000"/>
                </a:solidFill>
              </a:rPr>
              <a:t>=&gt; </a:t>
            </a:r>
            <a:r>
              <a:rPr lang="de-DE" b="1" dirty="0" err="1" smtClean="0">
                <a:solidFill>
                  <a:srgbClr val="FF0000"/>
                </a:solidFill>
              </a:rPr>
              <a:t>Already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now</a:t>
            </a:r>
            <a:r>
              <a:rPr lang="de-DE" b="1" dirty="0" smtClean="0">
                <a:solidFill>
                  <a:srgbClr val="FF0000"/>
                </a:solidFill>
              </a:rPr>
              <a:t>: </a:t>
            </a:r>
            <a:r>
              <a:rPr lang="de-DE" b="1" dirty="0" err="1" smtClean="0">
                <a:solidFill>
                  <a:srgbClr val="FF0000"/>
                </a:solidFill>
              </a:rPr>
              <a:t>Thanks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to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our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industrial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partners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for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their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contribution</a:t>
            </a:r>
            <a:endParaRPr lang="de-DE" b="1" dirty="0">
              <a:solidFill>
                <a:srgbClr val="FF0000"/>
              </a:solidFill>
            </a:endParaRPr>
          </a:p>
          <a:p>
            <a:pPr fontAlgn="b"/>
            <a:endParaRPr lang="en-US" b="1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 Wednesday Dec 2 (Part I)</a:t>
            </a:r>
          </a:p>
        </p:txBody>
      </p:sp>
    </p:spTree>
    <p:extLst>
      <p:ext uri="{BB962C8B-B14F-4D97-AF65-F5344CB8AC3E}">
        <p14:creationId xmlns:p14="http://schemas.microsoft.com/office/powerpoint/2010/main" val="365795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828674"/>
            <a:ext cx="8520113" cy="5590979"/>
          </a:xfrm>
        </p:spPr>
        <p:txBody>
          <a:bodyPr/>
          <a:lstStyle/>
          <a:p>
            <a:pPr eaLnBrk="1" fontAlgn="b" hangingPunct="1"/>
            <a:r>
              <a:rPr lang="en-US" dirty="0"/>
              <a:t>Performance of LG and FG dressed cavities in XFEL </a:t>
            </a:r>
            <a:r>
              <a:rPr lang="en-US" dirty="0" err="1" smtClean="0"/>
              <a:t>cryomodules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Jacek </a:t>
            </a:r>
            <a:r>
              <a:rPr lang="en-US" dirty="0" err="1" smtClean="0"/>
              <a:t>Sekutowicz</a:t>
            </a:r>
            <a:r>
              <a:rPr lang="en-US" dirty="0" smtClean="0"/>
              <a:t> (DESY, SLAC</a:t>
            </a:r>
            <a:r>
              <a:rPr lang="en-US" dirty="0" smtClean="0"/>
              <a:t>)</a:t>
            </a:r>
          </a:p>
          <a:p>
            <a:pPr eaLnBrk="1" fontAlgn="b" hangingPunct="1"/>
            <a:r>
              <a:rPr lang="en-US" dirty="0">
                <a:solidFill>
                  <a:srgbClr val="000000"/>
                </a:solidFill>
              </a:rPr>
              <a:t>HWR015 and HWR030 cavities for C-ADS 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err="1" smtClean="0">
                <a:solidFill>
                  <a:srgbClr val="000000"/>
                </a:solidFill>
              </a:rPr>
              <a:t>Yongming</a:t>
            </a:r>
            <a:r>
              <a:rPr lang="en-US" smtClean="0">
                <a:solidFill>
                  <a:srgbClr val="000000"/>
                </a:solidFill>
              </a:rPr>
              <a:t> Li (IMP)</a:t>
            </a:r>
            <a:endParaRPr lang="en-US" dirty="0">
              <a:solidFill>
                <a:srgbClr val="000000"/>
              </a:solidFill>
            </a:endParaRPr>
          </a:p>
          <a:p>
            <a:pPr eaLnBrk="1" fontAlgn="b" hangingPunct="1"/>
            <a:r>
              <a:rPr lang="en-US" dirty="0"/>
              <a:t>Production of high purity niobium for SRF accelerators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Tomohiro Nagata (ULVAC)</a:t>
            </a:r>
          </a:p>
          <a:p>
            <a:pPr eaLnBrk="1" fontAlgn="b" hangingPunct="1"/>
            <a:r>
              <a:rPr lang="en-US" dirty="0"/>
              <a:t>Fabrication and evaluation of low RRR large grain single cell cavity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Masashi </a:t>
            </a:r>
            <a:r>
              <a:rPr lang="en-US" dirty="0" err="1" smtClean="0"/>
              <a:t>Yamanata</a:t>
            </a:r>
            <a:r>
              <a:rPr lang="en-US" dirty="0" smtClean="0"/>
              <a:t> (KEK)</a:t>
            </a:r>
            <a:endParaRPr lang="en-US" b="1" dirty="0">
              <a:solidFill>
                <a:srgbClr val="0070C0"/>
              </a:solidFill>
            </a:endParaRPr>
          </a:p>
          <a:p>
            <a:pPr eaLnBrk="1" fontAlgn="b" hangingPunct="1"/>
            <a:r>
              <a:rPr lang="en-US" dirty="0"/>
              <a:t>Niobium materials with large grain and fine grain at Tokyo </a:t>
            </a:r>
            <a:r>
              <a:rPr lang="en-US" dirty="0" err="1"/>
              <a:t>Denkai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Hiroaki </a:t>
            </a:r>
            <a:r>
              <a:rPr lang="en-US" dirty="0" err="1" smtClean="0"/>
              <a:t>Umezawa</a:t>
            </a:r>
            <a:r>
              <a:rPr lang="en-US" dirty="0" smtClean="0"/>
              <a:t> (Tokyo </a:t>
            </a:r>
            <a:r>
              <a:rPr lang="en-US" dirty="0" err="1" smtClean="0"/>
              <a:t>Denkai</a:t>
            </a:r>
            <a:r>
              <a:rPr lang="en-US" dirty="0" smtClean="0"/>
              <a:t>)</a:t>
            </a: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- </a:t>
            </a:r>
            <a:r>
              <a:rPr lang="de-DE" dirty="0" err="1" smtClean="0"/>
              <a:t>Discussion</a:t>
            </a:r>
            <a:endParaRPr lang="de-DE" dirty="0" smtClean="0"/>
          </a:p>
          <a:p>
            <a:pPr fontAlgn="b"/>
            <a:endParaRPr lang="en-US" b="1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 Wednesday Dec 2 (Part II)</a:t>
            </a:r>
          </a:p>
        </p:txBody>
      </p:sp>
    </p:spTree>
    <p:extLst>
      <p:ext uri="{BB962C8B-B14F-4D97-AF65-F5344CB8AC3E}">
        <p14:creationId xmlns:p14="http://schemas.microsoft.com/office/powerpoint/2010/main" val="393271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828674"/>
            <a:ext cx="8681913" cy="5590979"/>
          </a:xfrm>
        </p:spPr>
        <p:txBody>
          <a:bodyPr/>
          <a:lstStyle/>
          <a:p>
            <a:pPr eaLnBrk="1" fontAlgn="b" hangingPunct="1"/>
            <a:r>
              <a:rPr lang="en-US" b="1" dirty="0">
                <a:solidFill>
                  <a:srgbClr val="0070C0"/>
                </a:solidFill>
              </a:rPr>
              <a:t>Cavity Testing: Radiation, Dark current, Processing, Degradation, …</a:t>
            </a: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dirty="0" smtClean="0"/>
              <a:t>- Instrumentation, Limits, Procedures: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1) Which diagnostic techniques </a:t>
            </a:r>
            <a:r>
              <a:rPr lang="en-US" dirty="0" err="1"/>
              <a:t>wrt</a:t>
            </a:r>
            <a:r>
              <a:rPr lang="en-US" dirty="0"/>
              <a:t>. radiation are applied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2</a:t>
            </a:r>
            <a:r>
              <a:rPr lang="en-US" dirty="0"/>
              <a:t>) What is your criteria for "field emission" in the test? What is your criteria for counting a cavity as FE loaded/limited/relevant?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3) What is your guideline for the vertical test in case of field emission present?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e.g. try processing; abort the test; administrative limits,...)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4a) Which processing techniques are applied? What is the success rate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/>
              <a:t>4b) How often is a spontaneous degradation observed (Q-value, radiation, gradient)?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- </a:t>
            </a:r>
            <a:r>
              <a:rPr lang="de-DE" dirty="0" err="1" smtClean="0"/>
              <a:t>Discussion</a:t>
            </a:r>
            <a:endParaRPr lang="en-US" b="1" dirty="0">
              <a:solidFill>
                <a:srgbClr val="0070C0"/>
              </a:solidFill>
              <a:latin typeface="Calibri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 Thursday Dec 3 (Part 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8749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828674"/>
            <a:ext cx="8681913" cy="5590979"/>
          </a:xfrm>
        </p:spPr>
        <p:txBody>
          <a:bodyPr/>
          <a:lstStyle/>
          <a:p>
            <a:pPr eaLnBrk="1" fontAlgn="b" hangingPunct="1"/>
            <a:r>
              <a:rPr lang="en-US" b="1" dirty="0">
                <a:solidFill>
                  <a:srgbClr val="0070C0"/>
                </a:solidFill>
              </a:rPr>
              <a:t>Cavity Testing: Radiation, Dark current, Processing, Degradation, …</a:t>
            </a: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dirty="0"/>
              <a:t>- Results + Reprocessing: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5) Percentage of cavities showing field emission?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6) Reprocessing strategy?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7) If available: Comparability between horizontal/module and vertical test </a:t>
            </a:r>
            <a:r>
              <a:rPr lang="en-US" dirty="0" err="1"/>
              <a:t>wrt</a:t>
            </a:r>
            <a:r>
              <a:rPr lang="en-US" dirty="0"/>
              <a:t>. radiation/dark current?</a:t>
            </a:r>
            <a:br>
              <a:rPr lang="en-US" dirty="0"/>
            </a:br>
            <a:r>
              <a:rPr lang="en-US" dirty="0"/>
              <a:t>This includes both diagnostic techniques and cavity results!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8) </a:t>
            </a:r>
            <a:r>
              <a:rPr lang="en-US" dirty="0" smtClean="0"/>
              <a:t>Is </a:t>
            </a:r>
            <a:r>
              <a:rPr lang="en-US" dirty="0"/>
              <a:t>there any relation between </a:t>
            </a:r>
            <a:r>
              <a:rPr lang="en-US" dirty="0" err="1"/>
              <a:t>Multipacting</a:t>
            </a:r>
            <a:r>
              <a:rPr lang="en-US" dirty="0"/>
              <a:t> and FE observed</a:t>
            </a:r>
          </a:p>
          <a:p>
            <a:pPr marL="0" indent="0" eaLnBrk="1" fontAlgn="b" hangingPunct="1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- </a:t>
            </a:r>
            <a:r>
              <a:rPr lang="de-DE" dirty="0" err="1" smtClean="0"/>
              <a:t>Discussion</a:t>
            </a:r>
            <a:endParaRPr lang="de-DE" dirty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 Thursday Dec 3 (Part II)</a:t>
            </a:r>
          </a:p>
        </p:txBody>
      </p:sp>
    </p:spTree>
    <p:extLst>
      <p:ext uri="{BB962C8B-B14F-4D97-AF65-F5344CB8AC3E}">
        <p14:creationId xmlns:p14="http://schemas.microsoft.com/office/powerpoint/2010/main" val="385025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SY_Vortrag_3-1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Bildschirmpräsentation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2_DESY_Vortrag_3-1</vt:lpstr>
      <vt:lpstr>WG2 Cavities: Introduction</vt:lpstr>
      <vt:lpstr>Introduction</vt:lpstr>
      <vt:lpstr>Agenda Wednesday Dec 2 (Part I)</vt:lpstr>
      <vt:lpstr>Agenda Wednesday Dec 2 (Part II)</vt:lpstr>
      <vt:lpstr>Agenda Thursday Dec 3 (Part i)</vt:lpstr>
      <vt:lpstr>Agenda Thursday Dec 3 (Part II)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Techniques</dc:title>
  <dc:creator>Reschke, Detlef</dc:creator>
  <cp:lastModifiedBy>Reschke, Detlef</cp:lastModifiedBy>
  <cp:revision>12</cp:revision>
  <dcterms:created xsi:type="dcterms:W3CDTF">2015-11-30T17:26:42Z</dcterms:created>
  <dcterms:modified xsi:type="dcterms:W3CDTF">2015-12-02T23:55:01Z</dcterms:modified>
</cp:coreProperties>
</file>