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970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8" r:id="rId3"/>
    <p:sldId id="400" r:id="rId4"/>
    <p:sldId id="405" r:id="rId5"/>
    <p:sldId id="407" r:id="rId6"/>
    <p:sldId id="404" r:id="rId7"/>
    <p:sldId id="402" r:id="rId8"/>
    <p:sldId id="406" r:id="rId9"/>
    <p:sldId id="403" r:id="rId10"/>
    <p:sldId id="409" r:id="rId11"/>
    <p:sldId id="408" r:id="rId12"/>
    <p:sldId id="392" r:id="rId13"/>
  </p:sldIdLst>
  <p:sldSz cx="9144000" cy="6858000" type="screen4x3"/>
  <p:notesSz cx="6950075" cy="9236075"/>
  <p:defaultTextStyle>
    <a:defPPr>
      <a:defRPr lang="da-DK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9">
          <p15:clr>
            <a:srgbClr val="A4A3A4"/>
          </p15:clr>
        </p15:guide>
        <p15:guide id="2" pos="218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396195"/>
    <a:srgbClr val="FCFCC4"/>
    <a:srgbClr val="CDB6FC"/>
    <a:srgbClr val="FFFF66"/>
    <a:srgbClr val="FFFF99"/>
    <a:srgbClr val="99FFCC"/>
    <a:srgbClr val="FF6699"/>
    <a:srgbClr val="CC99FF"/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844" autoAdjust="0"/>
    <p:restoredTop sz="86359" autoAdjust="0"/>
  </p:normalViewPr>
  <p:slideViewPr>
    <p:cSldViewPr>
      <p:cViewPr varScale="1">
        <p:scale>
          <a:sx n="91" d="100"/>
          <a:sy n="91" d="100"/>
        </p:scale>
        <p:origin x="1794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0" y="12556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-3714" y="-114"/>
      </p:cViewPr>
      <p:guideLst>
        <p:guide orient="horz" pos="2909"/>
        <p:guide pos="218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488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7000" y="0"/>
            <a:ext cx="3011488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0D4F94-EC2D-4FD8-B13B-6A03C3F4512E}" type="datetimeFigureOut">
              <a:rPr lang="en-CA" smtClean="0"/>
              <a:pPr/>
              <a:t>01/12/2015</a:t>
            </a:fld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525"/>
            <a:ext cx="3011488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7000" y="8772525"/>
            <a:ext cx="3011488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0C8795-A7FB-418B-95AF-0898EB526CED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897094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488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7000" y="0"/>
            <a:ext cx="3011488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636B4C-DD84-4BCD-82DC-33CDD929FAA6}" type="datetimeFigureOut">
              <a:rPr lang="en-CA" smtClean="0"/>
              <a:pPr/>
              <a:t>01/12/2015</a:t>
            </a:fld>
            <a:endParaRPr lang="en-C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325" y="4387850"/>
            <a:ext cx="5559425" cy="4156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525"/>
            <a:ext cx="3011488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7000" y="8772525"/>
            <a:ext cx="3011488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8D843C-A992-47FE-B94B-D237852B9AD4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1317587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8D843C-A992-47FE-B94B-D237852B9AD4}" type="slidenum">
              <a:rPr lang="en-CA" smtClean="0"/>
              <a:pPr/>
              <a:t>1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4330488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8D843C-A992-47FE-B94B-D237852B9AD4}" type="slidenum">
              <a:rPr lang="en-CA" smtClean="0"/>
              <a:pPr/>
              <a:t>2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1583847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8D843C-A992-47FE-B94B-D237852B9AD4}" type="slidenum">
              <a:rPr lang="en-CA" smtClean="0"/>
              <a:pPr/>
              <a:t>12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844085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09371" y="3934690"/>
            <a:ext cx="4300187" cy="123371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800">
                <a:solidFill>
                  <a:schemeClr val="accent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CA" dirty="0"/>
          </a:p>
        </p:txBody>
      </p:sp>
      <p:sp>
        <p:nvSpPr>
          <p:cNvPr id="9" name="Text Placeholder 27"/>
          <p:cNvSpPr>
            <a:spLocks noGrp="1"/>
          </p:cNvSpPr>
          <p:nvPr>
            <p:ph type="body" sz="quarter" idx="13" hasCustomPrompt="1"/>
          </p:nvPr>
        </p:nvSpPr>
        <p:spPr>
          <a:xfrm>
            <a:off x="2789132" y="5563918"/>
            <a:ext cx="3599793" cy="504056"/>
          </a:xfrm>
        </p:spPr>
        <p:txBody>
          <a:bodyPr anchor="b">
            <a:noAutofit/>
          </a:bodyPr>
          <a:lstStyle>
            <a:lvl1pPr algn="ctr">
              <a:buNone/>
              <a:defRPr sz="2000" b="1" i="1">
                <a:solidFill>
                  <a:srgbClr val="24598D"/>
                </a:solidFill>
                <a:latin typeface="+mj-lt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CA" dirty="0" smtClean="0"/>
              <a:t>Author</a:t>
            </a:r>
          </a:p>
        </p:txBody>
      </p:sp>
      <p:sp>
        <p:nvSpPr>
          <p:cNvPr id="10" name="Text Placeholder 27"/>
          <p:cNvSpPr>
            <a:spLocks noGrp="1"/>
          </p:cNvSpPr>
          <p:nvPr>
            <p:ph type="body" sz="quarter" idx="14" hasCustomPrompt="1"/>
          </p:nvPr>
        </p:nvSpPr>
        <p:spPr>
          <a:xfrm>
            <a:off x="2803647" y="6008914"/>
            <a:ext cx="3561528" cy="289598"/>
          </a:xfrm>
        </p:spPr>
        <p:txBody>
          <a:bodyPr anchor="t">
            <a:noAutofit/>
          </a:bodyPr>
          <a:lstStyle>
            <a:lvl1pPr algn="ctr">
              <a:buNone/>
              <a:defRPr sz="1400" b="0" i="1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CA" dirty="0" smtClean="0"/>
              <a:t>Position</a:t>
            </a:r>
          </a:p>
        </p:txBody>
      </p:sp>
      <p:sp>
        <p:nvSpPr>
          <p:cNvPr id="14" name="Title 13"/>
          <p:cNvSpPr>
            <a:spLocks noGrp="1"/>
          </p:cNvSpPr>
          <p:nvPr>
            <p:ph type="title" hasCustomPrompt="1"/>
          </p:nvPr>
        </p:nvSpPr>
        <p:spPr>
          <a:xfrm>
            <a:off x="1691680" y="1568862"/>
            <a:ext cx="5754149" cy="1883859"/>
          </a:xfrm>
        </p:spPr>
        <p:txBody>
          <a:bodyPr anchor="ctr">
            <a:noAutofit/>
          </a:bodyPr>
          <a:lstStyle>
            <a:lvl1pPr algn="ctr">
              <a:defRPr sz="6000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PRODUCT</a:t>
            </a:r>
            <a:endParaRPr lang="en-CA" dirty="0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03CF3CF7-C139-4557-B54B-3BD368C4A565}" type="datetime3">
              <a:rPr lang="en-US" smtClean="0"/>
              <a:pPr/>
              <a:t>1 December 2015</a:t>
            </a:fld>
            <a:endParaRPr lang="en-CA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CA" dirty="0" smtClean="0"/>
              <a:t>Page </a:t>
            </a:r>
            <a:fld id="{3072E37B-95FE-4D48-AD7F-AA3CE3A94375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CA" dirty="0" smtClean="0"/>
              <a:t>© 1998 – 2013 PAVAC Industries Inc. All rights reserved - CONFIDENTIAL</a:t>
            </a:r>
            <a:endParaRPr lang="en-C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3428" y="1698171"/>
            <a:ext cx="7949051" cy="461114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C1EBB-F58F-406E-B383-634CB533624E}" type="datetime3">
              <a:rPr lang="en-US" smtClean="0"/>
              <a:pPr/>
              <a:t>1 December 2015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>
              <a:defRPr/>
            </a:pPr>
            <a:r>
              <a:rPr lang="en-CA" dirty="0" smtClean="0"/>
              <a:t>© 1998 – 2013 PAVAC Industries Inc. All rights reserved - CONFIDENTIAL</a:t>
            </a:r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r>
              <a:rPr lang="en-CA" dirty="0" smtClean="0"/>
              <a:t>Page </a:t>
            </a:r>
            <a:fld id="{3072E37B-95FE-4D48-AD7F-AA3CE3A94375}" type="slidenum">
              <a:rPr lang="en-CA" smtClean="0"/>
              <a:pPr algn="l"/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9143" y="1959429"/>
            <a:ext cx="6502400" cy="1466325"/>
          </a:xfrm>
        </p:spPr>
        <p:txBody>
          <a:bodyPr anchor="t"/>
          <a:lstStyle>
            <a:lvl1pPr algn="l">
              <a:defRPr sz="4000" b="1" cap="all">
                <a:solidFill>
                  <a:srgbClr val="3B50C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65828" y="3425755"/>
            <a:ext cx="6512137" cy="720080"/>
          </a:xfrm>
        </p:spPr>
        <p:txBody>
          <a:bodyPr anchor="ctr">
            <a:normAutofit/>
          </a:bodyPr>
          <a:lstStyle>
            <a:lvl1pPr marL="0" indent="0">
              <a:buNone/>
              <a:defRPr sz="3600">
                <a:solidFill>
                  <a:schemeClr val="bg1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FF70E-6734-499B-8360-28B7E6D8BD73}" type="datetime3">
              <a:rPr lang="en-US" smtClean="0"/>
              <a:pPr/>
              <a:t>1 December 2015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 smtClean="0"/>
              <a:t>© 1998 – 2013 PAVAC Industries Inc. All rights reserved - CONFIDENTIAL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CA" dirty="0" smtClean="0"/>
              <a:t>Page </a:t>
            </a:r>
            <a:fld id="{3072E37B-95FE-4D48-AD7F-AA3CE3A94375}" type="slidenum">
              <a:rPr lang="en-CA" smtClean="0"/>
              <a:pPr/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57942" y="1686296"/>
            <a:ext cx="3817258" cy="462302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78399" y="1686296"/>
            <a:ext cx="3933371" cy="462302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90967-4075-4A4F-B40F-3D755F84E961}" type="datetime3">
              <a:rPr lang="en-US" smtClean="0"/>
              <a:pPr/>
              <a:t>1 December 2015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 smtClean="0"/>
              <a:t>© 1998 – 2013 PAVAC Industries Inc. All rights reserved - CONFIDENTIAL</a:t>
            </a:r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CA" dirty="0" smtClean="0"/>
              <a:t>Page </a:t>
            </a:r>
            <a:fld id="{3072E37B-95FE-4D48-AD7F-AA3CE3A94375}" type="slidenum">
              <a:rPr lang="en-CA" smtClean="0"/>
              <a:pPr/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91533-8052-44B8-B15A-89AAE9293883}" type="datetime3">
              <a:rPr lang="en-US" smtClean="0"/>
              <a:pPr/>
              <a:t>1 December 2015</a:t>
            </a:fld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 smtClean="0"/>
              <a:t>© 1998 – 2013 PAVAC Industries Inc. All rights reserved - CONFIDENTIAL</a:t>
            </a:r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CA" dirty="0" smtClean="0"/>
              <a:t>Page </a:t>
            </a:r>
            <a:fld id="{3072E37B-95FE-4D48-AD7F-AA3CE3A94375}" type="slidenum">
              <a:rPr lang="en-CA" smtClean="0"/>
              <a:pPr/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61408-F1B0-42E3-AF93-730B8E8A6AE1}" type="datetime3">
              <a:rPr lang="en-US" smtClean="0"/>
              <a:pPr/>
              <a:t>1 December 2015</a:t>
            </a:fld>
            <a:endParaRPr lang="en-C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 smtClean="0"/>
              <a:t>© 1998 – 2013 PAVAC Industries Inc. All rights reserved - CONFIDENTIAL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CA" dirty="0" smtClean="0"/>
              <a:t>Page </a:t>
            </a:r>
            <a:fld id="{3072E37B-95FE-4D48-AD7F-AA3CE3A94375}" type="slidenum">
              <a:rPr lang="en-CA" smtClean="0"/>
              <a:pPr/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tzhan\Desktop\PAVAC Book PPT\PAVAC Book Powerpoint5.jpg"/>
          <p:cNvPicPr>
            <a:picLocks noChangeAspect="1" noChangeArrowheads="1"/>
          </p:cNvPicPr>
          <p:nvPr userDrawn="1"/>
        </p:nvPicPr>
        <p:blipFill>
          <a:blip r:embed="rId2" cstate="email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30CE5-6463-4D0E-9B05-7C1FC1AAEF4D}" type="datetime3">
              <a:rPr lang="en-US" smtClean="0"/>
              <a:pPr/>
              <a:t>1 December 2015</a:t>
            </a:fld>
            <a:endParaRPr lang="en-CA" dirty="0"/>
          </a:p>
        </p:txBody>
      </p:sp>
      <p:sp>
        <p:nvSpPr>
          <p:cNvPr id="7" name="Rectangle 6"/>
          <p:cNvSpPr/>
          <p:nvPr userDrawn="1"/>
        </p:nvSpPr>
        <p:spPr>
          <a:xfrm>
            <a:off x="4499992" y="6453336"/>
            <a:ext cx="4644008" cy="40466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 smtClean="0"/>
              <a:t>© 1998 – 2013 PAVAC Industries Inc. All rights reserved - CONFIDENTIAL</a:t>
            </a:r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CA" dirty="0" smtClean="0"/>
              <a:t>Page </a:t>
            </a:r>
            <a:fld id="{3072E37B-95FE-4D48-AD7F-AA3CE3A94375}" type="slidenum">
              <a:rPr lang="en-CA" smtClean="0"/>
              <a:pPr/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3" name="Picture 1" descr="Z:\Background Image From Web\Green\03400_themightyjungfrau_3360x2100.jpg"/>
          <p:cNvPicPr>
            <a:picLocks noChangeAspect="1" noChangeArrowheads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8130CE5-6463-4D0E-9B05-7C1FC1AAEF4D}" type="datetime3">
              <a:rPr lang="en-US" smtClean="0"/>
              <a:pPr/>
              <a:t>1 December 2015</a:t>
            </a:fld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CA" dirty="0" smtClean="0"/>
              <a:t>© 1998 – 2013 PAVAC Industries Inc. All rights reserved - CONFIDENTIAL</a:t>
            </a:r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CA" dirty="0" smtClean="0"/>
              <a:t>Page </a:t>
            </a:r>
            <a:fld id="{3072E37B-95FE-4D48-AD7F-AA3CE3A94375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95536" y="188641"/>
            <a:ext cx="8352927" cy="1512168"/>
          </a:xfrm>
          <a:solidFill>
            <a:srgbClr val="396195">
              <a:alpha val="80000"/>
            </a:srgbClr>
          </a:solidFill>
        </p:spPr>
        <p:txBody>
          <a:bodyPr>
            <a:normAutofit/>
          </a:bodyPr>
          <a:lstStyle>
            <a:lvl1pPr algn="ctr">
              <a:defRPr sz="4000" baseline="0">
                <a:solidFill>
                  <a:srgbClr val="FFFFFF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395536" y="1988840"/>
            <a:ext cx="8353425" cy="4392612"/>
          </a:xfrm>
          <a:solidFill>
            <a:srgbClr val="396195">
              <a:alpha val="80000"/>
            </a:srgbClr>
          </a:solidFill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  <a:latin typeface="+mn-lt"/>
              </a:defRPr>
            </a:lvl2pPr>
            <a:lvl3pPr>
              <a:defRPr>
                <a:solidFill>
                  <a:schemeClr val="bg1"/>
                </a:solidFill>
                <a:latin typeface="+mn-lt"/>
              </a:defRPr>
            </a:lvl3pPr>
            <a:lvl4pPr>
              <a:defRPr>
                <a:solidFill>
                  <a:schemeClr val="bg1"/>
                </a:solidFill>
                <a:latin typeface="+mn-lt"/>
              </a:defRPr>
            </a:lvl4pPr>
            <a:lvl5pPr>
              <a:defRPr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170" name="Picture 2" descr="Z:\BigStock\bigstock-coal-power-station-and-cement--46785637.jpg"/>
          <p:cNvPicPr>
            <a:picLocks noChangeAspect="1" noChangeArrowheads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8130CE5-6463-4D0E-9B05-7C1FC1AAEF4D}" type="datetime3">
              <a:rPr lang="en-US" smtClean="0"/>
              <a:pPr/>
              <a:t>1 December 2015</a:t>
            </a:fld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CA" dirty="0" smtClean="0"/>
              <a:t>© 1998 – 2013 PAVAC Industries Inc. All rights reserved - CONFIDENTIAL</a:t>
            </a:r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CA" dirty="0" smtClean="0"/>
              <a:t>Page </a:t>
            </a:r>
            <a:fld id="{3072E37B-95FE-4D48-AD7F-AA3CE3A94375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188640"/>
            <a:ext cx="3168351" cy="2592287"/>
          </a:xfrm>
          <a:solidFill>
            <a:srgbClr val="396195">
              <a:alpha val="45098"/>
            </a:srgbClr>
          </a:solidFill>
        </p:spPr>
        <p:txBody>
          <a:bodyPr>
            <a:normAutofit/>
          </a:bodyPr>
          <a:lstStyle>
            <a:lvl1pPr marL="180975" indent="0" algn="l">
              <a:defRPr sz="4000" baseline="0">
                <a:solidFill>
                  <a:srgbClr val="FFFFFF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491880" y="188640"/>
            <a:ext cx="5400600" cy="6120680"/>
          </a:xfrm>
          <a:solidFill>
            <a:srgbClr val="396195">
              <a:alpha val="80000"/>
            </a:srgbClr>
          </a:solidFill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  <a:latin typeface="+mn-lt"/>
              </a:defRPr>
            </a:lvl2pPr>
            <a:lvl3pPr>
              <a:defRPr>
                <a:solidFill>
                  <a:schemeClr val="bg1"/>
                </a:solidFill>
                <a:latin typeface="+mn-lt"/>
              </a:defRPr>
            </a:lvl3pPr>
            <a:lvl4pPr>
              <a:defRPr>
                <a:solidFill>
                  <a:schemeClr val="bg1"/>
                </a:solidFill>
                <a:latin typeface="+mn-lt"/>
              </a:defRPr>
            </a:lvl4pPr>
            <a:lvl5pPr>
              <a:defRPr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P:\MARKETING\PAVAC Brand Identity\Presentation Template\Powerpoint Theme\Theme Pictures\Background.png"/>
          <p:cNvPicPr>
            <a:picLocks noChangeAspect="1" noChangeArrowheads="1"/>
          </p:cNvPicPr>
          <p:nvPr userDrawn="1"/>
        </p:nvPicPr>
        <p:blipFill>
          <a:blip r:embed="rId11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2229" y="290285"/>
            <a:ext cx="7237350" cy="9579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457" y="1698171"/>
            <a:ext cx="7910286" cy="46111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5152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0000"/>
                </a:solidFill>
                <a:latin typeface="+mn-lt"/>
              </a:defRPr>
            </a:lvl1pPr>
          </a:lstStyle>
          <a:p>
            <a:fld id="{B8130CE5-6463-4D0E-9B05-7C1FC1AAEF4D}" type="datetime3">
              <a:rPr lang="en-US" smtClean="0"/>
              <a:pPr/>
              <a:t>1 December 2015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31840" y="6492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457200" rtl="0" fontAlgn="base">
              <a:spcBef>
                <a:spcPct val="0"/>
              </a:spcBef>
              <a:spcAft>
                <a:spcPct val="0"/>
              </a:spcAft>
              <a:defRPr lang="en-CA" sz="1200" kern="1200" smtClean="0">
                <a:solidFill>
                  <a:srgbClr val="000000"/>
                </a:solidFill>
                <a:latin typeface="+mn-lt"/>
                <a:ea typeface="ＭＳ Ｐゴシック" charset="-128"/>
                <a:cs typeface="+mn-cs"/>
              </a:defRPr>
            </a:lvl1pPr>
          </a:lstStyle>
          <a:p>
            <a:r>
              <a:rPr lang="en-CA" dirty="0" smtClean="0"/>
              <a:t>© 1998 – 2014 PAVAC Industries Inc. All rights reserved - CONFIDENTIAL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3224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457200" rtl="0" fontAlgn="base">
              <a:spcBef>
                <a:spcPct val="0"/>
              </a:spcBef>
              <a:spcAft>
                <a:spcPct val="0"/>
              </a:spcAft>
              <a:defRPr lang="en-CA" sz="1200" kern="1200" smtClean="0">
                <a:solidFill>
                  <a:srgbClr val="000000"/>
                </a:solidFill>
                <a:latin typeface="+mn-lt"/>
                <a:ea typeface="ＭＳ Ｐゴシック" charset="-128"/>
                <a:cs typeface="+mn-cs"/>
              </a:defRPr>
            </a:lvl1pPr>
          </a:lstStyle>
          <a:p>
            <a:r>
              <a:rPr lang="en-CA" dirty="0" smtClean="0"/>
              <a:t>Page </a:t>
            </a:r>
            <a:fld id="{3072E37B-95FE-4D48-AD7F-AA3CE3A94375}" type="slidenum">
              <a:rPr lang="en-CA" smtClean="0"/>
              <a:pPr/>
              <a:t>‹#›</a:t>
            </a:fld>
            <a:endParaRPr lang="en-C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1" r:id="rId1"/>
    <p:sldLayoutId id="2147483972" r:id="rId2"/>
    <p:sldLayoutId id="2147483973" r:id="rId3"/>
    <p:sldLayoutId id="2147483974" r:id="rId4"/>
    <p:sldLayoutId id="2147483976" r:id="rId5"/>
    <p:sldLayoutId id="2147483977" r:id="rId6"/>
    <p:sldLayoutId id="2147483984" r:id="rId7"/>
    <p:sldLayoutId id="2147483987" r:id="rId8"/>
    <p:sldLayoutId id="2147483989" r:id="rId9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Source Sans Pro" pitchFamily="34" charset="0"/>
        <a:buChar char="▶"/>
        <a:defRPr sz="3200" kern="1200">
          <a:solidFill>
            <a:schemeClr val="tx2"/>
          </a:solidFill>
          <a:latin typeface="Source Sans Pro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Source Sans Pro" pitchFamily="34" charset="0"/>
        <a:buChar char="▶"/>
        <a:defRPr sz="2800" kern="1200">
          <a:solidFill>
            <a:schemeClr val="tx2"/>
          </a:solidFill>
          <a:latin typeface="Source Sans Pro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Source Sans Pro" pitchFamily="34" charset="0"/>
        <a:buChar char="▶"/>
        <a:defRPr sz="2400" kern="1200">
          <a:solidFill>
            <a:schemeClr val="tx2"/>
          </a:solidFill>
          <a:latin typeface="Source Sans Pro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Source Sans Pro" pitchFamily="34" charset="0"/>
        <a:buChar char="▶"/>
        <a:defRPr sz="2000" kern="1200">
          <a:solidFill>
            <a:schemeClr val="tx2"/>
          </a:solidFill>
          <a:latin typeface="Source Sans Pro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Source Sans Pro" pitchFamily="34" charset="0"/>
        <a:buChar char="▶"/>
        <a:defRPr sz="2000" kern="1200">
          <a:solidFill>
            <a:schemeClr val="tx2"/>
          </a:solidFill>
          <a:latin typeface="Source Sans Pro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Tx/>
        <a:buBlip>
          <a:blip r:embed="rId12"/>
        </a:buBlip>
        <a:defRPr sz="2000" kern="1200" baseline="0">
          <a:solidFill>
            <a:schemeClr val="tx1"/>
          </a:solidFill>
          <a:latin typeface="Source Sans Pro" pitchFamily="34" charset="0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4.jpeg"/><Relationship Id="rId7" Type="http://schemas.openxmlformats.org/officeDocument/2006/relationships/hyperlink" Target="http://www.pavac.com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hyperlink" Target="mailto:info@pavac.com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907704" y="4330205"/>
            <a:ext cx="5979053" cy="1233713"/>
          </a:xfrm>
        </p:spPr>
        <p:txBody>
          <a:bodyPr>
            <a:normAutofit/>
          </a:bodyPr>
          <a:lstStyle/>
          <a:p>
            <a:r>
              <a:rPr lang="en-C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TTC Meeting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SLAC National Accelerator Laboratory</a:t>
            </a:r>
            <a:endParaRPr lang="en-CA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December 1-4,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2015</a:t>
            </a:r>
            <a:endParaRPr lang="en-CA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itle 4"/>
          <p:cNvSpPr>
            <a:spLocks noGrp="1"/>
          </p:cNvSpPr>
          <p:nvPr>
            <p:ph type="title"/>
          </p:nvPr>
        </p:nvSpPr>
        <p:spPr>
          <a:xfrm>
            <a:off x="2305391" y="1742156"/>
            <a:ext cx="6192688" cy="1163779"/>
          </a:xfrm>
        </p:spPr>
        <p:txBody>
          <a:bodyPr/>
          <a:lstStyle/>
          <a:p>
            <a:pPr algn="l"/>
            <a:r>
              <a:rPr lang="en-US" sz="3200" b="1" cap="none" spc="300" dirty="0" smtClean="0">
                <a:solidFill>
                  <a:srgbClr val="0B111F"/>
                </a:solidFill>
                <a:latin typeface="+mn-lt"/>
              </a:rPr>
              <a:t>PAVAC INDUSTRIES INC.</a:t>
            </a:r>
            <a:endParaRPr lang="en-CA" sz="3200" b="1" cap="none" spc="300" dirty="0">
              <a:solidFill>
                <a:srgbClr val="0B111F"/>
              </a:solidFill>
              <a:latin typeface="+mn-lt"/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CA" dirty="0" smtClean="0"/>
              <a:t>Ralf Edinger</a:t>
            </a:r>
            <a:endParaRPr lang="en-CA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259632" y="3200218"/>
            <a:ext cx="712526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000" b="1" i="1" dirty="0" smtClean="0">
                <a:solidFill>
                  <a:srgbClr val="24598D"/>
                </a:solidFill>
                <a:latin typeface="+mj-lt"/>
                <a:ea typeface="+mn-ea"/>
              </a:rPr>
              <a:t>PAVAC'S VIEW ON CAVITY PRODUCTION FOR FRIB, FERMILAB, IHEP, TRIUMF OR “HOW TO MEET THE BUDGED AND SCHEDULE”</a:t>
            </a:r>
            <a:endParaRPr lang="en-US" altLang="en-US" sz="2000" b="1" i="1" dirty="0">
              <a:solidFill>
                <a:srgbClr val="24598D"/>
              </a:solidFill>
              <a:latin typeface="+mj-lt"/>
              <a:ea typeface="+mn-ea"/>
            </a:endParaRPr>
          </a:p>
        </p:txBody>
      </p:sp>
      <p:pic>
        <p:nvPicPr>
          <p:cNvPr id="13" name="Picture 1" descr="P:\MARKETING\PAVAC Brand Identity\PAVAC LOGO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378803" y="1844824"/>
            <a:ext cx="1057802" cy="9584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dirty="0" smtClean="0"/>
              <a:t>How to Maintain Quality and </a:t>
            </a:r>
            <a:r>
              <a:rPr lang="en-US" sz="3200" dirty="0" smtClean="0"/>
              <a:t>Awareness – Quality Management  </a:t>
            </a:r>
            <a:endParaRPr lang="en-US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C1EBB-F58F-406E-B383-634CB533624E}" type="datetime3">
              <a:rPr lang="en-US" smtClean="0"/>
              <a:pPr/>
              <a:t>1 December 2015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>
              <a:defRPr/>
            </a:pPr>
            <a:r>
              <a:rPr lang="en-CA" dirty="0" smtClean="0"/>
              <a:t>© 1998 – 2015 PAVAC Industries Inc. All rights reserved - CONFIDENTIAL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r>
              <a:rPr lang="en-CA" smtClean="0"/>
              <a:t>Page </a:t>
            </a:r>
            <a:fld id="{3072E37B-95FE-4D48-AD7F-AA3CE3A94375}" type="slidenum">
              <a:rPr lang="en-CA" smtClean="0"/>
              <a:pPr algn="l"/>
              <a:t>10</a:t>
            </a:fld>
            <a:endParaRPr lang="en-CA" dirty="0"/>
          </a:p>
        </p:txBody>
      </p:sp>
      <p:pic>
        <p:nvPicPr>
          <p:cNvPr id="7" name="Content Placeholder 6" descr="A3KPI"/>
          <p:cNvPicPr>
            <a:picLocks noGrp="1" noChangeAspect="1"/>
          </p:cNvPicPr>
          <p:nvPr>
            <p:ph sz="half" idx="2"/>
          </p:nvPr>
        </p:nvPicPr>
        <p:blipFill>
          <a:blip r:embed="rId2" cstate="email"/>
          <a:stretch>
            <a:fillRect/>
          </a:stretch>
        </p:blipFill>
        <p:spPr>
          <a:xfrm>
            <a:off x="232229" y="2245351"/>
            <a:ext cx="2941791" cy="1654758"/>
          </a:xfrm>
          <a:prstGeom prst="rect">
            <a:avLst/>
          </a:prstGeom>
        </p:spPr>
      </p:pic>
      <p:pic>
        <p:nvPicPr>
          <p:cNvPr id="8" name="Content Placeholder 3" descr="a3iii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556604" y="2232986"/>
            <a:ext cx="2941791" cy="1654758"/>
          </a:xfrm>
          <a:prstGeom prst="rect">
            <a:avLst/>
          </a:prstGeom>
        </p:spPr>
      </p:pic>
      <p:pic>
        <p:nvPicPr>
          <p:cNvPr id="9" name="Content Placeholder 3" descr="A3partsgrouping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868144" y="3699179"/>
            <a:ext cx="2823525" cy="172819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98582" y="1484817"/>
            <a:ext cx="2933258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Quality and Efficiency Display at Shop Entrance</a:t>
            </a:r>
            <a:endParaRPr lang="en-US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5111552" y="1513804"/>
            <a:ext cx="4032448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Proposals for Cycle Time Reduction </a:t>
            </a:r>
            <a:endParaRPr lang="en-US" sz="20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6104" y="1965083"/>
            <a:ext cx="1414120" cy="251399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319097" y="1519163"/>
            <a:ext cx="1656184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da-DK"/>
            </a:defPPr>
            <a:lvl1pPr algn="ctr">
              <a:defRPr sz="2000">
                <a:solidFill>
                  <a:schemeClr val="dk1"/>
                </a:solidFill>
                <a:latin typeface="+mn-lt"/>
                <a:ea typeface="+mn-ea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</a:defRPr>
            </a:lvl9pPr>
          </a:lstStyle>
          <a:p>
            <a:r>
              <a:rPr lang="en-US" dirty="0"/>
              <a:t>NCR Tracking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37706" y="4575002"/>
            <a:ext cx="3910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 smtClean="0"/>
              <a:t>Buy-In from Everyone is </a:t>
            </a:r>
            <a:r>
              <a:rPr lang="en-US" b="1" u="sng" dirty="0" smtClean="0"/>
              <a:t>a MUST!</a:t>
            </a:r>
            <a:endParaRPr lang="en-US" b="1" u="sng" dirty="0"/>
          </a:p>
        </p:txBody>
      </p:sp>
      <p:sp>
        <p:nvSpPr>
          <p:cNvPr id="16" name="TextBox 15"/>
          <p:cNvSpPr txBox="1"/>
          <p:nvPr/>
        </p:nvSpPr>
        <p:spPr>
          <a:xfrm>
            <a:off x="1187624" y="5619227"/>
            <a:ext cx="73153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u="sng" dirty="0" smtClean="0"/>
              <a:t>Proposals for cycle-time-reduction posted and reviewed! </a:t>
            </a:r>
          </a:p>
          <a:p>
            <a:pPr algn="r"/>
            <a:r>
              <a:rPr lang="en-US" b="1" u="sng" dirty="0" smtClean="0"/>
              <a:t>Simple is better! Many small steps are better than one big jump!</a:t>
            </a:r>
            <a:endParaRPr lang="en-US" b="1" u="sng" dirty="0"/>
          </a:p>
        </p:txBody>
      </p:sp>
    </p:spTree>
    <p:extLst>
      <p:ext uri="{BB962C8B-B14F-4D97-AF65-F5344CB8AC3E}">
        <p14:creationId xmlns:p14="http://schemas.microsoft.com/office/powerpoint/2010/main" val="25839825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Summary what we learned new …… </a:t>
            </a:r>
            <a:br>
              <a:rPr lang="en-US" dirty="0" smtClean="0"/>
            </a:br>
            <a:r>
              <a:rPr lang="en-US" dirty="0"/>
              <a:t>	</a:t>
            </a:r>
            <a:r>
              <a:rPr lang="en-US" dirty="0" smtClean="0"/>
              <a:t>			so far…..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Organization </a:t>
            </a:r>
          </a:p>
          <a:p>
            <a:pPr lvl="1"/>
            <a:r>
              <a:rPr lang="en-US" dirty="0"/>
              <a:t>Lean </a:t>
            </a:r>
            <a:r>
              <a:rPr lang="en-US" dirty="0" smtClean="0"/>
              <a:t>Manufacturing’s </a:t>
            </a:r>
            <a:r>
              <a:rPr lang="en-US" dirty="0"/>
              <a:t>(Lean Organization) fundamental goal is CUSTOMER </a:t>
            </a:r>
            <a:r>
              <a:rPr lang="en-US" dirty="0" smtClean="0"/>
              <a:t>FOCUS</a:t>
            </a:r>
          </a:p>
          <a:p>
            <a:pPr lvl="1"/>
            <a:r>
              <a:rPr lang="en-US" dirty="0" smtClean="0"/>
              <a:t>Lean Manufacturing provide us a strategy to increase productivity by improving quality </a:t>
            </a:r>
          </a:p>
          <a:p>
            <a:pPr lvl="1"/>
            <a:r>
              <a:rPr lang="en-US" dirty="0" smtClean="0"/>
              <a:t>Lean Tools must be applied and become part of the day to day operation NOT RANDOM EVENTS </a:t>
            </a:r>
          </a:p>
          <a:p>
            <a:r>
              <a:rPr lang="en-US" dirty="0" smtClean="0"/>
              <a:t>Technical</a:t>
            </a:r>
          </a:p>
          <a:p>
            <a:pPr lvl="1"/>
            <a:r>
              <a:rPr lang="en-US" dirty="0" smtClean="0"/>
              <a:t>Sometimes feedback comes delayed (e.g. Vertical Testing) and feedback cannot be implemented timely in ongoing production</a:t>
            </a:r>
          </a:p>
          <a:p>
            <a:pPr lvl="1"/>
            <a:r>
              <a:rPr lang="en-US" dirty="0" smtClean="0"/>
              <a:t>Large cavities makes it more difficult to maintain perfect surface condition during fabrication like forming or machining</a:t>
            </a:r>
          </a:p>
          <a:p>
            <a:pPr lvl="1"/>
            <a:r>
              <a:rPr lang="en-US" dirty="0" smtClean="0"/>
              <a:t>Little things may be big issues during production; things like threads, seals (knife edges) etc.   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C1EBB-F58F-406E-B383-634CB533624E}" type="datetime3">
              <a:rPr lang="en-US" smtClean="0"/>
              <a:pPr/>
              <a:t>1 December 2015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>
              <a:defRPr/>
            </a:pPr>
            <a:r>
              <a:rPr lang="en-CA" dirty="0" smtClean="0"/>
              <a:t>© 1998 – 2015 PAVAC Industries Inc. All rights reserved - CONFIDENTIAL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r>
              <a:rPr lang="en-CA" smtClean="0"/>
              <a:t>Page </a:t>
            </a:r>
            <a:fld id="{3072E37B-95FE-4D48-AD7F-AA3CE3A94375}" type="slidenum">
              <a:rPr lang="en-CA" smtClean="0"/>
              <a:pPr algn="l"/>
              <a:t>11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1913047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36841"/>
            <a:ext cx="3457706" cy="2766166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30CE5-6463-4D0E-9B05-7C1FC1AAEF4D}" type="datetime3">
              <a:rPr lang="en-US" smtClean="0"/>
              <a:pPr/>
              <a:t>1 December 2015</a:t>
            </a:fld>
            <a:endParaRPr lang="en-C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CA" dirty="0" smtClean="0"/>
              <a:t>© 1998 – 2015 PAVAC Industries Inc. All rights reserved - CONFIDENTIAL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2E37B-95FE-4D48-AD7F-AA3CE3A94375}" type="slidenum">
              <a:rPr lang="en-CA" smtClean="0"/>
              <a:pPr/>
              <a:t>12</a:t>
            </a:fld>
            <a:endParaRPr lang="en-CA" dirty="0"/>
          </a:p>
        </p:txBody>
      </p:sp>
      <p:pic>
        <p:nvPicPr>
          <p:cNvPr id="18" name="Picture 1" descr="P:\MARKETING\PAVAC Brand Identity\PAVAC LOGO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8541996" y="7389"/>
            <a:ext cx="647688" cy="586852"/>
          </a:xfrm>
          <a:prstGeom prst="rect">
            <a:avLst/>
          </a:prstGeom>
          <a:noFill/>
        </p:spPr>
      </p:pic>
      <p:pic>
        <p:nvPicPr>
          <p:cNvPr id="67585" name="Picture 1" descr="Z:\Funny\superelectron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76256" y="4077072"/>
            <a:ext cx="1944216" cy="2368410"/>
          </a:xfrm>
          <a:prstGeom prst="rect">
            <a:avLst/>
          </a:prstGeom>
          <a:noFill/>
        </p:spPr>
      </p:pic>
      <p:sp>
        <p:nvSpPr>
          <p:cNvPr id="23" name="Title 1"/>
          <p:cNvSpPr txBox="1">
            <a:spLocks/>
          </p:cNvSpPr>
          <p:nvPr/>
        </p:nvSpPr>
        <p:spPr>
          <a:xfrm>
            <a:off x="395536" y="404664"/>
            <a:ext cx="7200800" cy="72008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ts val="4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400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7153738"/>
              </p:ext>
            </p:extLst>
          </p:nvPr>
        </p:nvGraphicFramePr>
        <p:xfrm>
          <a:off x="0" y="5373216"/>
          <a:ext cx="4871864" cy="1371600"/>
        </p:xfrm>
        <a:graphic>
          <a:graphicData uri="http://schemas.openxmlformats.org/drawingml/2006/table">
            <a:tbl>
              <a:tblPr/>
              <a:tblGrid>
                <a:gridCol w="2131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587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39552">
                <a:tc>
                  <a:txBody>
                    <a:bodyPr/>
                    <a:lstStyle/>
                    <a:p>
                      <a:endParaRPr lang="en-CA" sz="1400" dirty="0">
                        <a:latin typeface="+mn-lt"/>
                      </a:endParaRPr>
                    </a:p>
                  </a:txBody>
                  <a:tcPr marT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1400" dirty="0">
                          <a:solidFill>
                            <a:srgbClr val="222222"/>
                          </a:solidFill>
                          <a:latin typeface="+mn-lt"/>
                        </a:rPr>
                        <a:t>7360 River Rd, </a:t>
                      </a:r>
                      <a:r>
                        <a:rPr lang="en-CA" sz="1400" dirty="0" smtClean="0">
                          <a:solidFill>
                            <a:srgbClr val="222222"/>
                          </a:solidFill>
                          <a:latin typeface="+mn-lt"/>
                        </a:rPr>
                        <a:t>Richmond</a:t>
                      </a:r>
                      <a:r>
                        <a:rPr lang="en-CA" sz="1400" baseline="0" dirty="0" smtClean="0">
                          <a:solidFill>
                            <a:srgbClr val="222222"/>
                          </a:solidFill>
                          <a:latin typeface="+mn-lt"/>
                        </a:rPr>
                        <a:t> BC</a:t>
                      </a:r>
                      <a:endParaRPr lang="en-CA" sz="1400" dirty="0" smtClean="0">
                        <a:solidFill>
                          <a:srgbClr val="222222"/>
                        </a:solidFill>
                        <a:latin typeface="+mn-lt"/>
                      </a:endParaRPr>
                    </a:p>
                    <a:p>
                      <a:r>
                        <a:rPr lang="en-CA" sz="1400" dirty="0" smtClean="0">
                          <a:solidFill>
                            <a:srgbClr val="222222"/>
                          </a:solidFill>
                          <a:latin typeface="+mn-lt"/>
                        </a:rPr>
                        <a:t>V6X 1X6 CANADA</a:t>
                      </a:r>
                      <a:r>
                        <a:rPr lang="en-CA" sz="1400" dirty="0">
                          <a:solidFill>
                            <a:srgbClr val="222222"/>
                          </a:solidFill>
                          <a:latin typeface="+mn-lt"/>
                        </a:rPr>
                        <a:t/>
                      </a:r>
                      <a:br>
                        <a:rPr lang="en-CA" sz="1400" dirty="0">
                          <a:solidFill>
                            <a:srgbClr val="222222"/>
                          </a:solidFill>
                          <a:latin typeface="+mn-lt"/>
                        </a:rPr>
                      </a:br>
                      <a:r>
                        <a:rPr lang="en-CA" sz="1400" dirty="0" smtClean="0">
                          <a:solidFill>
                            <a:srgbClr val="222222"/>
                          </a:solidFill>
                          <a:latin typeface="+mn-lt"/>
                        </a:rPr>
                        <a:t>Telephone: (604</a:t>
                      </a:r>
                      <a:r>
                        <a:rPr lang="en-CA" sz="1400" dirty="0">
                          <a:solidFill>
                            <a:srgbClr val="222222"/>
                          </a:solidFill>
                          <a:latin typeface="+mn-lt"/>
                        </a:rPr>
                        <a:t>) </a:t>
                      </a:r>
                      <a:r>
                        <a:rPr lang="en-CA" sz="1400" dirty="0" smtClean="0">
                          <a:solidFill>
                            <a:srgbClr val="222222"/>
                          </a:solidFill>
                          <a:latin typeface="+mn-lt"/>
                        </a:rPr>
                        <a:t>231-0014</a:t>
                      </a:r>
                    </a:p>
                    <a:p>
                      <a:r>
                        <a:rPr lang="en-CA" sz="1400" dirty="0" smtClean="0">
                          <a:solidFill>
                            <a:srgbClr val="222222"/>
                          </a:solidFill>
                          <a:latin typeface="+mn-lt"/>
                        </a:rPr>
                        <a:t>Email: </a:t>
                      </a:r>
                      <a:r>
                        <a:rPr lang="en-CA" sz="1400" dirty="0" smtClean="0">
                          <a:solidFill>
                            <a:srgbClr val="222222"/>
                          </a:solidFill>
                          <a:latin typeface="+mn-lt"/>
                          <a:hlinkClick r:id="rId6"/>
                        </a:rPr>
                        <a:t>info@pavac.com</a:t>
                      </a:r>
                      <a:endParaRPr lang="en-CA" sz="1400" dirty="0" smtClean="0">
                        <a:solidFill>
                          <a:srgbClr val="222222"/>
                        </a:solidFill>
                        <a:latin typeface="+mn-lt"/>
                      </a:endParaRPr>
                    </a:p>
                    <a:p>
                      <a:r>
                        <a:rPr lang="en-CA" sz="1400" dirty="0" smtClean="0">
                          <a:solidFill>
                            <a:srgbClr val="222222"/>
                          </a:solidFill>
                          <a:latin typeface="+mn-lt"/>
                        </a:rPr>
                        <a:t>URL: </a:t>
                      </a:r>
                      <a:r>
                        <a:rPr lang="en-CA" sz="1400" dirty="0" smtClean="0">
                          <a:solidFill>
                            <a:srgbClr val="222222"/>
                          </a:solidFill>
                          <a:latin typeface="+mn-lt"/>
                          <a:hlinkClick r:id="rId7"/>
                        </a:rPr>
                        <a:t>www.pavac.com</a:t>
                      </a:r>
                      <a:endParaRPr lang="en-CA" sz="1400" dirty="0" smtClean="0">
                        <a:solidFill>
                          <a:srgbClr val="222222"/>
                        </a:solidFill>
                        <a:latin typeface="+mn-lt"/>
                      </a:endParaRPr>
                    </a:p>
                    <a:p>
                      <a:endParaRPr lang="en-CA" sz="1400" dirty="0" smtClean="0">
                        <a:solidFill>
                          <a:srgbClr val="222222"/>
                        </a:solidFill>
                        <a:latin typeface="+mn-l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0" name="Rounded Rectangular Callout 9"/>
          <p:cNvSpPr/>
          <p:nvPr/>
        </p:nvSpPr>
        <p:spPr>
          <a:xfrm flipH="1">
            <a:off x="2843808" y="4507146"/>
            <a:ext cx="3636590" cy="866070"/>
          </a:xfrm>
          <a:prstGeom prst="wedgeRoundRectCallout">
            <a:avLst>
              <a:gd name="adj1" fmla="val -63802"/>
              <a:gd name="adj2" fmla="val -36691"/>
              <a:gd name="adj3" fmla="val 16667"/>
            </a:avLst>
          </a:prstGeom>
          <a:solidFill>
            <a:srgbClr val="FCFCC4"/>
          </a:solidFill>
          <a:ln>
            <a:solidFill>
              <a:schemeClr val="tx2"/>
            </a:solidFill>
            <a:prstDash val="sysDot"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4000" b="1" dirty="0" smtClean="0">
                <a:solidFill>
                  <a:schemeClr val="tx1"/>
                </a:solidFill>
              </a:rPr>
              <a:t>THANK YOU!</a:t>
            </a:r>
          </a:p>
        </p:txBody>
      </p:sp>
      <p:pic>
        <p:nvPicPr>
          <p:cNvPr id="11" name="Picture 2" descr="P:\PRESENTATION\Resources\EBW\RRCAT EBW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5008256" y="641093"/>
            <a:ext cx="4135744" cy="274639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62613" y="3364768"/>
            <a:ext cx="273247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“Balloon Spoke” a new </a:t>
            </a:r>
          </a:p>
          <a:p>
            <a:pPr algn="ctr"/>
            <a:r>
              <a:rPr lang="en-US" dirty="0" smtClean="0"/>
              <a:t>TRIUMF/PAVAC SRF </a:t>
            </a:r>
          </a:p>
          <a:p>
            <a:pPr algn="ctr"/>
            <a:r>
              <a:rPr lang="en-US" dirty="0" smtClean="0"/>
              <a:t>Cavity with RISP support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008256" y="3481192"/>
            <a:ext cx="40924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All PAVAC SRF cavities are made on PAVAC’s “LASTRON” EB Welders!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chemeClr val="tx2"/>
                </a:solidFill>
              </a:rPr>
              <a:t>Introduction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Cavity examples</a:t>
            </a:r>
          </a:p>
          <a:p>
            <a:r>
              <a:rPr lang="en-US" dirty="0" smtClean="0"/>
              <a:t>Transition from </a:t>
            </a:r>
            <a:r>
              <a:rPr lang="en-US" dirty="0"/>
              <a:t>p</a:t>
            </a:r>
            <a:r>
              <a:rPr lang="en-US" dirty="0" smtClean="0"/>
              <a:t>rototyping to production</a:t>
            </a:r>
          </a:p>
          <a:p>
            <a:r>
              <a:rPr lang="en-US" dirty="0" smtClean="0"/>
              <a:t>Tools</a:t>
            </a:r>
          </a:p>
          <a:p>
            <a:r>
              <a:rPr lang="en-US" dirty="0" smtClean="0"/>
              <a:t>QC</a:t>
            </a:r>
          </a:p>
          <a:p>
            <a:r>
              <a:rPr lang="en-US" dirty="0" smtClean="0"/>
              <a:t>Summary  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30CE5-6463-4D0E-9B05-7C1FC1AAEF4D}" type="datetime3">
              <a:rPr lang="en-US" smtClean="0"/>
              <a:pPr/>
              <a:t>1 December 2015</a:t>
            </a:fld>
            <a:endParaRPr lang="en-C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CA" dirty="0" smtClean="0"/>
              <a:t>© 1998 – 2015 PAVAC Industries Inc. All rights reserved - CONFIDENTIAL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2E37B-95FE-4D48-AD7F-AA3CE3A94375}" type="slidenum">
              <a:rPr lang="en-CA" smtClean="0"/>
              <a:pPr/>
              <a:t>2</a:t>
            </a:fld>
            <a:endParaRPr lang="en-CA" dirty="0"/>
          </a:p>
        </p:txBody>
      </p:sp>
      <p:pic>
        <p:nvPicPr>
          <p:cNvPr id="18" name="Picture 1" descr="P:\MARKETING\PAVAC Brand Identity\PAVAC LOGO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8388424" y="188640"/>
            <a:ext cx="647688" cy="586852"/>
          </a:xfrm>
          <a:prstGeom prst="rect">
            <a:avLst/>
          </a:prstGeom>
          <a:noFill/>
        </p:spPr>
      </p:pic>
      <p:pic>
        <p:nvPicPr>
          <p:cNvPr id="67585" name="Picture 1" descr="Z:\Funny\superelectron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76256" y="4077072"/>
            <a:ext cx="1944216" cy="2368410"/>
          </a:xfrm>
          <a:prstGeom prst="rect">
            <a:avLst/>
          </a:prstGeom>
          <a:noFill/>
        </p:spPr>
      </p:pic>
      <p:sp>
        <p:nvSpPr>
          <p:cNvPr id="19" name="Rounded Rectangular Callout 18"/>
          <p:cNvSpPr/>
          <p:nvPr/>
        </p:nvSpPr>
        <p:spPr>
          <a:xfrm flipH="1">
            <a:off x="4978398" y="1597614"/>
            <a:ext cx="3887442" cy="2041389"/>
          </a:xfrm>
          <a:prstGeom prst="wedgeRoundRectCallout">
            <a:avLst>
              <a:gd name="adj1" fmla="val 1878"/>
              <a:gd name="adj2" fmla="val 89788"/>
              <a:gd name="adj3" fmla="val 16667"/>
            </a:avLst>
          </a:prstGeom>
          <a:solidFill>
            <a:srgbClr val="FCFCC4"/>
          </a:solidFill>
          <a:ln>
            <a:solidFill>
              <a:schemeClr val="tx2"/>
            </a:solidFill>
            <a:prstDash val="sysDot"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>
                <a:solidFill>
                  <a:schemeClr val="tx1"/>
                </a:solidFill>
              </a:rPr>
              <a:t>Hello, </a:t>
            </a:r>
            <a:r>
              <a:rPr lang="en-CA" dirty="0">
                <a:solidFill>
                  <a:schemeClr val="tx1"/>
                </a:solidFill>
              </a:rPr>
              <a:t>m</a:t>
            </a:r>
            <a:r>
              <a:rPr lang="en-CA" dirty="0" smtClean="0">
                <a:solidFill>
                  <a:schemeClr val="tx1"/>
                </a:solidFill>
              </a:rPr>
              <a:t>y name is</a:t>
            </a:r>
            <a:r>
              <a:rPr lang="en-CA" sz="2400" dirty="0" smtClean="0">
                <a:solidFill>
                  <a:schemeClr val="tx1"/>
                </a:solidFill>
              </a:rPr>
              <a:t> </a:t>
            </a:r>
            <a:br>
              <a:rPr lang="en-CA" sz="2400" dirty="0" smtClean="0">
                <a:solidFill>
                  <a:schemeClr val="tx1"/>
                </a:solidFill>
              </a:rPr>
            </a:br>
            <a:r>
              <a:rPr lang="en-CA" sz="2400" b="1" dirty="0" smtClean="0">
                <a:solidFill>
                  <a:schemeClr val="tx1"/>
                </a:solidFill>
              </a:rPr>
              <a:t>PAVI the super electron. </a:t>
            </a:r>
            <a:r>
              <a:rPr lang="en-CA" dirty="0" smtClean="0">
                <a:solidFill>
                  <a:schemeClr val="tx1"/>
                </a:solidFill>
              </a:rPr>
              <a:t/>
            </a:r>
            <a:br>
              <a:rPr lang="en-CA" dirty="0" smtClean="0">
                <a:solidFill>
                  <a:schemeClr val="tx1"/>
                </a:solidFill>
              </a:rPr>
            </a:br>
            <a:r>
              <a:rPr lang="en-CA" dirty="0" smtClean="0">
                <a:solidFill>
                  <a:schemeClr val="tx1"/>
                </a:solidFill>
              </a:rPr>
              <a:t>I will guide you through this presentation. </a:t>
            </a:r>
          </a:p>
          <a:p>
            <a:pPr algn="ctr"/>
            <a:endParaRPr lang="en-CA" dirty="0" smtClean="0">
              <a:solidFill>
                <a:schemeClr val="tx1"/>
              </a:solidFill>
            </a:endParaRPr>
          </a:p>
          <a:p>
            <a:pPr algn="ctr"/>
            <a:r>
              <a:rPr lang="en-CA" i="1" dirty="0" smtClean="0">
                <a:solidFill>
                  <a:schemeClr val="tx1"/>
                </a:solidFill>
              </a:rPr>
              <a:t>Ready? Set, GO!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P:\PRESENTATION\Resources\Powerpoint Extras\e4C Block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492901" y="1402931"/>
            <a:ext cx="2371815" cy="4306921"/>
          </a:xfrm>
          <a:prstGeom prst="rect">
            <a:avLst/>
          </a:prstGeom>
          <a:noFill/>
        </p:spPr>
      </p:pic>
      <p:pic>
        <p:nvPicPr>
          <p:cNvPr id="16" name="Picture 3" descr="P:\PRESENTATION\Resources\Powerpoint Extras\EBW Block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764136" y="1412776"/>
            <a:ext cx="2361453" cy="4306921"/>
          </a:xfrm>
          <a:prstGeom prst="rect">
            <a:avLst/>
          </a:prstGeom>
          <a:noFill/>
        </p:spPr>
      </p:pic>
      <p:pic>
        <p:nvPicPr>
          <p:cNvPr id="17" name="Picture 4" descr="P:\PRESENTATION\Resources\Powerpoint Extras\SRF Block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024212" y="1402931"/>
            <a:ext cx="2546634" cy="4316766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Cavity Examples 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8075" y="3977568"/>
            <a:ext cx="2219223" cy="1482831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C1EBB-F58F-406E-B383-634CB533624E}" type="datetime3">
              <a:rPr lang="en-US" smtClean="0"/>
              <a:pPr/>
              <a:t>1 December 2015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>
              <a:defRPr/>
            </a:pPr>
            <a:r>
              <a:rPr lang="en-CA" dirty="0" smtClean="0"/>
              <a:t>© 1998 – 2015 PAVAC Industries Inc. All rights reserved - CONFIDENTIAL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r>
              <a:rPr lang="en-CA" smtClean="0"/>
              <a:t>Page </a:t>
            </a:r>
            <a:fld id="{3072E37B-95FE-4D48-AD7F-AA3CE3A94375}" type="slidenum">
              <a:rPr lang="en-CA" smtClean="0"/>
              <a:pPr algn="l"/>
              <a:t>3</a:t>
            </a:fld>
            <a:endParaRPr lang="en-CA" dirty="0"/>
          </a:p>
        </p:txBody>
      </p:sp>
      <p:pic>
        <p:nvPicPr>
          <p:cNvPr id="10" name="Picture 9" descr="PII_CAVITY_2009.jpg"/>
          <p:cNvPicPr/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084424" y="4315220"/>
            <a:ext cx="1851612" cy="134775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/>
          <p:cNvPicPr/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8726" y="3885008"/>
            <a:ext cx="1726062" cy="166794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941609" y="2524412"/>
            <a:ext cx="2117354" cy="130890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40245" y="2066388"/>
            <a:ext cx="1726062" cy="1726062"/>
          </a:xfrm>
          <a:prstGeom prst="rect">
            <a:avLst/>
          </a:prstGeom>
        </p:spPr>
      </p:pic>
      <p:pic>
        <p:nvPicPr>
          <p:cNvPr id="13" name="Content Placeholder 6"/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8075" y="2255598"/>
            <a:ext cx="2180393" cy="120566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078444" y="1473855"/>
            <a:ext cx="23651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Elliptical 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650 MHz to 1.3 GHz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760399" y="1483700"/>
            <a:ext cx="23651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Quarter Wave  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80 to 160 MHz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494634" y="1402931"/>
            <a:ext cx="23651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Spoke – “Balloon Spoke” 325 MHz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18320" y="5856822"/>
            <a:ext cx="76001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Lets Look At Making 115 Quarter Wave Cavities For FRIB!!!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8711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5582446" y="2761914"/>
            <a:ext cx="1978877" cy="132525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4382" y="4532234"/>
            <a:ext cx="1574041" cy="20207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SRF &amp; Lean Manufacturing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C1EBB-F58F-406E-B383-634CB533624E}" type="datetime3">
              <a:rPr lang="en-US" smtClean="0"/>
              <a:pPr/>
              <a:t>1 December 2015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>
              <a:defRPr/>
            </a:pPr>
            <a:r>
              <a:rPr lang="en-CA" dirty="0" smtClean="0"/>
              <a:t>© 1998 – 2015 PAVAC Industries Inc. All rights reserved - CONFIDENTIAL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r>
              <a:rPr lang="en-CA" smtClean="0"/>
              <a:t>Page </a:t>
            </a:r>
            <a:fld id="{3072E37B-95FE-4D48-AD7F-AA3CE3A94375}" type="slidenum">
              <a:rPr lang="en-CA" smtClean="0"/>
              <a:pPr algn="l"/>
              <a:t>4</a:t>
            </a:fld>
            <a:endParaRPr lang="en-CA" dirty="0"/>
          </a:p>
        </p:txBody>
      </p:sp>
      <p:sp>
        <p:nvSpPr>
          <p:cNvPr id="10" name="Rounded Rectangular Callout 9"/>
          <p:cNvSpPr/>
          <p:nvPr/>
        </p:nvSpPr>
        <p:spPr>
          <a:xfrm flipH="1">
            <a:off x="5650334" y="1275578"/>
            <a:ext cx="3168352" cy="1013198"/>
          </a:xfrm>
          <a:prstGeom prst="wedgeRoundRectCallout">
            <a:avLst>
              <a:gd name="adj1" fmla="val -36143"/>
              <a:gd name="adj2" fmla="val 94838"/>
              <a:gd name="adj3" fmla="val 16667"/>
            </a:avLst>
          </a:prstGeom>
          <a:solidFill>
            <a:srgbClr val="FCFCC4"/>
          </a:solidFill>
          <a:ln>
            <a:solidFill>
              <a:schemeClr val="tx2"/>
            </a:solidFill>
            <a:prstDash val="sysDot"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a-DK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 smtClean="0">
                <a:solidFill>
                  <a:schemeClr val="accent3">
                    <a:lumMod val="75000"/>
                  </a:schemeClr>
                </a:solidFill>
              </a:rPr>
              <a:t>PAVAC’s way to success is cultural change to individual responsibility and </a:t>
            </a:r>
            <a:r>
              <a:rPr lang="en-US" sz="1400" b="1" cap="all" dirty="0" smtClean="0">
                <a:solidFill>
                  <a:schemeClr val="accent3">
                    <a:lumMod val="75000"/>
                  </a:schemeClr>
                </a:solidFill>
              </a:rPr>
              <a:t>lean processes</a:t>
            </a:r>
            <a:r>
              <a:rPr lang="en-US" sz="1400" b="1" dirty="0" smtClean="0">
                <a:solidFill>
                  <a:schemeClr val="accent3">
                    <a:lumMod val="75000"/>
                  </a:schemeClr>
                </a:solidFill>
              </a:rPr>
              <a:t>!</a:t>
            </a:r>
            <a:endParaRPr lang="en-US" sz="14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11" name="Picture 10" descr="Z:\PAVAC People\Company Party\Group Photo Editted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835832" y="4499838"/>
            <a:ext cx="4073427" cy="1615934"/>
          </a:xfrm>
          <a:prstGeom prst="rect">
            <a:avLst/>
          </a:prstGeom>
          <a:noFill/>
        </p:spPr>
      </p:pic>
      <p:pic>
        <p:nvPicPr>
          <p:cNvPr id="12" name="Picture 11" descr="Z:\Funny\superelectron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380180" y="2683952"/>
            <a:ext cx="1692188" cy="2061394"/>
          </a:xfrm>
          <a:prstGeom prst="rect">
            <a:avLst/>
          </a:prstGeom>
          <a:noFill/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48034" y="1501044"/>
            <a:ext cx="1662358" cy="289373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96248" y="1655249"/>
            <a:ext cx="280831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Production of 115 FRIB cavities require change in production philosophy in order to meet budged and schedule</a:t>
            </a:r>
          </a:p>
          <a:p>
            <a:r>
              <a:rPr lang="en-US" dirty="0" smtClean="0"/>
              <a:t>=&gt; PAVAC selected Lean Manufacturing (Lean Organization) as </a:t>
            </a:r>
            <a:r>
              <a:rPr lang="en-US" dirty="0" smtClean="0"/>
              <a:t>strategy in 2014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213997" y="5931106"/>
            <a:ext cx="5114413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PAVAC Team During Lean Activity – Ice Cream Cake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03163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228" y="290285"/>
            <a:ext cx="7940171" cy="95794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Lean Tools applied currently @ PAVAC 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70047546"/>
              </p:ext>
            </p:extLst>
          </p:nvPr>
        </p:nvGraphicFramePr>
        <p:xfrm>
          <a:off x="181441" y="1916832"/>
          <a:ext cx="7606208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8312">
                  <a:extLst>
                    <a:ext uri="{9D8B030D-6E8A-4147-A177-3AD203B41FA5}">
                      <a16:colId xmlns:a16="http://schemas.microsoft.com/office/drawing/2014/main" val="183431349"/>
                    </a:ext>
                  </a:extLst>
                </a:gridCol>
                <a:gridCol w="4797896">
                  <a:extLst>
                    <a:ext uri="{9D8B030D-6E8A-4147-A177-3AD203B41FA5}">
                      <a16:colId xmlns:a16="http://schemas.microsoft.com/office/drawing/2014/main" val="47316356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Lean Tool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Description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09280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Gemba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Go to the problem or where </a:t>
                      </a:r>
                      <a:r>
                        <a:rPr lang="en-US" dirty="0" smtClean="0"/>
                        <a:t>the value is created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87610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Kaizen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Continues improvement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55779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Kanban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PULL production flow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35599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Bottleneck</a:t>
                      </a:r>
                      <a:r>
                        <a:rPr lang="en-US" baseline="0" dirty="0" smtClean="0"/>
                        <a:t> Analysis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Identify what limits the overall throughput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4260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KPI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Key performance indicators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96970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Takt</a:t>
                      </a:r>
                      <a:r>
                        <a:rPr lang="en-US" dirty="0" smtClean="0"/>
                        <a:t> time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Cycle time reductions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7208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u="sng" dirty="0" smtClean="0"/>
                        <a:t>&gt; Value Stream Map</a:t>
                      </a:r>
                      <a:r>
                        <a:rPr lang="en-US" u="sng" baseline="0" dirty="0" smtClean="0"/>
                        <a:t> (VSM)</a:t>
                      </a:r>
                      <a:endParaRPr lang="en-US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u="sng" dirty="0" smtClean="0"/>
                        <a:t>Mapp of the production flow = creating value</a:t>
                      </a:r>
                      <a:endParaRPr lang="en-US" u="sng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07239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5s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Sort, Set in order, Shine, Standardize, Sustain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81978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u="sng" dirty="0" smtClean="0"/>
                        <a:t>&gt;</a:t>
                      </a:r>
                      <a:r>
                        <a:rPr lang="en-US" u="sng" baseline="0" dirty="0" smtClean="0"/>
                        <a:t> </a:t>
                      </a:r>
                      <a:r>
                        <a:rPr lang="en-US" u="sng" dirty="0" smtClean="0"/>
                        <a:t>Visual Factory</a:t>
                      </a:r>
                      <a:endParaRPr lang="en-US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u="sng" dirty="0" smtClean="0"/>
                        <a:t>Display production and allow pull</a:t>
                      </a:r>
                      <a:r>
                        <a:rPr lang="en-US" u="sng" baseline="0" dirty="0" smtClean="0"/>
                        <a:t> production</a:t>
                      </a:r>
                      <a:endParaRPr lang="en-US" u="sng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41952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u="sng" dirty="0" smtClean="0"/>
                        <a:t>&gt; Huddle meeting</a:t>
                      </a:r>
                      <a:endParaRPr lang="en-US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u="sng" dirty="0" smtClean="0"/>
                        <a:t>meet regular to reduce pressure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19822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u="none" dirty="0" err="1" smtClean="0"/>
                        <a:t>Rootcause</a:t>
                      </a:r>
                      <a:r>
                        <a:rPr lang="en-US" u="none" dirty="0" smtClean="0"/>
                        <a:t> analyses </a:t>
                      </a:r>
                      <a:endParaRPr lang="en-US" u="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u="none" dirty="0" smtClean="0"/>
                        <a:t>Find the underlying cause for a problem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8885916"/>
                  </a:ext>
                </a:extLst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C1EBB-F58F-406E-B383-634CB533624E}" type="datetime3">
              <a:rPr lang="en-US" smtClean="0"/>
              <a:pPr/>
              <a:t>1 December 2015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>
              <a:defRPr/>
            </a:pPr>
            <a:r>
              <a:rPr lang="en-CA" dirty="0" smtClean="0"/>
              <a:t>© 1998 – 2015 PAVAC Industries Inc. All rights reserved - CONFIDENTIAL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r>
              <a:rPr lang="en-CA" smtClean="0"/>
              <a:t>Page </a:t>
            </a:r>
            <a:fld id="{3072E37B-95FE-4D48-AD7F-AA3CE3A94375}" type="slidenum">
              <a:rPr lang="en-CA" smtClean="0"/>
              <a:pPr algn="l"/>
              <a:t>5</a:t>
            </a:fld>
            <a:endParaRPr lang="en-CA" dirty="0"/>
          </a:p>
        </p:txBody>
      </p:sp>
      <p:pic>
        <p:nvPicPr>
          <p:cNvPr id="7" name="Picture 6" descr="Z:\Funny\superelectron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28384" y="1248228"/>
            <a:ext cx="903249" cy="1100322"/>
          </a:xfrm>
          <a:prstGeom prst="rect">
            <a:avLst/>
          </a:prstGeom>
          <a:noFill/>
        </p:spPr>
      </p:pic>
      <p:sp>
        <p:nvSpPr>
          <p:cNvPr id="9" name="Rounded Rectangular Callout 8"/>
          <p:cNvSpPr/>
          <p:nvPr/>
        </p:nvSpPr>
        <p:spPr>
          <a:xfrm flipH="1">
            <a:off x="3984545" y="1317106"/>
            <a:ext cx="3742630" cy="515291"/>
          </a:xfrm>
          <a:prstGeom prst="wedgeRoundRectCallout">
            <a:avLst>
              <a:gd name="adj1" fmla="val -60294"/>
              <a:gd name="adj2" fmla="val -35702"/>
              <a:gd name="adj3" fmla="val 16667"/>
            </a:avLst>
          </a:prstGeom>
          <a:solidFill>
            <a:srgbClr val="FCFCC4"/>
          </a:solidFill>
          <a:ln>
            <a:solidFill>
              <a:schemeClr val="tx2"/>
            </a:solidFill>
            <a:prstDash val="sysDot"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a-DK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 smtClean="0">
                <a:solidFill>
                  <a:schemeClr val="accent3">
                    <a:lumMod val="75000"/>
                  </a:schemeClr>
                </a:solidFill>
              </a:rPr>
              <a:t>NOTE !!! MSU was looking for a partner in the FRIB project, </a:t>
            </a:r>
            <a:r>
              <a:rPr lang="en-US" sz="1400" b="1" dirty="0">
                <a:solidFill>
                  <a:schemeClr val="accent3">
                    <a:lumMod val="75000"/>
                  </a:schemeClr>
                </a:solidFill>
              </a:rPr>
              <a:t>not necessary </a:t>
            </a:r>
            <a:r>
              <a:rPr lang="en-US" sz="1400" b="1" dirty="0" smtClean="0">
                <a:solidFill>
                  <a:schemeClr val="accent3">
                    <a:lumMod val="75000"/>
                  </a:schemeClr>
                </a:solidFill>
              </a:rPr>
              <a:t>a “vendor”! </a:t>
            </a:r>
            <a:endParaRPr lang="en-US" sz="1400" b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87092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VSM – Optimal Process Flow 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1412776"/>
            <a:ext cx="3457908" cy="4824536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C1EBB-F58F-406E-B383-634CB533624E}" type="datetime3">
              <a:rPr lang="en-US" smtClean="0"/>
              <a:pPr/>
              <a:t>1 December 2015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>
              <a:defRPr/>
            </a:pPr>
            <a:r>
              <a:rPr lang="en-CA" dirty="0" smtClean="0"/>
              <a:t>© 1998 – 2015 PAVAC Industries Inc. All rights reserved - CONFIDENTIAL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r>
              <a:rPr lang="en-CA" smtClean="0"/>
              <a:t>Page </a:t>
            </a:r>
            <a:fld id="{3072E37B-95FE-4D48-AD7F-AA3CE3A94375}" type="slidenum">
              <a:rPr lang="en-CA" smtClean="0"/>
              <a:pPr algn="l"/>
              <a:t>6</a:t>
            </a:fld>
            <a:endParaRPr lang="en-CA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09427" y="1456353"/>
            <a:ext cx="5284297" cy="269272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79912" y="4437112"/>
            <a:ext cx="50859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Value Stream Mapping allows to optimize to production flow and to discover “BOTTLENECKS” 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3134908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Visual Factory – Visual Shelf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251256"/>
            <a:ext cx="9036496" cy="2414559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C1EBB-F58F-406E-B383-634CB533624E}" type="datetime3">
              <a:rPr lang="en-US" smtClean="0"/>
              <a:pPr/>
              <a:t>1 December 2015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>
              <a:defRPr/>
            </a:pPr>
            <a:r>
              <a:rPr lang="en-CA" dirty="0" smtClean="0"/>
              <a:t>© 1998 – 2015 PAVAC Industries Inc. All rights reserved - CONFIDENTIAL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r>
              <a:rPr lang="en-CA" smtClean="0"/>
              <a:t>Page </a:t>
            </a:r>
            <a:fld id="{3072E37B-95FE-4D48-AD7F-AA3CE3A94375}" type="slidenum">
              <a:rPr lang="en-CA" smtClean="0"/>
              <a:pPr algn="l"/>
              <a:t>7</a:t>
            </a:fld>
            <a:endParaRPr lang="en-CA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3638" y="3322092"/>
            <a:ext cx="2945274" cy="220895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211960" y="3757001"/>
            <a:ext cx="46538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Visual Factory – Visual Shelf is based on VSM and a Kanban or Pull configuration. Raw material enters the left and </a:t>
            </a:r>
            <a:r>
              <a:rPr lang="en-US" dirty="0" smtClean="0"/>
              <a:t>completed </a:t>
            </a:r>
            <a:r>
              <a:rPr lang="en-US" dirty="0" smtClean="0"/>
              <a:t>cavities are stored at the right.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07504" y="3137426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Start 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7082293" y="2744778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Final 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7668344" y="3205296"/>
            <a:ext cx="1031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Huddle </a:t>
            </a:r>
            <a:endParaRPr lang="en-US" b="1" dirty="0"/>
          </a:p>
        </p:txBody>
      </p:sp>
      <p:sp>
        <p:nvSpPr>
          <p:cNvPr id="12" name="Right Arrow 11"/>
          <p:cNvSpPr/>
          <p:nvPr/>
        </p:nvSpPr>
        <p:spPr>
          <a:xfrm>
            <a:off x="4280618" y="3338103"/>
            <a:ext cx="3025352" cy="179665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998390" y="5531047"/>
            <a:ext cx="55541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i="1" dirty="0" smtClean="0"/>
              <a:t>“A Picture Is Worth A Thousand Words”</a:t>
            </a:r>
          </a:p>
          <a:p>
            <a:pPr algn="ctr"/>
            <a:r>
              <a:rPr lang="en-US" sz="2400" dirty="0" smtClean="0"/>
              <a:t>Overcoming Language Barriers 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659888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Daily </a:t>
            </a:r>
            <a:r>
              <a:rPr lang="en-US" dirty="0" smtClean="0"/>
              <a:t>Huddle </a:t>
            </a:r>
            <a:r>
              <a:rPr lang="en-US" dirty="0" smtClean="0"/>
              <a:t>Meetings 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4008" y="1772816"/>
            <a:ext cx="4490393" cy="3367795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C1EBB-F58F-406E-B383-634CB533624E}" type="datetime3">
              <a:rPr lang="en-US" smtClean="0"/>
              <a:pPr/>
              <a:t>1 December 2015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>
              <a:defRPr/>
            </a:pPr>
            <a:r>
              <a:rPr lang="en-CA" dirty="0" smtClean="0"/>
              <a:t>© 1998 – 2015 PAVAC Industries Inc. All rights reserved - CONFIDENTIAL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r>
              <a:rPr lang="en-CA" smtClean="0"/>
              <a:t>Page </a:t>
            </a:r>
            <a:fld id="{3072E37B-95FE-4D48-AD7F-AA3CE3A94375}" type="slidenum">
              <a:rPr lang="en-CA" smtClean="0"/>
              <a:pPr algn="l"/>
              <a:t>8</a:t>
            </a:fld>
            <a:endParaRPr lang="en-CA" dirty="0"/>
          </a:p>
        </p:txBody>
      </p:sp>
      <p:sp>
        <p:nvSpPr>
          <p:cNvPr id="3" name="TextBox 2"/>
          <p:cNvSpPr txBox="1"/>
          <p:nvPr/>
        </p:nvSpPr>
        <p:spPr>
          <a:xfrm>
            <a:off x="1331640" y="1916832"/>
            <a:ext cx="295232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Huddle Meetings must be held regular at </a:t>
            </a:r>
            <a:r>
              <a:rPr lang="en-US" dirty="0" smtClean="0"/>
              <a:t>short, 5 to 10 min, </a:t>
            </a:r>
            <a:r>
              <a:rPr lang="en-US" dirty="0" smtClean="0"/>
              <a:t>intervals – Cavity Huddle @ PAVAC are dally to reduce diverging from goals by adjusting the production flow.  </a:t>
            </a:r>
          </a:p>
          <a:p>
            <a:r>
              <a:rPr lang="en-US" dirty="0" smtClean="0"/>
              <a:t>Huddle’s requires “</a:t>
            </a:r>
            <a:r>
              <a:rPr lang="en-US" dirty="0" err="1" smtClean="0"/>
              <a:t>Gemba</a:t>
            </a:r>
            <a:r>
              <a:rPr lang="en-US" dirty="0" smtClean="0"/>
              <a:t>” =&gt; meet where the issue arises.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475656" y="5447758"/>
            <a:ext cx="6566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Customer Huddle - Weekly Project Meeting – Call-in With FRIP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85765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QC – Documented at the Source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61" y="1628800"/>
            <a:ext cx="3528391" cy="2726685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C1EBB-F58F-406E-B383-634CB533624E}" type="datetime3">
              <a:rPr lang="en-US" smtClean="0"/>
              <a:pPr/>
              <a:t>1 December 2015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>
              <a:defRPr/>
            </a:pPr>
            <a:r>
              <a:rPr lang="en-CA" dirty="0" smtClean="0"/>
              <a:t>© 1998 – 2015 PAVAC Industries Inc. All rights reserved - CONFIDENTIAL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r>
              <a:rPr lang="en-CA" smtClean="0"/>
              <a:t>Page </a:t>
            </a:r>
            <a:fld id="{3072E37B-95FE-4D48-AD7F-AA3CE3A94375}" type="slidenum">
              <a:rPr lang="en-CA" smtClean="0"/>
              <a:pPr algn="l"/>
              <a:t>9</a:t>
            </a:fld>
            <a:endParaRPr lang="en-CA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1773" y="3608106"/>
            <a:ext cx="3839566" cy="265236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411142" y="1404608"/>
            <a:ext cx="29523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QC or Quality Control </a:t>
            </a:r>
            <a:r>
              <a:rPr lang="en-US" dirty="0" smtClean="0"/>
              <a:t>– Data are where the parts are at the Visual Shelf and will be archived with cavity shipment including cavity test report.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1554" y="2881936"/>
            <a:ext cx="2504861" cy="3211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97741"/>
      </p:ext>
    </p:extLst>
  </p:cSld>
  <p:clrMapOvr>
    <a:masterClrMapping/>
  </p:clrMapOvr>
</p:sld>
</file>

<file path=ppt/theme/theme1.xml><?xml version="1.0" encoding="utf-8"?>
<a:theme xmlns:a="http://schemas.openxmlformats.org/drawingml/2006/main" name="PAVAC Theme">
  <a:themeElements>
    <a:clrScheme name="PAVAC July 2014">
      <a:dk1>
        <a:srgbClr val="2A3D76"/>
      </a:dk1>
      <a:lt1>
        <a:srgbClr val="F4F6FA"/>
      </a:lt1>
      <a:dk2>
        <a:srgbClr val="232D3A"/>
      </a:dk2>
      <a:lt2>
        <a:srgbClr val="F0F2F6"/>
      </a:lt2>
      <a:accent1>
        <a:srgbClr val="456AA1"/>
      </a:accent1>
      <a:accent2>
        <a:srgbClr val="5583BE"/>
      </a:accent2>
      <a:accent3>
        <a:srgbClr val="599651"/>
      </a:accent3>
      <a:accent4>
        <a:srgbClr val="69A460"/>
      </a:accent4>
      <a:accent5>
        <a:srgbClr val="4F8870"/>
      </a:accent5>
      <a:accent6>
        <a:srgbClr val="62A486"/>
      </a:accent6>
      <a:hlink>
        <a:srgbClr val="D7B13D"/>
      </a:hlink>
      <a:folHlink>
        <a:srgbClr val="CE8433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PAVAC Theme</Template>
  <TotalTime>5095</TotalTime>
  <Words>792</Words>
  <Application>Microsoft Office PowerPoint</Application>
  <PresentationFormat>On-screen Show (4:3)</PresentationFormat>
  <Paragraphs>129</Paragraphs>
  <Slides>12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ＭＳ Ｐゴシック</vt:lpstr>
      <vt:lpstr>Arial</vt:lpstr>
      <vt:lpstr>Calibri</vt:lpstr>
      <vt:lpstr>Franklin Gothic Book</vt:lpstr>
      <vt:lpstr>Franklin Gothic Medium</vt:lpstr>
      <vt:lpstr>Source Sans Pro</vt:lpstr>
      <vt:lpstr>PAVAC Theme</vt:lpstr>
      <vt:lpstr>PAVAC INDUSTRIES INC.</vt:lpstr>
      <vt:lpstr>Introduction</vt:lpstr>
      <vt:lpstr>Cavity Examples </vt:lpstr>
      <vt:lpstr>SRF &amp; Lean Manufacturing</vt:lpstr>
      <vt:lpstr>Lean Tools applied currently @ PAVAC </vt:lpstr>
      <vt:lpstr>VSM – Optimal Process Flow </vt:lpstr>
      <vt:lpstr>Visual Factory – Visual Shelf</vt:lpstr>
      <vt:lpstr>Daily Huddle Meetings </vt:lpstr>
      <vt:lpstr>QC – Documented at the Source</vt:lpstr>
      <vt:lpstr>How to Maintain Quality and Awareness – Quality Management  </vt:lpstr>
      <vt:lpstr>Summary what we learned new ……      so far…..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PAVAC OVERVIEW</dc:title>
  <dc:creator>RE</dc:creator>
  <cp:lastModifiedBy>Ralf Edinger</cp:lastModifiedBy>
  <cp:revision>591</cp:revision>
  <dcterms:created xsi:type="dcterms:W3CDTF">2014-01-09T00:08:02Z</dcterms:created>
  <dcterms:modified xsi:type="dcterms:W3CDTF">2015-12-02T05:45:04Z</dcterms:modified>
</cp:coreProperties>
</file>