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4" r:id="rId3"/>
    <p:sldId id="413" r:id="rId4"/>
    <p:sldId id="379" r:id="rId5"/>
    <p:sldId id="408" r:id="rId6"/>
    <p:sldId id="410" r:id="rId7"/>
    <p:sldId id="411" r:id="rId8"/>
    <p:sldId id="412" r:id="rId9"/>
    <p:sldId id="406" r:id="rId10"/>
    <p:sldId id="361" r:id="rId11"/>
    <p:sldId id="391" r:id="rId12"/>
    <p:sldId id="346" r:id="rId13"/>
    <p:sldId id="392" r:id="rId14"/>
    <p:sldId id="404" r:id="rId15"/>
    <p:sldId id="357" r:id="rId16"/>
    <p:sldId id="405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997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25A3"/>
    <a:srgbClr val="2EB7FF"/>
    <a:srgbClr val="E04FFF"/>
    <a:srgbClr val="F18E30"/>
    <a:srgbClr val="33CCFF"/>
    <a:srgbClr val="99FF99"/>
    <a:srgbClr val="99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2393" autoAdjust="0"/>
  </p:normalViewPr>
  <p:slideViewPr>
    <p:cSldViewPr snapToObjects="1" showGuides="1">
      <p:cViewPr varScale="1">
        <p:scale>
          <a:sx n="85" d="100"/>
          <a:sy n="85" d="100"/>
        </p:scale>
        <p:origin x="1662" y="66"/>
      </p:cViewPr>
      <p:guideLst>
        <p:guide orient="horz" pos="550"/>
        <p:guide orient="horz" pos="663"/>
        <p:guide orient="horz" pos="3997"/>
        <p:guide pos="249"/>
        <p:guide pos="551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70"/>
    </p:cViewPr>
  </p:sorterViewPr>
  <p:notesViewPr>
    <p:cSldViewPr snapToObjects="1" showGuides="1">
      <p:cViewPr varScale="1">
        <p:scale>
          <a:sx n="55" d="100"/>
          <a:sy n="55" d="100"/>
        </p:scale>
        <p:origin x="-2136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7C4B4-CD9D-4301-9DA5-6C31CB0EAD71}" type="datetimeFigureOut">
              <a:rPr lang="zh-CN" altLang="en-US" smtClean="0"/>
              <a:pPr/>
              <a:t>2015/12/2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BA043-0B8F-4C41-91E9-727ECABCFF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815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658F-5661-4116-A148-DE30573B7B00}" type="datetimeFigureOut">
              <a:rPr lang="zh-CN" altLang="en-US" smtClean="0"/>
              <a:pPr/>
              <a:t>2015/12/2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C6F3E-2AC6-42A0-A248-193B04769C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3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646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425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fld id="{C54B708C-C2A2-A249-974F-4E7B7D123DC4}" type="slidenum">
              <a:rPr lang="zh-CN" altLang="en-US"/>
              <a:pPr eaLnBrk="1" hangingPunct="1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40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20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876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1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059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03B2DB-57D1-4C24-BBC1-1A70A8043782}" type="slidenum">
              <a:rPr lang="zh-CN" altLang="en-US" sz="1200" smtClean="0">
                <a:solidFill>
                  <a:prstClr val="black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kumimoji="0" lang="zh-CN" altLang="en-US" dirty="0">
              <a:latin typeface="Calibri" charset="0"/>
              <a:ea typeface="宋体" charset="0"/>
            </a:endParaRP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7B861E92-92D8-A84C-89D7-C4B25A09C956}" type="slidenum">
              <a:rPr kumimoji="0" lang="zh-CN" altLang="en-US" sz="1200"/>
              <a:pPr/>
              <a:t>10</a:t>
            </a:fld>
            <a:endParaRPr kumimoji="0"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4808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685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3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6F3E-2AC6-42A0-A248-193B04769C6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72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76697" y="2060848"/>
            <a:ext cx="7328806" cy="1476032"/>
          </a:xfrm>
        </p:spPr>
        <p:txBody>
          <a:bodyPr vert="horz" anchor="ctr" anchorCtr="0">
            <a:normAutofit/>
          </a:bodyPr>
          <a:lstStyle>
            <a:lvl1pPr algn="r">
              <a:defRPr sz="4000">
                <a:solidFill>
                  <a:srgbClr val="FE8637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90053" y="3897052"/>
            <a:ext cx="7338331" cy="2268252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2400" b="1">
                <a:solidFill>
                  <a:srgbClr val="7598D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>
            <a:off x="385254" y="2060848"/>
            <a:ext cx="7643130" cy="147603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5254" y="3897052"/>
            <a:ext cx="7643130" cy="2268252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5728" y="2060848"/>
            <a:ext cx="238126" cy="1476032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5254" y="3897052"/>
            <a:ext cx="228600" cy="2268252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logo-imp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14600" cy="952500"/>
          </a:xfrm>
          <a:prstGeom prst="rect">
            <a:avLst/>
          </a:prstGeom>
        </p:spPr>
      </p:pic>
      <p:pic>
        <p:nvPicPr>
          <p:cNvPr id="4" name="Picture 3" descr="logo-cas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502" y="-1524"/>
            <a:ext cx="3654498" cy="87271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453810"/>
            <a:ext cx="9144000" cy="40419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cap="none" spc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F PEPSI" pitchFamily="34" charset="0"/>
                <a:ea typeface="黑体" pitchFamily="49" charset="-122"/>
              </a:rPr>
              <a:t> </a:t>
            </a: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 advTm="114609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633096" cy="720000"/>
          </a:xfrm>
          <a:noFill/>
          <a:ln>
            <a:noFill/>
          </a:ln>
        </p:spPr>
        <p:txBody>
          <a:bodyPr vert="horz" anchor="b" anchorCtr="0">
            <a:normAutofit/>
          </a:bodyPr>
          <a:lstStyle>
            <a:lvl1pPr>
              <a:defRPr lang="en-US" dirty="0">
                <a:ln w="3175" cmpd="sng">
                  <a:noFill/>
                  <a:prstDash val="solid"/>
                </a:ln>
                <a:solidFill>
                  <a:srgbClr val="F18E30"/>
                </a:solidFill>
              </a:defRPr>
            </a:lvl1pPr>
          </a:lstStyle>
          <a:p>
            <a:pPr lvl="0"/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7677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016534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37677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016534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8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633096" cy="720000"/>
          </a:xfrm>
          <a:noFill/>
          <a:ln>
            <a:noFill/>
          </a:ln>
        </p:spPr>
        <p:txBody>
          <a:bodyPr vert="horz" anchor="b" anchorCtr="0">
            <a:normAutofit/>
          </a:bodyPr>
          <a:lstStyle>
            <a:lvl1pPr>
              <a:defRPr lang="en-US" dirty="0">
                <a:ln w="3175" cmpd="sng">
                  <a:noFill/>
                  <a:prstDash val="solid"/>
                </a:ln>
                <a:solidFill>
                  <a:srgbClr val="F18E30"/>
                </a:solidFill>
                <a:latin typeface="+mn-lt"/>
              </a:defRPr>
            </a:lvl1pPr>
          </a:lstStyle>
          <a:p>
            <a:pPr lvl="0"/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2877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80628"/>
            <a:ext cx="7543800" cy="8381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160748"/>
            <a:ext cx="8028892" cy="5148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019867" y="116632"/>
            <a:ext cx="7620585" cy="72069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953" y="873125"/>
            <a:ext cx="8858280" cy="3600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50000">
                <a:srgbClr val="0047A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28038" algn="l"/>
              </a:tabLst>
              <a:defRPr/>
            </a:pPr>
            <a:endParaRPr lang="zh-CN" altLang="en-US" sz="1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9" name="图片 18" descr="核裂变副本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6454800"/>
            <a:ext cx="781200" cy="40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748713" y="6486628"/>
            <a:ext cx="389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fld id="{6666605D-F742-46A5-9526-2ACEDBC5B4A2}" type="slidenum">
              <a:rPr lang="zh-CN" altLang="en-US" sz="1600" i="1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pPr/>
              <a:t>‹#›</a:t>
            </a:fld>
            <a:endParaRPr lang="zh-CN" altLang="en-US" sz="1600" i="1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3" name="Picture 2" descr="logo-imp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8" y="0"/>
            <a:ext cx="1020375" cy="873090"/>
          </a:xfrm>
          <a:prstGeom prst="rect">
            <a:avLst/>
          </a:prstGeom>
        </p:spPr>
      </p:pic>
      <p:pic>
        <p:nvPicPr>
          <p:cNvPr id="8" name="Picture 3" descr="logo-cas.gif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939"/>
          <a:stretch/>
        </p:blipFill>
        <p:spPr>
          <a:xfrm>
            <a:off x="8295797" y="-1524"/>
            <a:ext cx="842766" cy="8727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72" r:id="rId5"/>
  </p:sldLayoutIdLst>
  <p:transition advTm="114609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 cap="none" spc="0">
          <a:ln w="3175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solidFill>
            <a:srgbClr val="FF6600"/>
          </a:solidFill>
          <a:effectLst/>
          <a:latin typeface="+mn-lt"/>
          <a:ea typeface="黑体" pitchFamily="49" charset="-122"/>
          <a:cs typeface="Times New Roman" pitchFamily="18" charset="0"/>
        </a:defRPr>
      </a:lvl1pPr>
    </p:titleStyle>
    <p:bodyStyle>
      <a:lvl1pPr marL="274320" indent="-274320" algn="just" rtl="0" eaLnBrk="1" latinLnBrk="0" hangingPunct="1">
        <a:spcBef>
          <a:spcPts val="1200"/>
        </a:spcBef>
        <a:buClr>
          <a:srgbClr val="0047A0"/>
        </a:buClr>
        <a:buSzPct val="100000"/>
        <a:buFont typeface="Wingdings 3"/>
        <a:buChar char=""/>
        <a:defRPr kumimoji="0" sz="2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1pPr>
      <a:lvl2pPr marL="548640" indent="-274320" algn="just" rtl="0" eaLnBrk="1" latinLnBrk="0" hangingPunct="1">
        <a:spcBef>
          <a:spcPts val="500"/>
        </a:spcBef>
        <a:buClr>
          <a:schemeClr val="accent2"/>
        </a:buClr>
        <a:buSzPct val="90000"/>
        <a:buFont typeface="Wingdings 3"/>
        <a:buChar char=""/>
        <a:defRPr kumimoji="0" sz="2300" kern="1200">
          <a:solidFill>
            <a:schemeClr val="tx2"/>
          </a:solidFill>
          <a:latin typeface="黑体" pitchFamily="49" charset="-122"/>
          <a:ea typeface="黑体" pitchFamily="49" charset="-122"/>
          <a:cs typeface="+mn-cs"/>
        </a:defRPr>
      </a:lvl2pPr>
      <a:lvl3pPr marL="822960" indent="-228600" algn="just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80000"/>
        <a:buFont typeface="Wingdings 3"/>
        <a:buChar char=""/>
        <a:defRPr kumimoji="0" sz="20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黑体" pitchFamily="49" charset="-122"/>
          <a:ea typeface="黑体" pitchFamily="49" charset="-122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9533" y="2215080"/>
            <a:ext cx="7668455" cy="1188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1" lang="en-US" altLang="zh-CN" dirty="0" smtClean="0"/>
              <a:t>HWR Cavities for China ADS 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90563" y="3897313"/>
            <a:ext cx="7337425" cy="2268537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kumimoji="1" lang="en-US" altLang="zh-CN" dirty="0" smtClean="0">
                <a:latin typeface="Times New Roman" charset="0"/>
                <a:ea typeface="黑体" charset="0"/>
                <a:cs typeface="Times New Roman" charset="0"/>
              </a:rPr>
              <a:t>Weiming Yue, Yongming Li</a:t>
            </a:r>
          </a:p>
          <a:p>
            <a:r>
              <a:rPr kumimoji="1" lang="en-US" altLang="zh-CN" dirty="0" smtClean="0">
                <a:latin typeface="Times New Roman" charset="0"/>
                <a:ea typeface="黑体" charset="0"/>
                <a:cs typeface="Times New Roman" charset="0"/>
              </a:rPr>
              <a:t>On behalf of </a:t>
            </a:r>
            <a:r>
              <a:rPr kumimoji="1" lang="en-US" altLang="zh-CN" dirty="0" err="1" smtClean="0">
                <a:latin typeface="Times New Roman" charset="0"/>
                <a:ea typeface="黑体" charset="0"/>
                <a:cs typeface="Times New Roman" charset="0"/>
              </a:rPr>
              <a:t>Linac</a:t>
            </a:r>
            <a:r>
              <a:rPr kumimoji="1" lang="en-US" altLang="zh-CN" dirty="0" smtClean="0">
                <a:latin typeface="Times New Roman" charset="0"/>
                <a:ea typeface="黑体" charset="0"/>
                <a:cs typeface="Times New Roman" charset="0"/>
              </a:rPr>
              <a:t> Center</a:t>
            </a:r>
            <a:endParaRPr kumimoji="1" lang="en-US" altLang="zh-CN" dirty="0">
              <a:latin typeface="Times New Roman" charset="0"/>
              <a:ea typeface="黑体" charset="0"/>
              <a:cs typeface="Times New Roman" charset="0"/>
            </a:endParaRPr>
          </a:p>
          <a:p>
            <a:r>
              <a:rPr kumimoji="1" lang="en-US" altLang="zh-CN" dirty="0" smtClean="0">
                <a:latin typeface="Times New Roman" charset="0"/>
                <a:ea typeface="黑体" charset="0"/>
                <a:cs typeface="Times New Roman" charset="0"/>
              </a:rPr>
              <a:t>Institute of Modern Physics</a:t>
            </a:r>
          </a:p>
          <a:p>
            <a:r>
              <a:rPr kumimoji="1" lang="en-US" altLang="zh-CN" dirty="0" smtClean="0">
                <a:latin typeface="Times New Roman" charset="0"/>
                <a:ea typeface="黑体" charset="0"/>
                <a:cs typeface="Times New Roman" charset="0"/>
              </a:rPr>
              <a:t>Chinese Academy of Sciences</a:t>
            </a:r>
            <a:endParaRPr kumimoji="1" lang="zh-CN" altLang="en-US" dirty="0">
              <a:latin typeface="Times New Roman" charset="0"/>
              <a:ea typeface="黑体" charset="0"/>
              <a:cs typeface="Times New Roman" charset="0"/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4391980" y="1308423"/>
            <a:ext cx="45005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TTC, 2</a:t>
            </a:r>
            <a:r>
              <a:rPr kumimoji="1" lang="en-US" altLang="zh-CN" sz="2200" baseline="300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th</a:t>
            </a:r>
            <a:r>
              <a:rPr kumimoji="1"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 December, 2015 SLAC</a:t>
            </a:r>
            <a:endParaRPr kumimoji="1"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charset="0"/>
                <a:ea typeface="宋体" charset="0"/>
                <a:cs typeface="Times New Roman" charset="0"/>
              </a:rPr>
              <a:t>Mechanical analysis</a:t>
            </a:r>
            <a:endParaRPr lang="zh-CN" altLang="en-US" sz="4000" dirty="0">
              <a:latin typeface="Times New Roman" charset="0"/>
              <a:ea typeface="宋体" charset="0"/>
              <a:cs typeface="Times New Roman" charset="0"/>
            </a:endParaRPr>
          </a:p>
        </p:txBody>
      </p:sp>
      <p:pic>
        <p:nvPicPr>
          <p:cNvPr id="15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72" y="1196952"/>
            <a:ext cx="240612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444" y="1168377"/>
            <a:ext cx="23726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41484"/>
            <a:ext cx="347945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 bwMode="auto">
          <a:xfrm>
            <a:off x="942472" y="1059187"/>
            <a:ext cx="1620180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Fixed the beam port</a:t>
            </a:r>
            <a:endParaRPr lang="zh-CN" altLang="en-US" sz="14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635896" y="1059187"/>
            <a:ext cx="1656184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Free the beam port</a:t>
            </a:r>
            <a:endParaRPr lang="zh-CN" altLang="en-US" sz="14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74" y="3249180"/>
            <a:ext cx="235978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5687" y="4977172"/>
            <a:ext cx="237165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51077" y="3248980"/>
            <a:ext cx="240895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7341" y="5013376"/>
            <a:ext cx="241116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 bwMode="auto">
          <a:xfrm>
            <a:off x="503548" y="5451611"/>
            <a:ext cx="3006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B-field: 6.07Hz/mbar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5580112" y="4155467"/>
            <a:ext cx="3155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E-field: -4.02Hz/mbar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157954" y="3248980"/>
            <a:ext cx="135015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Fixed the outer 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conductor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7758354" y="4689140"/>
            <a:ext cx="1350150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Fixed the inner 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conductor</a:t>
            </a:r>
          </a:p>
        </p:txBody>
      </p:sp>
    </p:spTree>
    <p:extLst>
      <p:ext uri="{BB962C8B-B14F-4D97-AF65-F5344CB8AC3E}">
        <p14:creationId xmlns:p14="http://schemas.microsoft.com/office/powerpoint/2010/main" val="18185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Preparation and test of #02 HWR</a:t>
            </a:r>
            <a:endParaRPr kumimoji="1" lang="zh-CN" altLang="en-US" dirty="0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143000" y="5929313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final results with Helium Vessel will be given after further optimization. 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8" y="2294049"/>
            <a:ext cx="3985982" cy="24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Group 4"/>
          <p:cNvGraphicFramePr>
            <a:graphicFrameLocks noGrp="1"/>
          </p:cNvGraphicFramePr>
          <p:nvPr/>
        </p:nvGraphicFramePr>
        <p:xfrm>
          <a:off x="4067944" y="1552138"/>
          <a:ext cx="4929221" cy="3929090"/>
        </p:xfrm>
        <a:graphic>
          <a:graphicData uri="http://schemas.openxmlformats.org/drawingml/2006/table">
            <a:tbl>
              <a:tblPr/>
              <a:tblGrid>
                <a:gridCol w="1939756"/>
                <a:gridCol w="1083981"/>
                <a:gridCol w="969878"/>
                <a:gridCol w="935606"/>
              </a:tblGrid>
              <a:tr h="1038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avity 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parameter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Without ribs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With ribs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Test with ribs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Frequency 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(MHz)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162.5</a:t>
                      </a:r>
                    </a:p>
                  </a:txBody>
                  <a:tcPr marL="91452" marR="91452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41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B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andwith  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(Hz)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243</a:t>
                      </a:r>
                    </a:p>
                  </a:txBody>
                  <a:tcPr marL="91452" marR="91452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03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ressure Sens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Hz/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Free the beam port</a:t>
                      </a:r>
                    </a:p>
                  </a:txBody>
                  <a:tcPr marL="91452" marR="91452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-32.7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-26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-21</a:t>
                      </a:r>
                      <a:endParaRPr lang="zh-CN" altLang="en-US" dirty="0"/>
                    </a:p>
                  </a:txBody>
                  <a:tcPr marL="91452" marR="91452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ressure Sens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.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Hz/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mbar)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Fixed the beam port</a:t>
                      </a:r>
                    </a:p>
                  </a:txBody>
                  <a:tcPr marL="91452" marR="91452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2.09</a:t>
                      </a:r>
                    </a:p>
                  </a:txBody>
                  <a:tcPr marL="91452" marR="91452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0.82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52" marR="91452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8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80628"/>
            <a:ext cx="7323152" cy="83814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Fabrication</a:t>
            </a:r>
            <a:endParaRPr kumimoji="1"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485775" y="1350963"/>
            <a:ext cx="8229600" cy="5221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dirty="0" smtClean="0">
                <a:latin typeface="+mn-lt"/>
              </a:rPr>
              <a:t>Four HWR015s Fabricated in two companies</a:t>
            </a:r>
          </a:p>
          <a:p>
            <a:pPr lvl="1">
              <a:defRPr/>
            </a:pPr>
            <a:r>
              <a:rPr kumimoji="1" lang="en-US" altLang="zh-CN" dirty="0" smtClean="0">
                <a:latin typeface="+mn-lt"/>
              </a:rPr>
              <a:t>#01, #02 in Ningxia</a:t>
            </a:r>
          </a:p>
          <a:p>
            <a:pPr lvl="1">
              <a:defRPr/>
            </a:pPr>
            <a:r>
              <a:rPr kumimoji="1" lang="en-US" altLang="zh-CN" dirty="0" smtClean="0">
                <a:latin typeface="+mn-lt"/>
              </a:rPr>
              <a:t>#03, #04 in </a:t>
            </a:r>
            <a:r>
              <a:rPr kumimoji="1" lang="en-US" altLang="zh-CN" dirty="0" err="1" smtClean="0">
                <a:latin typeface="+mn-lt"/>
              </a:rPr>
              <a:t>Haerbin</a:t>
            </a:r>
            <a:endParaRPr kumimoji="1" lang="en-US" altLang="zh-CN" dirty="0" smtClean="0">
              <a:latin typeface="+mn-lt"/>
            </a:endParaRPr>
          </a:p>
          <a:p>
            <a:pPr>
              <a:defRPr/>
            </a:pPr>
            <a:r>
              <a:rPr kumimoji="1" lang="en-US" altLang="zh-CN" dirty="0" smtClean="0">
                <a:latin typeface="+mn-lt"/>
              </a:rPr>
              <a:t>Material</a:t>
            </a:r>
          </a:p>
          <a:p>
            <a:pPr lvl="1">
              <a:defRPr/>
            </a:pPr>
            <a:r>
              <a:rPr kumimoji="1" lang="en-US" altLang="en-US" dirty="0" smtClean="0">
                <a:latin typeface="+mn-lt"/>
              </a:rPr>
              <a:t>OTIC，RRR&gt;300</a:t>
            </a:r>
            <a:r>
              <a:rPr kumimoji="1" lang="zh-CN" altLang="en-US" dirty="0" smtClean="0">
                <a:latin typeface="+mn-lt"/>
              </a:rPr>
              <a:t>，</a:t>
            </a:r>
            <a:r>
              <a:rPr kumimoji="1" lang="en-US" altLang="zh-CN" dirty="0" smtClean="0">
                <a:latin typeface="+mn-lt"/>
              </a:rPr>
              <a:t>partly RRR&gt;</a:t>
            </a:r>
            <a:r>
              <a:rPr kumimoji="1" lang="en-US" altLang="en-US" dirty="0" smtClean="0">
                <a:latin typeface="+mn-lt"/>
              </a:rPr>
              <a:t>380</a:t>
            </a:r>
          </a:p>
          <a:p>
            <a:pPr>
              <a:defRPr/>
            </a:pPr>
            <a:r>
              <a:rPr kumimoji="1" lang="en-US" altLang="zh-CN" dirty="0" smtClean="0">
                <a:latin typeface="+mn-lt"/>
              </a:rPr>
              <a:t>Drawing, machining and BCP</a:t>
            </a:r>
          </a:p>
          <a:p>
            <a:pPr lvl="1">
              <a:defRPr/>
            </a:pPr>
            <a:r>
              <a:rPr kumimoji="1" lang="en-US" altLang="zh-CN" dirty="0" smtClean="0">
                <a:latin typeface="+mn-lt"/>
              </a:rPr>
              <a:t>Punching die</a:t>
            </a:r>
            <a:r>
              <a:rPr kumimoji="1" lang="zh-CN" altLang="en-US" dirty="0" smtClean="0">
                <a:latin typeface="+mn-lt"/>
              </a:rPr>
              <a:t>，</a:t>
            </a:r>
            <a:r>
              <a:rPr kumimoji="1" lang="en-US" altLang="zh-CN" dirty="0" smtClean="0">
                <a:latin typeface="+mn-lt"/>
              </a:rPr>
              <a:t>Al 7075</a:t>
            </a:r>
          </a:p>
          <a:p>
            <a:pPr lvl="1">
              <a:defRPr/>
            </a:pPr>
            <a:r>
              <a:rPr kumimoji="1" lang="en-US" altLang="zh-CN" dirty="0" smtClean="0">
                <a:latin typeface="+mn-lt"/>
              </a:rPr>
              <a:t>Surface survey before every step of fabrication</a:t>
            </a:r>
          </a:p>
          <a:p>
            <a:pPr lvl="1">
              <a:defRPr/>
            </a:pPr>
            <a:r>
              <a:rPr kumimoji="1" lang="en-US" altLang="zh-CN" dirty="0" smtClean="0">
                <a:latin typeface="+mn-lt"/>
              </a:rPr>
              <a:t>BCP (</a:t>
            </a:r>
            <a:r>
              <a:rPr lang="en-US" altLang="zh-CN" dirty="0" smtClean="0">
                <a:latin typeface="+mn-lt"/>
              </a:rPr>
              <a:t>65</a:t>
            </a:r>
            <a:r>
              <a:rPr lang="en-US" altLang="zh-CN" dirty="0">
                <a:latin typeface="+mn-lt"/>
              </a:rPr>
              <a:t>%</a:t>
            </a:r>
            <a:r>
              <a:rPr lang="en-US" altLang="zh-CN" dirty="0" smtClean="0">
                <a:latin typeface="+mn-lt"/>
              </a:rPr>
              <a:t>HNO</a:t>
            </a:r>
            <a:r>
              <a:rPr lang="en-US" altLang="zh-CN" baseline="-25000" dirty="0" smtClean="0">
                <a:latin typeface="+mn-lt"/>
              </a:rPr>
              <a:t>3</a:t>
            </a:r>
            <a:r>
              <a:rPr lang="en-US" altLang="zh-CN" dirty="0">
                <a:latin typeface="+mn-lt"/>
              </a:rPr>
              <a:t>:</a:t>
            </a:r>
            <a:r>
              <a:rPr lang="en-US" altLang="zh-CN" dirty="0" smtClean="0">
                <a:latin typeface="+mn-lt"/>
              </a:rPr>
              <a:t>40</a:t>
            </a:r>
            <a:r>
              <a:rPr lang="en-US" altLang="zh-CN" dirty="0">
                <a:latin typeface="+mn-lt"/>
              </a:rPr>
              <a:t>%</a:t>
            </a:r>
            <a:r>
              <a:rPr lang="en-US" altLang="zh-CN" dirty="0" smtClean="0">
                <a:latin typeface="+mn-lt"/>
              </a:rPr>
              <a:t>HF:85</a:t>
            </a:r>
            <a:r>
              <a:rPr lang="en-US" altLang="zh-CN" dirty="0">
                <a:latin typeface="+mn-lt"/>
              </a:rPr>
              <a:t>%</a:t>
            </a:r>
            <a:r>
              <a:rPr lang="en-US" altLang="zh-CN" dirty="0" smtClean="0">
                <a:latin typeface="+mn-lt"/>
              </a:rPr>
              <a:t>H</a:t>
            </a:r>
            <a:r>
              <a:rPr lang="en-US" altLang="zh-CN" baseline="-25000" dirty="0" smtClean="0">
                <a:latin typeface="+mn-lt"/>
              </a:rPr>
              <a:t>3</a:t>
            </a:r>
            <a:r>
              <a:rPr lang="en-US" altLang="zh-CN" dirty="0" smtClean="0">
                <a:latin typeface="+mn-lt"/>
              </a:rPr>
              <a:t>PO</a:t>
            </a:r>
            <a:r>
              <a:rPr lang="en-US" altLang="zh-CN" baseline="-25000" dirty="0" smtClean="0">
                <a:latin typeface="+mn-lt"/>
              </a:rPr>
              <a:t>4</a:t>
            </a:r>
            <a:r>
              <a:rPr lang="en-US" altLang="zh-CN" dirty="0" smtClean="0">
                <a:latin typeface="+mn-lt"/>
              </a:rPr>
              <a:t>=1:</a:t>
            </a:r>
            <a:r>
              <a:rPr lang="en-US" altLang="zh-CN" dirty="0">
                <a:latin typeface="+mn-lt"/>
              </a:rPr>
              <a:t>1</a:t>
            </a:r>
            <a:r>
              <a:rPr lang="en-US" altLang="zh-CN" dirty="0" smtClean="0">
                <a:latin typeface="+mn-lt"/>
              </a:rPr>
              <a:t>:2) </a:t>
            </a:r>
            <a:r>
              <a:rPr kumimoji="1" lang="en-US" altLang="zh-CN" dirty="0" smtClean="0">
                <a:latin typeface="+mn-lt"/>
              </a:rPr>
              <a:t>10um, resin by UPW, drying in cleanroom of class 100</a:t>
            </a:r>
            <a:r>
              <a:rPr kumimoji="1" lang="zh-CN" altLang="en-US" dirty="0" smtClean="0">
                <a:latin typeface="+mn-lt"/>
              </a:rPr>
              <a:t>，</a:t>
            </a:r>
            <a:r>
              <a:rPr kumimoji="1" lang="en-US" altLang="zh-CN" dirty="0" smtClean="0">
                <a:latin typeface="+mn-lt"/>
              </a:rPr>
              <a:t>before EBW</a:t>
            </a:r>
          </a:p>
          <a:p>
            <a:pPr lvl="1">
              <a:defRPr/>
            </a:pPr>
            <a:r>
              <a:rPr kumimoji="1" lang="en-US" altLang="zh-CN" dirty="0" smtClean="0">
                <a:latin typeface="+mn-lt"/>
              </a:rPr>
              <a:t>Polishing every weld seam after EBW</a:t>
            </a:r>
          </a:p>
        </p:txBody>
      </p:sp>
    </p:spTree>
    <p:extLst>
      <p:ext uri="{BB962C8B-B14F-4D97-AF65-F5344CB8AC3E}">
        <p14:creationId xmlns:p14="http://schemas.microsoft.com/office/powerpoint/2010/main" val="6439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Fabrication</a:t>
            </a:r>
            <a:endParaRPr kumimoji="1" lang="zh-CN" alt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928688"/>
            <a:ext cx="30702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928688"/>
            <a:ext cx="12065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4513" y="4500563"/>
            <a:ext cx="99853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4572000"/>
            <a:ext cx="822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5200" y="5072063"/>
            <a:ext cx="5524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D:\1 工作内容\3 ADS\2 超导加速器\1 超导腔\4 HWR\2 圆锥型HWR\β 值0.150\图纸\Taper HWR腔体\下半内腔.JPG"/>
          <p:cNvPicPr>
            <a:picLocks noChangeAspect="1" noChangeArrowheads="1"/>
          </p:cNvPicPr>
          <p:nvPr/>
        </p:nvPicPr>
        <p:blipFill>
          <a:blip r:embed="rId8" cstate="print"/>
          <a:srcRect l="23152" t="14114" r="31813" b="10526"/>
          <a:stretch>
            <a:fillRect/>
          </a:stretch>
        </p:blipFill>
        <p:spPr bwMode="auto">
          <a:xfrm>
            <a:off x="5214938" y="4500563"/>
            <a:ext cx="1414462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D:\1 工作内容\3 ADS\2 超导加速器\1 超导腔\4 HWR\2 圆锥型HWR\β 值0.150\图纸\Taper HWR腔体\上半内腔.JPG"/>
          <p:cNvPicPr>
            <a:picLocks noChangeAspect="1" noChangeArrowheads="1"/>
          </p:cNvPicPr>
          <p:nvPr/>
        </p:nvPicPr>
        <p:blipFill>
          <a:blip r:embed="rId9" cstate="print"/>
          <a:srcRect l="17969" t="16209" r="28906" b="14030"/>
          <a:stretch>
            <a:fillRect/>
          </a:stretch>
        </p:blipFill>
        <p:spPr bwMode="auto">
          <a:xfrm>
            <a:off x="6873875" y="4487863"/>
            <a:ext cx="18208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1857375" y="642937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Haerbin</a:t>
            </a:r>
            <a:endParaRPr lang="zh-CN" altLang="en-US"/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6357938" y="635793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Ningxia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6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Processing</a:t>
            </a:r>
            <a:endParaRPr kumimoji="1" lang="zh-CN" altLang="en-US" dirty="0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500063" y="2143125"/>
            <a:ext cx="1177925" cy="963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/>
              <a:t>Ultrasonic</a:t>
            </a:r>
          </a:p>
          <a:p>
            <a:pPr algn="ctr">
              <a:defRPr/>
            </a:pPr>
            <a:r>
              <a:rPr lang="en-US" altLang="zh-CN" sz="1600" dirty="0"/>
              <a:t>rinsing</a:t>
            </a:r>
            <a:endParaRPr lang="zh-CN" altLang="en-US" sz="1600" dirty="0"/>
          </a:p>
        </p:txBody>
      </p:sp>
      <p:sp>
        <p:nvSpPr>
          <p:cNvPr id="18" name="矩形 17"/>
          <p:cNvSpPr>
            <a:spLocks noChangeAspect="1"/>
          </p:cNvSpPr>
          <p:nvPr/>
        </p:nvSpPr>
        <p:spPr>
          <a:xfrm>
            <a:off x="2214563" y="2143125"/>
            <a:ext cx="1177925" cy="963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/>
              <a:t>BCP</a:t>
            </a:r>
          </a:p>
          <a:p>
            <a:pPr algn="ctr">
              <a:defRPr/>
            </a:pPr>
            <a:r>
              <a:rPr lang="en-US" altLang="zh-CN" sz="1600" dirty="0"/>
              <a:t>6h</a:t>
            </a:r>
          </a:p>
          <a:p>
            <a:pPr algn="ctr">
              <a:defRPr/>
            </a:pPr>
            <a:r>
              <a:rPr lang="en-US" altLang="zh-CN" sz="1600" dirty="0"/>
              <a:t>130um</a:t>
            </a:r>
            <a:endParaRPr lang="zh-CN" altLang="en-US" sz="1600" dirty="0"/>
          </a:p>
        </p:txBody>
      </p:sp>
      <p:sp>
        <p:nvSpPr>
          <p:cNvPr id="19" name="矩形 18"/>
          <p:cNvSpPr>
            <a:spLocks noChangeAspect="1"/>
          </p:cNvSpPr>
          <p:nvPr/>
        </p:nvSpPr>
        <p:spPr>
          <a:xfrm>
            <a:off x="3857625" y="2143125"/>
            <a:ext cx="1250950" cy="963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/>
              <a:t>Annealing 850</a:t>
            </a:r>
            <a:r>
              <a:rPr lang="zh-CN" altLang="en-US" sz="1600" dirty="0"/>
              <a:t>℃</a:t>
            </a:r>
            <a:r>
              <a:rPr lang="en-US" altLang="zh-CN" sz="1600" dirty="0"/>
              <a:t>, 3h</a:t>
            </a:r>
            <a:endParaRPr lang="zh-CN" altLang="en-US" sz="1600" dirty="0"/>
          </a:p>
        </p:txBody>
      </p:sp>
      <p:sp>
        <p:nvSpPr>
          <p:cNvPr id="21" name="右箭头 20"/>
          <p:cNvSpPr>
            <a:spLocks noChangeAspect="1"/>
          </p:cNvSpPr>
          <p:nvPr/>
        </p:nvSpPr>
        <p:spPr>
          <a:xfrm>
            <a:off x="3429000" y="2500313"/>
            <a:ext cx="428625" cy="428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22" name="右箭头 21"/>
          <p:cNvSpPr>
            <a:spLocks noChangeAspect="1"/>
          </p:cNvSpPr>
          <p:nvPr/>
        </p:nvSpPr>
        <p:spPr>
          <a:xfrm>
            <a:off x="1714500" y="2428875"/>
            <a:ext cx="428625" cy="428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23" name="矩形 22"/>
          <p:cNvSpPr>
            <a:spLocks noChangeAspect="1"/>
          </p:cNvSpPr>
          <p:nvPr/>
        </p:nvSpPr>
        <p:spPr>
          <a:xfrm>
            <a:off x="5643563" y="2143125"/>
            <a:ext cx="1179512" cy="963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/>
              <a:t>BCP</a:t>
            </a:r>
          </a:p>
          <a:p>
            <a:pPr algn="ctr">
              <a:defRPr/>
            </a:pPr>
            <a:r>
              <a:rPr lang="en-US" altLang="zh-CN" sz="1600" dirty="0"/>
              <a:t>50min</a:t>
            </a:r>
          </a:p>
          <a:p>
            <a:pPr algn="ctr">
              <a:defRPr/>
            </a:pPr>
            <a:r>
              <a:rPr lang="en-US" altLang="zh-CN" sz="1600" dirty="0"/>
              <a:t>12um</a:t>
            </a:r>
            <a:endParaRPr lang="zh-CN" altLang="en-US" sz="1600" dirty="0"/>
          </a:p>
        </p:txBody>
      </p:sp>
      <p:sp>
        <p:nvSpPr>
          <p:cNvPr id="28" name="矩形 27"/>
          <p:cNvSpPr>
            <a:spLocks noChangeAspect="1"/>
          </p:cNvSpPr>
          <p:nvPr/>
        </p:nvSpPr>
        <p:spPr>
          <a:xfrm>
            <a:off x="7358063" y="2143125"/>
            <a:ext cx="1179512" cy="963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/>
              <a:t>Ultrasonic</a:t>
            </a:r>
          </a:p>
          <a:p>
            <a:pPr algn="ctr">
              <a:defRPr/>
            </a:pPr>
            <a:r>
              <a:rPr lang="en-US" altLang="zh-CN" sz="1600" dirty="0"/>
              <a:t>rinsing</a:t>
            </a:r>
            <a:endParaRPr lang="zh-CN" altLang="en-US" sz="1600" dirty="0"/>
          </a:p>
        </p:txBody>
      </p:sp>
      <p:sp>
        <p:nvSpPr>
          <p:cNvPr id="32" name="矩形 31"/>
          <p:cNvSpPr>
            <a:spLocks noChangeAspect="1"/>
          </p:cNvSpPr>
          <p:nvPr/>
        </p:nvSpPr>
        <p:spPr>
          <a:xfrm>
            <a:off x="5680075" y="3749675"/>
            <a:ext cx="1177925" cy="96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/>
              <a:t>Clean room  class100</a:t>
            </a:r>
          </a:p>
          <a:p>
            <a:pPr algn="ctr">
              <a:defRPr/>
            </a:pPr>
            <a:r>
              <a:rPr lang="en-US" altLang="zh-CN" sz="1600" dirty="0"/>
              <a:t>Drying 24h</a:t>
            </a:r>
            <a:endParaRPr lang="zh-CN" altLang="en-US" sz="1600" dirty="0"/>
          </a:p>
        </p:txBody>
      </p:sp>
      <p:sp>
        <p:nvSpPr>
          <p:cNvPr id="33" name="矩形 32"/>
          <p:cNvSpPr>
            <a:spLocks noChangeAspect="1"/>
          </p:cNvSpPr>
          <p:nvPr/>
        </p:nvSpPr>
        <p:spPr>
          <a:xfrm>
            <a:off x="3929063" y="3749675"/>
            <a:ext cx="1285875" cy="96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/>
              <a:t>Clean room class100  assembly</a:t>
            </a:r>
            <a:endParaRPr lang="zh-CN" altLang="en-US" sz="1600" dirty="0"/>
          </a:p>
        </p:txBody>
      </p:sp>
      <p:sp>
        <p:nvSpPr>
          <p:cNvPr id="34" name="右箭头 33"/>
          <p:cNvSpPr>
            <a:spLocks noChangeAspect="1"/>
          </p:cNvSpPr>
          <p:nvPr/>
        </p:nvSpPr>
        <p:spPr>
          <a:xfrm rot="10800000">
            <a:off x="5214938" y="4035425"/>
            <a:ext cx="428625" cy="428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35" name="右箭头 34"/>
          <p:cNvSpPr>
            <a:spLocks noChangeAspect="1"/>
          </p:cNvSpPr>
          <p:nvPr/>
        </p:nvSpPr>
        <p:spPr>
          <a:xfrm>
            <a:off x="5143500" y="2500313"/>
            <a:ext cx="428625" cy="428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36" name="右箭头 35"/>
          <p:cNvSpPr>
            <a:spLocks noChangeAspect="1"/>
          </p:cNvSpPr>
          <p:nvPr/>
        </p:nvSpPr>
        <p:spPr>
          <a:xfrm rot="5400000">
            <a:off x="7643813" y="3214687"/>
            <a:ext cx="571500" cy="428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37" name="矩形 36"/>
          <p:cNvSpPr>
            <a:spLocks noChangeAspect="1"/>
          </p:cNvSpPr>
          <p:nvPr/>
        </p:nvSpPr>
        <p:spPr>
          <a:xfrm>
            <a:off x="7394575" y="3714750"/>
            <a:ext cx="1177925" cy="9636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/>
              <a:t>HPR</a:t>
            </a:r>
          </a:p>
          <a:p>
            <a:pPr algn="ctr">
              <a:defRPr/>
            </a:pPr>
            <a:r>
              <a:rPr lang="en-US" altLang="zh-CN" sz="1600" dirty="0"/>
              <a:t>84bar</a:t>
            </a:r>
          </a:p>
          <a:p>
            <a:pPr algn="ctr">
              <a:defRPr/>
            </a:pPr>
            <a:r>
              <a:rPr lang="en-US" altLang="zh-CN" sz="1600" dirty="0"/>
              <a:t>7h</a:t>
            </a:r>
            <a:endParaRPr lang="zh-CN" altLang="en-US" sz="1600" dirty="0"/>
          </a:p>
        </p:txBody>
      </p:sp>
      <p:sp>
        <p:nvSpPr>
          <p:cNvPr id="38" name="右箭头 37"/>
          <p:cNvSpPr>
            <a:spLocks noChangeAspect="1"/>
          </p:cNvSpPr>
          <p:nvPr/>
        </p:nvSpPr>
        <p:spPr>
          <a:xfrm rot="10800000">
            <a:off x="6929438" y="4035425"/>
            <a:ext cx="428625" cy="428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39" name="右箭头 38"/>
          <p:cNvSpPr>
            <a:spLocks noChangeAspect="1"/>
          </p:cNvSpPr>
          <p:nvPr/>
        </p:nvSpPr>
        <p:spPr>
          <a:xfrm rot="10800000">
            <a:off x="3500438" y="4035425"/>
            <a:ext cx="428625" cy="428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40" name="右箭头 39"/>
          <p:cNvSpPr>
            <a:spLocks noChangeAspect="1"/>
          </p:cNvSpPr>
          <p:nvPr/>
        </p:nvSpPr>
        <p:spPr>
          <a:xfrm>
            <a:off x="6858000" y="2500313"/>
            <a:ext cx="428625" cy="428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41" name="矩形 40"/>
          <p:cNvSpPr>
            <a:spLocks noChangeAspect="1"/>
          </p:cNvSpPr>
          <p:nvPr/>
        </p:nvSpPr>
        <p:spPr>
          <a:xfrm>
            <a:off x="2286000" y="3749675"/>
            <a:ext cx="1179513" cy="96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/>
              <a:t>Pumping and leak checking</a:t>
            </a:r>
            <a:endParaRPr lang="zh-CN" altLang="en-US" sz="1600" dirty="0"/>
          </a:p>
        </p:txBody>
      </p:sp>
      <p:sp>
        <p:nvSpPr>
          <p:cNvPr id="42" name="右箭头 41"/>
          <p:cNvSpPr>
            <a:spLocks noChangeAspect="1"/>
          </p:cNvSpPr>
          <p:nvPr/>
        </p:nvSpPr>
        <p:spPr>
          <a:xfrm rot="10800000">
            <a:off x="1785938" y="4035425"/>
            <a:ext cx="428625" cy="4286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/>
          </a:p>
        </p:txBody>
      </p:sp>
      <p:sp>
        <p:nvSpPr>
          <p:cNvPr id="43" name="矩形 42"/>
          <p:cNvSpPr>
            <a:spLocks noChangeAspect="1"/>
          </p:cNvSpPr>
          <p:nvPr/>
        </p:nvSpPr>
        <p:spPr>
          <a:xfrm>
            <a:off x="606425" y="3749675"/>
            <a:ext cx="1179513" cy="96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dirty="0"/>
              <a:t>baking120</a:t>
            </a:r>
            <a:r>
              <a:rPr lang="zh-CN" altLang="en-US" sz="1600" dirty="0"/>
              <a:t>℃，</a:t>
            </a:r>
            <a:r>
              <a:rPr lang="en-US" altLang="zh-CN" sz="1600" dirty="0"/>
              <a:t>50h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899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标题 1"/>
          <p:cNvSpPr>
            <a:spLocks noGrp="1"/>
          </p:cNvSpPr>
          <p:nvPr>
            <p:ph type="title"/>
          </p:nvPr>
        </p:nvSpPr>
        <p:spPr>
          <a:xfrm>
            <a:off x="1043608" y="-242888"/>
            <a:ext cx="7643192" cy="1143001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Arial" charset="0"/>
                <a:ea typeface="宋体" charset="0"/>
              </a:rPr>
              <a:t>Vertical test</a:t>
            </a:r>
            <a:endParaRPr lang="zh-CN" altLang="en-US" dirty="0">
              <a:latin typeface="Arial" charset="0"/>
              <a:ea typeface="宋体" charset="0"/>
            </a:endParaRPr>
          </a:p>
        </p:txBody>
      </p:sp>
      <p:pic>
        <p:nvPicPr>
          <p:cNvPr id="32" name="Picture 5" descr="D:\2 工作文件资料\2 会议资料\2015\peter\QQ图片20150714055641.jpg"/>
          <p:cNvPicPr>
            <a:picLocks noChangeAspect="1" noChangeArrowheads="1"/>
          </p:cNvPicPr>
          <p:nvPr/>
        </p:nvPicPr>
        <p:blipFill>
          <a:blip r:embed="rId3" cstate="print"/>
          <a:srcRect t="-427" r="-43" b="555"/>
          <a:stretch>
            <a:fillRect/>
          </a:stretch>
        </p:blipFill>
        <p:spPr bwMode="auto">
          <a:xfrm>
            <a:off x="58018" y="872716"/>
            <a:ext cx="14176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1 工作内容\3 ADS\2 超导加速器\1 超导腔\4 HWR\3taper型\beta0.15\垂测\2015 11 28\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660" y="1124743"/>
            <a:ext cx="7452828" cy="5389515"/>
          </a:xfrm>
          <a:prstGeom prst="rect">
            <a:avLst/>
          </a:prstGeom>
          <a:noFill/>
        </p:spPr>
      </p:pic>
      <p:sp>
        <p:nvSpPr>
          <p:cNvPr id="2" name="五角星 1"/>
          <p:cNvSpPr/>
          <p:nvPr/>
        </p:nvSpPr>
        <p:spPr bwMode="auto">
          <a:xfrm>
            <a:off x="4752020" y="4329100"/>
            <a:ext cx="216024" cy="144016"/>
          </a:xfrm>
          <a:prstGeom prst="star5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736812"/>
            <a:ext cx="8604956" cy="4716524"/>
          </a:xfrm>
        </p:spPr>
        <p:txBody>
          <a:bodyPr/>
          <a:lstStyle/>
          <a:p>
            <a:r>
              <a:rPr lang="en-US" altLang="zh-CN" sz="2400" dirty="0" smtClean="0">
                <a:latin typeface="+mn-lt"/>
              </a:rPr>
              <a:t>The fabrication and treatment of HWRs have been qualified by Vertical testing.</a:t>
            </a:r>
          </a:p>
          <a:p>
            <a:r>
              <a:rPr lang="en-US" altLang="zh-CN" sz="2400" dirty="0" smtClean="0">
                <a:latin typeface="+mn-lt"/>
              </a:rPr>
              <a:t>The df/dp test result is larger than the simulation result,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final results with Helium Vessel will be given after further optimization.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 helium Vessel and Tuner are being constructed now.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HWR010 Cavities has passed the 10mA beams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9532" y="1304764"/>
            <a:ext cx="8316924" cy="4640838"/>
          </a:xfrm>
        </p:spPr>
        <p:txBody>
          <a:bodyPr anchor="ctr">
            <a:noAutofit/>
          </a:bodyPr>
          <a:lstStyle/>
          <a:p>
            <a:pPr algn="ctr"/>
            <a:r>
              <a:rPr kumimoji="1" lang="en-US" altLang="zh-CN" sz="9600" dirty="0" smtClean="0"/>
              <a:t>Thanks for your attention!</a:t>
            </a:r>
            <a:endParaRPr kumimoji="1"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6373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Contents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29020" y="1628800"/>
            <a:ext cx="6355248" cy="4022725"/>
          </a:xfrm>
          <a:prstGeom prst="rect">
            <a:avLst/>
          </a:prstGeom>
        </p:spPr>
        <p:txBody>
          <a:bodyPr/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Introduction of background 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RF design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Mechanical Study Results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Fabrication</a:t>
            </a: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Vertical test result</a:t>
            </a:r>
            <a:endParaRPr lang="en-US" altLang="zh-CN" sz="3200" dirty="0" smtClean="0">
              <a:solidFill>
                <a:schemeClr val="tx1"/>
              </a:solidFill>
              <a:latin typeface="+mn-lt"/>
              <a:ea typeface="宋体" charset="0"/>
            </a:endParaRPr>
          </a:p>
          <a:p>
            <a:endParaRPr kumimoji="1" lang="en-US" altLang="zh-CN" sz="3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7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</a:rPr>
              <a:t>Motivation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 w="3175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6218148"/>
            <a:ext cx="1999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Lingoes Unicode" pitchFamily="34" charset="-122"/>
                <a:ea typeface="Lingoes Unicode" pitchFamily="34" charset="-122"/>
                <a:cs typeface="Times New Roman" pitchFamily="18" charset="0"/>
              </a:rPr>
              <a:t>~3 mA ion </a:t>
            </a:r>
            <a:endParaRPr lang="zh-CN" altLang="en-US" sz="2800" dirty="0">
              <a:solidFill>
                <a:srgbClr val="FF0000"/>
              </a:solidFill>
              <a:latin typeface="Lingoes Unicode" pitchFamily="34" charset="-122"/>
              <a:ea typeface="Lingoes Unicode" pitchFamily="34" charset="-122"/>
              <a:cs typeface="Times New Roman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20091" y="1010183"/>
            <a:ext cx="6518898" cy="2673912"/>
            <a:chOff x="2339752" y="1315718"/>
            <a:chExt cx="6518898" cy="26739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315718"/>
              <a:ext cx="6129534" cy="267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644008" y="1969676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FF0000"/>
                  </a:solidFill>
                  <a:latin typeface="Lingoes Unicode" pitchFamily="34" charset="-122"/>
                  <a:ea typeface="Lingoes Unicode" pitchFamily="34" charset="-122"/>
                  <a:cs typeface="Times New Roman" pitchFamily="18" charset="0"/>
                </a:rPr>
                <a:t>10 mA H</a:t>
              </a:r>
              <a:r>
                <a:rPr lang="en-US" altLang="zh-CN" sz="2800" baseline="30000" dirty="0" smtClean="0">
                  <a:solidFill>
                    <a:srgbClr val="FF0000"/>
                  </a:solidFill>
                  <a:latin typeface="Lingoes Unicode" pitchFamily="34" charset="-122"/>
                  <a:ea typeface="Lingoes Unicode" pitchFamily="34" charset="-122"/>
                  <a:cs typeface="Times New Roman" pitchFamily="18" charset="0"/>
                </a:rPr>
                <a:t>+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Lingoes Unicode" pitchFamily="34" charset="-122"/>
                  <a:ea typeface="Lingoes Unicode" pitchFamily="34" charset="-122"/>
                  <a:cs typeface="Times New Roman" pitchFamily="18" charset="0"/>
                </a:rPr>
                <a:t> </a:t>
              </a:r>
              <a:endParaRPr lang="zh-CN" altLang="en-US" sz="2800" dirty="0">
                <a:solidFill>
                  <a:srgbClr val="FF0000"/>
                </a:solidFill>
                <a:latin typeface="Lingoes Unicode" pitchFamily="34" charset="-122"/>
                <a:ea typeface="Lingoes Unicode" pitchFamily="34" charset="-122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466" y="3343307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ADS</a:t>
              </a:r>
              <a:endParaRPr lang="zh-CN" altLang="en-US" sz="2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87624" y="620130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HIAF</a:t>
            </a:r>
            <a:endParaRPr lang="zh-CN" altLang="en-US" sz="28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642" y="3969060"/>
            <a:ext cx="3799298" cy="232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5218" r="17595" b="17907"/>
          <a:stretch/>
        </p:blipFill>
        <p:spPr>
          <a:xfrm>
            <a:off x="4212468" y="3799479"/>
            <a:ext cx="4896036" cy="24018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 bwMode="auto">
          <a:xfrm>
            <a:off x="7432015" y="2347139"/>
            <a:ext cx="1254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Cooperated with IHEP</a:t>
            </a:r>
            <a:endParaRPr lang="zh-CN" altLang="en-US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4535996" y="6129300"/>
            <a:ext cx="457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Neutron Source  </a:t>
            </a:r>
            <a:r>
              <a:rPr lang="en-US" altLang="zh-CN" sz="2800" dirty="0" smtClean="0">
                <a:solidFill>
                  <a:srgbClr val="FF0000"/>
                </a:solidFill>
                <a:latin typeface="Lingoes Unicode" pitchFamily="34" charset="-122"/>
                <a:ea typeface="Lingoes Unicode" pitchFamily="34" charset="-122"/>
                <a:cs typeface="Times New Roman" pitchFamily="18" charset="0"/>
              </a:rPr>
              <a:t>~10mA D</a:t>
            </a:r>
            <a:r>
              <a:rPr lang="en-US" altLang="zh-CN" sz="2800" baseline="30000" dirty="0" smtClean="0">
                <a:solidFill>
                  <a:srgbClr val="FF0000"/>
                </a:solidFill>
                <a:latin typeface="Lingoes Unicode" pitchFamily="34" charset="-122"/>
                <a:ea typeface="Lingoes Unicode" pitchFamily="34" charset="-122"/>
                <a:cs typeface="Times New Roman" pitchFamily="18" charset="0"/>
              </a:rPr>
              <a:t>+</a:t>
            </a:r>
            <a:endParaRPr lang="zh-CN" altLang="en-US" sz="2800" dirty="0">
              <a:solidFill>
                <a:srgbClr val="FF0000"/>
              </a:solidFill>
              <a:latin typeface="Lingoes Unicode" pitchFamily="34" charset="-122"/>
              <a:ea typeface="Lingoes Unicode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56621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 SC Cavity developed at IMP</a:t>
            </a:r>
            <a:endParaRPr kumimoji="1" lang="zh-CN" altLang="en-US" dirty="0"/>
          </a:p>
        </p:txBody>
      </p:sp>
      <p:pic>
        <p:nvPicPr>
          <p:cNvPr id="6" name="图片 3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6213"/>
            <a:ext cx="30607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4"/>
          <p:cNvPicPr preferRelativeResize="0"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1446213"/>
            <a:ext cx="30607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5"/>
          <p:cNvPicPr preferRelativeResize="0"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3300" y="1446213"/>
            <a:ext cx="30607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6"/>
          <p:cNvPicPr preferRelativeResize="0"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491" y="4214813"/>
            <a:ext cx="30607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10"/>
          <p:cNvGrpSpPr>
            <a:grpSpLocks/>
          </p:cNvGrpSpPr>
          <p:nvPr/>
        </p:nvGrpSpPr>
        <p:grpSpPr bwMode="auto">
          <a:xfrm>
            <a:off x="3717354" y="4214813"/>
            <a:ext cx="2890837" cy="2308225"/>
            <a:chOff x="3357554" y="4244613"/>
            <a:chExt cx="2890892" cy="2307395"/>
          </a:xfrm>
        </p:grpSpPr>
        <p:grpSp>
          <p:nvGrpSpPr>
            <p:cNvPr id="11" name="组合 8"/>
            <p:cNvGrpSpPr>
              <a:grpSpLocks/>
            </p:cNvGrpSpPr>
            <p:nvPr/>
          </p:nvGrpSpPr>
          <p:grpSpPr bwMode="auto">
            <a:xfrm>
              <a:off x="3357554" y="4572008"/>
              <a:ext cx="2890892" cy="1980000"/>
              <a:chOff x="3357554" y="4572008"/>
              <a:chExt cx="2890892" cy="1980000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7636" y="4572008"/>
                <a:ext cx="2110810" cy="19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57554" y="4572008"/>
                <a:ext cx="829541" cy="19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428992" y="4244613"/>
              <a:ext cx="2357483" cy="2777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b="1" dirty="0">
                  <a:latin typeface="+mj-lt"/>
                  <a:ea typeface="+mj-ea"/>
                  <a:cs typeface="Times New Roman" pitchFamily="18" charset="0"/>
                </a:rPr>
                <a:t>162.5 MHz HWR015</a:t>
              </a:r>
              <a:endParaRPr lang="zh-CN" altLang="en-US" sz="1200" b="1" dirty="0">
                <a:latin typeface="+mj-lt"/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4479" y="4483100"/>
            <a:ext cx="12954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6751066" y="4222750"/>
            <a:ext cx="23574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 dirty="0">
                <a:latin typeface="+mj-lt"/>
                <a:ea typeface="+mj-ea"/>
                <a:cs typeface="Times New Roman" pitchFamily="18" charset="0"/>
              </a:rPr>
              <a:t>1.3 GHz Single-cell</a:t>
            </a:r>
            <a:endParaRPr lang="zh-CN" altLang="en-US" sz="1200" b="1" dirty="0"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236804" cy="72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kumimoji="1" lang="en-US" altLang="zh-CN" dirty="0" smtClean="0"/>
              <a:t>Physics design of ADS injector II</a:t>
            </a:r>
            <a:endParaRPr kumimoji="1" lang="zh-CN" altLang="en-US" dirty="0"/>
          </a:p>
        </p:txBody>
      </p:sp>
      <p:pic>
        <p:nvPicPr>
          <p:cNvPr id="12" name="Picture 28" descr="D:\2 工作文件资料\2 会议资料\2015\peter\QQ图片20150713112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500188"/>
            <a:ext cx="72913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8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12"/>
    </mc:Choice>
    <mc:Fallback xmlns="">
      <p:transition advTm="201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HWR 010</a:t>
            </a:r>
            <a:endParaRPr lang="zh-CN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383" y="4154056"/>
            <a:ext cx="1830543" cy="26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373" y="4168180"/>
            <a:ext cx="2690595" cy="260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 3"/>
          <p:cNvGrpSpPr/>
          <p:nvPr/>
        </p:nvGrpSpPr>
        <p:grpSpPr>
          <a:xfrm rot="5400000">
            <a:off x="5518328" y="769049"/>
            <a:ext cx="2140039" cy="3960688"/>
            <a:chOff x="-3743" y="1024818"/>
            <a:chExt cx="2883468" cy="5082062"/>
          </a:xfrm>
        </p:grpSpPr>
        <p:pic>
          <p:nvPicPr>
            <p:cNvPr id="6" name="Picture 2" descr="C:\work\会议\2012 CM国际评审会\图片\6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12" t="1364" r="43700" b="1364"/>
            <a:stretch>
              <a:fillRect/>
            </a:stretch>
          </p:blipFill>
          <p:spPr bwMode="auto">
            <a:xfrm>
              <a:off x="-3743" y="1024818"/>
              <a:ext cx="1878677" cy="508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C:\work\会议\2012 CM国际评审会\图片\2.bmp"/>
            <p:cNvPicPr>
              <a:picLocks noChangeAspect="1" noChangeArrowheads="1"/>
            </p:cNvPicPr>
            <p:nvPr/>
          </p:nvPicPr>
          <p:blipFill>
            <a:blip r:embed="rId5" cstate="print"/>
            <a:srcRect l="46194" t="4269" r="46127" b="3677"/>
            <a:stretch>
              <a:fillRect/>
            </a:stretch>
          </p:blipFill>
          <p:spPr bwMode="auto">
            <a:xfrm>
              <a:off x="1763713" y="1268413"/>
              <a:ext cx="1116012" cy="446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098790"/>
              </p:ext>
            </p:extLst>
          </p:nvPr>
        </p:nvGraphicFramePr>
        <p:xfrm>
          <a:off x="-15549" y="1679373"/>
          <a:ext cx="4104704" cy="5112568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2383453"/>
                <a:gridCol w="1721251"/>
              </a:tblGrid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 (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MHz)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162.5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β</a:t>
                      </a:r>
                      <a:r>
                        <a:rPr kumimoji="0" lang="en-US" altLang="zh-CN" sz="1600" b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opt</a:t>
                      </a:r>
                      <a:endParaRPr kumimoji="0" lang="zh-CN" sz="16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楷体_GB2312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0.101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Epeak</a:t>
                      </a: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en-US" altLang="zh-CN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Eacc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5.9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Bpeak</a:t>
                      </a: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</a:t>
                      </a:r>
                      <a:r>
                        <a:rPr kumimoji="0" lang="en-US" altLang="zh-CN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Eacc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12.1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 = Rs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×</a:t>
                      </a: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Q0 (</a:t>
                      </a:r>
                      <a:r>
                        <a:rPr kumimoji="0" lang="en-US" altLang="zh-CN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Ω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28.4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 / Q0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153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Q0 (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4.4K, </a:t>
                      </a:r>
                      <a:r>
                        <a:rPr kumimoji="0" lang="en-US" altLang="zh-CN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Rs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</a:t>
                      </a: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71.4 </a:t>
                      </a:r>
                      <a:r>
                        <a:rPr kumimoji="0" lang="en-US" altLang="zh-CN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nΩ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4E8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Vacc</a:t>
                      </a: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MV)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0.78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Epeak</a:t>
                      </a: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MV/m)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25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Bpeak</a:t>
                      </a:r>
                      <a:r>
                        <a:rPr kumimoji="0" lang="en-US" altLang="zh-CN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</a:t>
                      </a:r>
                      <a:r>
                        <a:rPr kumimoji="0" lang="en-US" altLang="zh-CN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mT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50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Pdiss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(W) (4.4K, </a:t>
                      </a:r>
                      <a:r>
                        <a:rPr kumimoji="0" lang="en-US" altLang="zh-CN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Rs</a:t>
                      </a: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=71.4nΩ)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68580" marR="6858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charset="0"/>
                        <a:ea typeface="宋体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 bwMode="auto">
          <a:xfrm>
            <a:off x="935596" y="1160748"/>
            <a:ext cx="21242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RF Parameters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 bwMode="auto">
          <a:xfrm>
            <a:off x="5652120" y="1268760"/>
            <a:ext cx="21242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models</a:t>
            </a:r>
            <a:endParaRPr lang="zh-CN" altLang="en-US" sz="2200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88430"/>
      </p:ext>
    </p:extLst>
  </p:cSld>
  <p:clrMapOvr>
    <a:masterClrMapping/>
  </p:clrMapOvr>
  <p:transition advTm="114609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ESHOUBO\Desktop\v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1411659"/>
            <a:ext cx="22923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449" y="1398732"/>
            <a:ext cx="2570163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00" y="3960589"/>
            <a:ext cx="22923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C:\Users\HESHOUBO\Desktop\inner conductor ribs.jpg"/>
          <p:cNvPicPr>
            <a:picLocks noChangeAspect="1" noChangeArrowheads="1"/>
          </p:cNvPicPr>
          <p:nvPr/>
        </p:nvPicPr>
        <p:blipFill>
          <a:blip r:embed="rId5" cstate="print"/>
          <a:srcRect t="13255" b="15375"/>
          <a:stretch>
            <a:fillRect/>
          </a:stretch>
        </p:blipFill>
        <p:spPr bwMode="auto">
          <a:xfrm>
            <a:off x="2465449" y="3952980"/>
            <a:ext cx="2570163" cy="184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104564" y="3527720"/>
            <a:ext cx="5187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ressure Sens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itivity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5.657</a:t>
            </a:r>
            <a:r>
              <a:rPr lang="zh-CN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Hz/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mbar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290085" y="5805264"/>
            <a:ext cx="4353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ressure Sens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itivity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zh-CN" alt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Hz/</a:t>
            </a:r>
            <a:r>
              <a:rPr lang="en-US" altLang="zh-CN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mbar</a:t>
            </a:r>
            <a:endParaRPr lang="zh-CN" alt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5516" y="6201308"/>
            <a:ext cx="4560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Test result: Pressure sensitivity 20 Hz/mbar </a:t>
            </a:r>
            <a:endParaRPr lang="zh-CN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31360" y="961650"/>
            <a:ext cx="211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ressure Sens</a:t>
            </a:r>
            <a:r>
              <a:rPr lang="en-US" altLang="zh-C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itivity</a:t>
            </a:r>
            <a:endParaRPr lang="zh-CN" altLang="en-US" dirty="0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35596" y="116632"/>
            <a:ext cx="7728847" cy="720690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srgbClr val="F18E30"/>
                </a:solidFill>
              </a:rPr>
              <a:t>HWR010 </a:t>
            </a:r>
            <a:r>
              <a:rPr lang="en-US" altLang="zh-CN" dirty="0" smtClean="0">
                <a:solidFill>
                  <a:srgbClr val="F18E30"/>
                </a:solidFill>
              </a:rPr>
              <a:t>Mechanical Analysis</a:t>
            </a:r>
            <a:endParaRPr lang="zh-CN" altLang="en-US" dirty="0"/>
          </a:p>
        </p:txBody>
      </p:sp>
      <p:pic>
        <p:nvPicPr>
          <p:cNvPr id="12" name="Picture 2" descr="C:\Users\HESHOUBO\Desktop\HWR Cryomodulereview\HWR-tuner-He_vessel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21344" t="6155" r="31122" b="2974"/>
          <a:stretch/>
        </p:blipFill>
        <p:spPr bwMode="auto">
          <a:xfrm>
            <a:off x="5681134" y="1392604"/>
            <a:ext cx="3078819" cy="3584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4" name="直接连接符 13"/>
          <p:cNvCxnSpPr/>
          <p:nvPr/>
        </p:nvCxnSpPr>
        <p:spPr>
          <a:xfrm>
            <a:off x="5292080" y="837322"/>
            <a:ext cx="0" cy="602067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577644" y="1017578"/>
            <a:ext cx="128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18E30"/>
                </a:solidFill>
              </a:rPr>
              <a:t>Tuner R&amp;D</a:t>
            </a:r>
            <a:endParaRPr lang="zh-CN" altLang="en-US" dirty="0"/>
          </a:p>
        </p:txBody>
      </p:sp>
      <p:pic>
        <p:nvPicPr>
          <p:cNvPr id="16" name="Picture 5" descr="C:\Users\HESHOUBO\Desktop\22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1111" y="4857613"/>
            <a:ext cx="3118842" cy="153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 bwMode="auto">
          <a:xfrm>
            <a:off x="5832140" y="6381328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 Narrow" pitchFamily="34" charset="0"/>
                <a:ea typeface="楷体_GB2312" pitchFamily="49" charset="-122"/>
                <a:cs typeface="Times New Roman" pitchFamily="18" charset="0"/>
              </a:rPr>
              <a:t>Tuning range &gt;200Hz @4.2K</a:t>
            </a:r>
            <a:endParaRPr lang="zh-CN" altLang="en-US" dirty="0" smtClean="0">
              <a:latin typeface="Arial Narrow" pitchFamily="34" charset="0"/>
              <a:ea typeface="楷体_GB2312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73169"/>
      </p:ext>
    </p:extLst>
  </p:cSld>
  <p:clrMapOvr>
    <a:masterClrMapping/>
  </p:clrMapOvr>
  <p:transition advTm="11460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Beam Condition</a:t>
            </a:r>
            <a:endParaRPr lang="zh-CN" altLang="en-US" dirty="0"/>
          </a:p>
        </p:txBody>
      </p:sp>
      <p:grpSp>
        <p:nvGrpSpPr>
          <p:cNvPr id="3" name="组 20"/>
          <p:cNvGrpSpPr/>
          <p:nvPr/>
        </p:nvGrpSpPr>
        <p:grpSpPr>
          <a:xfrm>
            <a:off x="485351" y="1880828"/>
            <a:ext cx="8658649" cy="1274869"/>
            <a:chOff x="441759" y="908720"/>
            <a:chExt cx="8658649" cy="1274869"/>
          </a:xfrm>
        </p:grpSpPr>
        <p:sp>
          <p:nvSpPr>
            <p:cNvPr id="4" name="矩形 3"/>
            <p:cNvSpPr/>
            <p:nvPr/>
          </p:nvSpPr>
          <p:spPr>
            <a:xfrm>
              <a:off x="4067061" y="941819"/>
              <a:ext cx="50333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l"/>
              </a:pPr>
              <a:r>
                <a:rPr kumimoji="1" lang="en-US" altLang="zh-CN" sz="1600" b="1" dirty="0">
                  <a:solidFill>
                    <a:prstClr val="black"/>
                  </a:solidFill>
                </a:rPr>
                <a:t>ECRIS + LEBT + RFQ + MEBT + </a:t>
              </a:r>
              <a:r>
                <a:rPr kumimoji="1" lang="en-US" altLang="zh-CN" sz="1600" b="1" dirty="0" smtClean="0">
                  <a:solidFill>
                    <a:prstClr val="black"/>
                  </a:solidFill>
                </a:rPr>
                <a:t>TCM1, </a:t>
              </a:r>
              <a:r>
                <a:rPr kumimoji="1" lang="en-US" altLang="zh-CN" sz="1600" b="1" dirty="0" smtClean="0">
                  <a:solidFill>
                    <a:srgbClr val="FF0000"/>
                  </a:solidFill>
                </a:rPr>
                <a:t>2.5 MeV </a:t>
              </a:r>
              <a:endParaRPr kumimoji="1" lang="en-US" altLang="zh-CN" sz="1600" b="1" dirty="0">
                <a:solidFill>
                  <a:srgbClr val="FF0000"/>
                </a:solidFill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kumimoji="1" lang="en-US" altLang="zh-CN" sz="1600" b="1" dirty="0" smtClean="0">
                  <a:solidFill>
                    <a:prstClr val="black"/>
                  </a:solidFill>
                </a:rPr>
                <a:t>RFQ </a:t>
              </a:r>
              <a:r>
                <a:rPr kumimoji="1" lang="en-US" altLang="zh-CN" sz="1600" b="1" dirty="0">
                  <a:solidFill>
                    <a:prstClr val="black"/>
                  </a:solidFill>
                </a:rPr>
                <a:t>commissioning, validate CM design. </a:t>
              </a:r>
            </a:p>
            <a:p>
              <a:pPr marL="285750" indent="-285750">
                <a:buFont typeface="Wingdings" pitchFamily="2" charset="2"/>
                <a:buChar char="l"/>
              </a:pPr>
              <a:r>
                <a:rPr kumimoji="1" lang="en-US" altLang="zh-CN" sz="1600" b="1" dirty="0" smtClean="0">
                  <a:solidFill>
                    <a:prstClr val="black"/>
                  </a:solidFill>
                </a:rPr>
                <a:t>Feb. 13th, 2015, 2.55 </a:t>
              </a:r>
              <a:r>
                <a:rPr kumimoji="1" lang="en-US" altLang="zh-CN" sz="1600" b="1" dirty="0">
                  <a:solidFill>
                    <a:prstClr val="black"/>
                  </a:solidFill>
                </a:rPr>
                <a:t>MeV/11 </a:t>
              </a:r>
              <a:r>
                <a:rPr kumimoji="1" lang="en-US" altLang="zh-CN" sz="1600" b="1" dirty="0" smtClean="0">
                  <a:solidFill>
                    <a:prstClr val="black"/>
                  </a:solidFill>
                </a:rPr>
                <a:t>mA/CW</a:t>
              </a:r>
              <a:endParaRPr kumimoji="1" lang="en-US" altLang="zh-CN" sz="1600" b="1" dirty="0">
                <a:solidFill>
                  <a:prstClr val="black"/>
                </a:solidFill>
              </a:endParaRPr>
            </a:p>
          </p:txBody>
        </p:sp>
        <p:grpSp>
          <p:nvGrpSpPr>
            <p:cNvPr id="5" name="组 11"/>
            <p:cNvGrpSpPr/>
            <p:nvPr/>
          </p:nvGrpSpPr>
          <p:grpSpPr>
            <a:xfrm>
              <a:off x="441759" y="908720"/>
              <a:ext cx="3625302" cy="1274869"/>
              <a:chOff x="441759" y="908720"/>
              <a:chExt cx="3625302" cy="127486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41759" y="908720"/>
                <a:ext cx="3625302" cy="1274869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 bwMode="auto">
              <a:xfrm>
                <a:off x="1971616" y="1795066"/>
                <a:ext cx="201399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>
                    <a:rot lat="0" lon="0" rev="660000"/>
                  </a:camera>
                  <a:lightRig rig="threePt" dir="t"/>
                </a:scene3d>
              </a:bodyPr>
              <a:lstStyle/>
              <a:p>
                <a:r>
                  <a:rPr lang="en-US" altLang="zh-CN" sz="1600" dirty="0" smtClean="0">
                    <a:ea typeface="楷体_GB2312" pitchFamily="49" charset="-122"/>
                    <a:cs typeface="Times New Roman" pitchFamily="18" charset="0"/>
                  </a:rPr>
                  <a:t>162.5 MHz HWR010</a:t>
                </a:r>
                <a:endParaRPr lang="zh-CN" altLang="en-US" sz="1600" dirty="0" smtClean="0">
                  <a:ea typeface="楷体_GB2312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组 21"/>
          <p:cNvGrpSpPr/>
          <p:nvPr/>
        </p:nvGrpSpPr>
        <p:grpSpPr>
          <a:xfrm>
            <a:off x="390189" y="4047007"/>
            <a:ext cx="8125167" cy="1424343"/>
            <a:chOff x="437677" y="2080864"/>
            <a:chExt cx="8125167" cy="1424343"/>
          </a:xfrm>
        </p:grpSpPr>
        <p:sp>
          <p:nvSpPr>
            <p:cNvPr id="9" name="矩形 8"/>
            <p:cNvSpPr/>
            <p:nvPr/>
          </p:nvSpPr>
          <p:spPr>
            <a:xfrm>
              <a:off x="4797527" y="2080864"/>
              <a:ext cx="37653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l"/>
              </a:pPr>
              <a:r>
                <a:rPr kumimoji="1" lang="en-US" altLang="zh-CN" sz="1600" b="1" dirty="0" smtClean="0">
                  <a:solidFill>
                    <a:prstClr val="black"/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ECRIS+LEBT+RFQ+MEBT+CM6, </a:t>
              </a:r>
              <a:r>
                <a:rPr kumimoji="1" lang="en-US" altLang="zh-CN" sz="1600" b="1" dirty="0" smtClean="0">
                  <a:solidFill>
                    <a:srgbClr val="FF0000"/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5 MeV</a:t>
              </a:r>
              <a:endParaRPr kumimoji="1" lang="en-US" altLang="zh-CN" sz="1600" b="1" dirty="0">
                <a:solidFill>
                  <a:srgbClr val="FF0000"/>
                </a:solidFill>
                <a:latin typeface="Arial Narrow" pitchFamily="34" charset="0"/>
                <a:ea typeface="楷体_GB2312" pitchFamily="49" charset="-122"/>
                <a:cs typeface="Times New Roman" pitchFamily="18" charset="0"/>
              </a:endParaRPr>
            </a:p>
            <a:p>
              <a:pPr marL="285750" indent="-285750">
                <a:buFont typeface="Wingdings" pitchFamily="2" charset="2"/>
                <a:buChar char="l"/>
              </a:pPr>
              <a:r>
                <a:rPr kumimoji="1" lang="en-US" altLang="zh-CN" sz="1600" b="1" dirty="0" smtClean="0">
                  <a:solidFill>
                    <a:prstClr val="black"/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Dec</a:t>
              </a:r>
              <a:r>
                <a:rPr kumimoji="1" lang="en-US" altLang="zh-CN" sz="1600" b="1" dirty="0" smtClean="0">
                  <a:solidFill>
                    <a:prstClr val="black"/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 28</a:t>
              </a:r>
              <a:r>
                <a:rPr kumimoji="1" lang="en-US" altLang="zh-CN" sz="1600" b="1" baseline="30000" dirty="0" smtClean="0">
                  <a:solidFill>
                    <a:prstClr val="black"/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th</a:t>
              </a:r>
              <a:r>
                <a:rPr kumimoji="1" lang="en-US" altLang="zh-CN" sz="1600" b="1" dirty="0" smtClean="0">
                  <a:solidFill>
                    <a:prstClr val="black"/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, 2015, 4.6 MeV/4 mA/CW</a:t>
              </a:r>
            </a:p>
            <a:p>
              <a:r>
                <a:rPr kumimoji="1" lang="en-US" altLang="zh-CN" sz="1600" b="1" dirty="0">
                  <a:solidFill>
                    <a:srgbClr val="0000FF"/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 </a:t>
              </a:r>
              <a:r>
                <a:rPr kumimoji="1" lang="en-US" altLang="zh-CN" sz="1600" b="1" dirty="0" smtClean="0">
                  <a:solidFill>
                    <a:srgbClr val="0000FF"/>
                  </a:solidFill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      limitation is the RFQ Power source</a:t>
              </a:r>
              <a:endParaRPr lang="zh-CN" altLang="en-US" sz="16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0" name="组 12"/>
            <p:cNvGrpSpPr/>
            <p:nvPr/>
          </p:nvGrpSpPr>
          <p:grpSpPr>
            <a:xfrm>
              <a:off x="437677" y="2245608"/>
              <a:ext cx="4341747" cy="1259599"/>
              <a:chOff x="437677" y="2245608"/>
              <a:chExt cx="4341747" cy="1259599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1420000">
                <a:off x="437677" y="2245608"/>
                <a:ext cx="4341747" cy="1259599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 bwMode="auto">
              <a:xfrm>
                <a:off x="2540467" y="3054013"/>
                <a:ext cx="201399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rtlCol="0">
                <a:spAutoFit/>
                <a:scene3d>
                  <a:camera prst="orthographicFront">
                    <a:rot lat="0" lon="0" rev="660000"/>
                  </a:camera>
                  <a:lightRig rig="threePt" dir="t"/>
                </a:scene3d>
              </a:bodyPr>
              <a:lstStyle/>
              <a:p>
                <a:r>
                  <a:rPr lang="en-US" altLang="zh-CN" sz="1600" dirty="0" smtClean="0">
                    <a:ea typeface="楷体_GB2312" pitchFamily="49" charset="-122"/>
                    <a:cs typeface="Times New Roman" pitchFamily="18" charset="0"/>
                  </a:rPr>
                  <a:t>162.5 MHz HWR010</a:t>
                </a:r>
                <a:endParaRPr lang="zh-CN" altLang="en-US" sz="1600" dirty="0" smtClean="0">
                  <a:ea typeface="楷体_GB2312" pitchFamily="49" charset="-122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5375463"/>
      </p:ext>
    </p:extLst>
  </p:cSld>
  <p:clrMapOvr>
    <a:masterClrMapping/>
  </p:clrMapOvr>
  <p:transition advTm="114609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9" y="116632"/>
            <a:ext cx="7200799" cy="7200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HWR015 EM Design</a:t>
            </a:r>
            <a:endParaRPr kumimoji="1" lang="zh-CN" altLang="en-US" dirty="0"/>
          </a:p>
        </p:txBody>
      </p:sp>
      <p:pic>
        <p:nvPicPr>
          <p:cNvPr id="8" name="图片 11" descr="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9388"/>
            <a:ext cx="42052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2" descr="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275" y="1449388"/>
            <a:ext cx="41894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1438" y="4437063"/>
          <a:ext cx="4667634" cy="1422306"/>
        </p:xfrm>
        <a:graphic>
          <a:graphicData uri="http://schemas.openxmlformats.org/drawingml/2006/table">
            <a:tbl>
              <a:tblPr/>
              <a:tblGrid>
                <a:gridCol w="801362"/>
                <a:gridCol w="645874"/>
                <a:gridCol w="645874"/>
                <a:gridCol w="1282776"/>
                <a:gridCol w="645874"/>
                <a:gridCol w="645874"/>
              </a:tblGrid>
              <a:tr h="766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f(MHz)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altLang="zh-CN" sz="1600" b="1" i="0" u="none" strike="noStrike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β</a:t>
                      </a:r>
                      <a:r>
                        <a:rPr lang="en-US" altLang="zh-CN" sz="1600" b="1" i="0" u="none" strike="noStrike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opt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Emax/Eacc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Bmax</a:t>
                      </a:r>
                      <a:r>
                        <a:rPr lang="en-US" altLang="zh-CN" sz="16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en-US" altLang="zh-CN" sz="1600" b="1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Eacc</a:t>
                      </a:r>
                      <a:r>
                        <a:rPr lang="en-US" altLang="zh-CN" sz="16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en-US" altLang="zh-CN" sz="1600" b="1" i="0" u="none" strike="noStrike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mT</a:t>
                      </a:r>
                      <a:r>
                        <a:rPr lang="en-US" altLang="zh-CN" sz="16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/(MV/m))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R/Q0 (</a:t>
                      </a:r>
                      <a:r>
                        <a:rPr lang="el-GR" altLang="zh-CN" sz="16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Ω)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G(</a:t>
                      </a:r>
                      <a:r>
                        <a:rPr lang="el-GR" altLang="zh-CN" sz="16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Ω)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5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162.41</a:t>
                      </a:r>
                      <a:endParaRPr lang="en-US" altLang="zh-CN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0.15</a:t>
                      </a:r>
                      <a:endParaRPr lang="en-US" altLang="zh-CN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4.8</a:t>
                      </a:r>
                      <a:endParaRPr lang="en-US" altLang="zh-CN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6.1</a:t>
                      </a:r>
                      <a:endParaRPr lang="en-US" altLang="zh-CN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292</a:t>
                      </a:r>
                      <a:endParaRPr lang="en-US" altLang="zh-CN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  <a:endParaRPr lang="en-US" altLang="zh-CN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364072"/>
              </p:ext>
            </p:extLst>
          </p:nvPr>
        </p:nvGraphicFramePr>
        <p:xfrm>
          <a:off x="5508625" y="3929063"/>
          <a:ext cx="3286116" cy="2766990"/>
        </p:xfrm>
        <a:graphic>
          <a:graphicData uri="http://schemas.openxmlformats.org/drawingml/2006/table">
            <a:tbl>
              <a:tblPr/>
              <a:tblGrid>
                <a:gridCol w="1853307"/>
                <a:gridCol w="1432809"/>
              </a:tblGrid>
              <a:tr h="27669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f(MHz)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162.5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Vacc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Bpeak(mT)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Epeak(MV/m)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R/Q(</a:t>
                      </a:r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G（</a:t>
                      </a:r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Ω）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Eacc(MV/m)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6.6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P(W)(Rs=70n</a:t>
                      </a:r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Ω)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lang="en-US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7.2E+08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57375" y="3929063"/>
            <a:ext cx="1357313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latin typeface="Arial" pitchFamily="34" charset="0"/>
              </a:rPr>
              <a:t>EM Results</a:t>
            </a:r>
            <a:endParaRPr lang="zh-CN" altLang="en-US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50" y="3500438"/>
            <a:ext cx="1635125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FF0000"/>
                </a:solidFill>
                <a:latin typeface="Arial" pitchFamily="34" charset="0"/>
              </a:rPr>
              <a:t>Design Goal</a:t>
            </a:r>
            <a:endParaRPr lang="zh-CN" altLang="en-US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MPCAS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经典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 bwMode="auto">
        <a:noFill/>
        <a:ln>
          <a:headEnd/>
          <a:tailEnd/>
        </a:ln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ü"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  <a:cs typeface="Times New Roman" pitchFamily="18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none" rtlCol="0">
        <a:spAutoFit/>
      </a:bodyPr>
      <a:lstStyle>
        <a:defPPr>
          <a:defRPr sz="2200" dirty="0" smtClean="0">
            <a:latin typeface="Arial Narrow" pitchFamily="34" charset="0"/>
            <a:ea typeface="楷体_GB2312" pitchFamily="49" charset="-122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IMPCAS.potx</Template>
  <TotalTime>32662</TotalTime>
  <Words>583</Words>
  <Application>Microsoft Office PowerPoint</Application>
  <PresentationFormat>全屏显示(4:3)</PresentationFormat>
  <Paragraphs>179</Paragraphs>
  <Slides>17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AF PEPSI</vt:lpstr>
      <vt:lpstr>Lingoes Unicode</vt:lpstr>
      <vt:lpstr>黑体</vt:lpstr>
      <vt:lpstr>楷体_GB2312</vt:lpstr>
      <vt:lpstr>宋体</vt:lpstr>
      <vt:lpstr>Arial</vt:lpstr>
      <vt:lpstr>Arial Narrow</vt:lpstr>
      <vt:lpstr>Calibri</vt:lpstr>
      <vt:lpstr>Times New Roman</vt:lpstr>
      <vt:lpstr>Wingdings</vt:lpstr>
      <vt:lpstr>Wingdings 3</vt:lpstr>
      <vt:lpstr>IMPCAS</vt:lpstr>
      <vt:lpstr>HWR Cavities for China ADS </vt:lpstr>
      <vt:lpstr>Contents</vt:lpstr>
      <vt:lpstr>Motivation</vt:lpstr>
      <vt:lpstr> SC Cavity developed at IMP</vt:lpstr>
      <vt:lpstr>Physics design of ADS injector II</vt:lpstr>
      <vt:lpstr>HWR 010</vt:lpstr>
      <vt:lpstr>HWR010 Mechanical Analysis</vt:lpstr>
      <vt:lpstr>Beam Condition</vt:lpstr>
      <vt:lpstr>HWR015 EM Design</vt:lpstr>
      <vt:lpstr>Mechanical analysis</vt:lpstr>
      <vt:lpstr>Preparation and test of #02 HWR</vt:lpstr>
      <vt:lpstr>Fabrication</vt:lpstr>
      <vt:lpstr>Fabrication</vt:lpstr>
      <vt:lpstr>Processing</vt:lpstr>
      <vt:lpstr>Vertical test</vt:lpstr>
      <vt:lpstr>Summary</vt:lpstr>
      <vt:lpstr>Thanks for your attention!</vt:lpstr>
    </vt:vector>
  </TitlesOfParts>
  <Company>LENOVO CUSTOMER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lym</cp:lastModifiedBy>
  <cp:revision>1833</cp:revision>
  <dcterms:created xsi:type="dcterms:W3CDTF">2010-03-25T13:47:32Z</dcterms:created>
  <dcterms:modified xsi:type="dcterms:W3CDTF">2015-12-02T06:46:19Z</dcterms:modified>
</cp:coreProperties>
</file>