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8" r:id="rId3"/>
    <p:sldId id="285" r:id="rId4"/>
    <p:sldId id="412" r:id="rId5"/>
    <p:sldId id="284" r:id="rId6"/>
    <p:sldId id="414" r:id="rId7"/>
    <p:sldId id="415" r:id="rId8"/>
    <p:sldId id="416" r:id="rId9"/>
    <p:sldId id="431" r:id="rId10"/>
    <p:sldId id="418" r:id="rId11"/>
    <p:sldId id="420" r:id="rId12"/>
    <p:sldId id="419" r:id="rId13"/>
    <p:sldId id="421" r:id="rId14"/>
    <p:sldId id="422" r:id="rId15"/>
    <p:sldId id="429" r:id="rId16"/>
    <p:sldId id="424" r:id="rId17"/>
    <p:sldId id="425" r:id="rId18"/>
    <p:sldId id="430" r:id="rId19"/>
    <p:sldId id="426" r:id="rId20"/>
    <p:sldId id="433" r:id="rId21"/>
    <p:sldId id="436" r:id="rId22"/>
    <p:sldId id="434" r:id="rId23"/>
    <p:sldId id="437" r:id="rId24"/>
    <p:sldId id="409" r:id="rId25"/>
    <p:sldId id="438" r:id="rId26"/>
    <p:sldId id="439" r:id="rId27"/>
    <p:sldId id="307" r:id="rId28"/>
    <p:sldId id="283" r:id="rId29"/>
    <p:sldId id="370" r:id="rId30"/>
    <p:sldId id="288" r:id="rId31"/>
    <p:sldId id="296" r:id="rId32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850"/>
    <a:srgbClr val="15334F"/>
    <a:srgbClr val="003366"/>
    <a:srgbClr val="14383C"/>
    <a:srgbClr val="FF6600"/>
    <a:srgbClr val="969696"/>
    <a:srgbClr val="FF3300"/>
    <a:srgbClr val="808000"/>
    <a:srgbClr val="16234E"/>
    <a:srgbClr val="044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8646" autoAdjust="0"/>
  </p:normalViewPr>
  <p:slideViewPr>
    <p:cSldViewPr>
      <p:cViewPr varScale="1">
        <p:scale>
          <a:sx n="86" d="100"/>
          <a:sy n="86" d="100"/>
        </p:scale>
        <p:origin x="-11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%236320-to-4300\2013-09-06-15-XM-3\Cavities-HOMs-Pickups%20for%20XM-3-AC157-former%20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TC2015\Chart%20in%20Microsoft%20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TC2015\2015-11-26-Field-Presentat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TC2015\2015-11-26-Field-Presentatio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XM-3 </a:t>
            </a:r>
            <a:r>
              <a:rPr lang="en-US" dirty="0" smtClean="0"/>
              <a:t>Cavities, Vertical </a:t>
            </a:r>
            <a:r>
              <a:rPr lang="en-US" dirty="0"/>
              <a:t>test at 2K</a:t>
            </a:r>
          </a:p>
        </c:rich>
      </c:tx>
      <c:layout>
        <c:manualLayout>
          <c:xMode val="edge"/>
          <c:yMode val="edge"/>
          <c:x val="0.30699851853498311"/>
          <c:y val="4.4792201219264881E-2"/>
        </c:manualLayout>
      </c:layout>
      <c:overlay val="1"/>
      <c:spPr>
        <a:solidFill>
          <a:srgbClr val="143850"/>
        </a:solidFill>
      </c:spPr>
    </c:title>
    <c:autoTitleDeleted val="0"/>
    <c:plotArea>
      <c:layout>
        <c:manualLayout>
          <c:layoutTarget val="inner"/>
          <c:xMode val="edge"/>
          <c:yMode val="edge"/>
          <c:x val="0.12887852402266811"/>
          <c:y val="3.4637397216568819E-2"/>
          <c:w val="0.79536021410335711"/>
          <c:h val="0.79798477778563337"/>
        </c:manualLayout>
      </c:layout>
      <c:scatterChart>
        <c:scatterStyle val="lineMarker"/>
        <c:varyColors val="0"/>
        <c:ser>
          <c:idx val="0"/>
          <c:order val="0"/>
          <c:tx>
            <c:v>AC114</c:v>
          </c:tx>
          <c:spPr>
            <a:ln w="15875">
              <a:solidFill>
                <a:srgbClr val="FF6600"/>
              </a:solidFill>
              <a:prstDash val="sysDash"/>
            </a:ln>
          </c:spPr>
          <c:marker>
            <c:symbol val="diamond"/>
            <c:size val="8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'AC114'!$C$2:$C$24</c:f>
              <c:numCache>
                <c:formatCode>0.00E+00</c:formatCode>
                <c:ptCount val="23"/>
                <c:pt idx="0">
                  <c:v>1190000</c:v>
                </c:pt>
                <c:pt idx="1">
                  <c:v>659000</c:v>
                </c:pt>
                <c:pt idx="2">
                  <c:v>365000</c:v>
                </c:pt>
                <c:pt idx="3">
                  <c:v>1190000</c:v>
                </c:pt>
                <c:pt idx="4">
                  <c:v>1930000</c:v>
                </c:pt>
                <c:pt idx="5">
                  <c:v>3170000</c:v>
                </c:pt>
                <c:pt idx="6">
                  <c:v>4690000</c:v>
                </c:pt>
                <c:pt idx="7">
                  <c:v>4600000</c:v>
                </c:pt>
                <c:pt idx="8">
                  <c:v>6130000</c:v>
                </c:pt>
                <c:pt idx="9">
                  <c:v>8380000</c:v>
                </c:pt>
                <c:pt idx="10">
                  <c:v>11900000</c:v>
                </c:pt>
                <c:pt idx="11">
                  <c:v>14400000</c:v>
                </c:pt>
                <c:pt idx="12">
                  <c:v>17600000</c:v>
                </c:pt>
                <c:pt idx="13">
                  <c:v>21600000</c:v>
                </c:pt>
                <c:pt idx="14">
                  <c:v>26200000</c:v>
                </c:pt>
                <c:pt idx="15">
                  <c:v>28200000</c:v>
                </c:pt>
                <c:pt idx="16">
                  <c:v>28900000</c:v>
                </c:pt>
                <c:pt idx="17">
                  <c:v>29400000</c:v>
                </c:pt>
                <c:pt idx="18">
                  <c:v>29900000</c:v>
                </c:pt>
                <c:pt idx="19">
                  <c:v>30400000</c:v>
                </c:pt>
                <c:pt idx="20">
                  <c:v>30700000</c:v>
                </c:pt>
                <c:pt idx="21">
                  <c:v>31100000</c:v>
                </c:pt>
                <c:pt idx="22">
                  <c:v>31400000</c:v>
                </c:pt>
              </c:numCache>
            </c:numRef>
          </c:xVal>
          <c:yVal>
            <c:numRef>
              <c:f>'AC114'!$D$2:$D$24</c:f>
              <c:numCache>
                <c:formatCode>0.00E+00</c:formatCode>
                <c:ptCount val="23"/>
                <c:pt idx="0">
                  <c:v>22300000000</c:v>
                </c:pt>
                <c:pt idx="1">
                  <c:v>21100000000</c:v>
                </c:pt>
                <c:pt idx="2">
                  <c:v>20100000000</c:v>
                </c:pt>
                <c:pt idx="3">
                  <c:v>22500000000</c:v>
                </c:pt>
                <c:pt idx="4">
                  <c:v>23100000000</c:v>
                </c:pt>
                <c:pt idx="5">
                  <c:v>23900000000</c:v>
                </c:pt>
                <c:pt idx="6">
                  <c:v>23800000000</c:v>
                </c:pt>
                <c:pt idx="7">
                  <c:v>20400000000</c:v>
                </c:pt>
                <c:pt idx="8">
                  <c:v>20400000000</c:v>
                </c:pt>
                <c:pt idx="9">
                  <c:v>21000000000</c:v>
                </c:pt>
                <c:pt idx="10">
                  <c:v>22800000000</c:v>
                </c:pt>
                <c:pt idx="11">
                  <c:v>22800000000</c:v>
                </c:pt>
                <c:pt idx="12">
                  <c:v>23500000000</c:v>
                </c:pt>
                <c:pt idx="13">
                  <c:v>22900000000</c:v>
                </c:pt>
                <c:pt idx="14">
                  <c:v>20900000000</c:v>
                </c:pt>
                <c:pt idx="15">
                  <c:v>18800000000</c:v>
                </c:pt>
                <c:pt idx="16">
                  <c:v>16100000000</c:v>
                </c:pt>
                <c:pt idx="17">
                  <c:v>14000000000</c:v>
                </c:pt>
                <c:pt idx="18">
                  <c:v>11600000000</c:v>
                </c:pt>
                <c:pt idx="19">
                  <c:v>9390000000</c:v>
                </c:pt>
                <c:pt idx="20">
                  <c:v>7760000000</c:v>
                </c:pt>
                <c:pt idx="21">
                  <c:v>6600000000</c:v>
                </c:pt>
                <c:pt idx="22">
                  <c:v>5670000000</c:v>
                </c:pt>
              </c:numCache>
            </c:numRef>
          </c:yVal>
          <c:smooth val="0"/>
        </c:ser>
        <c:ser>
          <c:idx val="5"/>
          <c:order val="1"/>
          <c:tx>
            <c:v>AC156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circle"/>
            <c:size val="9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'Ac156'!$C$2:$C$22</c:f>
              <c:numCache>
                <c:formatCode>0.00E+00</c:formatCode>
                <c:ptCount val="21"/>
                <c:pt idx="0">
                  <c:v>2250000</c:v>
                </c:pt>
                <c:pt idx="1">
                  <c:v>3990000</c:v>
                </c:pt>
                <c:pt idx="2">
                  <c:v>5850000</c:v>
                </c:pt>
                <c:pt idx="3">
                  <c:v>7500000</c:v>
                </c:pt>
                <c:pt idx="4">
                  <c:v>9430000</c:v>
                </c:pt>
                <c:pt idx="5">
                  <c:v>10800000</c:v>
                </c:pt>
                <c:pt idx="6">
                  <c:v>12400000</c:v>
                </c:pt>
                <c:pt idx="7">
                  <c:v>14200000</c:v>
                </c:pt>
                <c:pt idx="8">
                  <c:v>15800000</c:v>
                </c:pt>
                <c:pt idx="9">
                  <c:v>17300000</c:v>
                </c:pt>
                <c:pt idx="10">
                  <c:v>18800000</c:v>
                </c:pt>
                <c:pt idx="11">
                  <c:v>20400000</c:v>
                </c:pt>
                <c:pt idx="12">
                  <c:v>22200000</c:v>
                </c:pt>
                <c:pt idx="13">
                  <c:v>23500000</c:v>
                </c:pt>
                <c:pt idx="14">
                  <c:v>25000000</c:v>
                </c:pt>
                <c:pt idx="15">
                  <c:v>26100000</c:v>
                </c:pt>
                <c:pt idx="16">
                  <c:v>27500000</c:v>
                </c:pt>
                <c:pt idx="17">
                  <c:v>28900000</c:v>
                </c:pt>
                <c:pt idx="18">
                  <c:v>30000000</c:v>
                </c:pt>
                <c:pt idx="19">
                  <c:v>31100000</c:v>
                </c:pt>
                <c:pt idx="20">
                  <c:v>31500000</c:v>
                </c:pt>
              </c:numCache>
            </c:numRef>
          </c:xVal>
          <c:yVal>
            <c:numRef>
              <c:f>'Ac156'!$D$2:$D$22</c:f>
              <c:numCache>
                <c:formatCode>0.00E+00</c:formatCode>
                <c:ptCount val="21"/>
                <c:pt idx="0">
                  <c:v>23800000000</c:v>
                </c:pt>
                <c:pt idx="1">
                  <c:v>25000000000</c:v>
                </c:pt>
                <c:pt idx="2">
                  <c:v>25100000000</c:v>
                </c:pt>
                <c:pt idx="3">
                  <c:v>24500000000</c:v>
                </c:pt>
                <c:pt idx="4">
                  <c:v>23100000000</c:v>
                </c:pt>
                <c:pt idx="5">
                  <c:v>22000000000</c:v>
                </c:pt>
                <c:pt idx="6">
                  <c:v>20800000000</c:v>
                </c:pt>
                <c:pt idx="7">
                  <c:v>20000000000</c:v>
                </c:pt>
                <c:pt idx="8">
                  <c:v>19400000000</c:v>
                </c:pt>
                <c:pt idx="9">
                  <c:v>19200000000</c:v>
                </c:pt>
                <c:pt idx="10">
                  <c:v>19100000000</c:v>
                </c:pt>
                <c:pt idx="11">
                  <c:v>19000000000</c:v>
                </c:pt>
                <c:pt idx="12">
                  <c:v>18900000000</c:v>
                </c:pt>
                <c:pt idx="13">
                  <c:v>18900000000</c:v>
                </c:pt>
                <c:pt idx="14">
                  <c:v>18600000000</c:v>
                </c:pt>
                <c:pt idx="15">
                  <c:v>18600000000</c:v>
                </c:pt>
                <c:pt idx="16">
                  <c:v>18500000000</c:v>
                </c:pt>
                <c:pt idx="17">
                  <c:v>18100000000</c:v>
                </c:pt>
                <c:pt idx="18">
                  <c:v>17800000000</c:v>
                </c:pt>
                <c:pt idx="19">
                  <c:v>17400000000</c:v>
                </c:pt>
                <c:pt idx="20">
                  <c:v>17300000000</c:v>
                </c:pt>
              </c:numCache>
            </c:numRef>
          </c:yVal>
          <c:smooth val="0"/>
        </c:ser>
        <c:ser>
          <c:idx val="1"/>
          <c:order val="2"/>
          <c:tx>
            <c:v>AC146</c:v>
          </c:tx>
          <c:spPr>
            <a:ln w="28575"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'Ac146'!$C$2:$C$21</c:f>
              <c:numCache>
                <c:formatCode>0.00E+00</c:formatCode>
                <c:ptCount val="20"/>
                <c:pt idx="0">
                  <c:v>755000</c:v>
                </c:pt>
                <c:pt idx="1">
                  <c:v>1370000</c:v>
                </c:pt>
                <c:pt idx="2">
                  <c:v>2480000</c:v>
                </c:pt>
                <c:pt idx="3">
                  <c:v>4720000</c:v>
                </c:pt>
                <c:pt idx="4">
                  <c:v>7140000</c:v>
                </c:pt>
                <c:pt idx="5">
                  <c:v>9610000</c:v>
                </c:pt>
                <c:pt idx="6">
                  <c:v>13300000</c:v>
                </c:pt>
                <c:pt idx="7">
                  <c:v>19100000</c:v>
                </c:pt>
                <c:pt idx="8">
                  <c:v>23300000</c:v>
                </c:pt>
                <c:pt idx="9">
                  <c:v>28100000</c:v>
                </c:pt>
                <c:pt idx="10">
                  <c:v>30500000</c:v>
                </c:pt>
                <c:pt idx="11">
                  <c:v>32900000</c:v>
                </c:pt>
                <c:pt idx="12">
                  <c:v>35300000</c:v>
                </c:pt>
                <c:pt idx="13">
                  <c:v>36600000</c:v>
                </c:pt>
                <c:pt idx="14">
                  <c:v>37600000</c:v>
                </c:pt>
                <c:pt idx="15">
                  <c:v>38800000</c:v>
                </c:pt>
                <c:pt idx="16">
                  <c:v>39700000</c:v>
                </c:pt>
                <c:pt idx="17">
                  <c:v>40800000</c:v>
                </c:pt>
                <c:pt idx="18">
                  <c:v>41400000</c:v>
                </c:pt>
                <c:pt idx="19">
                  <c:v>41600000</c:v>
                </c:pt>
              </c:numCache>
            </c:numRef>
          </c:xVal>
          <c:yVal>
            <c:numRef>
              <c:f>'Ac146'!$D$2:$D$21</c:f>
              <c:numCache>
                <c:formatCode>0.00E+00</c:formatCode>
                <c:ptCount val="20"/>
                <c:pt idx="0">
                  <c:v>22500000000</c:v>
                </c:pt>
                <c:pt idx="1">
                  <c:v>23700000000</c:v>
                </c:pt>
                <c:pt idx="2">
                  <c:v>24500000000</c:v>
                </c:pt>
                <c:pt idx="3">
                  <c:v>24500000000</c:v>
                </c:pt>
                <c:pt idx="4">
                  <c:v>23200000000</c:v>
                </c:pt>
                <c:pt idx="5">
                  <c:v>21100000000</c:v>
                </c:pt>
                <c:pt idx="6">
                  <c:v>18600000000</c:v>
                </c:pt>
                <c:pt idx="7">
                  <c:v>16900000000</c:v>
                </c:pt>
                <c:pt idx="8">
                  <c:v>16800000000</c:v>
                </c:pt>
                <c:pt idx="9">
                  <c:v>16400000000</c:v>
                </c:pt>
                <c:pt idx="10">
                  <c:v>15800000000</c:v>
                </c:pt>
                <c:pt idx="11">
                  <c:v>15200000000</c:v>
                </c:pt>
                <c:pt idx="12">
                  <c:v>14300000000</c:v>
                </c:pt>
                <c:pt idx="13">
                  <c:v>13700000000</c:v>
                </c:pt>
                <c:pt idx="14">
                  <c:v>13300000000</c:v>
                </c:pt>
                <c:pt idx="15">
                  <c:v>12500000000</c:v>
                </c:pt>
                <c:pt idx="16">
                  <c:v>12200000000</c:v>
                </c:pt>
                <c:pt idx="17">
                  <c:v>11500000000</c:v>
                </c:pt>
                <c:pt idx="18">
                  <c:v>11000000000</c:v>
                </c:pt>
                <c:pt idx="19">
                  <c:v>10800000000</c:v>
                </c:pt>
              </c:numCache>
            </c:numRef>
          </c:yVal>
          <c:smooth val="0"/>
        </c:ser>
        <c:ser>
          <c:idx val="4"/>
          <c:order val="3"/>
          <c:tx>
            <c:v>AC154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pPr>
              <a:ln w="22225">
                <a:solidFill>
                  <a:srgbClr val="FF6600"/>
                </a:solidFill>
              </a:ln>
            </c:spPr>
          </c:marker>
          <c:xVal>
            <c:numRef>
              <c:f>'AC154'!$C$2:$C$14</c:f>
              <c:numCache>
                <c:formatCode>0.00E+00</c:formatCode>
                <c:ptCount val="13"/>
                <c:pt idx="0">
                  <c:v>4170000</c:v>
                </c:pt>
                <c:pt idx="1">
                  <c:v>4250000</c:v>
                </c:pt>
                <c:pt idx="2">
                  <c:v>7380000</c:v>
                </c:pt>
                <c:pt idx="3">
                  <c:v>10000000</c:v>
                </c:pt>
                <c:pt idx="4">
                  <c:v>13900000</c:v>
                </c:pt>
                <c:pt idx="5">
                  <c:v>16600000</c:v>
                </c:pt>
                <c:pt idx="6">
                  <c:v>20100000</c:v>
                </c:pt>
                <c:pt idx="7">
                  <c:v>24600000</c:v>
                </c:pt>
                <c:pt idx="8">
                  <c:v>27200000</c:v>
                </c:pt>
                <c:pt idx="9">
                  <c:v>29900000</c:v>
                </c:pt>
                <c:pt idx="10">
                  <c:v>32300000</c:v>
                </c:pt>
                <c:pt idx="11">
                  <c:v>35200000</c:v>
                </c:pt>
                <c:pt idx="12">
                  <c:v>36900000</c:v>
                </c:pt>
              </c:numCache>
            </c:numRef>
          </c:xVal>
          <c:yVal>
            <c:numRef>
              <c:f>'AC154'!$D$2:$D$14</c:f>
              <c:numCache>
                <c:formatCode>0.00E+00</c:formatCode>
                <c:ptCount val="13"/>
                <c:pt idx="0">
                  <c:v>37100000000</c:v>
                </c:pt>
                <c:pt idx="1">
                  <c:v>36700000000</c:v>
                </c:pt>
                <c:pt idx="2">
                  <c:v>33900000000</c:v>
                </c:pt>
                <c:pt idx="3">
                  <c:v>30600000000</c:v>
                </c:pt>
                <c:pt idx="4">
                  <c:v>25700000000</c:v>
                </c:pt>
                <c:pt idx="5">
                  <c:v>23800000000</c:v>
                </c:pt>
                <c:pt idx="6">
                  <c:v>23200000000</c:v>
                </c:pt>
                <c:pt idx="7">
                  <c:v>23400000000</c:v>
                </c:pt>
                <c:pt idx="8">
                  <c:v>23300000000</c:v>
                </c:pt>
                <c:pt idx="9">
                  <c:v>22800000000</c:v>
                </c:pt>
                <c:pt idx="10">
                  <c:v>21500000000</c:v>
                </c:pt>
                <c:pt idx="11">
                  <c:v>20200000000</c:v>
                </c:pt>
                <c:pt idx="12">
                  <c:v>19400000000</c:v>
                </c:pt>
              </c:numCache>
            </c:numRef>
          </c:yVal>
          <c:smooth val="0"/>
        </c:ser>
        <c:ser>
          <c:idx val="6"/>
          <c:order val="4"/>
          <c:tx>
            <c:v>AC157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plus"/>
            <c:size val="12"/>
            <c:spPr>
              <a:ln w="28575">
                <a:solidFill>
                  <a:srgbClr val="FF6600"/>
                </a:solidFill>
              </a:ln>
            </c:spPr>
          </c:marker>
          <c:xVal>
            <c:numRef>
              <c:f>'AC157'!$C$16:$C$35</c:f>
              <c:numCache>
                <c:formatCode>0.00E+00</c:formatCode>
                <c:ptCount val="20"/>
                <c:pt idx="0">
                  <c:v>3770000</c:v>
                </c:pt>
                <c:pt idx="1">
                  <c:v>6590000</c:v>
                </c:pt>
                <c:pt idx="2">
                  <c:v>9080000</c:v>
                </c:pt>
                <c:pt idx="3">
                  <c:v>10800000</c:v>
                </c:pt>
                <c:pt idx="4">
                  <c:v>13100000</c:v>
                </c:pt>
                <c:pt idx="5">
                  <c:v>14500000</c:v>
                </c:pt>
                <c:pt idx="6">
                  <c:v>15900000</c:v>
                </c:pt>
                <c:pt idx="7">
                  <c:v>17500000</c:v>
                </c:pt>
                <c:pt idx="8">
                  <c:v>19400000</c:v>
                </c:pt>
                <c:pt idx="9">
                  <c:v>21600000</c:v>
                </c:pt>
                <c:pt idx="10">
                  <c:v>23900000</c:v>
                </c:pt>
                <c:pt idx="11">
                  <c:v>26300000</c:v>
                </c:pt>
                <c:pt idx="12">
                  <c:v>28200000</c:v>
                </c:pt>
                <c:pt idx="13">
                  <c:v>29200000</c:v>
                </c:pt>
                <c:pt idx="14">
                  <c:v>29700000</c:v>
                </c:pt>
                <c:pt idx="15">
                  <c:v>30100000</c:v>
                </c:pt>
                <c:pt idx="16">
                  <c:v>30600000</c:v>
                </c:pt>
                <c:pt idx="17">
                  <c:v>31000000</c:v>
                </c:pt>
                <c:pt idx="18">
                  <c:v>31600000</c:v>
                </c:pt>
                <c:pt idx="19">
                  <c:v>32100000</c:v>
                </c:pt>
              </c:numCache>
            </c:numRef>
          </c:xVal>
          <c:yVal>
            <c:numRef>
              <c:f>'AC157'!$D$16:$D$35</c:f>
              <c:numCache>
                <c:formatCode>0.00E+00</c:formatCode>
                <c:ptCount val="20"/>
                <c:pt idx="0">
                  <c:v>20400000000</c:v>
                </c:pt>
                <c:pt idx="1">
                  <c:v>19700000000</c:v>
                </c:pt>
                <c:pt idx="2">
                  <c:v>18900000000</c:v>
                </c:pt>
                <c:pt idx="3">
                  <c:v>18900000000</c:v>
                </c:pt>
                <c:pt idx="4">
                  <c:v>19500000000</c:v>
                </c:pt>
                <c:pt idx="5">
                  <c:v>19500000000</c:v>
                </c:pt>
                <c:pt idx="6">
                  <c:v>19500000000</c:v>
                </c:pt>
                <c:pt idx="7">
                  <c:v>19700000000</c:v>
                </c:pt>
                <c:pt idx="8">
                  <c:v>20200000000</c:v>
                </c:pt>
                <c:pt idx="9">
                  <c:v>20900000000</c:v>
                </c:pt>
                <c:pt idx="10">
                  <c:v>21000000000</c:v>
                </c:pt>
                <c:pt idx="11">
                  <c:v>20200000000</c:v>
                </c:pt>
                <c:pt idx="12">
                  <c:v>17900000000</c:v>
                </c:pt>
                <c:pt idx="13">
                  <c:v>15000000000</c:v>
                </c:pt>
                <c:pt idx="14">
                  <c:v>12900000000</c:v>
                </c:pt>
                <c:pt idx="15">
                  <c:v>11200000000</c:v>
                </c:pt>
                <c:pt idx="16">
                  <c:v>8990000000</c:v>
                </c:pt>
                <c:pt idx="17">
                  <c:v>7500000000</c:v>
                </c:pt>
                <c:pt idx="18">
                  <c:v>5470000000</c:v>
                </c:pt>
                <c:pt idx="19">
                  <c:v>4210000000</c:v>
                </c:pt>
              </c:numCache>
            </c:numRef>
          </c:yVal>
          <c:smooth val="0"/>
        </c:ser>
        <c:ser>
          <c:idx val="7"/>
          <c:order val="5"/>
          <c:tx>
            <c:v>AC158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dot"/>
            <c:size val="10"/>
            <c:spPr>
              <a:solidFill>
                <a:srgbClr val="FF0000"/>
              </a:solidFill>
              <a:ln w="38100">
                <a:solidFill>
                  <a:srgbClr val="FF6600"/>
                </a:solidFill>
              </a:ln>
            </c:spPr>
          </c:marker>
          <c:xVal>
            <c:numRef>
              <c:f>'Ac158'!$C$2:$C$19</c:f>
              <c:numCache>
                <c:formatCode>0.00E+00</c:formatCode>
                <c:ptCount val="18"/>
                <c:pt idx="0">
                  <c:v>1430000</c:v>
                </c:pt>
                <c:pt idx="1">
                  <c:v>4500000</c:v>
                </c:pt>
                <c:pt idx="2">
                  <c:v>7060000</c:v>
                </c:pt>
                <c:pt idx="3">
                  <c:v>9890000</c:v>
                </c:pt>
                <c:pt idx="4">
                  <c:v>12300000</c:v>
                </c:pt>
                <c:pt idx="5">
                  <c:v>14500000</c:v>
                </c:pt>
                <c:pt idx="6">
                  <c:v>16600000</c:v>
                </c:pt>
                <c:pt idx="7">
                  <c:v>19100000</c:v>
                </c:pt>
                <c:pt idx="8">
                  <c:v>21400000</c:v>
                </c:pt>
                <c:pt idx="9">
                  <c:v>23300000</c:v>
                </c:pt>
                <c:pt idx="10">
                  <c:v>25100000</c:v>
                </c:pt>
                <c:pt idx="11">
                  <c:v>26500000</c:v>
                </c:pt>
                <c:pt idx="12">
                  <c:v>27800000</c:v>
                </c:pt>
                <c:pt idx="13">
                  <c:v>29100000</c:v>
                </c:pt>
                <c:pt idx="14">
                  <c:v>30500000</c:v>
                </c:pt>
                <c:pt idx="15">
                  <c:v>31700000</c:v>
                </c:pt>
                <c:pt idx="16">
                  <c:v>33100000</c:v>
                </c:pt>
                <c:pt idx="17">
                  <c:v>34000000</c:v>
                </c:pt>
              </c:numCache>
            </c:numRef>
          </c:xVal>
          <c:yVal>
            <c:numRef>
              <c:f>'Ac158'!$D$2:$D$19</c:f>
              <c:numCache>
                <c:formatCode>0.00E+00</c:formatCode>
                <c:ptCount val="18"/>
                <c:pt idx="0">
                  <c:v>29400000000</c:v>
                </c:pt>
                <c:pt idx="1">
                  <c:v>30500000000</c:v>
                </c:pt>
                <c:pt idx="2">
                  <c:v>28700000000</c:v>
                </c:pt>
                <c:pt idx="3">
                  <c:v>25300000000</c:v>
                </c:pt>
                <c:pt idx="4">
                  <c:v>22600000000</c:v>
                </c:pt>
                <c:pt idx="5">
                  <c:v>21200000000</c:v>
                </c:pt>
                <c:pt idx="6">
                  <c:v>20100000000</c:v>
                </c:pt>
                <c:pt idx="7">
                  <c:v>20300000000</c:v>
                </c:pt>
                <c:pt idx="8">
                  <c:v>20700000000</c:v>
                </c:pt>
                <c:pt idx="9">
                  <c:v>20600000000</c:v>
                </c:pt>
                <c:pt idx="10">
                  <c:v>20400000000</c:v>
                </c:pt>
                <c:pt idx="11">
                  <c:v>20300000000</c:v>
                </c:pt>
                <c:pt idx="12">
                  <c:v>19900000000</c:v>
                </c:pt>
                <c:pt idx="13">
                  <c:v>19500000000</c:v>
                </c:pt>
                <c:pt idx="14">
                  <c:v>18800000000</c:v>
                </c:pt>
                <c:pt idx="15">
                  <c:v>18300000000</c:v>
                </c:pt>
                <c:pt idx="16">
                  <c:v>17500000000</c:v>
                </c:pt>
                <c:pt idx="17">
                  <c:v>16500000000</c:v>
                </c:pt>
              </c:numCache>
            </c:numRef>
          </c:yVal>
          <c:smooth val="0"/>
        </c:ser>
        <c:ser>
          <c:idx val="2"/>
          <c:order val="6"/>
          <c:tx>
            <c:v>AC151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triangle"/>
            <c:size val="8"/>
            <c:spPr>
              <a:solidFill>
                <a:srgbClr val="FF6600"/>
              </a:solidFill>
              <a:ln>
                <a:noFill/>
              </a:ln>
            </c:spPr>
          </c:marker>
          <c:xVal>
            <c:numRef>
              <c:f>'AC151'!$C$2:$C$17</c:f>
              <c:numCache>
                <c:formatCode>0.00E+00</c:formatCode>
                <c:ptCount val="16"/>
                <c:pt idx="0">
                  <c:v>3010000</c:v>
                </c:pt>
                <c:pt idx="1">
                  <c:v>4540000</c:v>
                </c:pt>
                <c:pt idx="2">
                  <c:v>6140000</c:v>
                </c:pt>
                <c:pt idx="3">
                  <c:v>7870000</c:v>
                </c:pt>
                <c:pt idx="4">
                  <c:v>8910000</c:v>
                </c:pt>
                <c:pt idx="5">
                  <c:v>10700000</c:v>
                </c:pt>
                <c:pt idx="6">
                  <c:v>12400000</c:v>
                </c:pt>
                <c:pt idx="7">
                  <c:v>13600000</c:v>
                </c:pt>
                <c:pt idx="8">
                  <c:v>15000000</c:v>
                </c:pt>
                <c:pt idx="9">
                  <c:v>16400000</c:v>
                </c:pt>
                <c:pt idx="10">
                  <c:v>17900000</c:v>
                </c:pt>
                <c:pt idx="11">
                  <c:v>19100000</c:v>
                </c:pt>
                <c:pt idx="12">
                  <c:v>20300000</c:v>
                </c:pt>
                <c:pt idx="13">
                  <c:v>21200000</c:v>
                </c:pt>
                <c:pt idx="14">
                  <c:v>22000000</c:v>
                </c:pt>
                <c:pt idx="15">
                  <c:v>22200000</c:v>
                </c:pt>
              </c:numCache>
            </c:numRef>
          </c:xVal>
          <c:yVal>
            <c:numRef>
              <c:f>'AC151'!$D$2:$D$17</c:f>
              <c:numCache>
                <c:formatCode>0.00E+00</c:formatCode>
                <c:ptCount val="16"/>
                <c:pt idx="0">
                  <c:v>30600000000</c:v>
                </c:pt>
                <c:pt idx="1">
                  <c:v>31300000000</c:v>
                </c:pt>
                <c:pt idx="2">
                  <c:v>31800000000</c:v>
                </c:pt>
                <c:pt idx="3">
                  <c:v>31200000000</c:v>
                </c:pt>
                <c:pt idx="4">
                  <c:v>30600000000</c:v>
                </c:pt>
                <c:pt idx="5">
                  <c:v>28900000000</c:v>
                </c:pt>
                <c:pt idx="6">
                  <c:v>27300000000</c:v>
                </c:pt>
                <c:pt idx="7">
                  <c:v>26300000000</c:v>
                </c:pt>
                <c:pt idx="8">
                  <c:v>25600000000</c:v>
                </c:pt>
                <c:pt idx="9">
                  <c:v>24000000000</c:v>
                </c:pt>
                <c:pt idx="10">
                  <c:v>22100000000</c:v>
                </c:pt>
                <c:pt idx="11">
                  <c:v>19100000000</c:v>
                </c:pt>
                <c:pt idx="12">
                  <c:v>15400000000</c:v>
                </c:pt>
                <c:pt idx="13">
                  <c:v>12000000000</c:v>
                </c:pt>
                <c:pt idx="14">
                  <c:v>9520000000</c:v>
                </c:pt>
                <c:pt idx="15">
                  <c:v>8730000000</c:v>
                </c:pt>
              </c:numCache>
            </c:numRef>
          </c:yVal>
          <c:smooth val="0"/>
        </c:ser>
        <c:ser>
          <c:idx val="3"/>
          <c:order val="7"/>
          <c:tx>
            <c:v>AC152</c:v>
          </c:tx>
          <c:spPr>
            <a:ln w="19050">
              <a:solidFill>
                <a:srgbClr val="FF6600"/>
              </a:solidFill>
              <a:prstDash val="sysDash"/>
            </a:ln>
          </c:spPr>
          <c:marker>
            <c:symbol val="x"/>
            <c:size val="9"/>
            <c:spPr>
              <a:ln w="22225">
                <a:solidFill>
                  <a:srgbClr val="FF6600"/>
                </a:solidFill>
              </a:ln>
            </c:spPr>
          </c:marker>
          <c:xVal>
            <c:numRef>
              <c:f>'AC152'!$C$2:$C$18</c:f>
              <c:numCache>
                <c:formatCode>0.00E+00</c:formatCode>
                <c:ptCount val="17"/>
                <c:pt idx="0">
                  <c:v>2770000</c:v>
                </c:pt>
                <c:pt idx="1">
                  <c:v>8780000</c:v>
                </c:pt>
                <c:pt idx="2">
                  <c:v>12700000</c:v>
                </c:pt>
                <c:pt idx="3">
                  <c:v>16500000</c:v>
                </c:pt>
                <c:pt idx="4">
                  <c:v>19900000</c:v>
                </c:pt>
                <c:pt idx="5">
                  <c:v>21500000</c:v>
                </c:pt>
                <c:pt idx="6">
                  <c:v>22800000</c:v>
                </c:pt>
                <c:pt idx="7">
                  <c:v>24100000</c:v>
                </c:pt>
                <c:pt idx="8">
                  <c:v>25100000</c:v>
                </c:pt>
                <c:pt idx="9">
                  <c:v>25900000</c:v>
                </c:pt>
                <c:pt idx="10">
                  <c:v>26500000</c:v>
                </c:pt>
                <c:pt idx="11">
                  <c:v>27100000</c:v>
                </c:pt>
                <c:pt idx="12">
                  <c:v>27700000</c:v>
                </c:pt>
                <c:pt idx="13">
                  <c:v>28200000</c:v>
                </c:pt>
                <c:pt idx="14">
                  <c:v>28500000</c:v>
                </c:pt>
                <c:pt idx="15">
                  <c:v>28600000</c:v>
                </c:pt>
                <c:pt idx="16">
                  <c:v>28900000</c:v>
                </c:pt>
              </c:numCache>
            </c:numRef>
          </c:xVal>
          <c:yVal>
            <c:numRef>
              <c:f>'AC152'!$D$2:$D$18</c:f>
              <c:numCache>
                <c:formatCode>0.00E+00</c:formatCode>
                <c:ptCount val="17"/>
                <c:pt idx="0">
                  <c:v>26800000000</c:v>
                </c:pt>
                <c:pt idx="1">
                  <c:v>26500000000</c:v>
                </c:pt>
                <c:pt idx="2">
                  <c:v>22400000000</c:v>
                </c:pt>
                <c:pt idx="3">
                  <c:v>20400000000</c:v>
                </c:pt>
                <c:pt idx="4">
                  <c:v>19400000000</c:v>
                </c:pt>
                <c:pt idx="5">
                  <c:v>18700000000</c:v>
                </c:pt>
                <c:pt idx="6">
                  <c:v>17700000000</c:v>
                </c:pt>
                <c:pt idx="7">
                  <c:v>16400000000</c:v>
                </c:pt>
                <c:pt idx="8">
                  <c:v>15500000000</c:v>
                </c:pt>
                <c:pt idx="9">
                  <c:v>14400000000</c:v>
                </c:pt>
                <c:pt idx="10">
                  <c:v>13300000000</c:v>
                </c:pt>
                <c:pt idx="11">
                  <c:v>12300000000</c:v>
                </c:pt>
                <c:pt idx="12">
                  <c:v>11400000000</c:v>
                </c:pt>
                <c:pt idx="13">
                  <c:v>10500000000</c:v>
                </c:pt>
                <c:pt idx="14">
                  <c:v>10200000000</c:v>
                </c:pt>
                <c:pt idx="15">
                  <c:v>10100000000</c:v>
                </c:pt>
                <c:pt idx="16">
                  <c:v>9860000000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15392"/>
        <c:axId val="88330624"/>
      </c:scatterChart>
      <c:valAx>
        <c:axId val="8831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Eacc [MV/m]</a:t>
                </a:r>
              </a:p>
            </c:rich>
          </c:tx>
          <c:layout>
            <c:manualLayout>
              <c:xMode val="edge"/>
              <c:yMode val="edge"/>
              <c:x val="0.43830826679759122"/>
              <c:y val="0.9331629826458836"/>
            </c:manualLayout>
          </c:layout>
          <c:overlay val="0"/>
        </c:title>
        <c:numFmt formatCode="#,##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88330624"/>
        <c:crosses val="autoZero"/>
        <c:crossBetween val="midCat"/>
        <c:dispUnits>
          <c:builtInUnit val="millions"/>
        </c:dispUnits>
      </c:valAx>
      <c:valAx>
        <c:axId val="88330624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>
              <a:solidFill>
                <a:schemeClr val="bg1"/>
              </a:solidFill>
              <a:prstDash val="sysDash"/>
            </a:ln>
          </c:spPr>
        </c:majorGridlines>
        <c:minorGridlines>
          <c:spPr>
            <a:ln>
              <a:solidFill>
                <a:schemeClr val="bg1"/>
              </a:solidFill>
              <a:prstDash val="sysDash"/>
            </a:ln>
          </c:spPr>
        </c:min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2.5302300011375425E-2"/>
              <c:y val="0.17920070704941632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spPr>
          <a:ln>
            <a:solidFill>
              <a:schemeClr val="bg1"/>
            </a:solidFill>
          </a:ln>
        </c:spPr>
        <c:crossAx val="88315392"/>
        <c:crosses val="autoZero"/>
        <c:crossBetween val="midCat"/>
      </c:valAx>
      <c:spPr>
        <a:solidFill>
          <a:srgbClr val="143850"/>
        </a:solidFill>
        <a:ln>
          <a:solidFill>
            <a:schemeClr val="bg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FF6600"/>
                </a:solidFill>
              </a:defRPr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14565624663191584"/>
          <c:y val="0.6942013056750308"/>
          <c:w val="0.67444521701363713"/>
          <c:h val="0.12250890473449078"/>
        </c:manualLayout>
      </c:layout>
      <c:overlay val="0"/>
      <c:spPr>
        <a:solidFill>
          <a:srgbClr val="143850"/>
        </a:solidFill>
        <a:ln>
          <a:noFill/>
        </a:ln>
      </c:spPr>
      <c:txPr>
        <a:bodyPr/>
        <a:lstStyle/>
        <a:p>
          <a:pPr>
            <a:defRPr>
              <a:solidFill>
                <a:srgbClr val="FF6600"/>
              </a:solidFill>
            </a:defRPr>
          </a:pPr>
          <a:endParaRPr lang="de-DE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2000" b="0">
          <a:solidFill>
            <a:schemeClr val="bg1"/>
          </a:solidFill>
          <a:effectLst/>
          <a:latin typeface="Calibri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VT of 4 LG cavities at 1.8K, </a:t>
            </a:r>
            <a:r>
              <a:rPr lang="en-US" dirty="0" smtClean="0">
                <a:solidFill>
                  <a:srgbClr val="FF6600"/>
                </a:solidFill>
              </a:rPr>
              <a:t>(XM-3 Cavities)</a:t>
            </a:r>
            <a:endParaRPr lang="en-US" dirty="0">
              <a:solidFill>
                <a:srgbClr val="FF6600"/>
              </a:solidFill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202688728024819"/>
          <c:y val="9.8161432767251214E-2"/>
          <c:w val="0.79827917350382893"/>
          <c:h val="0.71832120374731456"/>
        </c:manualLayout>
      </c:layout>
      <c:scatterChart>
        <c:scatterStyle val="lineMarker"/>
        <c:varyColors val="0"/>
        <c:ser>
          <c:idx val="8"/>
          <c:order val="0"/>
          <c:tx>
            <c:v>AC154</c:v>
          </c:tx>
          <c:spPr>
            <a:ln>
              <a:solidFill>
                <a:srgbClr val="FF9966"/>
              </a:solidFill>
            </a:ln>
          </c:spPr>
          <c:marker>
            <c:symbol val="diamond"/>
            <c:size val="9"/>
            <c:spPr>
              <a:solidFill>
                <a:srgbClr val="FF9966"/>
              </a:solidFill>
              <a:ln w="15875">
                <a:solidFill>
                  <a:srgbClr val="FF0000"/>
                </a:solidFill>
              </a:ln>
            </c:spPr>
          </c:marker>
          <c:xVal>
            <c:numRef>
              <c:f>Data!$C$247:$C$268</c:f>
              <c:numCache>
                <c:formatCode>0.00E+00</c:formatCode>
                <c:ptCount val="22"/>
                <c:pt idx="0">
                  <c:v>1100000</c:v>
                </c:pt>
                <c:pt idx="1">
                  <c:v>1590000</c:v>
                </c:pt>
                <c:pt idx="2">
                  <c:v>2270000</c:v>
                </c:pt>
                <c:pt idx="3">
                  <c:v>2890000</c:v>
                </c:pt>
                <c:pt idx="4">
                  <c:v>3690000</c:v>
                </c:pt>
                <c:pt idx="5">
                  <c:v>4730000</c:v>
                </c:pt>
                <c:pt idx="6">
                  <c:v>6020000</c:v>
                </c:pt>
                <c:pt idx="7">
                  <c:v>7840000</c:v>
                </c:pt>
                <c:pt idx="8">
                  <c:v>10100000</c:v>
                </c:pt>
                <c:pt idx="9">
                  <c:v>11600000</c:v>
                </c:pt>
                <c:pt idx="10">
                  <c:v>13300000</c:v>
                </c:pt>
                <c:pt idx="11">
                  <c:v>15400000</c:v>
                </c:pt>
                <c:pt idx="12">
                  <c:v>17900000</c:v>
                </c:pt>
                <c:pt idx="13">
                  <c:v>19600000</c:v>
                </c:pt>
                <c:pt idx="14">
                  <c:v>21500000</c:v>
                </c:pt>
                <c:pt idx="15">
                  <c:v>23400000</c:v>
                </c:pt>
                <c:pt idx="16">
                  <c:v>25500000</c:v>
                </c:pt>
                <c:pt idx="17">
                  <c:v>28400000</c:v>
                </c:pt>
                <c:pt idx="18">
                  <c:v>30800000</c:v>
                </c:pt>
                <c:pt idx="19">
                  <c:v>33200000</c:v>
                </c:pt>
                <c:pt idx="20">
                  <c:v>35300000</c:v>
                </c:pt>
                <c:pt idx="21">
                  <c:v>37400000</c:v>
                </c:pt>
              </c:numCache>
            </c:numRef>
          </c:xVal>
          <c:yVal>
            <c:numRef>
              <c:f>Data!$D$247:$D$268</c:f>
              <c:numCache>
                <c:formatCode>0.00E+00</c:formatCode>
                <c:ptCount val="22"/>
                <c:pt idx="0">
                  <c:v>54900000000</c:v>
                </c:pt>
                <c:pt idx="1">
                  <c:v>58600000000</c:v>
                </c:pt>
                <c:pt idx="2">
                  <c:v>60900000000</c:v>
                </c:pt>
                <c:pt idx="3">
                  <c:v>62000000000</c:v>
                </c:pt>
                <c:pt idx="4">
                  <c:v>63700000000</c:v>
                </c:pt>
                <c:pt idx="5">
                  <c:v>64700000000</c:v>
                </c:pt>
                <c:pt idx="6">
                  <c:v>63500000000</c:v>
                </c:pt>
                <c:pt idx="7">
                  <c:v>62800000000</c:v>
                </c:pt>
                <c:pt idx="8">
                  <c:v>57200000000</c:v>
                </c:pt>
                <c:pt idx="9">
                  <c:v>54700000000</c:v>
                </c:pt>
                <c:pt idx="10">
                  <c:v>51800000000</c:v>
                </c:pt>
                <c:pt idx="11">
                  <c:v>48800000000</c:v>
                </c:pt>
                <c:pt idx="12">
                  <c:v>46300000000</c:v>
                </c:pt>
                <c:pt idx="13">
                  <c:v>45700000000</c:v>
                </c:pt>
                <c:pt idx="14">
                  <c:v>45300000000</c:v>
                </c:pt>
                <c:pt idx="15">
                  <c:v>44200000000</c:v>
                </c:pt>
                <c:pt idx="16">
                  <c:v>42000000000</c:v>
                </c:pt>
                <c:pt idx="17">
                  <c:v>39500000000</c:v>
                </c:pt>
                <c:pt idx="18">
                  <c:v>37400000000</c:v>
                </c:pt>
                <c:pt idx="19">
                  <c:v>32300000000</c:v>
                </c:pt>
                <c:pt idx="20">
                  <c:v>28800000000</c:v>
                </c:pt>
                <c:pt idx="21">
                  <c:v>27000000000</c:v>
                </c:pt>
              </c:numCache>
            </c:numRef>
          </c:yVal>
          <c:smooth val="0"/>
        </c:ser>
        <c:ser>
          <c:idx val="0"/>
          <c:order val="1"/>
          <c:tx>
            <c:v>AC155</c:v>
          </c:tx>
          <c:spPr>
            <a:ln>
              <a:solidFill>
                <a:schemeClr val="bg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 w="15875">
                <a:solidFill>
                  <a:srgbClr val="FF0000"/>
                </a:solidFill>
              </a:ln>
            </c:spPr>
          </c:marker>
          <c:xVal>
            <c:numRef>
              <c:f>Data!$C$219:$C$243</c:f>
              <c:numCache>
                <c:formatCode>0.00E+00</c:formatCode>
                <c:ptCount val="25"/>
                <c:pt idx="0">
                  <c:v>823000</c:v>
                </c:pt>
                <c:pt idx="1">
                  <c:v>1230000</c:v>
                </c:pt>
                <c:pt idx="2">
                  <c:v>1830000</c:v>
                </c:pt>
                <c:pt idx="3">
                  <c:v>2720000</c:v>
                </c:pt>
                <c:pt idx="4">
                  <c:v>3550000</c:v>
                </c:pt>
                <c:pt idx="5">
                  <c:v>4650000</c:v>
                </c:pt>
                <c:pt idx="6">
                  <c:v>6080000</c:v>
                </c:pt>
                <c:pt idx="7">
                  <c:v>7990000</c:v>
                </c:pt>
                <c:pt idx="8">
                  <c:v>10600000</c:v>
                </c:pt>
                <c:pt idx="9">
                  <c:v>14100000</c:v>
                </c:pt>
                <c:pt idx="10">
                  <c:v>16300000</c:v>
                </c:pt>
                <c:pt idx="11">
                  <c:v>19300000</c:v>
                </c:pt>
                <c:pt idx="12">
                  <c:v>22900000</c:v>
                </c:pt>
                <c:pt idx="13">
                  <c:v>24800000</c:v>
                </c:pt>
                <c:pt idx="14">
                  <c:v>26500000</c:v>
                </c:pt>
                <c:pt idx="15">
                  <c:v>28400000</c:v>
                </c:pt>
                <c:pt idx="16">
                  <c:v>30400000</c:v>
                </c:pt>
                <c:pt idx="17">
                  <c:v>32700000</c:v>
                </c:pt>
                <c:pt idx="18">
                  <c:v>35000000</c:v>
                </c:pt>
                <c:pt idx="19">
                  <c:v>36300000</c:v>
                </c:pt>
                <c:pt idx="20">
                  <c:v>39200000</c:v>
                </c:pt>
                <c:pt idx="21">
                  <c:v>41200000</c:v>
                </c:pt>
                <c:pt idx="22">
                  <c:v>42700000</c:v>
                </c:pt>
                <c:pt idx="23">
                  <c:v>44000000</c:v>
                </c:pt>
                <c:pt idx="24">
                  <c:v>44500000</c:v>
                </c:pt>
              </c:numCache>
            </c:numRef>
          </c:xVal>
          <c:yVal>
            <c:numRef>
              <c:f>Data!$D$219:$D$243</c:f>
              <c:numCache>
                <c:formatCode>0.00E+00</c:formatCode>
                <c:ptCount val="25"/>
                <c:pt idx="0">
                  <c:v>27200000000</c:v>
                </c:pt>
                <c:pt idx="1">
                  <c:v>30500000000</c:v>
                </c:pt>
                <c:pt idx="2">
                  <c:v>34400000000</c:v>
                </c:pt>
                <c:pt idx="3">
                  <c:v>38500000000</c:v>
                </c:pt>
                <c:pt idx="4">
                  <c:v>41100000000</c:v>
                </c:pt>
                <c:pt idx="5">
                  <c:v>43500000000</c:v>
                </c:pt>
                <c:pt idx="6">
                  <c:v>45000000000</c:v>
                </c:pt>
                <c:pt idx="7">
                  <c:v>45000000000</c:v>
                </c:pt>
                <c:pt idx="8">
                  <c:v>43300000000</c:v>
                </c:pt>
                <c:pt idx="9">
                  <c:v>39200000000</c:v>
                </c:pt>
                <c:pt idx="10">
                  <c:v>36600000000</c:v>
                </c:pt>
                <c:pt idx="11">
                  <c:v>34600000000</c:v>
                </c:pt>
                <c:pt idx="12">
                  <c:v>32700000000</c:v>
                </c:pt>
                <c:pt idx="13">
                  <c:v>31200000000</c:v>
                </c:pt>
                <c:pt idx="14">
                  <c:v>29100000000</c:v>
                </c:pt>
                <c:pt idx="15">
                  <c:v>27100000000</c:v>
                </c:pt>
                <c:pt idx="16">
                  <c:v>25300000000</c:v>
                </c:pt>
                <c:pt idx="17">
                  <c:v>23700000000</c:v>
                </c:pt>
                <c:pt idx="18">
                  <c:v>22200000000</c:v>
                </c:pt>
                <c:pt idx="19">
                  <c:v>21300000000</c:v>
                </c:pt>
                <c:pt idx="20">
                  <c:v>19200000000</c:v>
                </c:pt>
                <c:pt idx="21">
                  <c:v>17400000000</c:v>
                </c:pt>
                <c:pt idx="22">
                  <c:v>15700000000</c:v>
                </c:pt>
                <c:pt idx="23">
                  <c:v>13900000000</c:v>
                </c:pt>
                <c:pt idx="24">
                  <c:v>14400000000</c:v>
                </c:pt>
              </c:numCache>
            </c:numRef>
          </c:yVal>
          <c:smooth val="0"/>
        </c:ser>
        <c:ser>
          <c:idx val="1"/>
          <c:order val="2"/>
          <c:tx>
            <c:v>AC153</c:v>
          </c:tx>
          <c:spPr>
            <a:ln>
              <a:solidFill>
                <a:schemeClr val="bg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Data!$C$298:$C$320</c:f>
              <c:numCache>
                <c:formatCode>0.00E+00</c:formatCode>
                <c:ptCount val="23"/>
                <c:pt idx="0">
                  <c:v>653000</c:v>
                </c:pt>
                <c:pt idx="1">
                  <c:v>972000</c:v>
                </c:pt>
                <c:pt idx="2">
                  <c:v>1450000</c:v>
                </c:pt>
                <c:pt idx="3">
                  <c:v>2150000</c:v>
                </c:pt>
                <c:pt idx="4">
                  <c:v>2820000</c:v>
                </c:pt>
                <c:pt idx="5">
                  <c:v>3690000</c:v>
                </c:pt>
                <c:pt idx="6">
                  <c:v>4830000</c:v>
                </c:pt>
                <c:pt idx="7">
                  <c:v>6360000</c:v>
                </c:pt>
                <c:pt idx="8">
                  <c:v>8470000</c:v>
                </c:pt>
                <c:pt idx="9">
                  <c:v>11500000</c:v>
                </c:pt>
                <c:pt idx="10">
                  <c:v>13400000</c:v>
                </c:pt>
                <c:pt idx="11">
                  <c:v>15900000</c:v>
                </c:pt>
                <c:pt idx="12">
                  <c:v>19000000</c:v>
                </c:pt>
                <c:pt idx="13">
                  <c:v>20800000</c:v>
                </c:pt>
                <c:pt idx="14">
                  <c:v>22700000</c:v>
                </c:pt>
                <c:pt idx="15">
                  <c:v>24800000</c:v>
                </c:pt>
                <c:pt idx="16">
                  <c:v>27000000</c:v>
                </c:pt>
                <c:pt idx="17">
                  <c:v>29300000</c:v>
                </c:pt>
                <c:pt idx="18">
                  <c:v>31800000</c:v>
                </c:pt>
                <c:pt idx="19">
                  <c:v>34000000</c:v>
                </c:pt>
                <c:pt idx="20">
                  <c:v>36200000</c:v>
                </c:pt>
                <c:pt idx="21">
                  <c:v>38400000</c:v>
                </c:pt>
                <c:pt idx="22">
                  <c:v>38500000</c:v>
                </c:pt>
              </c:numCache>
            </c:numRef>
          </c:xVal>
          <c:yVal>
            <c:numRef>
              <c:f>Data!$D$298:$D$320</c:f>
              <c:numCache>
                <c:formatCode>0.00E+00</c:formatCode>
                <c:ptCount val="23"/>
                <c:pt idx="0">
                  <c:v>28700000000</c:v>
                </c:pt>
                <c:pt idx="1">
                  <c:v>32600000000</c:v>
                </c:pt>
                <c:pt idx="2">
                  <c:v>37300000000</c:v>
                </c:pt>
                <c:pt idx="3">
                  <c:v>42000000000</c:v>
                </c:pt>
                <c:pt idx="4">
                  <c:v>45800000000</c:v>
                </c:pt>
                <c:pt idx="5">
                  <c:v>49100000000</c:v>
                </c:pt>
                <c:pt idx="6">
                  <c:v>51300000000</c:v>
                </c:pt>
                <c:pt idx="7">
                  <c:v>52000000000</c:v>
                </c:pt>
                <c:pt idx="8">
                  <c:v>50500000000</c:v>
                </c:pt>
                <c:pt idx="9">
                  <c:v>46500000000</c:v>
                </c:pt>
                <c:pt idx="10">
                  <c:v>43300000000</c:v>
                </c:pt>
                <c:pt idx="11">
                  <c:v>40600000000</c:v>
                </c:pt>
                <c:pt idx="12">
                  <c:v>38500000000</c:v>
                </c:pt>
                <c:pt idx="13">
                  <c:v>37500000000</c:v>
                </c:pt>
                <c:pt idx="14">
                  <c:v>36200000000</c:v>
                </c:pt>
                <c:pt idx="15">
                  <c:v>34800000000</c:v>
                </c:pt>
                <c:pt idx="16">
                  <c:v>33200000000</c:v>
                </c:pt>
                <c:pt idx="17">
                  <c:v>31400000000</c:v>
                </c:pt>
                <c:pt idx="18">
                  <c:v>30200000000</c:v>
                </c:pt>
                <c:pt idx="19">
                  <c:v>28100000000</c:v>
                </c:pt>
                <c:pt idx="20">
                  <c:v>26100000000</c:v>
                </c:pt>
                <c:pt idx="21">
                  <c:v>24500000000</c:v>
                </c:pt>
                <c:pt idx="22">
                  <c:v>24900000000</c:v>
                </c:pt>
              </c:numCache>
            </c:numRef>
          </c:yVal>
          <c:smooth val="0"/>
        </c:ser>
        <c:ser>
          <c:idx val="2"/>
          <c:order val="3"/>
          <c:tx>
            <c:v>AC158</c:v>
          </c:tx>
          <c:spPr>
            <a:ln>
              <a:solidFill>
                <a:srgbClr val="FF9966"/>
              </a:solidFill>
            </a:ln>
          </c:spPr>
          <c:marker>
            <c:symbol val="triangle"/>
            <c:size val="9"/>
            <c:spPr>
              <a:solidFill>
                <a:srgbClr val="FF66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Data!$C$272:$C$289</c:f>
              <c:numCache>
                <c:formatCode>0.00E+00</c:formatCode>
                <c:ptCount val="18"/>
                <c:pt idx="1">
                  <c:v>1550000</c:v>
                </c:pt>
                <c:pt idx="2">
                  <c:v>2740000</c:v>
                </c:pt>
                <c:pt idx="3">
                  <c:v>3750000</c:v>
                </c:pt>
                <c:pt idx="4">
                  <c:v>5230000</c:v>
                </c:pt>
                <c:pt idx="5">
                  <c:v>6930000</c:v>
                </c:pt>
                <c:pt idx="6">
                  <c:v>9330000</c:v>
                </c:pt>
                <c:pt idx="7">
                  <c:v>12900000</c:v>
                </c:pt>
                <c:pt idx="8">
                  <c:v>15200000</c:v>
                </c:pt>
                <c:pt idx="9">
                  <c:v>18100000</c:v>
                </c:pt>
                <c:pt idx="10">
                  <c:v>22100000</c:v>
                </c:pt>
                <c:pt idx="11">
                  <c:v>27000000</c:v>
                </c:pt>
                <c:pt idx="12">
                  <c:v>29800000</c:v>
                </c:pt>
                <c:pt idx="13">
                  <c:v>32800000</c:v>
                </c:pt>
                <c:pt idx="14">
                  <c:v>36500000</c:v>
                </c:pt>
                <c:pt idx="15">
                  <c:v>39700000</c:v>
                </c:pt>
                <c:pt idx="16">
                  <c:v>42700000</c:v>
                </c:pt>
                <c:pt idx="17">
                  <c:v>44900000</c:v>
                </c:pt>
              </c:numCache>
            </c:numRef>
          </c:xVal>
          <c:yVal>
            <c:numRef>
              <c:f>Data!$D$272:$D$289</c:f>
              <c:numCache>
                <c:formatCode>0.00E+00</c:formatCode>
                <c:ptCount val="18"/>
                <c:pt idx="1">
                  <c:v>36700000000</c:v>
                </c:pt>
                <c:pt idx="2">
                  <c:v>38800000000</c:v>
                </c:pt>
                <c:pt idx="3">
                  <c:v>40300000000</c:v>
                </c:pt>
                <c:pt idx="4">
                  <c:v>42500000000</c:v>
                </c:pt>
                <c:pt idx="5">
                  <c:v>44400000000</c:v>
                </c:pt>
                <c:pt idx="6">
                  <c:v>45400000000</c:v>
                </c:pt>
                <c:pt idx="7">
                  <c:v>42900000000</c:v>
                </c:pt>
                <c:pt idx="8">
                  <c:v>40500000000</c:v>
                </c:pt>
                <c:pt idx="9">
                  <c:v>38400000000</c:v>
                </c:pt>
                <c:pt idx="10">
                  <c:v>35500000000</c:v>
                </c:pt>
                <c:pt idx="11">
                  <c:v>34900000000</c:v>
                </c:pt>
                <c:pt idx="12">
                  <c:v>34900000000</c:v>
                </c:pt>
                <c:pt idx="13">
                  <c:v>34400000000</c:v>
                </c:pt>
                <c:pt idx="14">
                  <c:v>33100000000</c:v>
                </c:pt>
                <c:pt idx="15">
                  <c:v>29200000000</c:v>
                </c:pt>
                <c:pt idx="16">
                  <c:v>27100000000</c:v>
                </c:pt>
                <c:pt idx="17">
                  <c:v>24700000000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10176"/>
        <c:axId val="43817216"/>
      </c:scatterChart>
      <c:valAx>
        <c:axId val="43810176"/>
        <c:scaling>
          <c:orientation val="minMax"/>
          <c:max val="50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de-DE" sz="2400"/>
                  <a:t> Eacc [MV/m]</a:t>
                </a:r>
              </a:p>
            </c:rich>
          </c:tx>
          <c:layout>
            <c:manualLayout>
              <c:xMode val="edge"/>
              <c:yMode val="edge"/>
              <c:x val="0.44723761992658739"/>
              <c:y val="0.9274413562812269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in"/>
        <c:minorTickMark val="in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de-DE"/>
          </a:p>
        </c:txPr>
        <c:crossAx val="43817216"/>
        <c:crosses val="autoZero"/>
        <c:crossBetween val="midCat"/>
        <c:dispUnits>
          <c:builtInUnit val="millions"/>
        </c:dispUnits>
      </c:valAx>
      <c:valAx>
        <c:axId val="43817216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olid"/>
            </a:ln>
          </c:spPr>
        </c:majorGridlines>
        <c:minorGridlines>
          <c:spPr>
            <a:ln w="3175">
              <a:solidFill>
                <a:schemeClr val="bg1"/>
              </a:solidFill>
              <a:prstDash val="sysDash"/>
            </a:ln>
          </c:spPr>
        </c:minorGridlines>
        <c:title>
          <c:tx>
            <c:rich>
              <a:bodyPr rot="0" vert="horz"/>
              <a:lstStyle/>
              <a:p>
                <a:pPr algn="ctr">
                  <a:defRPr sz="2800"/>
                </a:pPr>
                <a:r>
                  <a:rPr lang="de-DE" sz="2800"/>
                  <a:t>Qo</a:t>
                </a:r>
              </a:p>
            </c:rich>
          </c:tx>
          <c:layout>
            <c:manualLayout>
              <c:xMode val="edge"/>
              <c:yMode val="edge"/>
              <c:x val="2.1628919146156025E-2"/>
              <c:y val="0.25546594196888922"/>
            </c:manualLayout>
          </c:layout>
          <c:overlay val="0"/>
          <c:spPr>
            <a:noFill/>
            <a:ln w="25400">
              <a:noFill/>
            </a:ln>
          </c:spPr>
        </c:title>
        <c:numFmt formatCode="0.E+00" sourceLinked="0"/>
        <c:majorTickMark val="in"/>
        <c:minorTickMark val="in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2400"/>
            </a:pPr>
            <a:endParaRPr lang="de-DE"/>
          </a:p>
        </c:txPr>
        <c:crossAx val="43810176"/>
        <c:crosses val="autoZero"/>
        <c:crossBetween val="midCat"/>
        <c:minorUnit val="10000000000"/>
      </c:valAx>
      <c:spPr>
        <a:solidFill>
          <a:srgbClr val="143850"/>
        </a:solidFill>
        <a:ln w="12700">
          <a:solidFill>
            <a:schemeClr val="bg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FF6600"/>
                </a:solidFill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de-DE"/>
          </a:p>
        </c:txPr>
      </c:legendEntry>
      <c:legendEntry>
        <c:idx val="3"/>
        <c:txPr>
          <a:bodyPr/>
          <a:lstStyle/>
          <a:p>
            <a:pPr>
              <a:defRPr sz="2400">
                <a:solidFill>
                  <a:srgbClr val="FF6600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14418764188443173"/>
          <c:y val="0.6736313336076899"/>
          <c:w val="0.67734423313830416"/>
          <c:h val="0.10722641060571954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2400"/>
          </a:pPr>
          <a:endParaRPr lang="de-D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2000" b="0" i="0" u="none" strike="noStrike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Arial"/>
          <a:cs typeface="Arial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de-DE" sz="2400" dirty="0" smtClean="0">
                <a:solidFill>
                  <a:schemeClr val="bg1"/>
                </a:solidFill>
              </a:rPr>
              <a:t>VT at 2K</a:t>
            </a:r>
            <a:endParaRPr lang="de-DE" sz="2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4738282403485935"/>
          <c:y val="9.769020359561486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242682374470743"/>
          <c:y val="9.7716933789118388E-2"/>
          <c:w val="0.8707068226252237"/>
          <c:h val="0.74986115683662202"/>
        </c:manualLayout>
      </c:layout>
      <c:scatterChart>
        <c:scatterStyle val="lineMarker"/>
        <c:varyColors val="0"/>
        <c:ser>
          <c:idx val="0"/>
          <c:order val="0"/>
          <c:tx>
            <c:v>C1_626</c:v>
          </c:tx>
          <c:spPr>
            <a:ln w="28575">
              <a:noFill/>
            </a:ln>
          </c:spPr>
          <c:marker>
            <c:spPr>
              <a:solidFill>
                <a:srgbClr val="FFFFFF"/>
              </a:solidFill>
            </c:spPr>
          </c:marker>
          <c:xVal>
            <c:numRef>
              <c:f>'C1_626'!$A$4:$A$20</c:f>
              <c:numCache>
                <c:formatCode>General</c:formatCode>
                <c:ptCount val="17"/>
                <c:pt idx="0">
                  <c:v>2.2400000000000002</c:v>
                </c:pt>
                <c:pt idx="1">
                  <c:v>3.99</c:v>
                </c:pt>
                <c:pt idx="2">
                  <c:v>7.1</c:v>
                </c:pt>
                <c:pt idx="3">
                  <c:v>9.7899999999999991</c:v>
                </c:pt>
                <c:pt idx="4">
                  <c:v>12.2</c:v>
                </c:pt>
                <c:pt idx="5">
                  <c:v>15.1</c:v>
                </c:pt>
                <c:pt idx="6">
                  <c:v>18</c:v>
                </c:pt>
                <c:pt idx="7">
                  <c:v>21</c:v>
                </c:pt>
                <c:pt idx="8">
                  <c:v>23.8</c:v>
                </c:pt>
                <c:pt idx="9">
                  <c:v>26.3</c:v>
                </c:pt>
                <c:pt idx="10">
                  <c:v>28.1</c:v>
                </c:pt>
                <c:pt idx="11">
                  <c:v>29.1</c:v>
                </c:pt>
                <c:pt idx="12">
                  <c:v>30</c:v>
                </c:pt>
                <c:pt idx="13">
                  <c:v>30.8</c:v>
                </c:pt>
                <c:pt idx="14">
                  <c:v>31.4</c:v>
                </c:pt>
                <c:pt idx="15">
                  <c:v>31.6</c:v>
                </c:pt>
                <c:pt idx="16">
                  <c:v>31.7</c:v>
                </c:pt>
              </c:numCache>
            </c:numRef>
          </c:xVal>
          <c:yVal>
            <c:numRef>
              <c:f>'C1_626'!$B$4:$B$20</c:f>
              <c:numCache>
                <c:formatCode>0.00E+00</c:formatCode>
                <c:ptCount val="17"/>
                <c:pt idx="0">
                  <c:v>19200000000</c:v>
                </c:pt>
                <c:pt idx="1">
                  <c:v>19800000000</c:v>
                </c:pt>
                <c:pt idx="2">
                  <c:v>19400000000</c:v>
                </c:pt>
                <c:pt idx="3">
                  <c:v>18000000000</c:v>
                </c:pt>
                <c:pt idx="4">
                  <c:v>16800000000</c:v>
                </c:pt>
                <c:pt idx="5">
                  <c:v>15600000000</c:v>
                </c:pt>
                <c:pt idx="6">
                  <c:v>14600000000</c:v>
                </c:pt>
                <c:pt idx="7">
                  <c:v>13800000000</c:v>
                </c:pt>
                <c:pt idx="8">
                  <c:v>13100000000</c:v>
                </c:pt>
                <c:pt idx="9">
                  <c:v>12200000000</c:v>
                </c:pt>
                <c:pt idx="10">
                  <c:v>11400000000</c:v>
                </c:pt>
                <c:pt idx="11">
                  <c:v>10600000000</c:v>
                </c:pt>
                <c:pt idx="12">
                  <c:v>9930000000</c:v>
                </c:pt>
                <c:pt idx="13">
                  <c:v>9150000000</c:v>
                </c:pt>
                <c:pt idx="14">
                  <c:v>8450000000</c:v>
                </c:pt>
                <c:pt idx="15">
                  <c:v>8110000000</c:v>
                </c:pt>
                <c:pt idx="16">
                  <c:v>7910000000</c:v>
                </c:pt>
              </c:numCache>
            </c:numRef>
          </c:yVal>
          <c:smooth val="0"/>
        </c:ser>
        <c:ser>
          <c:idx val="1"/>
          <c:order val="1"/>
          <c:tx>
            <c:v>C2_607</c:v>
          </c:tx>
          <c:spPr>
            <a:ln w="28575">
              <a:noFill/>
            </a:ln>
          </c:spPr>
          <c:xVal>
            <c:numRef>
              <c:f>'C2_607'!$A$4:$A$22</c:f>
              <c:numCache>
                <c:formatCode>General</c:formatCode>
                <c:ptCount val="19"/>
                <c:pt idx="0">
                  <c:v>1.67</c:v>
                </c:pt>
                <c:pt idx="1">
                  <c:v>3.8</c:v>
                </c:pt>
                <c:pt idx="2">
                  <c:v>5.67</c:v>
                </c:pt>
                <c:pt idx="3">
                  <c:v>7.49</c:v>
                </c:pt>
                <c:pt idx="4">
                  <c:v>9.3800000000000008</c:v>
                </c:pt>
                <c:pt idx="5">
                  <c:v>11.6</c:v>
                </c:pt>
                <c:pt idx="6">
                  <c:v>13.5</c:v>
                </c:pt>
                <c:pt idx="7">
                  <c:v>15.8</c:v>
                </c:pt>
                <c:pt idx="8">
                  <c:v>17.399999999999999</c:v>
                </c:pt>
                <c:pt idx="9">
                  <c:v>19.399999999999999</c:v>
                </c:pt>
                <c:pt idx="10">
                  <c:v>21.5</c:v>
                </c:pt>
                <c:pt idx="11">
                  <c:v>23.8</c:v>
                </c:pt>
                <c:pt idx="12">
                  <c:v>26.1</c:v>
                </c:pt>
                <c:pt idx="13">
                  <c:v>27.8</c:v>
                </c:pt>
                <c:pt idx="14">
                  <c:v>29.3</c:v>
                </c:pt>
                <c:pt idx="15">
                  <c:v>30.3</c:v>
                </c:pt>
                <c:pt idx="16">
                  <c:v>30.7</c:v>
                </c:pt>
                <c:pt idx="17">
                  <c:v>32</c:v>
                </c:pt>
                <c:pt idx="18">
                  <c:v>32.700000000000003</c:v>
                </c:pt>
              </c:numCache>
            </c:numRef>
          </c:xVal>
          <c:yVal>
            <c:numRef>
              <c:f>'C2_607'!$B$4:$B$22</c:f>
              <c:numCache>
                <c:formatCode>0.00E+00</c:formatCode>
                <c:ptCount val="19"/>
                <c:pt idx="0">
                  <c:v>21100000000</c:v>
                </c:pt>
                <c:pt idx="1">
                  <c:v>22800000000</c:v>
                </c:pt>
                <c:pt idx="2">
                  <c:v>22700000000</c:v>
                </c:pt>
                <c:pt idx="3">
                  <c:v>21800000000</c:v>
                </c:pt>
                <c:pt idx="4">
                  <c:v>20500000000</c:v>
                </c:pt>
                <c:pt idx="5">
                  <c:v>18900000000</c:v>
                </c:pt>
                <c:pt idx="6">
                  <c:v>17600000000</c:v>
                </c:pt>
                <c:pt idx="7">
                  <c:v>16500000000</c:v>
                </c:pt>
                <c:pt idx="8">
                  <c:v>15700000000</c:v>
                </c:pt>
                <c:pt idx="9">
                  <c:v>15000000000</c:v>
                </c:pt>
                <c:pt idx="10">
                  <c:v>14300000000</c:v>
                </c:pt>
                <c:pt idx="11">
                  <c:v>13500000000</c:v>
                </c:pt>
                <c:pt idx="12">
                  <c:v>12400000000</c:v>
                </c:pt>
                <c:pt idx="13">
                  <c:v>11300000000</c:v>
                </c:pt>
                <c:pt idx="14">
                  <c:v>10000000000</c:v>
                </c:pt>
                <c:pt idx="15">
                  <c:v>8870000000</c:v>
                </c:pt>
                <c:pt idx="16">
                  <c:v>7590000000</c:v>
                </c:pt>
                <c:pt idx="17">
                  <c:v>6570000000</c:v>
                </c:pt>
                <c:pt idx="18">
                  <c:v>5560000000</c:v>
                </c:pt>
              </c:numCache>
            </c:numRef>
          </c:yVal>
          <c:smooth val="0"/>
        </c:ser>
        <c:ser>
          <c:idx val="2"/>
          <c:order val="2"/>
          <c:tx>
            <c:v>C3_556</c:v>
          </c:tx>
          <c:spPr>
            <a:ln w="28575">
              <a:noFill/>
            </a:ln>
          </c:spPr>
          <c:xVal>
            <c:numRef>
              <c:f>'C3_556'!$A$4:$A$22</c:f>
              <c:numCache>
                <c:formatCode>General</c:formatCode>
                <c:ptCount val="19"/>
                <c:pt idx="0">
                  <c:v>2.31</c:v>
                </c:pt>
                <c:pt idx="1">
                  <c:v>4.12</c:v>
                </c:pt>
                <c:pt idx="2">
                  <c:v>7.22</c:v>
                </c:pt>
                <c:pt idx="3">
                  <c:v>9.99</c:v>
                </c:pt>
                <c:pt idx="4">
                  <c:v>12.3</c:v>
                </c:pt>
                <c:pt idx="5">
                  <c:v>15.2</c:v>
                </c:pt>
                <c:pt idx="6">
                  <c:v>18</c:v>
                </c:pt>
                <c:pt idx="7">
                  <c:v>21.1</c:v>
                </c:pt>
                <c:pt idx="8">
                  <c:v>24.1</c:v>
                </c:pt>
                <c:pt idx="9">
                  <c:v>26.7</c:v>
                </c:pt>
                <c:pt idx="10">
                  <c:v>28.9</c:v>
                </c:pt>
                <c:pt idx="11">
                  <c:v>30</c:v>
                </c:pt>
                <c:pt idx="12">
                  <c:v>31.1</c:v>
                </c:pt>
                <c:pt idx="13">
                  <c:v>31.9</c:v>
                </c:pt>
                <c:pt idx="14">
                  <c:v>32.6</c:v>
                </c:pt>
                <c:pt idx="15">
                  <c:v>33.1</c:v>
                </c:pt>
                <c:pt idx="16">
                  <c:v>33.5</c:v>
                </c:pt>
                <c:pt idx="17">
                  <c:v>34</c:v>
                </c:pt>
                <c:pt idx="18">
                  <c:v>34</c:v>
                </c:pt>
              </c:numCache>
            </c:numRef>
          </c:xVal>
          <c:yVal>
            <c:numRef>
              <c:f>'C3_556'!$B$4:$B$22</c:f>
              <c:numCache>
                <c:formatCode>0.00E+00</c:formatCode>
                <c:ptCount val="19"/>
                <c:pt idx="0">
                  <c:v>25800000000</c:v>
                </c:pt>
                <c:pt idx="1">
                  <c:v>26000000000</c:v>
                </c:pt>
                <c:pt idx="2">
                  <c:v>23900000000</c:v>
                </c:pt>
                <c:pt idx="3">
                  <c:v>21500000000</c:v>
                </c:pt>
                <c:pt idx="4">
                  <c:v>19600000000</c:v>
                </c:pt>
                <c:pt idx="5">
                  <c:v>18000000000</c:v>
                </c:pt>
                <c:pt idx="6">
                  <c:v>17000000000</c:v>
                </c:pt>
                <c:pt idx="7">
                  <c:v>16000000000</c:v>
                </c:pt>
                <c:pt idx="8">
                  <c:v>15100000000</c:v>
                </c:pt>
                <c:pt idx="9">
                  <c:v>14100000000</c:v>
                </c:pt>
                <c:pt idx="10">
                  <c:v>13000000000</c:v>
                </c:pt>
                <c:pt idx="11">
                  <c:v>12300000000</c:v>
                </c:pt>
                <c:pt idx="12">
                  <c:v>11200000000</c:v>
                </c:pt>
                <c:pt idx="13">
                  <c:v>10300000000</c:v>
                </c:pt>
                <c:pt idx="14">
                  <c:v>9200000000</c:v>
                </c:pt>
                <c:pt idx="15">
                  <c:v>8260000000</c:v>
                </c:pt>
                <c:pt idx="16">
                  <c:v>7420000000</c:v>
                </c:pt>
                <c:pt idx="17">
                  <c:v>6720000000</c:v>
                </c:pt>
                <c:pt idx="18">
                  <c:v>6230000000</c:v>
                </c:pt>
              </c:numCache>
            </c:numRef>
          </c:yVal>
          <c:smooth val="0"/>
        </c:ser>
        <c:ser>
          <c:idx val="3"/>
          <c:order val="3"/>
          <c:tx>
            <c:v>C4_597</c:v>
          </c:tx>
          <c:spPr>
            <a:ln w="28575">
              <a:noFill/>
            </a:ln>
          </c:spPr>
          <c:marker>
            <c:spPr>
              <a:ln w="22225">
                <a:solidFill>
                  <a:srgbClr val="FFFFFF">
                    <a:lumMod val="65000"/>
                  </a:srgbClr>
                </a:solidFill>
              </a:ln>
            </c:spPr>
          </c:marker>
          <c:xVal>
            <c:numRef>
              <c:f>'C4_597'!$A$4:$A$20</c:f>
              <c:numCache>
                <c:formatCode>General</c:formatCode>
                <c:ptCount val="17"/>
                <c:pt idx="0">
                  <c:v>2.67</c:v>
                </c:pt>
                <c:pt idx="1">
                  <c:v>6.14</c:v>
                </c:pt>
                <c:pt idx="2">
                  <c:v>9.0399999999999991</c:v>
                </c:pt>
                <c:pt idx="3">
                  <c:v>11.8</c:v>
                </c:pt>
                <c:pt idx="4">
                  <c:v>14.6</c:v>
                </c:pt>
                <c:pt idx="5">
                  <c:v>18</c:v>
                </c:pt>
                <c:pt idx="6">
                  <c:v>20.9</c:v>
                </c:pt>
                <c:pt idx="7">
                  <c:v>24.2</c:v>
                </c:pt>
                <c:pt idx="8">
                  <c:v>26.8</c:v>
                </c:pt>
                <c:pt idx="9">
                  <c:v>29.3</c:v>
                </c:pt>
                <c:pt idx="10">
                  <c:v>31.9</c:v>
                </c:pt>
                <c:pt idx="11">
                  <c:v>34.1</c:v>
                </c:pt>
                <c:pt idx="12">
                  <c:v>35.700000000000003</c:v>
                </c:pt>
                <c:pt idx="13">
                  <c:v>29.5</c:v>
                </c:pt>
                <c:pt idx="14">
                  <c:v>30.8</c:v>
                </c:pt>
                <c:pt idx="15">
                  <c:v>31.9</c:v>
                </c:pt>
                <c:pt idx="16">
                  <c:v>32.1</c:v>
                </c:pt>
              </c:numCache>
            </c:numRef>
          </c:xVal>
          <c:yVal>
            <c:numRef>
              <c:f>'C4_597'!$B$4:$B$20</c:f>
              <c:numCache>
                <c:formatCode>0.00E+00</c:formatCode>
                <c:ptCount val="17"/>
                <c:pt idx="0">
                  <c:v>27100000000</c:v>
                </c:pt>
                <c:pt idx="1">
                  <c:v>27800000000</c:v>
                </c:pt>
                <c:pt idx="2">
                  <c:v>24100000000</c:v>
                </c:pt>
                <c:pt idx="3">
                  <c:v>22700000000</c:v>
                </c:pt>
                <c:pt idx="4">
                  <c:v>22200000000</c:v>
                </c:pt>
                <c:pt idx="5">
                  <c:v>19700000000</c:v>
                </c:pt>
                <c:pt idx="6">
                  <c:v>19500000000</c:v>
                </c:pt>
                <c:pt idx="7">
                  <c:v>17200000000</c:v>
                </c:pt>
                <c:pt idx="8">
                  <c:v>15700000000</c:v>
                </c:pt>
                <c:pt idx="9">
                  <c:v>15000000000</c:v>
                </c:pt>
                <c:pt idx="10">
                  <c:v>13300000000</c:v>
                </c:pt>
                <c:pt idx="11">
                  <c:v>11400000000</c:v>
                </c:pt>
                <c:pt idx="12">
                  <c:v>9870000000</c:v>
                </c:pt>
                <c:pt idx="13">
                  <c:v>14300000000</c:v>
                </c:pt>
                <c:pt idx="14">
                  <c:v>13600000000</c:v>
                </c:pt>
                <c:pt idx="15">
                  <c:v>12800000000</c:v>
                </c:pt>
                <c:pt idx="16">
                  <c:v>12900000000</c:v>
                </c:pt>
              </c:numCache>
            </c:numRef>
          </c:yVal>
          <c:smooth val="0"/>
        </c:ser>
        <c:ser>
          <c:idx val="4"/>
          <c:order val="4"/>
          <c:tx>
            <c:v>C5_606</c:v>
          </c:tx>
          <c:spPr>
            <a:ln w="28575">
              <a:noFill/>
            </a:ln>
          </c:spPr>
          <c:marker>
            <c:spPr>
              <a:ln w="22225">
                <a:solidFill>
                  <a:srgbClr val="FFC000"/>
                </a:solidFill>
              </a:ln>
            </c:spPr>
          </c:marker>
          <c:xVal>
            <c:numRef>
              <c:f>'C5_606'!$A$4:$A$22</c:f>
              <c:numCache>
                <c:formatCode>General</c:formatCode>
                <c:ptCount val="19"/>
                <c:pt idx="0">
                  <c:v>1.54</c:v>
                </c:pt>
                <c:pt idx="1">
                  <c:v>3.48</c:v>
                </c:pt>
                <c:pt idx="2">
                  <c:v>5.22</c:v>
                </c:pt>
                <c:pt idx="3">
                  <c:v>6.94</c:v>
                </c:pt>
                <c:pt idx="4">
                  <c:v>8.75</c:v>
                </c:pt>
                <c:pt idx="5">
                  <c:v>10.8</c:v>
                </c:pt>
                <c:pt idx="6">
                  <c:v>12.7</c:v>
                </c:pt>
                <c:pt idx="7">
                  <c:v>14.9</c:v>
                </c:pt>
                <c:pt idx="8">
                  <c:v>16.5</c:v>
                </c:pt>
                <c:pt idx="9">
                  <c:v>18.399999999999999</c:v>
                </c:pt>
                <c:pt idx="10">
                  <c:v>20.5</c:v>
                </c:pt>
                <c:pt idx="11">
                  <c:v>22.9</c:v>
                </c:pt>
                <c:pt idx="12">
                  <c:v>25.4</c:v>
                </c:pt>
                <c:pt idx="13">
                  <c:v>27.4</c:v>
                </c:pt>
                <c:pt idx="14">
                  <c:v>29.3</c:v>
                </c:pt>
                <c:pt idx="15">
                  <c:v>30.6</c:v>
                </c:pt>
                <c:pt idx="16">
                  <c:v>31.7</c:v>
                </c:pt>
                <c:pt idx="17">
                  <c:v>32.799999999999997</c:v>
                </c:pt>
                <c:pt idx="18">
                  <c:v>33.5</c:v>
                </c:pt>
              </c:numCache>
            </c:numRef>
          </c:xVal>
          <c:yVal>
            <c:numRef>
              <c:f>'C5_606'!$B$4:$B$22</c:f>
              <c:numCache>
                <c:formatCode>0.00E+00</c:formatCode>
                <c:ptCount val="19"/>
                <c:pt idx="0">
                  <c:v>21600000000</c:v>
                </c:pt>
                <c:pt idx="1">
                  <c:v>23500000000</c:v>
                </c:pt>
                <c:pt idx="2">
                  <c:v>23800000000</c:v>
                </c:pt>
                <c:pt idx="3">
                  <c:v>23300000000</c:v>
                </c:pt>
                <c:pt idx="4">
                  <c:v>22200000000</c:v>
                </c:pt>
                <c:pt idx="5">
                  <c:v>20400000000</c:v>
                </c:pt>
                <c:pt idx="6">
                  <c:v>18900000000</c:v>
                </c:pt>
                <c:pt idx="7">
                  <c:v>17600000000</c:v>
                </c:pt>
                <c:pt idx="8">
                  <c:v>16800000000</c:v>
                </c:pt>
                <c:pt idx="9">
                  <c:v>16000000000</c:v>
                </c:pt>
                <c:pt idx="10">
                  <c:v>15400000000</c:v>
                </c:pt>
                <c:pt idx="11">
                  <c:v>14700000000</c:v>
                </c:pt>
                <c:pt idx="12">
                  <c:v>13700000000</c:v>
                </c:pt>
                <c:pt idx="13">
                  <c:v>12700000000</c:v>
                </c:pt>
                <c:pt idx="14">
                  <c:v>11500000000</c:v>
                </c:pt>
                <c:pt idx="15">
                  <c:v>10200000000</c:v>
                </c:pt>
                <c:pt idx="16">
                  <c:v>8850000000</c:v>
                </c:pt>
                <c:pt idx="17">
                  <c:v>7160000000</c:v>
                </c:pt>
                <c:pt idx="18">
                  <c:v>5790000000</c:v>
                </c:pt>
              </c:numCache>
            </c:numRef>
          </c:yVal>
          <c:smooth val="0"/>
        </c:ser>
        <c:ser>
          <c:idx val="5"/>
          <c:order val="5"/>
          <c:tx>
            <c:v>C6_621</c:v>
          </c:tx>
          <c:spPr>
            <a:ln w="28575">
              <a:noFill/>
            </a:ln>
          </c:spPr>
          <c:xVal>
            <c:numRef>
              <c:f>'C6_621'!$A$4:$A$20</c:f>
              <c:numCache>
                <c:formatCode>General</c:formatCode>
                <c:ptCount val="17"/>
                <c:pt idx="0">
                  <c:v>2.2999999999999998</c:v>
                </c:pt>
                <c:pt idx="1">
                  <c:v>1.61</c:v>
                </c:pt>
                <c:pt idx="2">
                  <c:v>4.1399999999999997</c:v>
                </c:pt>
                <c:pt idx="3">
                  <c:v>7.32</c:v>
                </c:pt>
                <c:pt idx="4">
                  <c:v>10.1</c:v>
                </c:pt>
                <c:pt idx="5">
                  <c:v>12.5</c:v>
                </c:pt>
                <c:pt idx="6">
                  <c:v>15.4</c:v>
                </c:pt>
                <c:pt idx="7">
                  <c:v>18.899999999999999</c:v>
                </c:pt>
                <c:pt idx="8">
                  <c:v>21</c:v>
                </c:pt>
                <c:pt idx="9">
                  <c:v>23.3</c:v>
                </c:pt>
                <c:pt idx="10">
                  <c:v>25.8</c:v>
                </c:pt>
                <c:pt idx="11">
                  <c:v>28.4</c:v>
                </c:pt>
                <c:pt idx="12">
                  <c:v>30.7</c:v>
                </c:pt>
                <c:pt idx="13">
                  <c:v>32.6</c:v>
                </c:pt>
                <c:pt idx="14">
                  <c:v>33.9</c:v>
                </c:pt>
                <c:pt idx="15">
                  <c:v>34.799999999999997</c:v>
                </c:pt>
                <c:pt idx="16">
                  <c:v>35.6</c:v>
                </c:pt>
              </c:numCache>
            </c:numRef>
          </c:xVal>
          <c:yVal>
            <c:numRef>
              <c:f>'C6_621'!$B$4:$B$20</c:f>
              <c:numCache>
                <c:formatCode>0.00E+00</c:formatCode>
                <c:ptCount val="17"/>
                <c:pt idx="0">
                  <c:v>21300000000</c:v>
                </c:pt>
                <c:pt idx="1">
                  <c:v>20300000000</c:v>
                </c:pt>
                <c:pt idx="2">
                  <c:v>22100000000</c:v>
                </c:pt>
                <c:pt idx="3">
                  <c:v>21600000000</c:v>
                </c:pt>
                <c:pt idx="4">
                  <c:v>20000000000</c:v>
                </c:pt>
                <c:pt idx="5">
                  <c:v>18500000000</c:v>
                </c:pt>
                <c:pt idx="6">
                  <c:v>17000000000</c:v>
                </c:pt>
                <c:pt idx="7">
                  <c:v>15800000000</c:v>
                </c:pt>
                <c:pt idx="8">
                  <c:v>15100000000</c:v>
                </c:pt>
                <c:pt idx="9">
                  <c:v>14200000000</c:v>
                </c:pt>
                <c:pt idx="10">
                  <c:v>13200000000</c:v>
                </c:pt>
                <c:pt idx="11">
                  <c:v>12100000000</c:v>
                </c:pt>
                <c:pt idx="12">
                  <c:v>10700000000</c:v>
                </c:pt>
                <c:pt idx="13">
                  <c:v>9120000000</c:v>
                </c:pt>
                <c:pt idx="14">
                  <c:v>7620000000</c:v>
                </c:pt>
                <c:pt idx="15">
                  <c:v>6410000000</c:v>
                </c:pt>
                <c:pt idx="16">
                  <c:v>5510000000</c:v>
                </c:pt>
              </c:numCache>
            </c:numRef>
          </c:yVal>
          <c:smooth val="0"/>
        </c:ser>
        <c:ser>
          <c:idx val="6"/>
          <c:order val="6"/>
          <c:tx>
            <c:v>C7_592</c:v>
          </c:tx>
          <c:spPr>
            <a:ln w="28575">
              <a:noFill/>
            </a:ln>
          </c:spPr>
          <c:marker>
            <c:spPr>
              <a:ln w="22225">
                <a:solidFill>
                  <a:srgbClr val="FF0000"/>
                </a:solidFill>
              </a:ln>
            </c:spPr>
          </c:marker>
          <c:xVal>
            <c:numRef>
              <c:f>'C7_592'!$A$4:$A$23</c:f>
              <c:numCache>
                <c:formatCode>General</c:formatCode>
                <c:ptCount val="20"/>
                <c:pt idx="0">
                  <c:v>1.59</c:v>
                </c:pt>
                <c:pt idx="1">
                  <c:v>3.62</c:v>
                </c:pt>
                <c:pt idx="2">
                  <c:v>5.41</c:v>
                </c:pt>
                <c:pt idx="3">
                  <c:v>7.16</c:v>
                </c:pt>
                <c:pt idx="4">
                  <c:v>9.02</c:v>
                </c:pt>
                <c:pt idx="5">
                  <c:v>11.2</c:v>
                </c:pt>
                <c:pt idx="6">
                  <c:v>13.1</c:v>
                </c:pt>
                <c:pt idx="7">
                  <c:v>15.3</c:v>
                </c:pt>
                <c:pt idx="8">
                  <c:v>17</c:v>
                </c:pt>
                <c:pt idx="9">
                  <c:v>18.8</c:v>
                </c:pt>
                <c:pt idx="10">
                  <c:v>20.9</c:v>
                </c:pt>
                <c:pt idx="11">
                  <c:v>23.2</c:v>
                </c:pt>
                <c:pt idx="12">
                  <c:v>25.7</c:v>
                </c:pt>
                <c:pt idx="13">
                  <c:v>27.6</c:v>
                </c:pt>
                <c:pt idx="14">
                  <c:v>29.5</c:v>
                </c:pt>
                <c:pt idx="15">
                  <c:v>31</c:v>
                </c:pt>
                <c:pt idx="16">
                  <c:v>32.200000000000003</c:v>
                </c:pt>
                <c:pt idx="17">
                  <c:v>33</c:v>
                </c:pt>
                <c:pt idx="18">
                  <c:v>33.6</c:v>
                </c:pt>
                <c:pt idx="19">
                  <c:v>34.4</c:v>
                </c:pt>
              </c:numCache>
            </c:numRef>
          </c:xVal>
          <c:yVal>
            <c:numRef>
              <c:f>'C7_592'!$B$4:$B$23</c:f>
              <c:numCache>
                <c:formatCode>0.00E+00</c:formatCode>
                <c:ptCount val="20"/>
                <c:pt idx="0">
                  <c:v>22400000000</c:v>
                </c:pt>
                <c:pt idx="1">
                  <c:v>24600000000</c:v>
                </c:pt>
                <c:pt idx="2">
                  <c:v>24900000000</c:v>
                </c:pt>
                <c:pt idx="3">
                  <c:v>24100000000</c:v>
                </c:pt>
                <c:pt idx="4">
                  <c:v>22700000000</c:v>
                </c:pt>
                <c:pt idx="5">
                  <c:v>20900000000</c:v>
                </c:pt>
                <c:pt idx="6">
                  <c:v>19500000000</c:v>
                </c:pt>
                <c:pt idx="7">
                  <c:v>18000000000</c:v>
                </c:pt>
                <c:pt idx="8">
                  <c:v>17100000000</c:v>
                </c:pt>
                <c:pt idx="9">
                  <c:v>16300000000</c:v>
                </c:pt>
                <c:pt idx="10">
                  <c:v>15500000000</c:v>
                </c:pt>
                <c:pt idx="11">
                  <c:v>14800000000</c:v>
                </c:pt>
                <c:pt idx="12">
                  <c:v>13800000000</c:v>
                </c:pt>
                <c:pt idx="13">
                  <c:v>12800000000</c:v>
                </c:pt>
                <c:pt idx="14">
                  <c:v>11600000000</c:v>
                </c:pt>
                <c:pt idx="15">
                  <c:v>10500000000</c:v>
                </c:pt>
                <c:pt idx="16">
                  <c:v>9230000000</c:v>
                </c:pt>
                <c:pt idx="17">
                  <c:v>8140000000</c:v>
                </c:pt>
                <c:pt idx="18">
                  <c:v>7390000000</c:v>
                </c:pt>
                <c:pt idx="19">
                  <c:v>6140000000</c:v>
                </c:pt>
              </c:numCache>
            </c:numRef>
          </c:yVal>
          <c:smooth val="0"/>
        </c:ser>
        <c:ser>
          <c:idx val="7"/>
          <c:order val="7"/>
          <c:tx>
            <c:v>C8_594</c:v>
          </c:tx>
          <c:spPr>
            <a:ln w="28575">
              <a:noFill/>
            </a:ln>
          </c:spPr>
          <c:marker>
            <c:symbol val="dot"/>
            <c:size val="12"/>
            <c:spPr>
              <a:solidFill>
                <a:srgbClr val="00B050"/>
              </a:solidFill>
              <a:ln w="19050">
                <a:solidFill>
                  <a:srgbClr val="00B050"/>
                </a:solidFill>
              </a:ln>
            </c:spPr>
          </c:marker>
          <c:xVal>
            <c:numRef>
              <c:f>'C8_594'!$A$4:$A$21</c:f>
              <c:numCache>
                <c:formatCode>General</c:formatCode>
                <c:ptCount val="18"/>
                <c:pt idx="0">
                  <c:v>1.8</c:v>
                </c:pt>
                <c:pt idx="1">
                  <c:v>4.13</c:v>
                </c:pt>
                <c:pt idx="2">
                  <c:v>6.16</c:v>
                </c:pt>
                <c:pt idx="3">
                  <c:v>8.1</c:v>
                </c:pt>
                <c:pt idx="4">
                  <c:v>10.1</c:v>
                </c:pt>
                <c:pt idx="5">
                  <c:v>12.4</c:v>
                </c:pt>
                <c:pt idx="6">
                  <c:v>14.5</c:v>
                </c:pt>
                <c:pt idx="7">
                  <c:v>16.899999999999999</c:v>
                </c:pt>
                <c:pt idx="8">
                  <c:v>18.7</c:v>
                </c:pt>
                <c:pt idx="9">
                  <c:v>20.8</c:v>
                </c:pt>
                <c:pt idx="10">
                  <c:v>23</c:v>
                </c:pt>
                <c:pt idx="11">
                  <c:v>25.3</c:v>
                </c:pt>
                <c:pt idx="12">
                  <c:v>27.6</c:v>
                </c:pt>
                <c:pt idx="13">
                  <c:v>29.2</c:v>
                </c:pt>
                <c:pt idx="14">
                  <c:v>30.6</c:v>
                </c:pt>
                <c:pt idx="15">
                  <c:v>31.9</c:v>
                </c:pt>
                <c:pt idx="16">
                  <c:v>33</c:v>
                </c:pt>
                <c:pt idx="17">
                  <c:v>34.299999999999997</c:v>
                </c:pt>
              </c:numCache>
            </c:numRef>
          </c:xVal>
          <c:yVal>
            <c:numRef>
              <c:f>'C8_594'!$B$4:$B$21</c:f>
              <c:numCache>
                <c:formatCode>0.00E+00</c:formatCode>
                <c:ptCount val="18"/>
                <c:pt idx="0">
                  <c:v>20800000000</c:v>
                </c:pt>
                <c:pt idx="1">
                  <c:v>22500000000</c:v>
                </c:pt>
                <c:pt idx="2">
                  <c:v>22400000000</c:v>
                </c:pt>
                <c:pt idx="3">
                  <c:v>21700000000</c:v>
                </c:pt>
                <c:pt idx="4">
                  <c:v>20500000000</c:v>
                </c:pt>
                <c:pt idx="5">
                  <c:v>19000000000</c:v>
                </c:pt>
                <c:pt idx="6">
                  <c:v>17900000000</c:v>
                </c:pt>
                <c:pt idx="7">
                  <c:v>16900000000</c:v>
                </c:pt>
                <c:pt idx="8">
                  <c:v>16200000000</c:v>
                </c:pt>
                <c:pt idx="9">
                  <c:v>15600000000</c:v>
                </c:pt>
                <c:pt idx="10">
                  <c:v>15000000000</c:v>
                </c:pt>
                <c:pt idx="11">
                  <c:v>14100000000</c:v>
                </c:pt>
                <c:pt idx="12">
                  <c:v>13000000000</c:v>
                </c:pt>
                <c:pt idx="13">
                  <c:v>12000000000</c:v>
                </c:pt>
                <c:pt idx="14">
                  <c:v>10800000000</c:v>
                </c:pt>
                <c:pt idx="15">
                  <c:v>9510000000</c:v>
                </c:pt>
                <c:pt idx="16">
                  <c:v>8250000000</c:v>
                </c:pt>
                <c:pt idx="17">
                  <c:v>6650000000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03008"/>
        <c:axId val="150201088"/>
      </c:scatterChart>
      <c:valAx>
        <c:axId val="15020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de-DE" sz="2000">
                    <a:solidFill>
                      <a:schemeClr val="bg1"/>
                    </a:solidFill>
                  </a:rPr>
                  <a:t>Eacc [MV/m]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de-DE"/>
          </a:p>
        </c:txPr>
        <c:crossAx val="150201088"/>
        <c:crosses val="autoZero"/>
        <c:crossBetween val="midCat"/>
      </c:valAx>
      <c:valAx>
        <c:axId val="150201088"/>
        <c:scaling>
          <c:logBase val="10"/>
          <c:orientation val="minMax"/>
          <c:max val="100000000000"/>
          <c:min val="1000000000"/>
        </c:scaling>
        <c:delete val="0"/>
        <c:axPos val="l"/>
        <c:minorGridlines/>
        <c:title>
          <c:tx>
            <c:rich>
              <a:bodyPr rot="0" vert="horz"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r>
                  <a:rPr lang="de-DE" sz="2800">
                    <a:solidFill>
                      <a:schemeClr val="bg1"/>
                    </a:solidFill>
                  </a:rPr>
                  <a:t>Qo</a:t>
                </a:r>
              </a:p>
            </c:rich>
          </c:tx>
          <c:layout>
            <c:manualLayout>
              <c:xMode val="edge"/>
              <c:yMode val="edge"/>
              <c:x val="2.8682051912523675E-2"/>
              <c:y val="0.27155747894881227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de-DE"/>
          </a:p>
        </c:txPr>
        <c:crossAx val="150203008"/>
        <c:crosses val="autoZero"/>
        <c:crossBetween val="midCat"/>
      </c:valAx>
      <c:spPr>
        <a:solidFill>
          <a:srgbClr val="143850"/>
        </a:solidFill>
        <a:ln>
          <a:solidFill>
            <a:srgbClr val="FFFFFF"/>
          </a:solidFill>
        </a:ln>
      </c:spPr>
    </c:plotArea>
    <c:legend>
      <c:legendPos val="r"/>
      <c:layout>
        <c:manualLayout>
          <c:xMode val="edge"/>
          <c:yMode val="edge"/>
          <c:x val="0.11696800389763121"/>
          <c:y val="0.64035552331284851"/>
          <c:w val="0.65850679417064306"/>
          <c:h val="0.16607836207301369"/>
        </c:manualLayout>
      </c:layout>
      <c:overlay val="0"/>
      <c:spPr>
        <a:solidFill>
          <a:srgbClr val="143850"/>
        </a:solidFill>
      </c:spPr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600" b="0">
          <a:latin typeface="Calibri" panose="020F050202020403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67697660759977"/>
          <c:y val="2.4914965566608233E-2"/>
          <c:w val="0.86554874173813112"/>
          <c:h val="0.8458491513012284"/>
        </c:manualLayout>
      </c:layout>
      <c:scatterChart>
        <c:scatterStyle val="lineMarker"/>
        <c:varyColors val="0"/>
        <c:ser>
          <c:idx val="1"/>
          <c:order val="0"/>
          <c:tx>
            <c:v>VT &lt;Qo&gt;</c:v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</c:dPt>
          <c:xVal>
            <c:numRef>
              <c:f>'Eacc 3-Methods'!$D$8:$D$19</c:f>
              <c:numCache>
                <c:formatCode>General</c:formatCode>
                <c:ptCount val="12"/>
                <c:pt idx="0" formatCode="0.00">
                  <c:v>10.536666666666667</c:v>
                </c:pt>
                <c:pt idx="5">
                  <c:v>3.68</c:v>
                </c:pt>
                <c:pt idx="6">
                  <c:v>5.57</c:v>
                </c:pt>
                <c:pt idx="7">
                  <c:v>7.8</c:v>
                </c:pt>
                <c:pt idx="8">
                  <c:v>12.08</c:v>
                </c:pt>
                <c:pt idx="9">
                  <c:v>13.6</c:v>
                </c:pt>
                <c:pt idx="10">
                  <c:v>15.25</c:v>
                </c:pt>
                <c:pt idx="11">
                  <c:v>14.86</c:v>
                </c:pt>
              </c:numCache>
            </c:numRef>
          </c:xVal>
          <c:yVal>
            <c:numRef>
              <c:f>'Eacc 3-Methods'!$H$8:$H$19</c:f>
              <c:numCache>
                <c:formatCode>General</c:formatCode>
                <c:ptCount val="12"/>
                <c:pt idx="0" formatCode="0.00E+00">
                  <c:v>20800000000</c:v>
                </c:pt>
                <c:pt idx="5" formatCode="0.00E+00">
                  <c:v>23600000000</c:v>
                </c:pt>
                <c:pt idx="6" formatCode="0.00E+00">
                  <c:v>23600000000</c:v>
                </c:pt>
                <c:pt idx="7" formatCode="0.00E+00">
                  <c:v>22800000000</c:v>
                </c:pt>
                <c:pt idx="8" formatCode="0.00E+00">
                  <c:v>19600000001</c:v>
                </c:pt>
                <c:pt idx="9" formatCode="0.00E+00">
                  <c:v>19000000002</c:v>
                </c:pt>
                <c:pt idx="10" formatCode="0.00E+00">
                  <c:v>17900000003</c:v>
                </c:pt>
                <c:pt idx="11" formatCode="0.00E+00">
                  <c:v>18100000004</c:v>
                </c:pt>
              </c:numCache>
            </c:numRef>
          </c:yVal>
          <c:smooth val="0"/>
        </c:ser>
        <c:ser>
          <c:idx val="0"/>
          <c:order val="1"/>
          <c:tx>
            <c:v>18.06.15, 3M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70C0"/>
              </a:solidFill>
            </c:spPr>
          </c:marker>
          <c:xVal>
            <c:numRef>
              <c:f>'Eacc 3-Methods'!$J$5</c:f>
              <c:numCache>
                <c:formatCode>0.00</c:formatCode>
                <c:ptCount val="1"/>
                <c:pt idx="0">
                  <c:v>10.536666666666667</c:v>
                </c:pt>
              </c:numCache>
            </c:numRef>
          </c:xVal>
          <c:yVal>
            <c:numRef>
              <c:f>'Eacc 3-Methods'!$K$5</c:f>
              <c:numCache>
                <c:formatCode>General</c:formatCode>
                <c:ptCount val="1"/>
                <c:pt idx="0">
                  <c:v>27652946859.903381</c:v>
                </c:pt>
              </c:numCache>
            </c:numRef>
          </c:yVal>
          <c:smooth val="0"/>
        </c:ser>
        <c:ser>
          <c:idx val="3"/>
          <c:order val="2"/>
          <c:tx>
            <c:v>11-13.06.15, 3M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33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'Eacc 3-Methods'!$J$23:$J$32</c:f>
              <c:numCache>
                <c:formatCode>General</c:formatCode>
                <c:ptCount val="10"/>
                <c:pt idx="0" formatCode="0.00">
                  <c:v>4.29</c:v>
                </c:pt>
                <c:pt idx="3" formatCode="0.00">
                  <c:v>5.37</c:v>
                </c:pt>
                <c:pt idx="6" formatCode="0.00">
                  <c:v>7.169999999999999</c:v>
                </c:pt>
                <c:pt idx="9" formatCode="0.00">
                  <c:v>7.5966666666666667</c:v>
                </c:pt>
              </c:numCache>
            </c:numRef>
          </c:xVal>
          <c:yVal>
            <c:numRef>
              <c:f>'Eacc 3-Methods'!$K$23:$K$32</c:f>
              <c:numCache>
                <c:formatCode>General</c:formatCode>
                <c:ptCount val="10"/>
                <c:pt idx="0">
                  <c:v>35757575756.007576</c:v>
                </c:pt>
                <c:pt idx="3">
                  <c:v>31769230771.029911</c:v>
                </c:pt>
                <c:pt idx="6">
                  <c:v>30452777776.465271</c:v>
                </c:pt>
                <c:pt idx="9">
                  <c:v>29103529411.784313</c:v>
                </c:pt>
              </c:numCache>
            </c:numRef>
          </c:yVal>
          <c:smooth val="0"/>
        </c:ser>
        <c:ser>
          <c:idx val="4"/>
          <c:order val="3"/>
          <c:tx>
            <c:v>22.06.15, 11:00, 3M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'Eacc 3-Methods'!$J$90</c:f>
              <c:numCache>
                <c:formatCode>0.00</c:formatCode>
                <c:ptCount val="1"/>
                <c:pt idx="0">
                  <c:v>12.126666666666665</c:v>
                </c:pt>
              </c:numCache>
            </c:numRef>
          </c:xVal>
          <c:yVal>
            <c:numRef>
              <c:f>'Eacc 3-Methods'!$K$90</c:f>
              <c:numCache>
                <c:formatCode>General</c:formatCode>
                <c:ptCount val="1"/>
                <c:pt idx="0">
                  <c:v>26548888889.34206</c:v>
                </c:pt>
              </c:numCache>
            </c:numRef>
          </c:yVal>
          <c:smooth val="0"/>
        </c:ser>
        <c:ser>
          <c:idx val="5"/>
          <c:order val="4"/>
          <c:tx>
            <c:v>22.06.15, 15:00, Pickups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66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'Eacc 3-Methods'!$J$93</c:f>
              <c:numCache>
                <c:formatCode>0.00</c:formatCode>
                <c:ptCount val="1"/>
                <c:pt idx="0">
                  <c:v>13.6</c:v>
                </c:pt>
              </c:numCache>
            </c:numRef>
          </c:xVal>
          <c:yVal>
            <c:numRef>
              <c:f>'Eacc 3-Methods'!$K$93</c:f>
              <c:numCache>
                <c:formatCode>0.00E+00</c:formatCode>
                <c:ptCount val="1"/>
                <c:pt idx="0">
                  <c:v>24192654377.12035</c:v>
                </c:pt>
              </c:numCache>
            </c:numRef>
          </c:yVal>
          <c:smooth val="0"/>
        </c:ser>
        <c:ser>
          <c:idx val="9"/>
          <c:order val="5"/>
          <c:tx>
            <c:v>24.06.15, 3M</c:v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'Eacc 3-Methods'!$J$104</c:f>
              <c:numCache>
                <c:formatCode>0.00</c:formatCode>
                <c:ptCount val="1"/>
                <c:pt idx="0">
                  <c:v>14.719999999999999</c:v>
                </c:pt>
              </c:numCache>
            </c:numRef>
          </c:xVal>
          <c:yVal>
            <c:numRef>
              <c:f>'Eacc 3-Methods'!$K$104</c:f>
              <c:numCache>
                <c:formatCode>General</c:formatCode>
                <c:ptCount val="1"/>
                <c:pt idx="0">
                  <c:v>23735197744.106216</c:v>
                </c:pt>
              </c:numCache>
            </c:numRef>
          </c:yVal>
          <c:smooth val="0"/>
        </c:ser>
        <c:ser>
          <c:idx val="2"/>
          <c:order val="6"/>
          <c:tx>
            <c:strRef>
              <c:f>'Eacc 3-Methods'!$A$55</c:f>
              <c:strCache>
                <c:ptCount val="1"/>
                <c:pt idx="0">
                  <c:v>26.06.15, 3M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'Eacc 3-Methods'!$J$55</c:f>
              <c:numCache>
                <c:formatCode>0.00</c:formatCode>
                <c:ptCount val="1"/>
                <c:pt idx="0">
                  <c:v>7.7333333333333334</c:v>
                </c:pt>
              </c:numCache>
            </c:numRef>
          </c:xVal>
          <c:yVal>
            <c:numRef>
              <c:f>'Eacc 3-Methods'!$K$55</c:f>
              <c:numCache>
                <c:formatCode>General</c:formatCode>
                <c:ptCount val="1"/>
                <c:pt idx="0">
                  <c:v>28610281926.279713</c:v>
                </c:pt>
              </c:numCache>
            </c:numRef>
          </c:yVal>
          <c:smooth val="0"/>
        </c:ser>
        <c:ser>
          <c:idx val="10"/>
          <c:order val="7"/>
          <c:tx>
            <c:strRef>
              <c:f>'Eacc 3-Methods'!$A$89</c:f>
              <c:strCache>
                <c:ptCount val="1"/>
                <c:pt idx="0">
                  <c:v>17-18.10.2015, 3M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bg1"/>
              </a:solidFill>
              <a:ln w="15875">
                <a:solidFill>
                  <a:schemeClr val="bg1"/>
                </a:solidFill>
              </a:ln>
            </c:spPr>
          </c:marker>
          <c:xVal>
            <c:numRef>
              <c:f>'Eacc 3-Methods'!$J$76:$J$87</c:f>
              <c:numCache>
                <c:formatCode>General</c:formatCode>
                <c:ptCount val="12"/>
                <c:pt idx="0" formatCode="0.00">
                  <c:v>13.343809523809526</c:v>
                </c:pt>
                <c:pt idx="5" formatCode="0.00">
                  <c:v>11.598095238095238</c:v>
                </c:pt>
                <c:pt idx="8" formatCode="0.00">
                  <c:v>9.7138095238095232</c:v>
                </c:pt>
                <c:pt idx="11" formatCode="0.00">
                  <c:v>7.0185714285714278</c:v>
                </c:pt>
              </c:numCache>
            </c:numRef>
          </c:xVal>
          <c:yVal>
            <c:numRef>
              <c:f>'Eacc 3-Methods'!$K$76:$K$87</c:f>
              <c:numCache>
                <c:formatCode>General</c:formatCode>
                <c:ptCount val="12"/>
                <c:pt idx="0">
                  <c:v>22667090277.138947</c:v>
                </c:pt>
                <c:pt idx="5">
                  <c:v>23834559899.424564</c:v>
                </c:pt>
                <c:pt idx="8">
                  <c:v>26897913720.861095</c:v>
                </c:pt>
                <c:pt idx="11">
                  <c:v>29945269350.576962</c:v>
                </c:pt>
              </c:numCache>
            </c:numRef>
          </c:yVal>
          <c:smooth val="0"/>
        </c:ser>
        <c:ser>
          <c:idx val="11"/>
          <c:order val="8"/>
          <c:tx>
            <c:strRef>
              <c:f>'Eacc 3-Methods'!$A$73</c:f>
              <c:strCache>
                <c:ptCount val="1"/>
                <c:pt idx="0">
                  <c:v>21.10.2015, 3M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FF00"/>
              </a:solidFill>
              <a:ln w="19050">
                <a:solidFill>
                  <a:srgbClr val="FFFF00"/>
                </a:solidFill>
              </a:ln>
            </c:spPr>
          </c:marker>
          <c:xVal>
            <c:numRef>
              <c:f>'Eacc 3-Methods'!$J$73</c:f>
              <c:numCache>
                <c:formatCode>0.00</c:formatCode>
                <c:ptCount val="1"/>
                <c:pt idx="0">
                  <c:v>14.48190476190476</c:v>
                </c:pt>
              </c:numCache>
            </c:numRef>
          </c:xVal>
          <c:yVal>
            <c:numRef>
              <c:f>'Eacc 3-Methods'!$K$73</c:f>
              <c:numCache>
                <c:formatCode>General</c:formatCode>
                <c:ptCount val="1"/>
                <c:pt idx="0">
                  <c:v>22558234345.226398</c:v>
                </c:pt>
              </c:numCache>
            </c:numRef>
          </c:yVal>
          <c:smooth val="0"/>
        </c:ser>
        <c:ser>
          <c:idx val="14"/>
          <c:order val="9"/>
          <c:tx>
            <c:strRef>
              <c:f>'Eacc 3-Methods'!$A$36</c:f>
              <c:strCache>
                <c:ptCount val="1"/>
                <c:pt idx="0">
                  <c:v>10-21.11.2015, 3M, SCD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1"/>
            <c:spPr>
              <a:solidFill>
                <a:srgbClr val="92D050"/>
              </a:solidFill>
              <a:ln w="15875">
                <a:solidFill>
                  <a:srgbClr val="92D050"/>
                </a:solidFill>
              </a:ln>
            </c:spPr>
          </c:marker>
          <c:xVal>
            <c:numRef>
              <c:f>'Eacc 3-Methods'!$J$36:$J$39</c:f>
              <c:numCache>
                <c:formatCode>General</c:formatCode>
                <c:ptCount val="4"/>
                <c:pt idx="0" formatCode="0.00">
                  <c:v>7.3604166666666657</c:v>
                </c:pt>
                <c:pt idx="3" formatCode="0.00">
                  <c:v>10.764761904761905</c:v>
                </c:pt>
              </c:numCache>
            </c:numRef>
          </c:xVal>
          <c:yVal>
            <c:numRef>
              <c:f>'Eacc 3-Methods'!$K$36:$K$39</c:f>
              <c:numCache>
                <c:formatCode>General</c:formatCode>
                <c:ptCount val="4"/>
                <c:pt idx="0">
                  <c:v>28227522210.772137</c:v>
                </c:pt>
                <c:pt idx="3">
                  <c:v>22084705562.007107</c:v>
                </c:pt>
              </c:numCache>
            </c:numRef>
          </c:yVal>
          <c:smooth val="0"/>
        </c:ser>
        <c:ser>
          <c:idx val="15"/>
          <c:order val="10"/>
          <c:tx>
            <c:strRef>
              <c:f>'Eacc 3-Methods'!$A$42</c:f>
              <c:strCache>
                <c:ptCount val="1"/>
                <c:pt idx="0">
                  <c:v>09.11.2015, 3M, SCD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rgbClr val="969696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'Eacc 3-Methods'!$J$42</c:f>
              <c:numCache>
                <c:formatCode>0.00</c:formatCode>
                <c:ptCount val="1"/>
                <c:pt idx="0">
                  <c:v>6.729166666666667</c:v>
                </c:pt>
              </c:numCache>
            </c:numRef>
          </c:xVal>
          <c:yVal>
            <c:numRef>
              <c:f>'Eacc 3-Methods'!$K$42</c:f>
              <c:numCache>
                <c:formatCode>General</c:formatCode>
                <c:ptCount val="1"/>
                <c:pt idx="0">
                  <c:v>28801096255.508312</c:v>
                </c:pt>
              </c:numCache>
            </c:numRef>
          </c:yVal>
          <c:smooth val="0"/>
        </c:ser>
        <c:ser>
          <c:idx val="16"/>
          <c:order val="11"/>
          <c:tx>
            <c:strRef>
              <c:f>'Eacc 3-Methods'!$A$1</c:f>
              <c:strCache>
                <c:ptCount val="1"/>
                <c:pt idx="0">
                  <c:v>SP mode at CMTB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7"/>
            <c:spPr>
              <a:noFill/>
              <a:ln w="25400">
                <a:solidFill>
                  <a:srgbClr val="FF0000"/>
                </a:solidFill>
              </a:ln>
            </c:spPr>
          </c:marker>
          <c:xVal>
            <c:numRef>
              <c:f>'Eacc 3-Methods'!$D$1:$D$2</c:f>
              <c:numCache>
                <c:formatCode>General</c:formatCode>
                <c:ptCount val="2"/>
                <c:pt idx="0">
                  <c:v>15</c:v>
                </c:pt>
                <c:pt idx="1">
                  <c:v>20</c:v>
                </c:pt>
              </c:numCache>
            </c:numRef>
          </c:xVal>
          <c:yVal>
            <c:numRef>
              <c:f>'Eacc 3-Methods'!$E$1:$E$2</c:f>
              <c:numCache>
                <c:formatCode>0.00E+00</c:formatCode>
                <c:ptCount val="2"/>
                <c:pt idx="0">
                  <c:v>24000000000</c:v>
                </c:pt>
                <c:pt idx="1">
                  <c:v>23000000000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08640"/>
        <c:axId val="91055232"/>
      </c:scatterChart>
      <c:valAx>
        <c:axId val="87808640"/>
        <c:scaling>
          <c:orientation val="minMax"/>
          <c:max val="2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Eacc [MV/m]</a:t>
                </a:r>
              </a:p>
            </c:rich>
          </c:tx>
          <c:layout>
            <c:manualLayout>
              <c:xMode val="edge"/>
              <c:yMode val="edge"/>
              <c:x val="0.46249850772760331"/>
              <c:y val="0.90386003275977977"/>
            </c:manualLayout>
          </c:layout>
          <c:overlay val="0"/>
        </c:title>
        <c:numFmt formatCode="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91055232"/>
        <c:crosses val="autoZero"/>
        <c:crossBetween val="midCat"/>
        <c:majorUnit val="7"/>
        <c:minorUnit val="1"/>
      </c:valAx>
      <c:valAx>
        <c:axId val="91055232"/>
        <c:scaling>
          <c:logBase val="10"/>
          <c:orientation val="minMax"/>
          <c:max val="100000000000"/>
          <c:min val="10000000000"/>
        </c:scaling>
        <c:delete val="0"/>
        <c:axPos val="l"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2.4604315571119872E-2"/>
              <c:y val="0.28804705060338182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87808640"/>
        <c:crosses val="autoZero"/>
        <c:crossBetween val="midCat"/>
      </c:valAx>
      <c:spPr>
        <a:solidFill>
          <a:srgbClr val="143850"/>
        </a:solidFill>
        <a:ln w="25400"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123686668748735"/>
          <c:y val="4.747447076637426E-2"/>
          <c:w val="0.85050722061065254"/>
          <c:h val="0.303273404144699"/>
        </c:manualLayout>
      </c:layout>
      <c:overlay val="0"/>
      <c:spPr>
        <a:solidFill>
          <a:srgbClr val="143850"/>
        </a:solidFill>
      </c:spPr>
      <c:txPr>
        <a:bodyPr/>
        <a:lstStyle/>
        <a:p>
          <a:pPr>
            <a:defRPr sz="1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31844765566018E-2"/>
          <c:y val="2.4682612165642305E-2"/>
          <c:w val="0.89601978442845076"/>
          <c:h val="0.83717271297537499"/>
        </c:manualLayout>
      </c:layout>
      <c:scatterChart>
        <c:scatterStyle val="lineMarker"/>
        <c:varyColors val="0"/>
        <c:ser>
          <c:idx val="7"/>
          <c:order val="0"/>
          <c:tx>
            <c:strRef>
              <c:f>'Eacc 3-Methods'!$A$115</c:f>
              <c:strCache>
                <c:ptCount val="1"/>
                <c:pt idx="0">
                  <c:v>23.06.15 , FCD, 1.8K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'Eacc 3-Methods'!$J$115:$J$118</c:f>
              <c:numCache>
                <c:formatCode>General</c:formatCode>
                <c:ptCount val="4"/>
                <c:pt idx="0" formatCode="0.00">
                  <c:v>13.808571428571428</c:v>
                </c:pt>
                <c:pt idx="3" formatCode="0.00">
                  <c:v>8.0887499999999992</c:v>
                </c:pt>
              </c:numCache>
            </c:numRef>
          </c:xVal>
          <c:yVal>
            <c:numRef>
              <c:f>'Eacc 3-Methods'!$K$115:$K$118</c:f>
              <c:numCache>
                <c:formatCode>General</c:formatCode>
                <c:ptCount val="4"/>
                <c:pt idx="0">
                  <c:v>37636527515.322487</c:v>
                </c:pt>
                <c:pt idx="3">
                  <c:v>39822152405.805267</c:v>
                </c:pt>
              </c:numCache>
            </c:numRef>
          </c:yVal>
          <c:smooth val="0"/>
        </c:ser>
        <c:ser>
          <c:idx val="8"/>
          <c:order val="1"/>
          <c:tx>
            <c:strRef>
              <c:f>'Eacc 3-Methods'!$A$121</c:f>
              <c:strCache>
                <c:ptCount val="1"/>
                <c:pt idx="0">
                  <c:v>24.06.15, FCD, 1.8K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</c:spPr>
          </c:marker>
          <c:xVal>
            <c:numRef>
              <c:f>'Eacc 3-Methods'!$J$121</c:f>
              <c:numCache>
                <c:formatCode>0.00</c:formatCode>
                <c:ptCount val="1"/>
                <c:pt idx="0">
                  <c:v>14.819444444444443</c:v>
                </c:pt>
              </c:numCache>
            </c:numRef>
          </c:xVal>
          <c:yVal>
            <c:numRef>
              <c:f>'Eacc 3-Methods'!$K$121</c:f>
              <c:numCache>
                <c:formatCode>General</c:formatCode>
                <c:ptCount val="1"/>
                <c:pt idx="0">
                  <c:v>35049481788.763184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'Eacc 3-Methods'!$A$48</c:f>
              <c:strCache>
                <c:ptCount val="1"/>
                <c:pt idx="0">
                  <c:v>10-21.11.2015, 3M, SCD, 1.8K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FF0000"/>
              </a:solidFill>
            </c:spPr>
          </c:marker>
          <c:xVal>
            <c:numRef>
              <c:f>'Eacc 3-Methods'!$J$48:$J$51</c:f>
              <c:numCache>
                <c:formatCode>General</c:formatCode>
                <c:ptCount val="4"/>
                <c:pt idx="0" formatCode="0.00">
                  <c:v>7.5012499999999998</c:v>
                </c:pt>
                <c:pt idx="3" formatCode="0.00">
                  <c:v>10.686190476190475</c:v>
                </c:pt>
              </c:numCache>
            </c:numRef>
          </c:xVal>
          <c:yVal>
            <c:numRef>
              <c:f>'Eacc 3-Methods'!$K$48:$K$51</c:f>
              <c:numCache>
                <c:formatCode>General</c:formatCode>
                <c:ptCount val="4"/>
                <c:pt idx="0">
                  <c:v>44201982252.192253</c:v>
                </c:pt>
                <c:pt idx="3">
                  <c:v>40699808491.07415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'Eacc 3-Methods'!$A$55</c:f>
              <c:strCache>
                <c:ptCount val="1"/>
                <c:pt idx="0">
                  <c:v>26-27.11.2015, 3M, SCD, 1.56K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'Eacc 3-Methods'!$J$55:$J$61</c:f>
              <c:numCache>
                <c:formatCode>General</c:formatCode>
                <c:ptCount val="7"/>
                <c:pt idx="0" formatCode="0.00">
                  <c:v>7.3741666666666674</c:v>
                </c:pt>
                <c:pt idx="3" formatCode="0.00">
                  <c:v>9.5083333333333346</c:v>
                </c:pt>
                <c:pt idx="6" formatCode="0.00">
                  <c:v>9.9329166666666691</c:v>
                </c:pt>
              </c:numCache>
            </c:numRef>
          </c:xVal>
          <c:yVal>
            <c:numRef>
              <c:f>'Eacc 3-Methods'!$K$55:$K$61</c:f>
              <c:numCache>
                <c:formatCode>General</c:formatCode>
                <c:ptCount val="7"/>
                <c:pt idx="0">
                  <c:v>69761307045.556686</c:v>
                </c:pt>
                <c:pt idx="3">
                  <c:v>60461669007.62442</c:v>
                </c:pt>
                <c:pt idx="6">
                  <c:v>58904939533.051048</c:v>
                </c:pt>
              </c:numCache>
            </c:numRef>
          </c:yVal>
          <c:smooth val="0"/>
        </c:ser>
        <c:ser>
          <c:idx val="1"/>
          <c:order val="4"/>
          <c:tx>
            <c:strRef>
              <c:f>'Eacc 3-Methods'!$A$65</c:f>
              <c:strCache>
                <c:ptCount val="1"/>
                <c:pt idx="0">
                  <c:v>26-27.11.2015, 3M, SCD, 2K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'Eacc 3-Methods'!$J$65:$J$68</c:f>
              <c:numCache>
                <c:formatCode>General</c:formatCode>
                <c:ptCount val="4"/>
                <c:pt idx="0" formatCode="0.00">
                  <c:v>9.6212499999999999</c:v>
                </c:pt>
                <c:pt idx="3" formatCode="0.00">
                  <c:v>7.1762500000000005</c:v>
                </c:pt>
              </c:numCache>
            </c:numRef>
          </c:xVal>
          <c:yVal>
            <c:numRef>
              <c:f>'Eacc 3-Methods'!$K$65:$K$68</c:f>
              <c:numCache>
                <c:formatCode>General</c:formatCode>
                <c:ptCount val="4"/>
                <c:pt idx="0">
                  <c:v>25788483500.555309</c:v>
                </c:pt>
                <c:pt idx="3">
                  <c:v>28373312389.595501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75520"/>
        <c:axId val="99673600"/>
      </c:scatterChart>
      <c:valAx>
        <c:axId val="99675520"/>
        <c:scaling>
          <c:orientation val="minMax"/>
          <c:max val="1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Eacc [MV/m]</a:t>
                </a:r>
              </a:p>
            </c:rich>
          </c:tx>
          <c:layout>
            <c:manualLayout>
              <c:xMode val="edge"/>
              <c:yMode val="edge"/>
              <c:x val="0.39625128419046457"/>
              <c:y val="0.89432853780306309"/>
            </c:manualLayout>
          </c:layout>
          <c:overlay val="0"/>
        </c:title>
        <c:numFmt formatCode="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99673600"/>
        <c:crosses val="autoZero"/>
        <c:crossBetween val="midCat"/>
      </c:valAx>
      <c:valAx>
        <c:axId val="99673600"/>
        <c:scaling>
          <c:logBase val="10"/>
          <c:orientation val="minMax"/>
          <c:max val="100000000000"/>
          <c:min val="10000000000"/>
        </c:scaling>
        <c:delete val="0"/>
        <c:axPos val="l"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de-DE"/>
                  <a:t>Qo</a:t>
                </a:r>
              </a:p>
            </c:rich>
          </c:tx>
          <c:layout>
            <c:manualLayout>
              <c:xMode val="edge"/>
              <c:yMode val="edge"/>
              <c:x val="2.4604315571119872E-2"/>
              <c:y val="0.28804705060338182"/>
            </c:manualLayout>
          </c:layout>
          <c:overlay val="0"/>
        </c:title>
        <c:numFmt formatCode="0.E+0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99675520"/>
        <c:crosses val="autoZero"/>
        <c:crossBetween val="midCat"/>
      </c:valAx>
      <c:spPr>
        <a:solidFill>
          <a:srgbClr val="143850"/>
        </a:solidFill>
        <a:ln w="9525"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1824757299757135"/>
          <c:y val="0.635193422066476"/>
          <c:w val="0.83682616498960971"/>
          <c:h val="0.18965813442598672"/>
        </c:manualLayout>
      </c:layout>
      <c:overlay val="0"/>
      <c:spPr>
        <a:solidFill>
          <a:srgbClr val="143850"/>
        </a:solidFill>
      </c:spPr>
    </c:legend>
    <c:plotVisOnly val="1"/>
    <c:dispBlanksAs val="gap"/>
    <c:showDLblsOverMax val="0"/>
  </c:chart>
  <c:txPr>
    <a:bodyPr/>
    <a:lstStyle/>
    <a:p>
      <a:pPr>
        <a:defRPr sz="2000" b="0">
          <a:solidFill>
            <a:schemeClr val="bg1"/>
          </a:solidFill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5435915522491"/>
          <c:y val="4.4462018427317972E-2"/>
          <c:w val="0.79797977693098943"/>
          <c:h val="0.77050204940129319"/>
        </c:manualLayout>
      </c:layout>
      <c:scatterChart>
        <c:scatterStyle val="lineMarker"/>
        <c:varyColors val="0"/>
        <c:ser>
          <c:idx val="0"/>
          <c:order val="0"/>
          <c:tx>
            <c:strRef>
              <c:f>'Eacc 3-Methods'!$O$38</c:f>
              <c:strCache>
                <c:ptCount val="1"/>
                <c:pt idx="0">
                  <c:v>Rs(at ~7.5 MV/m)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'Eacc 3-Methods'!$M$39:$M$41</c:f>
              <c:numCache>
                <c:formatCode>General</c:formatCode>
                <c:ptCount val="3"/>
                <c:pt idx="0">
                  <c:v>1.56</c:v>
                </c:pt>
                <c:pt idx="1">
                  <c:v>1.8</c:v>
                </c:pt>
                <c:pt idx="2">
                  <c:v>2</c:v>
                </c:pt>
              </c:numCache>
            </c:numRef>
          </c:xVal>
          <c:yVal>
            <c:numRef>
              <c:f>'Eacc 3-Methods'!$O$39:$O$41</c:f>
              <c:numCache>
                <c:formatCode>0.00E+00</c:formatCode>
                <c:ptCount val="3"/>
                <c:pt idx="0">
                  <c:v>4.025787965616046E-9</c:v>
                </c:pt>
                <c:pt idx="1">
                  <c:v>6.3574660633484162E-9</c:v>
                </c:pt>
                <c:pt idx="2">
                  <c:v>9.9645390070921991E-9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'Eacc 3-Methods'!$Q$38</c:f>
              <c:strCache>
                <c:ptCount val="1"/>
                <c:pt idx="0">
                  <c:v>Rs(at ~10.5MV/m)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'Eacc 3-Methods'!$M$39:$M$41</c:f>
              <c:numCache>
                <c:formatCode>General</c:formatCode>
                <c:ptCount val="3"/>
                <c:pt idx="0">
                  <c:v>1.56</c:v>
                </c:pt>
                <c:pt idx="1">
                  <c:v>1.8</c:v>
                </c:pt>
                <c:pt idx="2">
                  <c:v>2</c:v>
                </c:pt>
              </c:numCache>
            </c:numRef>
          </c:xVal>
          <c:yVal>
            <c:numRef>
              <c:f>'Eacc 3-Methods'!$Q$39:$Q$41</c:f>
              <c:numCache>
                <c:formatCode>0.00E+00</c:formatCode>
                <c:ptCount val="3"/>
                <c:pt idx="0">
                  <c:v>4.7707979626485572E-9</c:v>
                </c:pt>
                <c:pt idx="1">
                  <c:v>6.9041769041769042E-9</c:v>
                </c:pt>
                <c:pt idx="2">
                  <c:v>1.0891472868217054E-8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053440"/>
        <c:axId val="91740032"/>
      </c:scatterChart>
      <c:valAx>
        <c:axId val="91053440"/>
        <c:scaling>
          <c:orientation val="minMax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 sz="2400" b="0"/>
                </a:pPr>
                <a:r>
                  <a:rPr lang="en-US" sz="2400" b="0" dirty="0" smtClean="0"/>
                  <a:t>T [K]</a:t>
                </a:r>
                <a:endParaRPr lang="en-US" sz="2400" b="0" dirty="0"/>
              </a:p>
            </c:rich>
          </c:tx>
          <c:layout>
            <c:manualLayout>
              <c:xMode val="edge"/>
              <c:yMode val="edge"/>
              <c:x val="0.4382287062971581"/>
              <c:y val="0.85013511440472955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91740032"/>
        <c:crosses val="autoZero"/>
        <c:crossBetween val="midCat"/>
      </c:valAx>
      <c:valAx>
        <c:axId val="91740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 b="0"/>
                </a:pPr>
                <a:r>
                  <a:rPr lang="en-US" sz="2400" b="0" dirty="0" err="1" smtClean="0"/>
                  <a:t>Rs</a:t>
                </a:r>
                <a:r>
                  <a:rPr lang="en-US" sz="2400" b="0" dirty="0" smtClean="0"/>
                  <a:t> [</a:t>
                </a:r>
                <a:r>
                  <a:rPr lang="el-GR" sz="2400" b="0" dirty="0" smtClean="0"/>
                  <a:t>Ω</a:t>
                </a:r>
                <a:r>
                  <a:rPr lang="de-DE" sz="2400" b="0" dirty="0" smtClean="0"/>
                  <a:t>]</a:t>
                </a:r>
                <a:endParaRPr lang="en-US" sz="2400" b="0" dirty="0"/>
              </a:p>
            </c:rich>
          </c:tx>
          <c:layout>
            <c:manualLayout>
              <c:xMode val="edge"/>
              <c:yMode val="edge"/>
              <c:x val="0"/>
              <c:y val="0.29352317575208126"/>
            </c:manualLayout>
          </c:layout>
          <c:overlay val="0"/>
        </c:title>
        <c:numFmt formatCode="0.0E+00" sourceLinked="0"/>
        <c:majorTickMark val="in"/>
        <c:minorTickMark val="in"/>
        <c:tickLblPos val="nextTo"/>
        <c:spPr>
          <a:ln>
            <a:solidFill>
              <a:schemeClr val="bg1"/>
            </a:solidFill>
          </a:ln>
        </c:spPr>
        <c:crossAx val="91053440"/>
        <c:crosses val="autoZero"/>
        <c:crossBetween val="midCat"/>
        <c:majorUnit val="3.0000000000000016E-9"/>
        <c:minorUnit val="1.0000000000000005E-9"/>
      </c:valAx>
      <c:spPr>
        <a:solidFill>
          <a:srgbClr val="143850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7601178511211407"/>
          <c:y val="7.321894555831486E-2"/>
          <c:w val="0.31731340001363029"/>
          <c:h val="0.11974094493411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421049798535907"/>
          <c:y val="6.0475052679172026E-2"/>
          <c:w val="0.75333924712442968"/>
          <c:h val="0.7686778221212208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FFFFFF"/>
              </a:solidFill>
            </c:spPr>
          </c:marker>
          <c:xVal>
            <c:numRef>
              <c:f>'Field&amp;H-load'!$H$1321:$H$1326</c:f>
              <c:numCache>
                <c:formatCode>General</c:formatCode>
                <c:ptCount val="6"/>
                <c:pt idx="0">
                  <c:v>5.1100000000000003</c:v>
                </c:pt>
                <c:pt idx="1">
                  <c:v>6.85</c:v>
                </c:pt>
                <c:pt idx="2">
                  <c:v>8.86</c:v>
                </c:pt>
                <c:pt idx="3">
                  <c:v>10.31</c:v>
                </c:pt>
                <c:pt idx="4">
                  <c:v>13.46</c:v>
                </c:pt>
                <c:pt idx="5">
                  <c:v>15.33</c:v>
                </c:pt>
              </c:numCache>
            </c:numRef>
          </c:xVal>
          <c:yVal>
            <c:numRef>
              <c:f>'Field&amp;H-load'!$I$1321:$I$1326</c:f>
              <c:numCache>
                <c:formatCode>0.00E+00</c:formatCode>
                <c:ptCount val="6"/>
                <c:pt idx="0">
                  <c:v>2.5701839303000971E-4</c:v>
                </c:pt>
                <c:pt idx="1">
                  <c:v>1.9706470980653768E-4</c:v>
                </c:pt>
                <c:pt idx="2">
                  <c:v>1.3548723293381969E-4</c:v>
                </c:pt>
                <c:pt idx="3">
                  <c:v>1.3051257762340806E-4</c:v>
                </c:pt>
                <c:pt idx="4">
                  <c:v>1.0720720720720721E-4</c:v>
                </c:pt>
                <c:pt idx="5">
                  <c:v>9.5867768595041313E-5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892224"/>
        <c:axId val="99935744"/>
      </c:scatterChart>
      <c:valAx>
        <c:axId val="99892224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E</a:t>
                </a:r>
                <a:r>
                  <a:rPr lang="de-DE" sz="1200" b="1" dirty="0"/>
                  <a:t>acc</a:t>
                </a:r>
                <a:r>
                  <a:rPr lang="de-DE" dirty="0"/>
                  <a:t> [MV/m]</a:t>
                </a:r>
              </a:p>
            </c:rich>
          </c:tx>
          <c:layout>
            <c:manualLayout>
              <c:xMode val="edge"/>
              <c:yMode val="edge"/>
              <c:x val="0.43098280987406479"/>
              <c:y val="0.8722973930532901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crossAx val="99935744"/>
        <c:crosses val="autoZero"/>
        <c:crossBetween val="midCat"/>
        <c:majorUnit val="4"/>
      </c:valAx>
      <c:valAx>
        <c:axId val="99935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Vector Sum </a:t>
                </a:r>
              </a:p>
              <a:p>
                <a:pPr>
                  <a:defRPr/>
                </a:pPr>
                <a:r>
                  <a:rPr lang="en-US"/>
                  <a:t>Amplitude SD</a:t>
                </a:r>
              </a:p>
            </c:rich>
          </c:tx>
          <c:layout>
            <c:manualLayout>
              <c:xMode val="edge"/>
              <c:yMode val="edge"/>
              <c:x val="1.4423444964269925E-2"/>
              <c:y val="0.19509244419486671"/>
            </c:manualLayout>
          </c:layout>
          <c:overlay val="0"/>
        </c:title>
        <c:numFmt formatCode="0.0E+0" sourceLinked="0"/>
        <c:majorTickMark val="in"/>
        <c:minorTickMark val="none"/>
        <c:tickLblPos val="nextTo"/>
        <c:crossAx val="99892224"/>
        <c:crosses val="autoZero"/>
        <c:crossBetween val="midCat"/>
        <c:majorUnit val="1.0000000000000002E-4"/>
      </c:valAx>
      <c:spPr>
        <a:solidFill>
          <a:srgbClr val="143850"/>
        </a:solidFill>
        <a:ln>
          <a:solidFill>
            <a:srgbClr val="FFFFFF">
              <a:lumMod val="85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 b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de-DE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0.15723</cdr:x>
      <cdr:y>0.10739</cdr:y>
    </cdr:from>
    <cdr:to>
      <cdr:x>0.47312</cdr:x>
      <cdr:y>0.18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6407" y="542998"/>
          <a:ext cx="2765287" cy="367123"/>
        </a:xfrm>
        <a:prstGeom xmlns:a="http://schemas.openxmlformats.org/drawingml/2006/main" prst="rect">
          <a:avLst/>
        </a:prstGeom>
        <a:solidFill xmlns:a="http://schemas.openxmlformats.org/drawingml/2006/main">
          <a:srgbClr val="143850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&lt;Qo(7MV/m)&gt; =2.3E10</a:t>
          </a:r>
        </a:p>
      </cdr:txBody>
    </cdr:sp>
  </cdr:relSizeAnchor>
  <cdr:relSizeAnchor xmlns:cdr="http://schemas.openxmlformats.org/drawingml/2006/chartDrawing">
    <cdr:from>
      <cdr:x>0.44303</cdr:x>
      <cdr:y>0.20845</cdr:y>
    </cdr:from>
    <cdr:to>
      <cdr:x>0.78495</cdr:x>
      <cdr:y>0.28715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78270" y="1053952"/>
          <a:ext cx="2993177" cy="397915"/>
        </a:xfrm>
        <a:prstGeom xmlns:a="http://schemas.openxmlformats.org/drawingml/2006/main" prst="rect">
          <a:avLst/>
        </a:prstGeom>
        <a:solidFill xmlns:a="http://schemas.openxmlformats.org/drawingml/2006/main">
          <a:srgbClr val="143850"/>
        </a:solidFill>
        <a:ln xmlns:a="http://schemas.openxmlformats.org/drawingml/2006/main">
          <a:solidFill>
            <a:srgbClr val="FF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&lt;</a:t>
          </a:r>
          <a:r>
            <a:rPr lang="de-DE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Qo(15MV/m</a:t>
          </a:r>
          <a:r>
            <a:rPr lang="de-DE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)&gt; =1.9E10</a:t>
          </a:r>
        </a:p>
      </cdr:txBody>
    </cdr:sp>
  </cdr:relSizeAnchor>
  <cdr:relSizeAnchor xmlns:cdr="http://schemas.openxmlformats.org/drawingml/2006/chartDrawing">
    <cdr:from>
      <cdr:x>0.27967</cdr:x>
      <cdr:y>0.18514</cdr:y>
    </cdr:from>
    <cdr:to>
      <cdr:x>0.27977</cdr:x>
      <cdr:y>0.3909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V="1">
          <a:off x="2448272" y="936104"/>
          <a:ext cx="875" cy="104034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0.42926</cdr:x>
      <cdr:y>0.28579</cdr:y>
    </cdr:from>
    <cdr:to>
      <cdr:x>0.4296</cdr:x>
      <cdr:y>0.47931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3757756" y="1444986"/>
          <a:ext cx="2976" cy="97845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769" cy="497126"/>
          </a:xfrm>
          <a:prstGeom prst="rect">
            <a:avLst/>
          </a:prstGeom>
        </p:spPr>
        <p:txBody>
          <a:bodyPr vert="horz" lIns="92184" tIns="46092" rIns="92184" bIns="46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12" y="0"/>
            <a:ext cx="2944768" cy="497126"/>
          </a:xfrm>
          <a:prstGeom prst="rect">
            <a:avLst/>
          </a:prstGeom>
        </p:spPr>
        <p:txBody>
          <a:bodyPr vert="horz" lIns="92184" tIns="46092" rIns="92184" bIns="46092" rtlCol="0"/>
          <a:lstStyle>
            <a:lvl1pPr algn="r">
              <a:defRPr sz="1200"/>
            </a:lvl1pPr>
          </a:lstStyle>
          <a:p>
            <a:fld id="{A9BD8BF9-0AEB-401E-8C3B-DD38A19507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2688"/>
            <a:ext cx="2944769" cy="497125"/>
          </a:xfrm>
          <a:prstGeom prst="rect">
            <a:avLst/>
          </a:prstGeom>
        </p:spPr>
        <p:txBody>
          <a:bodyPr vert="horz" lIns="92184" tIns="46092" rIns="92184" bIns="46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12" y="9432688"/>
            <a:ext cx="2944768" cy="497125"/>
          </a:xfrm>
          <a:prstGeom prst="rect">
            <a:avLst/>
          </a:prstGeom>
        </p:spPr>
        <p:txBody>
          <a:bodyPr vert="horz" lIns="92184" tIns="46092" rIns="92184" bIns="46092" rtlCol="0" anchor="b"/>
          <a:lstStyle>
            <a:lvl1pPr algn="r">
              <a:defRPr sz="1200"/>
            </a:lvl1pPr>
          </a:lstStyle>
          <a:p>
            <a:fld id="{C6AC0DBC-3566-490E-971F-BA9779B87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2184" tIns="46092" rIns="92184" bIns="4609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2184" tIns="46092" rIns="92184" bIns="46092" rtlCol="0"/>
          <a:lstStyle>
            <a:lvl1pPr algn="r">
              <a:defRPr sz="1200"/>
            </a:lvl1pPr>
          </a:lstStyle>
          <a:p>
            <a:fld id="{1509D48E-0D29-4DAB-A9C9-B2F84A80537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4" tIns="46092" rIns="92184" bIns="4609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2184" tIns="46092" rIns="92184" bIns="460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2184" tIns="46092" rIns="92184" bIns="4609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6"/>
            <a:ext cx="2944283" cy="496570"/>
          </a:xfrm>
          <a:prstGeom prst="rect">
            <a:avLst/>
          </a:prstGeom>
        </p:spPr>
        <p:txBody>
          <a:bodyPr vert="horz" lIns="92184" tIns="46092" rIns="92184" bIns="46092" rtlCol="0" anchor="b"/>
          <a:lstStyle>
            <a:lvl1pPr algn="r">
              <a:defRPr sz="1200"/>
            </a:lvl1pPr>
          </a:lstStyle>
          <a:p>
            <a:fld id="{064C88D9-27AA-4D9E-8081-5E685503E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92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89888" y="6472238"/>
            <a:ext cx="935037" cy="34131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7C484BE-8CB7-44E9-8535-03121C0F4E3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6461672"/>
            <a:ext cx="7056784" cy="396328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J. Sekutowicz, Performance of LG and FG dressed cavities in XFEL cryomodules, TTC15, December 1-4, 2015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9550" y="476672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 userDrawn="1"/>
        </p:nvSpPr>
        <p:spPr>
          <a:xfrm>
            <a:off x="209550" y="116632"/>
            <a:ext cx="8229600" cy="30612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de-DE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9550" y="6426200"/>
            <a:ext cx="8715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56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000"/>
                    </a14:imgEffect>
                    <a14:imgEffect>
                      <a14:saturation sat="72000"/>
                    </a14:imgEffect>
                    <a14:imgEffect>
                      <a14:brightnessContrast bright="-64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3" t="1" b="26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6129338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9888" y="6472238"/>
            <a:ext cx="9350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D29BD8-0EBA-44BC-953D-A61DC0C213F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7" y="1340768"/>
            <a:ext cx="9036496" cy="15841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erformance of LG and FG dressed cavities in XFEL cryomodules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75656" y="3356992"/>
            <a:ext cx="640080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J. Sekutowicz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TTC15 Meeting/SLAC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December 2nd, 2015</a:t>
            </a:r>
          </a:p>
        </p:txBody>
      </p:sp>
    </p:spTree>
    <p:extLst>
      <p:ext uri="{BB962C8B-B14F-4D97-AF65-F5344CB8AC3E}">
        <p14:creationId xmlns:p14="http://schemas.microsoft.com/office/powerpoint/2010/main" val="30219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10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639" y="548680"/>
            <a:ext cx="885698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XM-3 cavities, sp-test (FCD):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68559"/>
              </p:ext>
            </p:extLst>
          </p:nvPr>
        </p:nvGraphicFramePr>
        <p:xfrm>
          <a:off x="855615" y="1010345"/>
          <a:ext cx="7803286" cy="382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833"/>
                <a:gridCol w="1661089"/>
                <a:gridCol w="2197705"/>
                <a:gridCol w="2611659"/>
              </a:tblGrid>
              <a:tr h="768095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Max Eacc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2400" b="0" cap="none" spc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oper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 Eacc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Operation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C1_114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X-ray &gt; 10</a:t>
                      </a:r>
                      <a:r>
                        <a:rPr lang="en-US" sz="2000" b="1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-2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mGy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/min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C2_156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31.6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31.1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C3_146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40.8</a:t>
                      </a:r>
                      <a:endParaRPr lang="en-US" sz="20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40.3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C4_154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38.5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38.0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C5_157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31.5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C6_158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38.1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37.6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C7_151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28.1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22.7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X-ray &gt; 10</a:t>
                      </a:r>
                      <a:r>
                        <a:rPr lang="en-US" sz="2000" b="1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-2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mGy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/min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C8_152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33.0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32.5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PWR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212772" y="2387999"/>
            <a:ext cx="1595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Gradients</a:t>
            </a:r>
            <a:endParaRPr lang="de-DE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73315"/>
              </p:ext>
            </p:extLst>
          </p:nvPr>
        </p:nvGraphicFramePr>
        <p:xfrm>
          <a:off x="1331640" y="5165333"/>
          <a:ext cx="6593667" cy="1216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793"/>
                <a:gridCol w="1761216"/>
                <a:gridCol w="1633829"/>
                <a:gridCol w="1633829"/>
              </a:tblGrid>
              <a:tr h="462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Eacc</a:t>
                      </a:r>
                      <a:r>
                        <a:rPr lang="en-US" sz="20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45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2000" b="1" cap="none" spc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diss</a:t>
                      </a:r>
                      <a:r>
                        <a:rPr lang="en-US" sz="20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[W]</a:t>
                      </a:r>
                      <a:endParaRPr lang="en-US" sz="2000" b="0" cap="none" spc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0.62(?)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1.63(?)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45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&lt;Qo&gt;  [10</a:t>
                      </a:r>
                      <a:r>
                        <a:rPr lang="en-US" sz="2000" b="1" cap="none" spc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3.45 (?)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2.7(?)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3125" y="549651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(2K)</a:t>
            </a:r>
            <a:endParaRPr lang="de-DE" sz="2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71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LG prototype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 (XM-3)             	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Vertical test at 2K and 1.8K and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</a:t>
            </a: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11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LG prototype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 (XM-3)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b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Qo at 2K and 1.8K after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FCD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4955" y="422752"/>
            <a:ext cx="885698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&lt;Qo&gt; summary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XM-3: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30668"/>
              </p:ext>
            </p:extLst>
          </p:nvPr>
        </p:nvGraphicFramePr>
        <p:xfrm>
          <a:off x="179512" y="836712"/>
          <a:ext cx="8630097" cy="38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936104"/>
                <a:gridCol w="1512168"/>
                <a:gridCol w="1584176"/>
                <a:gridCol w="1728192"/>
                <a:gridCol w="1717328"/>
              </a:tblGrid>
              <a:tr h="660979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Eacc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&lt;Qo&gt; at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2K</a:t>
                      </a:r>
                    </a:p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&lt;Qo&gt; at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2K</a:t>
                      </a:r>
                    </a:p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&lt;Qo&gt; at 1.8K</a:t>
                      </a:r>
                    </a:p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&lt;Qo&gt; at 1.8K</a:t>
                      </a:r>
                    </a:p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3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45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~7.0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3.1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2.5 (-25%)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4.7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3.3 (-42%)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091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4.7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45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lp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2.6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4.7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45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12.0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lp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2.4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45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13.6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lp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4.4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45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14.7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lp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4.1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10398"/>
              </p:ext>
            </p:extLst>
          </p:nvPr>
        </p:nvGraphicFramePr>
        <p:xfrm>
          <a:off x="683568" y="5268383"/>
          <a:ext cx="7992886" cy="103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680186"/>
                <a:gridCol w="1680186"/>
                <a:gridCol w="1680186"/>
              </a:tblGrid>
              <a:tr h="531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lp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04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Max &lt;Eacc&gt;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33.5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14.7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9.5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83568" y="4812836"/>
            <a:ext cx="3744416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Eacc&gt; summary for XM-3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3419872" y="2420888"/>
            <a:ext cx="792088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6516216" y="2440380"/>
            <a:ext cx="792088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24128" y="2132856"/>
            <a:ext cx="936104" cy="252028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12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FG production cryomodule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(XM4)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651" y="692696"/>
            <a:ext cx="885698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XM4- technical remarks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68" y="1556792"/>
            <a:ext cx="9144001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588" indent="-349250" algn="just" fontAlgn="b"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t>XM4  houses 8 TESLA/XFEL cavities made of polycrystalline Nb. </a:t>
            </a:r>
          </a:p>
          <a:p>
            <a:pPr marL="255588" indent="-349250" algn="just" fontAlgn="b">
              <a:buFont typeface="Courier New" panose="02070309020205020404" pitchFamily="49" charset="0"/>
              <a:buChar char="o"/>
              <a:tabLst>
                <a:tab pos="360363" algn="l"/>
              </a:tabLst>
            </a:pPr>
            <a:endParaRPr lang="en-US" sz="105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/>
            </a:endParaRPr>
          </a:p>
          <a:p>
            <a:pPr marL="255588" indent="-349250" algn="just" fontAlgn="b"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t>All HOM couplers are equipped with high conduction feedthroughs.</a:t>
            </a:r>
          </a:p>
          <a:p>
            <a:pPr marL="712788" lvl="1" indent="-349250" algn="just" fontAlgn="b">
              <a:buFont typeface="Wingdings" panose="05000000000000000000" pitchFamily="2" charset="2"/>
              <a:buChar char="§"/>
              <a:tabLst>
                <a:tab pos="360363" algn="l"/>
              </a:tabLst>
            </a:pPr>
            <a:endParaRPr lang="en-US" sz="14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/>
            </a:endParaRPr>
          </a:p>
          <a:p>
            <a:pPr marL="360363" indent="-360363" algn="just" fontAlgn="b"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t>During tests at AMTF in 2014, four FPCs (Cav# 1, 2, 3, 4) were heavily overheated and burned. This happened due to improper assembly of inner conductors of warm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t>parts .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t>All 4 warm parts have been exchanged.</a:t>
            </a:r>
          </a:p>
          <a:p>
            <a:pPr marL="360363" indent="-360363" algn="just" fontAlgn="b">
              <a:tabLst>
                <a:tab pos="360363" algn="l"/>
              </a:tabLst>
            </a:pPr>
            <a:endParaRPr lang="en-US" sz="16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/>
            </a:endParaRPr>
          </a:p>
          <a:p>
            <a:pPr marL="360363" indent="-360363" algn="just" fontAlgn="b">
              <a:buFont typeface="Courier New" panose="02070309020205020404" pitchFamily="49" charset="0"/>
              <a:buChar char="o"/>
              <a:tabLst>
                <a:tab pos="36036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/>
              </a:rPr>
              <a:t>Two HOM couplers have detuned filters: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0935" y="422108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Cav#1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HOM2 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Qext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6.9E10</a:t>
            </a:r>
          </a:p>
          <a:p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Cav#2  HOM1 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Qext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1.4E10 !!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023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13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XM4					                   a.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Vertical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 2K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 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45738"/>
              </p:ext>
            </p:extLst>
          </p:nvPr>
        </p:nvGraphicFramePr>
        <p:xfrm>
          <a:off x="220027" y="980728"/>
          <a:ext cx="8754035" cy="520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96639" y="548680"/>
            <a:ext cx="885698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XM4 cavities: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14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 XM4		      			                   a.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Vertical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 2K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 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548680"/>
            <a:ext cx="568863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XM4 cavities: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 at CMTB (Denis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Kostin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24063"/>
              </p:ext>
            </p:extLst>
          </p:nvPr>
        </p:nvGraphicFramePr>
        <p:xfrm>
          <a:off x="856694" y="1052736"/>
          <a:ext cx="7803286" cy="382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833"/>
                <a:gridCol w="1661089"/>
                <a:gridCol w="2197705"/>
                <a:gridCol w="2611659"/>
              </a:tblGrid>
              <a:tr h="768095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Cavity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Max Eacc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Max </a:t>
                      </a:r>
                      <a:r>
                        <a:rPr lang="en-US" sz="2400" b="0" cap="none" spc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oper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. Eacc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Operation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Limit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C1_0626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PWR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C2_0607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34.8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PWR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C3_0556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31.1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30.6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C4_0597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34.5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29.9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X-ray &gt; 10</a:t>
                      </a:r>
                      <a:r>
                        <a:rPr lang="en-US" sz="2000" b="1" baseline="30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-2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mGy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/min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C5_0606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39.0</a:t>
                      </a:r>
                      <a:endParaRPr lang="en-US" sz="20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PWR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C6_0621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24.4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23.9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C7_0592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22.0</a:t>
                      </a:r>
                      <a:endParaRPr lang="en-US" sz="20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21.5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Quench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77339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C8_0594</a:t>
                      </a:r>
                      <a:endParaRPr lang="de-DE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35.1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31.0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PWR</a:t>
                      </a:r>
                      <a:endParaRPr lang="en-US" sz="2000" b="0" dirty="0">
                        <a:solidFill>
                          <a:schemeClr val="bg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04254"/>
              </p:ext>
            </p:extLst>
          </p:nvPr>
        </p:nvGraphicFramePr>
        <p:xfrm>
          <a:off x="1547664" y="5373216"/>
          <a:ext cx="6593667" cy="839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54"/>
                <a:gridCol w="2341381"/>
                <a:gridCol w="2172032"/>
              </a:tblGrid>
              <a:tr h="462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Eacc</a:t>
                      </a:r>
                      <a:r>
                        <a:rPr lang="en-US" sz="20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345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&lt;Qo&gt;  [10</a:t>
                      </a:r>
                      <a:r>
                        <a:rPr lang="en-US" sz="2000" b="1" cap="none" spc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2.3 (?)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-212772" y="2387999"/>
            <a:ext cx="1595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Gradients</a:t>
            </a:r>
            <a:endParaRPr lang="de-DE" sz="2800" dirty="0"/>
          </a:p>
        </p:txBody>
      </p:sp>
      <p:sp>
        <p:nvSpPr>
          <p:cNvPr id="12" name="Rectangle 11"/>
          <p:cNvSpPr/>
          <p:nvPr/>
        </p:nvSpPr>
        <p:spPr>
          <a:xfrm>
            <a:off x="213895" y="5484497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Qo(2K)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032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86458"/>
              </p:ext>
            </p:extLst>
          </p:nvPr>
        </p:nvGraphicFramePr>
        <p:xfrm>
          <a:off x="300738" y="937447"/>
          <a:ext cx="8552393" cy="485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15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9449" y="476672"/>
            <a:ext cx="3956487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 tests at 2K, FCD &amp; SCD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015" y="5768389"/>
            <a:ext cx="875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In most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of runs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3 methods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 (3M) were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used to determine E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acc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(to minimize an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error): Read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out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pickups (calibrated the sp mode), {P</a:t>
            </a:r>
            <a:r>
              <a:rPr 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in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 , Q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load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 } for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each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cavity, and IOT  (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P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IOT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/>
              </a:rPr>
              <a:t>*0.95/8).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17883" y="3073329"/>
            <a:ext cx="1956873" cy="1736899"/>
            <a:chOff x="6422273" y="1841681"/>
            <a:chExt cx="1956873" cy="1736899"/>
          </a:xfrm>
        </p:grpSpPr>
        <p:sp>
          <p:nvSpPr>
            <p:cNvPr id="10" name="Rectangle 9"/>
            <p:cNvSpPr/>
            <p:nvPr/>
          </p:nvSpPr>
          <p:spPr>
            <a:xfrm>
              <a:off x="7214308" y="2993821"/>
              <a:ext cx="1164838" cy="58475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sp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Qo value is too high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8073683" y="2634676"/>
              <a:ext cx="4773" cy="359145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6710294" y="1841681"/>
              <a:ext cx="1296135" cy="584802"/>
            </a:xfrm>
            <a:prstGeom prst="rect">
              <a:avLst/>
            </a:prstGeom>
            <a:solidFill>
              <a:srgbClr val="143850"/>
            </a:solidFill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cw and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sp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Qo values agree 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6422273" y="2129727"/>
              <a:ext cx="288021" cy="216903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Oval 2"/>
          <p:cNvSpPr/>
          <p:nvPr/>
        </p:nvSpPr>
        <p:spPr>
          <a:xfrm rot="2182298">
            <a:off x="3524612" y="3048745"/>
            <a:ext cx="507096" cy="578436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58851" y="3578964"/>
            <a:ext cx="288032" cy="466933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50366" y="4031565"/>
            <a:ext cx="1656184" cy="53960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Qo difference for FCD and SCD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25735" y="3224871"/>
            <a:ext cx="323182" cy="708186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992486" y="4031587"/>
            <a:ext cx="0" cy="387764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1658" y="4475295"/>
            <a:ext cx="2014518" cy="49969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21% difference in Qo </a:t>
            </a:r>
            <a:r>
              <a:rPr lang="en-US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for FCD and SCD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XM4                                                            b.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at 2K, 1.8K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1.56K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after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FCD and SCD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16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7504" y="548680"/>
            <a:ext cx="9036496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 tests at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1.8K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(FCD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SCD)  and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1.56K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(SCD). </a:t>
            </a:r>
            <a:r>
              <a:rPr lang="en-US" sz="24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2K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(SCD) for comparison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2788" y="5733256"/>
            <a:ext cx="8496944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There is no difference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between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Qo for the FCD and SCD at 1.8K.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XM4                                                            b.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at 2K, 1.8K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1.56K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after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FCD and SCD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67618"/>
              </p:ext>
            </p:extLst>
          </p:nvPr>
        </p:nvGraphicFramePr>
        <p:xfrm>
          <a:off x="156329" y="924199"/>
          <a:ext cx="8613403" cy="47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6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17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548680"/>
            <a:ext cx="4392488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Surface resistance vs. T for SCD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XM4                                                            b.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at 2K, 1.8K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1.56K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after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FCD and SCD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70519"/>
              </p:ext>
            </p:extLst>
          </p:nvPr>
        </p:nvGraphicFramePr>
        <p:xfrm>
          <a:off x="899592" y="1052736"/>
          <a:ext cx="7678162" cy="491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1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18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XM4                                                           b.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at 2K, 1.8K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1.56K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after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FCD and SCD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1608"/>
              </p:ext>
            </p:extLst>
          </p:nvPr>
        </p:nvGraphicFramePr>
        <p:xfrm>
          <a:off x="148442" y="836712"/>
          <a:ext cx="8856985" cy="38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368152"/>
                <a:gridCol w="1267341"/>
                <a:gridCol w="1267341"/>
                <a:gridCol w="1267341"/>
                <a:gridCol w="1267341"/>
                <a:gridCol w="1267341"/>
              </a:tblGrid>
              <a:tr h="781919"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Eacc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2K</a:t>
                      </a:r>
                    </a:p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2K</a:t>
                      </a:r>
                    </a:p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1.8K</a:t>
                      </a:r>
                    </a:p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1.8K</a:t>
                      </a:r>
                    </a:p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1.56K</a:t>
                      </a:r>
                    </a:p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[10</a:t>
                      </a:r>
                      <a:r>
                        <a:rPr lang="en-US" sz="2400" b="0" cap="none" spc="0" baseline="30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]</a:t>
                      </a: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7-8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2.9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4.0 </a:t>
                      </a:r>
                      <a:endParaRPr lang="en-US" sz="1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4.3 </a:t>
                      </a:r>
                      <a:r>
                        <a:rPr lang="en-US" sz="16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6.9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~10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2.8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2.2 </a:t>
                      </a:r>
                      <a:r>
                        <a:rPr lang="en-US" sz="20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(-21%)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11-12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cw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2.5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13.5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2.3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3.76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2.3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3.5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2599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lp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</a:rPr>
                        <a:t>(DF=0.18)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2.0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79512" y="422752"/>
            <a:ext cx="3384376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Qo&gt; summary for XM4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3319"/>
              </p:ext>
            </p:extLst>
          </p:nvPr>
        </p:nvGraphicFramePr>
        <p:xfrm>
          <a:off x="899592" y="5229200"/>
          <a:ext cx="7992886" cy="1030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1680186"/>
                <a:gridCol w="1680186"/>
                <a:gridCol w="1680186"/>
              </a:tblGrid>
              <a:tr h="5319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lp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04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Max &lt;Eacc&gt;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31.8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4253" y="4806718"/>
            <a:ext cx="3744416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&lt;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Eacc&gt; summary for XM4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urved Up Arrow 3"/>
          <p:cNvSpPr/>
          <p:nvPr/>
        </p:nvSpPr>
        <p:spPr>
          <a:xfrm>
            <a:off x="3419872" y="2420888"/>
            <a:ext cx="792088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5868144" y="2420888"/>
            <a:ext cx="1008112" cy="150075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411182" y="2852936"/>
            <a:ext cx="792088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951" y="2135885"/>
            <a:ext cx="288032" cy="36004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r>
              <a:rPr lang="de-DE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70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19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XM4                 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      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c. Mechanical vibrations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VS stability</a:t>
            </a: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4" t="2756" r="6502" b="2348"/>
          <a:stretch/>
        </p:blipFill>
        <p:spPr bwMode="auto">
          <a:xfrm>
            <a:off x="1094133" y="1484784"/>
            <a:ext cx="7344816" cy="467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 rot="2182298">
            <a:off x="2049095" y="4183438"/>
            <a:ext cx="507096" cy="57843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99792" y="4271940"/>
            <a:ext cx="360040" cy="931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59832" y="3933056"/>
            <a:ext cx="2033602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dominating mechanical vibrations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30Hz and 49Hz</a:t>
            </a:r>
          </a:p>
          <a:p>
            <a:pPr algn="ctr"/>
            <a:endParaRPr lang="en-US" sz="1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9512" y="548680"/>
            <a:ext cx="8712968" cy="8309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Typical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microphonics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spectrum observed at CMTB for TESLA/XFEL structures assembled in a XFEL cryomodule.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9550" y="116632"/>
            <a:ext cx="8229600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Outline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611" y="908720"/>
            <a:ext cx="8103360" cy="46805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indent="-45720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</a:p>
          <a:p>
            <a:pPr marL="1524000" lvl="1" indent="-449263" algn="l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European XFEL and FLASH </a:t>
            </a:r>
          </a:p>
          <a:p>
            <a:pPr marL="1524000" lvl="1" indent="-449263" algn="l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Cooling procedures</a:t>
            </a:r>
            <a:endParaRPr lang="en-US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49263" indent="-449263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LG prototype cryomodule (XM-3)</a:t>
            </a:r>
          </a:p>
          <a:p>
            <a:pPr marL="1524000" lvl="2" indent="-449263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Vertical test at 2K and 1.8K and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</a:t>
            </a:r>
          </a:p>
          <a:p>
            <a:pPr marL="1524000" lvl="2" indent="-449263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 2K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1.8K after the FCD and SCD</a:t>
            </a:r>
            <a:endParaRPr lang="en-US" sz="2000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49263" indent="-449263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FG production cryomodule (XM4)</a:t>
            </a:r>
          </a:p>
          <a:p>
            <a:pPr marL="1524000" lvl="2" indent="-449263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Vertical test at 2K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test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524000" lvl="2" indent="-449263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Qo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2K, 1.8K and 1.56K after the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FCD and SCD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524000" lvl="2" indent="-449263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Mechanical vibrations and VS stability</a:t>
            </a:r>
          </a:p>
          <a:p>
            <a:pPr marL="449263" indent="-449263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Upgrade scenario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524000" lvl="2" indent="-449263" algn="l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FLASH</a:t>
            </a:r>
          </a:p>
          <a:p>
            <a:pPr marL="449263" indent="-449263" algn="l">
              <a:lnSpc>
                <a:spcPts val="32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Final Remarks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2</a:t>
            </a:fld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20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03644" y="764704"/>
            <a:ext cx="8712968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Piezo tuner: An Active Noise Cancellation (ANC) with Integral Feedback Controller for slow drifts  and RF-feedback were applied for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vector sum stabilization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4798" r="2285" b="6122"/>
          <a:stretch/>
        </p:blipFill>
        <p:spPr bwMode="auto">
          <a:xfrm>
            <a:off x="992536" y="2708920"/>
            <a:ext cx="7168798" cy="28083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92536" y="2308810"/>
            <a:ext cx="6819824" cy="40011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Piezo fast tuner with ANC and integral feedback controller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XM4                 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      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c. Mechanical vibrations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VS stability</a:t>
            </a: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7401069" y="3928410"/>
            <a:ext cx="2200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Courtesy R. Rybaniec 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933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21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8848" y="692696"/>
            <a:ext cx="8756173" cy="2307974"/>
            <a:chOff x="48314" y="1317154"/>
            <a:chExt cx="8756173" cy="230797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48" b="14028"/>
            <a:stretch/>
          </p:blipFill>
          <p:spPr bwMode="auto">
            <a:xfrm>
              <a:off x="48314" y="1317154"/>
              <a:ext cx="8756173" cy="230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31640" y="2534884"/>
              <a:ext cx="2952328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/>
                </a:rPr>
                <a:t>VS amplitude SD= 1E-4 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/>
                </a:rPr>
                <a:t>XFEL spec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2987824" y="1844824"/>
              <a:ext cx="0" cy="64807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0" name="Rectangle 19"/>
            <p:cNvSpPr/>
            <p:nvPr/>
          </p:nvSpPr>
          <p:spPr>
            <a:xfrm>
              <a:off x="5508104" y="2808428"/>
              <a:ext cx="2968313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/>
                </a:rPr>
                <a:t>Phase SD= 0.02° </a:t>
              </a:r>
            </a:p>
            <a:p>
              <a:pPr algn="ctr">
                <a:buNone/>
              </a:pPr>
              <a:r>
                <a:rPr lang="en-US" sz="20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/>
                </a:rPr>
                <a:t>spec missed by factor of 2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6689118" y="2534884"/>
              <a:ext cx="0" cy="25327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XM4                 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         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c. Mechanical vibrations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VS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stability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47368"/>
              </p:ext>
            </p:extLst>
          </p:nvPr>
        </p:nvGraphicFramePr>
        <p:xfrm>
          <a:off x="179512" y="3068960"/>
          <a:ext cx="8712967" cy="337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2051720" y="5013176"/>
            <a:ext cx="649082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90209" y="450912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 E-XFEL spec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1" y="492641"/>
            <a:ext cx="8775509" cy="400110"/>
          </a:xfrm>
          <a:prstGeom prst="rect">
            <a:avLst/>
          </a:prstGeom>
          <a:solidFill>
            <a:srgbClr val="15334F"/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Example:  cw  mode, operation at 15MV/m,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</a:t>
            </a:r>
            <a:r>
              <a:rPr lang="en-US" sz="2000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load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=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1.5E7 for all FPCs, C#2 detuned.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22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445" y="503690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Summary of LG and FG cavities tests in all 3 operation modes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Upgrade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scenario			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31796"/>
              </p:ext>
            </p:extLst>
          </p:nvPr>
        </p:nvGraphicFramePr>
        <p:xfrm>
          <a:off x="319124" y="1544776"/>
          <a:ext cx="7992886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2871792"/>
                <a:gridCol w="1226978"/>
                <a:gridCol w="1226978"/>
                <a:gridCol w="1226978"/>
              </a:tblGrid>
              <a:tr h="576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sp</a:t>
                      </a:r>
                      <a:endParaRPr lang="en-US" sz="24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lp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4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XM-3 / LG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Max &lt;Eacc&gt;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33.5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14.7*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9.5*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4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XM4 / FG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Max &lt;Eacc&gt;</a:t>
                      </a:r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[MV/m]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31.8 </a:t>
                      </a:r>
                      <a:endParaRPr lang="en-US" sz="2800" b="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5321" y="1052736"/>
            <a:ext cx="3256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Demonstrated Gradients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19123" y="3140968"/>
            <a:ext cx="4603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*limit was set at that time for DHL to 16W.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23674"/>
              </p:ext>
            </p:extLst>
          </p:nvPr>
        </p:nvGraphicFramePr>
        <p:xfrm>
          <a:off x="84118" y="4293096"/>
          <a:ext cx="8951674" cy="1764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6"/>
                <a:gridCol w="3164412"/>
                <a:gridCol w="4319776"/>
              </a:tblGrid>
              <a:tr h="55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Mode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lp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665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XM-3 / LG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4.1E10 </a:t>
                      </a: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@14.7MV/m 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4.7E10 </a:t>
                      </a: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@9.5MV/m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4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XM4 / FG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2.0E10 @19MV/m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2.3E10 / </a:t>
                      </a:r>
                      <a:r>
                        <a:rPr lang="en-US" sz="2800" b="1" cap="none" spc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3.5E10</a:t>
                      </a:r>
                      <a:r>
                        <a:rPr lang="en-US" sz="2800" b="0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@15MV/m</a:t>
                      </a:r>
                      <a:endParaRPr lang="en-US" sz="2800" b="0" cap="none" spc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3812904"/>
            <a:ext cx="662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Demonstrated Qo in lp/cw operation at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2K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1.8K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23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530" y="548680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Summary, cont.: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Upgrade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scenario			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621" y="1196752"/>
            <a:ext cx="875117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No quench was observed for cw/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modes in all conducted tests.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Only one of 32 HOM couplers, which had detuned filter (HOM1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C#2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), was causing heating of its end group in cw mode when out-coupled power was &gt;8W. All other 31 operated very stable.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Maximum demonstrated DHL was 71 W in cw mode at ~15 MV/m.      Operation was very stable. This proves that the E-XFEL cryomodule helium supply and return system can handle at least 77W dissipation.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685" y="836712"/>
            <a:ext cx="896162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SzPct val="80000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Three remarks </a:t>
            </a:r>
          </a:p>
          <a:p>
            <a:pPr marL="266700" lvl="1" indent="-2667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We are at the very beginning of the discussion to determine the best upgrade of the FLASH accelerator. Nothing has been decided yet! Funding is unclear.</a:t>
            </a:r>
          </a:p>
          <a:p>
            <a:pPr marL="266700" lvl="1" indent="-2667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It seems, that FLASH can be upgraded both to the higher beam energy and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higher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duty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factors.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66700" lvl="1" indent="-2667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FLASH upgrade could be seen as a pilot project for the duty factor upgrade of  E-XFEL, but it does not mean that the whole concept will be the same for both. The main difference results from the cry-losses budget /CM.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Upgrade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scenario						      a.  FLASH		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384" y="1196752"/>
            <a:ext cx="882694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  <a:buSzPct val="80000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One of the possible options:</a:t>
            </a:r>
          </a:p>
          <a:p>
            <a:pPr lvl="1" indent="-4572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cavities of 7 present CMs will be replaced with new XFEL FG or LG cavities</a:t>
            </a:r>
          </a:p>
          <a:p>
            <a:pPr lvl="1" indent="-4572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One XFEL-like CM will be added</a:t>
            </a:r>
          </a:p>
          <a:p>
            <a:pPr lvl="1" indent="-4572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Present FPCs will be replaced with new XFEL-like FPCs which warm parts will have thicker Cu-coating (LCLS II like) and which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Qext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will be adjustable in the range from 3E6-3E7.</a:t>
            </a:r>
          </a:p>
          <a:p>
            <a:pPr lvl="1" indent="-457200" algn="just">
              <a:spcAft>
                <a:spcPts val="600"/>
              </a:spcAft>
              <a:buSzPct val="80000"/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New cw-operating RF-sources will be added to the klystrons and new cw-operating electron injector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will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 implemented.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Upgrade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scenario						      a. FLASH		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84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Upgrade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scenario						      a. FLASH				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00992"/>
              </p:ext>
            </p:extLst>
          </p:nvPr>
        </p:nvGraphicFramePr>
        <p:xfrm>
          <a:off x="107503" y="1196752"/>
          <a:ext cx="8928993" cy="40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1"/>
                <a:gridCol w="2016224"/>
                <a:gridCol w="720080"/>
                <a:gridCol w="2232248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                            Mode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Parameter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sp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lp</a:t>
                      </a:r>
                      <a:endParaRPr lang="en-US" sz="24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cw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Max Eacc                        [MV/m]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30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de-DE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 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15 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DF                                            [%]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1.4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endParaRPr lang="de-DE" sz="2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100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Beam Energy                    [GeV]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1.9</a:t>
                      </a:r>
                      <a:endParaRPr lang="de-DE" sz="2400" b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r>
                        <a:rPr lang="de-DE" sz="2400" b="1" baseline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      </a:t>
                      </a:r>
                      <a:endParaRPr lang="de-DE" sz="2400" b="1" dirty="0" smtClean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lang="de-DE" sz="2400" b="1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FG: 2K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Cryo-losses/CM       [W]</a:t>
                      </a:r>
                      <a:endParaRPr lang="en-US" sz="24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15 (Qo=1E10)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de-DE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90 (Qo=2.3E10)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LG: 1.8K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Cryo-losses/CM    [W]</a:t>
                      </a:r>
                      <a:endParaRPr lang="en-US" sz="2400" b="0" i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9.5 (Qo=2E10)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</a:t>
                      </a:r>
                      <a:endParaRPr lang="de-DE" sz="240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de-DE" sz="240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 (Qo=4.1E10)</a:t>
                      </a:r>
                      <a:endParaRPr lang="de-DE" sz="2400" dirty="0">
                        <a:solidFill>
                          <a:srgbClr val="FFC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1284" y="774806"/>
            <a:ext cx="7782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Proposed key parameters, based on demonstrated gradients.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524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27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5.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Final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remarks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609" y="548680"/>
            <a:ext cx="876048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cw and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tests of the E-XFEL production cryomodule (XM4) prove feasibility of the FLASH upgrade both to higher energy and higher DF.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Demonstrated XM4 gradients,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up to 15MV/m in cw mode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make feasible an inexpensive (not necessary an optimal) option of the E-XFEL cw upgrade.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Both LG and FG XFEL cavities demonstrate very high gradients, not only in VTs but also in cryomodules,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up to 40MV/m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which are crucial for high beam energies in the nominal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mode.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Very high Qo, up to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4.7E10@15MV/m@1.8K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of the LG cavities demonstrated both in VTs and in cryomodule and their very high maximum gradients, make them very attractive for the FLASH and XFEL upgrades.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7440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9550" y="116632"/>
            <a:ext cx="8229600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Acknowledgements</a:t>
            </a:r>
            <a:endParaRPr lang="de-D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504" y="620688"/>
            <a:ext cx="8928992" cy="26642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want to express my gratitude to all Colleagues contributing to and supporting the experiments and R&amp;D programs towards cw/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operation modes:</a:t>
            </a:r>
          </a:p>
          <a:p>
            <a:pPr algn="just">
              <a:lnSpc>
                <a:spcPct val="150000"/>
              </a:lnSpc>
            </a:pPr>
            <a:endParaRPr lang="en-US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1343025" algn="l"/>
              </a:tabLs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DESY: 	V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Ayvazyan, J. Branlard, M. Ebert, J. Eschke, T. Feldmann, A. Gössel,                 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D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Kostin,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Mittag, W. Merz,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W.-D. Möller, 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Müller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R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Onken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	D. Reschke, </a:t>
            </a: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R. 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Rybaniec,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Sandvoss, H. Schlarb, 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Sulimov……</a:t>
            </a:r>
          </a:p>
          <a:p>
            <a:pPr algn="just">
              <a:tabLst>
                <a:tab pos="1343025" algn="l"/>
              </a:tabLst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and R. Brinkmann and H. Weise</a:t>
            </a:r>
          </a:p>
          <a:p>
            <a:pPr algn="l">
              <a:lnSpc>
                <a:spcPct val="150000"/>
              </a:lnSpc>
              <a:tabLst>
                <a:tab pos="1343025" algn="l"/>
              </a:tabLs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TUL:	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Cichalewski, A. Piotrowski, K.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Przygoda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28</a:t>
            </a:fld>
            <a:endParaRPr lang="en-GB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3677" y="3789040"/>
            <a:ext cx="5076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 for your attention</a:t>
            </a:r>
            <a:endParaRPr lang="de-D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1964" y="2636912"/>
            <a:ext cx="24447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Backup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40783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2315057" y="562970"/>
            <a:ext cx="35164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Layout of the XFEL sc linac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439301" y="5157192"/>
            <a:ext cx="8532563" cy="1015663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101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cryomodules in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total: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17 in the injector section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84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 the main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linac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Each cryomodule houses eight 1.3 GHz  9-cell sc TESLA cavities.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09" y="1658282"/>
            <a:ext cx="5481917" cy="2714625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3</a:t>
            </a:fld>
            <a:endParaRPr lang="en-GB" b="0" dirty="0"/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 flipV="1">
            <a:off x="3396707" y="4383969"/>
            <a:ext cx="5769" cy="68659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 flipV="1">
            <a:off x="7020272" y="3968067"/>
            <a:ext cx="0" cy="104047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 rot="16200000">
            <a:off x="1441031" y="2320963"/>
            <a:ext cx="1366838" cy="46500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Injector linac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cryomodules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 rot="16200000">
            <a:off x="590847" y="2574244"/>
            <a:ext cx="1385888" cy="37754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3rd harmonic RF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section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 rot="16200000">
            <a:off x="3718222" y="2250305"/>
            <a:ext cx="1557338" cy="51425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Booster Linac     12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cryomodules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071147" y="2659038"/>
            <a:ext cx="1158875" cy="266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Undulators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 rot="16200000">
            <a:off x="5112426" y="2376670"/>
            <a:ext cx="1684338" cy="1941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BC2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5652246" y="3968067"/>
            <a:ext cx="896937" cy="22366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E=2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GeV</a:t>
            </a:r>
          </a:p>
        </p:txBody>
      </p:sp>
      <p:sp>
        <p:nvSpPr>
          <p:cNvPr id="61" name="Rectangle 33"/>
          <p:cNvSpPr>
            <a:spLocks noChangeArrowheads="1"/>
          </p:cNvSpPr>
          <p:nvPr/>
        </p:nvSpPr>
        <p:spPr bwMode="auto">
          <a:xfrm rot="16200000">
            <a:off x="38212" y="2970014"/>
            <a:ext cx="583390" cy="2187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/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 gun</a:t>
            </a:r>
          </a:p>
        </p:txBody>
      </p:sp>
      <p:sp>
        <p:nvSpPr>
          <p:cNvPr id="65" name="Rectangle 37"/>
          <p:cNvSpPr>
            <a:spLocks noChangeArrowheads="1"/>
          </p:cNvSpPr>
          <p:nvPr/>
        </p:nvSpPr>
        <p:spPr bwMode="auto">
          <a:xfrm>
            <a:off x="113009" y="4038575"/>
            <a:ext cx="948611" cy="2187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000" tIns="10800" rIns="18000" bIns="10800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E=5MeV</a:t>
            </a:r>
          </a:p>
        </p:txBody>
      </p:sp>
      <p:sp>
        <p:nvSpPr>
          <p:cNvPr id="66" name="Line 38"/>
          <p:cNvSpPr>
            <a:spLocks noChangeShapeType="1"/>
          </p:cNvSpPr>
          <p:nvPr/>
        </p:nvSpPr>
        <p:spPr bwMode="auto">
          <a:xfrm flipV="1">
            <a:off x="329906" y="3775215"/>
            <a:ext cx="0" cy="26347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 rot="16200000">
            <a:off x="2376489" y="2362732"/>
            <a:ext cx="1684338" cy="19416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BC1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2" name="Line 38"/>
          <p:cNvSpPr>
            <a:spLocks noChangeShapeType="1"/>
          </p:cNvSpPr>
          <p:nvPr/>
        </p:nvSpPr>
        <p:spPr bwMode="auto">
          <a:xfrm flipV="1">
            <a:off x="6225333" y="3615443"/>
            <a:ext cx="0" cy="26347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7151" y="3003903"/>
            <a:ext cx="8767337" cy="771312"/>
            <a:chOff x="197151" y="3189850"/>
            <a:chExt cx="8767337" cy="771312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42624" b="42550"/>
            <a:stretch/>
          </p:blipFill>
          <p:spPr bwMode="auto">
            <a:xfrm>
              <a:off x="6206293" y="3423898"/>
              <a:ext cx="1156477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68731" b="42550"/>
            <a:stretch/>
          </p:blipFill>
          <p:spPr bwMode="auto">
            <a:xfrm>
              <a:off x="7611983" y="3419945"/>
              <a:ext cx="533240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68731" b="42550"/>
            <a:stretch/>
          </p:blipFill>
          <p:spPr bwMode="auto">
            <a:xfrm>
              <a:off x="346016" y="3775215"/>
              <a:ext cx="533240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34776" r="50731" b="42550"/>
            <a:stretch/>
          </p:blipFill>
          <p:spPr bwMode="auto">
            <a:xfrm>
              <a:off x="1728788" y="3408895"/>
              <a:ext cx="962938" cy="185947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3" name="Rectangle 182"/>
            <p:cNvSpPr/>
            <p:nvPr/>
          </p:nvSpPr>
          <p:spPr>
            <a:xfrm>
              <a:off x="1588741" y="3443196"/>
              <a:ext cx="140047" cy="1101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</a:pPr>
              <a:r>
                <a:rPr lang="en-US" sz="800" dirty="0">
                  <a:effectLst/>
                  <a:latin typeface="Times New Roman"/>
                  <a:ea typeface="Times New Roman"/>
                  <a:cs typeface="Times New Roman"/>
                </a:rPr>
                <a:t> </a:t>
              </a:r>
              <a:endParaRPr lang="de-DE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175" name="Line 20"/>
            <p:cNvCxnSpPr>
              <a:endCxn id="173" idx="1"/>
            </p:cNvCxnSpPr>
            <p:nvPr/>
          </p:nvCxnSpPr>
          <p:spPr bwMode="auto">
            <a:xfrm flipV="1">
              <a:off x="5849760" y="3513356"/>
              <a:ext cx="216486" cy="1869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7" name="Line 20"/>
            <p:cNvCxnSpPr>
              <a:stCxn id="117" idx="1"/>
            </p:cNvCxnSpPr>
            <p:nvPr/>
          </p:nvCxnSpPr>
          <p:spPr bwMode="auto">
            <a:xfrm flipH="1" flipV="1">
              <a:off x="5343238" y="3501870"/>
              <a:ext cx="147015" cy="19480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6" name="Group 25"/>
            <p:cNvGrpSpPr/>
            <p:nvPr/>
          </p:nvGrpSpPr>
          <p:grpSpPr>
            <a:xfrm>
              <a:off x="300387" y="3189850"/>
              <a:ext cx="8664101" cy="730956"/>
              <a:chOff x="300387" y="3189850"/>
              <a:chExt cx="8664101" cy="730956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6066246" y="345828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5172256" y="345828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510337" y="344319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388102" y="3810666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095017" y="3189850"/>
                <a:ext cx="7655350" cy="719664"/>
                <a:chOff x="291270" y="1381200"/>
                <a:chExt cx="2579540" cy="314250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1772285" y="1578702"/>
                  <a:ext cx="46990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de-DE" sz="1000">
                    <a:effectLst/>
                    <a:latin typeface="Times"/>
                    <a:ea typeface="Times New Roman"/>
                    <a:cs typeface="Times New Roman"/>
                  </a:endParaRPr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437218" y="1381200"/>
                  <a:ext cx="2433592" cy="295136"/>
                  <a:chOff x="1241208" y="835144"/>
                  <a:chExt cx="7426947" cy="366344"/>
                </a:xfrm>
              </p:grpSpPr>
              <p:grpSp>
                <p:nvGrpSpPr>
                  <p:cNvPr id="164" name="Group 163"/>
                  <p:cNvGrpSpPr/>
                  <p:nvPr/>
                </p:nvGrpSpPr>
                <p:grpSpPr>
                  <a:xfrm>
                    <a:off x="2437770" y="835144"/>
                    <a:ext cx="6230385" cy="197019"/>
                    <a:chOff x="2437770" y="835144"/>
                    <a:chExt cx="6230385" cy="197019"/>
                  </a:xfrm>
                </p:grpSpPr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8173797" y="835144"/>
                      <a:ext cx="494358" cy="81856"/>
                    </a:xfrm>
                    <a:prstGeom prst="rect">
                      <a:avLst/>
                    </a:prstGeom>
                    <a:pattFill prst="lgCheck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2437770" y="972465"/>
                      <a:ext cx="144017" cy="5969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de-DE" sz="1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165" name="Line 20"/>
                  <p:cNvCxnSpPr>
                    <a:stCxn id="182" idx="3"/>
                    <a:endCxn id="183" idx="1"/>
                  </p:cNvCxnSpPr>
                  <p:nvPr/>
                </p:nvCxnSpPr>
                <p:spPr bwMode="auto">
                  <a:xfrm flipV="1">
                    <a:off x="1241208" y="1002313"/>
                    <a:ext cx="62310" cy="199175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29" name="Rectangle 128"/>
                <p:cNvSpPr/>
                <p:nvPr/>
              </p:nvSpPr>
              <p:spPr>
                <a:xfrm>
                  <a:off x="1843171" y="1576530"/>
                  <a:ext cx="46990" cy="476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Times New Roman"/>
                      <a:ea typeface="Times New Roman"/>
                      <a:cs typeface="Times New Roman"/>
                    </a:rPr>
                    <a:t> </a:t>
                  </a:r>
                  <a:endParaRPr lang="de-DE" sz="1000">
                    <a:effectLst/>
                    <a:latin typeface="Times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33" name="Line 20"/>
                <p:cNvCxnSpPr>
                  <a:stCxn id="183" idx="1"/>
                  <a:endCxn id="168" idx="3"/>
                </p:cNvCxnSpPr>
                <p:nvPr/>
              </p:nvCxnSpPr>
              <p:spPr bwMode="auto">
                <a:xfrm>
                  <a:off x="457635" y="1515874"/>
                  <a:ext cx="418852" cy="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4" name="Line 20"/>
                <p:cNvCxnSpPr>
                  <a:endCxn id="167" idx="1"/>
                </p:cNvCxnSpPr>
                <p:nvPr/>
              </p:nvCxnSpPr>
              <p:spPr bwMode="auto">
                <a:xfrm flipV="1">
                  <a:off x="2674711" y="1414172"/>
                  <a:ext cx="34112" cy="1008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5" name="Line 20"/>
                <p:cNvCxnSpPr/>
                <p:nvPr/>
              </p:nvCxnSpPr>
              <p:spPr bwMode="auto">
                <a:xfrm flipV="1">
                  <a:off x="1037096" y="1513964"/>
                  <a:ext cx="68038" cy="99666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31" t="34776" r="32184" b="42550"/>
                <a:stretch/>
              </p:blipFill>
              <p:spPr bwMode="auto">
                <a:xfrm>
                  <a:off x="1157288" y="1481138"/>
                  <a:ext cx="499693" cy="81196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100000"/>
                          </a14:imgEffect>
                          <a14:imgEffect>
                            <a14:brightnessContrast contras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11" t="7832" r="69574" b="68229"/>
                <a:stretch/>
              </p:blipFill>
              <p:spPr bwMode="auto">
                <a:xfrm>
                  <a:off x="291270" y="1647825"/>
                  <a:ext cx="94493" cy="47625"/>
                </a:xfrm>
                <a:prstGeom prst="rect">
                  <a:avLst/>
                </a:prstGeom>
                <a:ln w="6350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52" name="Line 20"/>
                <p:cNvCxnSpPr/>
                <p:nvPr/>
              </p:nvCxnSpPr>
              <p:spPr bwMode="auto">
                <a:xfrm>
                  <a:off x="1962566" y="1520929"/>
                  <a:ext cx="712016" cy="3071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1" name="Line 20"/>
                <p:cNvCxnSpPr/>
                <p:nvPr/>
              </p:nvCxnSpPr>
              <p:spPr bwMode="auto">
                <a:xfrm>
                  <a:off x="1100138" y="1514475"/>
                  <a:ext cx="612185" cy="952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9" name="Rectangle 168"/>
              <p:cNvSpPr/>
              <p:nvPr/>
            </p:nvSpPr>
            <p:spPr>
              <a:xfrm>
                <a:off x="2878963" y="3646677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218657" y="3639900"/>
                <a:ext cx="140047" cy="1101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:r>
                  <a:rPr lang="en-US" sz="800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de-DE" sz="1000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cxnSp>
            <p:nvCxnSpPr>
              <p:cNvPr id="174" name="Line 20"/>
              <p:cNvCxnSpPr>
                <a:stCxn id="169" idx="1"/>
              </p:cNvCxnSpPr>
              <p:nvPr/>
            </p:nvCxnSpPr>
            <p:spPr bwMode="auto">
              <a:xfrm flipH="1" flipV="1">
                <a:off x="2792685" y="3475054"/>
                <a:ext cx="86278" cy="22669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6" name="Line 20"/>
              <p:cNvCxnSpPr>
                <a:endCxn id="167" idx="1"/>
              </p:cNvCxnSpPr>
              <p:nvPr/>
            </p:nvCxnSpPr>
            <p:spPr bwMode="auto">
              <a:xfrm flipV="1">
                <a:off x="8168400" y="3265355"/>
                <a:ext cx="101236" cy="25151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8" name="Line 20"/>
              <p:cNvCxnSpPr>
                <a:endCxn id="171" idx="3"/>
              </p:cNvCxnSpPr>
              <p:nvPr/>
            </p:nvCxnSpPr>
            <p:spPr bwMode="auto">
              <a:xfrm>
                <a:off x="2878963" y="3691705"/>
                <a:ext cx="479741" cy="326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9" name="Line 20"/>
              <p:cNvCxnSpPr>
                <a:endCxn id="129" idx="3"/>
              </p:cNvCxnSpPr>
              <p:nvPr/>
            </p:nvCxnSpPr>
            <p:spPr bwMode="auto">
              <a:xfrm flipV="1">
                <a:off x="5490253" y="3691704"/>
                <a:ext cx="349823" cy="8591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0" name="Line 20"/>
              <p:cNvCxnSpPr>
                <a:stCxn id="167" idx="1"/>
              </p:cNvCxnSpPr>
              <p:nvPr/>
            </p:nvCxnSpPr>
            <p:spPr bwMode="auto">
              <a:xfrm>
                <a:off x="8269636" y="3265355"/>
                <a:ext cx="694852" cy="1060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1" name="Line 20"/>
              <p:cNvCxnSpPr>
                <a:endCxn id="182" idx="3"/>
              </p:cNvCxnSpPr>
              <p:nvPr/>
            </p:nvCxnSpPr>
            <p:spPr bwMode="auto">
              <a:xfrm>
                <a:off x="300387" y="3854174"/>
                <a:ext cx="1227762" cy="1156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" name="Straight Connector 4"/>
            <p:cNvCxnSpPr/>
            <p:nvPr/>
          </p:nvCxnSpPr>
          <p:spPr>
            <a:xfrm flipH="1">
              <a:off x="7434318" y="3461801"/>
              <a:ext cx="36004" cy="1101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7452320" y="3456617"/>
              <a:ext cx="36004" cy="1101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57" t="34776" r="68731" b="41238"/>
            <a:stretch/>
          </p:blipFill>
          <p:spPr bwMode="auto">
            <a:xfrm>
              <a:off x="197151" y="3772950"/>
              <a:ext cx="103236" cy="160179"/>
            </a:xfrm>
            <a:prstGeom prst="rect">
              <a:avLst/>
            </a:prstGeom>
            <a:ln w="635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9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lvl="1" indent="-457200" algn="l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	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European XFEL and FLASH </a:t>
            </a:r>
          </a:p>
        </p:txBody>
      </p:sp>
    </p:spTree>
    <p:extLst>
      <p:ext uri="{BB962C8B-B14F-4D97-AF65-F5344CB8AC3E}">
        <p14:creationId xmlns:p14="http://schemas.microsoft.com/office/powerpoint/2010/main" val="3947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0246" y="596699"/>
            <a:ext cx="816601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Time structure of the XFEL nominal electron beam (sp, short pulse operation)</a:t>
            </a:r>
            <a:endParaRPr lang="en-US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115579"/>
              </p:ext>
            </p:extLst>
          </p:nvPr>
        </p:nvGraphicFramePr>
        <p:xfrm>
          <a:off x="1663192" y="1052737"/>
          <a:ext cx="6046788" cy="3329715"/>
        </p:xfrm>
        <a:graphic>
          <a:graphicData uri="http://schemas.openxmlformats.org/drawingml/2006/table">
            <a:tbl>
              <a:tblPr/>
              <a:tblGrid>
                <a:gridCol w="3751263"/>
                <a:gridCol w="1022350"/>
                <a:gridCol w="1273175"/>
              </a:tblGrid>
              <a:tr h="590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Beam pulse length 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ms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0.65 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Repetition rate 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Hz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Max. # of bunches per pulse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2700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Min. bunch spacing 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ns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240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Bunch charge 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nC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≤ 1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Beam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current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mA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4.2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70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Nominal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beam DF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%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0.65</a:t>
                      </a:r>
                    </a:p>
                  </a:txBody>
                  <a:tcPr marL="72000" marR="72000" marT="18000" marB="1800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30</a:t>
            </a:fld>
            <a:endParaRPr lang="en-GB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1161" y="4654502"/>
            <a:ext cx="7945438" cy="1177926"/>
            <a:chOff x="651161" y="4654502"/>
            <a:chExt cx="7945438" cy="1177926"/>
          </a:xfrm>
        </p:grpSpPr>
        <p:sp>
          <p:nvSpPr>
            <p:cNvPr id="12" name="Rectangle 127"/>
            <p:cNvSpPr>
              <a:spLocks noChangeArrowheads="1"/>
            </p:cNvSpPr>
            <p:nvPr/>
          </p:nvSpPr>
          <p:spPr bwMode="auto">
            <a:xfrm>
              <a:off x="651161" y="4654502"/>
              <a:ext cx="9334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20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650 </a:t>
              </a:r>
              <a:r>
                <a:rPr lang="en-US" sz="20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µs</a:t>
              </a:r>
            </a:p>
          </p:txBody>
        </p:sp>
        <p:sp>
          <p:nvSpPr>
            <p:cNvPr id="13" name="Rectangle 122" descr="Vertikal dunkel"/>
            <p:cNvSpPr>
              <a:spLocks noChangeArrowheads="1"/>
            </p:cNvSpPr>
            <p:nvPr/>
          </p:nvSpPr>
          <p:spPr bwMode="auto">
            <a:xfrm>
              <a:off x="782924" y="5143452"/>
              <a:ext cx="244475" cy="679450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accent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4" name="Rectangle 123" descr="Vertikal dunkel"/>
            <p:cNvSpPr>
              <a:spLocks noChangeArrowheads="1"/>
            </p:cNvSpPr>
            <p:nvPr/>
          </p:nvSpPr>
          <p:spPr bwMode="auto">
            <a:xfrm>
              <a:off x="3189574" y="5160915"/>
              <a:ext cx="263525" cy="661988"/>
            </a:xfrm>
            <a:prstGeom prst="rect">
              <a:avLst/>
            </a:prstGeom>
            <a:pattFill prst="dkVert">
              <a:fgClr>
                <a:srgbClr val="FF0000"/>
              </a:fgClr>
              <a:bgClr>
                <a:schemeClr val="accent1"/>
              </a:bgClr>
            </a:patt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V="1">
              <a:off x="686086" y="5830840"/>
              <a:ext cx="2905125" cy="158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6" name="Line 124"/>
            <p:cNvSpPr>
              <a:spLocks noChangeShapeType="1"/>
            </p:cNvSpPr>
            <p:nvPr/>
          </p:nvSpPr>
          <p:spPr bwMode="auto">
            <a:xfrm>
              <a:off x="774985" y="5070427"/>
              <a:ext cx="252413" cy="95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7" name="Line 125"/>
            <p:cNvSpPr>
              <a:spLocks noChangeShapeType="1"/>
            </p:cNvSpPr>
            <p:nvPr/>
          </p:nvSpPr>
          <p:spPr bwMode="auto">
            <a:xfrm>
              <a:off x="1008349" y="5376815"/>
              <a:ext cx="2444750" cy="95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Rectangle 126"/>
            <p:cNvSpPr>
              <a:spLocks noChangeArrowheads="1"/>
            </p:cNvSpPr>
            <p:nvPr/>
          </p:nvSpPr>
          <p:spPr bwMode="auto">
            <a:xfrm>
              <a:off x="1783049" y="5072015"/>
              <a:ext cx="9334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20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100 ms</a:t>
              </a:r>
            </a:p>
          </p:txBody>
        </p:sp>
        <p:cxnSp>
          <p:nvCxnSpPr>
            <p:cNvPr id="19" name="AutoShape 129"/>
            <p:cNvCxnSpPr>
              <a:cxnSpLocks noChangeShapeType="1"/>
            </p:cNvCxnSpPr>
            <p:nvPr/>
          </p:nvCxnSpPr>
          <p:spPr bwMode="auto">
            <a:xfrm rot="10800000">
              <a:off x="3502311" y="5189490"/>
              <a:ext cx="679450" cy="13335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Line 131"/>
            <p:cNvSpPr>
              <a:spLocks noChangeShapeType="1"/>
            </p:cNvSpPr>
            <p:nvPr/>
          </p:nvSpPr>
          <p:spPr bwMode="auto">
            <a:xfrm flipV="1">
              <a:off x="4051586" y="5775277"/>
              <a:ext cx="2433638" cy="111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" name="Line 132"/>
            <p:cNvSpPr>
              <a:spLocks noChangeShapeType="1"/>
            </p:cNvSpPr>
            <p:nvPr/>
          </p:nvSpPr>
          <p:spPr bwMode="auto">
            <a:xfrm flipH="1">
              <a:off x="4351624" y="5168852"/>
              <a:ext cx="1588" cy="606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2" name="Line 133"/>
            <p:cNvSpPr>
              <a:spLocks noChangeShapeType="1"/>
            </p:cNvSpPr>
            <p:nvPr/>
          </p:nvSpPr>
          <p:spPr bwMode="auto">
            <a:xfrm>
              <a:off x="5932774" y="5176790"/>
              <a:ext cx="0" cy="6064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3" name="Line 134"/>
            <p:cNvSpPr>
              <a:spLocks noChangeShapeType="1"/>
            </p:cNvSpPr>
            <p:nvPr/>
          </p:nvSpPr>
          <p:spPr bwMode="auto">
            <a:xfrm>
              <a:off x="4365911" y="5475240"/>
              <a:ext cx="1538288" cy="952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4" name="Rectangle 135"/>
            <p:cNvSpPr>
              <a:spLocks noChangeArrowheads="1"/>
            </p:cNvSpPr>
            <p:nvPr/>
          </p:nvSpPr>
          <p:spPr bwMode="auto">
            <a:xfrm>
              <a:off x="4686586" y="5168852"/>
              <a:ext cx="933450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2000" kern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240 </a:t>
              </a:r>
              <a:r>
                <a:rPr lang="en-US" sz="20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ns</a:t>
              </a:r>
            </a:p>
          </p:txBody>
        </p:sp>
        <p:cxnSp>
          <p:nvCxnSpPr>
            <p:cNvPr id="25" name="AutoShape 136"/>
            <p:cNvCxnSpPr>
              <a:cxnSpLocks noChangeShapeType="1"/>
            </p:cNvCxnSpPr>
            <p:nvPr/>
          </p:nvCxnSpPr>
          <p:spPr bwMode="auto">
            <a:xfrm rot="10800000">
              <a:off x="5962936" y="5240290"/>
              <a:ext cx="1195388" cy="133350"/>
            </a:xfrm>
            <a:prstGeom prst="curvedConnector3">
              <a:avLst>
                <a:gd name="adj1" fmla="val 49935"/>
              </a:avLst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Line 137"/>
            <p:cNvSpPr>
              <a:spLocks noChangeShapeType="1"/>
            </p:cNvSpPr>
            <p:nvPr/>
          </p:nvSpPr>
          <p:spPr bwMode="auto">
            <a:xfrm flipV="1">
              <a:off x="7064661" y="5721302"/>
              <a:ext cx="1420813" cy="1111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8" name="Line 139"/>
            <p:cNvSpPr>
              <a:spLocks noChangeShapeType="1"/>
            </p:cNvSpPr>
            <p:nvPr/>
          </p:nvSpPr>
          <p:spPr bwMode="auto">
            <a:xfrm flipV="1">
              <a:off x="7552024" y="5051377"/>
              <a:ext cx="4762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Rectangle 140"/>
            <p:cNvSpPr>
              <a:spLocks noChangeArrowheads="1"/>
            </p:cNvSpPr>
            <p:nvPr/>
          </p:nvSpPr>
          <p:spPr bwMode="auto">
            <a:xfrm>
              <a:off x="7499636" y="4735465"/>
              <a:ext cx="1096963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None/>
                <a:defRPr/>
              </a:pPr>
              <a:r>
                <a:rPr lang="en-US" sz="2000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~100 </a:t>
              </a:r>
              <a:r>
                <a:rPr lang="en-US" sz="2000" kern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pitchFamily="34" charset="0"/>
                </a:rPr>
                <a:t>fs</a:t>
              </a:r>
              <a:endPara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0" name="Line 141"/>
            <p:cNvSpPr>
              <a:spLocks noChangeShapeType="1"/>
            </p:cNvSpPr>
            <p:nvPr/>
          </p:nvSpPr>
          <p:spPr bwMode="auto">
            <a:xfrm>
              <a:off x="7439311" y="4979940"/>
              <a:ext cx="0" cy="533400"/>
            </a:xfrm>
            <a:prstGeom prst="line">
              <a:avLst/>
            </a:prstGeom>
            <a:noFill/>
            <a:ln w="31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1" name="Line 142"/>
            <p:cNvSpPr>
              <a:spLocks noChangeShapeType="1"/>
            </p:cNvSpPr>
            <p:nvPr/>
          </p:nvSpPr>
          <p:spPr bwMode="auto">
            <a:xfrm>
              <a:off x="7548849" y="4981527"/>
              <a:ext cx="0" cy="533400"/>
            </a:xfrm>
            <a:prstGeom prst="line">
              <a:avLst/>
            </a:prstGeom>
            <a:noFill/>
            <a:ln w="31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2" name="Line 144"/>
            <p:cNvSpPr>
              <a:spLocks noChangeShapeType="1"/>
            </p:cNvSpPr>
            <p:nvPr/>
          </p:nvSpPr>
          <p:spPr bwMode="auto">
            <a:xfrm flipV="1">
              <a:off x="6945599" y="5049790"/>
              <a:ext cx="47625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451137" y="5130856"/>
              <a:ext cx="77787" cy="5603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itchFamily="34" charset="0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Backup  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mode		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09549" y="116632"/>
            <a:ext cx="889895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Backup  </a:t>
            </a:r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mode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1788" y="548680"/>
            <a:ext cx="8668683" cy="47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Additional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operation 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modes; 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251520" y="998301"/>
            <a:ext cx="8856984" cy="9387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68288" indent="-268288">
              <a:lnSpc>
                <a:spcPts val="3000"/>
              </a:lnSpc>
              <a:buSzPct val="70000"/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Continuous wave (cw) operation for E</a:t>
            </a:r>
            <a:r>
              <a:rPr lang="en-US" sz="2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≤ 7 MV/m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268288" indent="-268288">
              <a:lnSpc>
                <a:spcPct val="150000"/>
              </a:lnSpc>
              <a:buSzPct val="70000"/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Long pulse (lp) operation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at E</a:t>
            </a:r>
            <a:r>
              <a:rPr lang="en-US" sz="20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&gt;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MV/m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with DF ≤ (7/E</a:t>
            </a:r>
            <a:r>
              <a:rPr lang="en-US" sz="20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keep HL constant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31</a:t>
            </a:fld>
            <a:endParaRPr lang="en-GB" b="0" dirty="0"/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83596" y="2132856"/>
            <a:ext cx="80206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 of lp operation at E</a:t>
            </a:r>
            <a:r>
              <a:rPr lang="en-US" sz="24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acc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= 14 MV/m with DF up to 25%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50206" y="2796080"/>
            <a:ext cx="7248525" cy="3342470"/>
            <a:chOff x="1250206" y="2796080"/>
            <a:chExt cx="7248525" cy="3342470"/>
          </a:xfrm>
        </p:grpSpPr>
        <p:grpSp>
          <p:nvGrpSpPr>
            <p:cNvPr id="6" name="Group 5"/>
            <p:cNvGrpSpPr/>
            <p:nvPr/>
          </p:nvGrpSpPr>
          <p:grpSpPr>
            <a:xfrm>
              <a:off x="1250206" y="2796080"/>
              <a:ext cx="7248525" cy="3342470"/>
              <a:chOff x="1250206" y="2796080"/>
              <a:chExt cx="7248525" cy="3342470"/>
            </a:xfrm>
          </p:grpSpPr>
          <p:sp>
            <p:nvSpPr>
              <p:cNvPr id="7" name="Rectangle 6" descr="Vertikal dunkel"/>
              <p:cNvSpPr>
                <a:spLocks noChangeArrowheads="1"/>
              </p:cNvSpPr>
              <p:nvPr/>
            </p:nvSpPr>
            <p:spPr bwMode="auto">
              <a:xfrm>
                <a:off x="1274018" y="3216648"/>
                <a:ext cx="2906713" cy="714375"/>
              </a:xfrm>
              <a:prstGeom prst="rect">
                <a:avLst/>
              </a:prstGeom>
              <a:pattFill prst="dkVert">
                <a:fgClr>
                  <a:srgbClr val="C00000"/>
                </a:fgClr>
                <a:bgClr>
                  <a:schemeClr val="bg1"/>
                </a:bgClr>
              </a:pattFill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V="1">
                <a:off x="1256556" y="3926260"/>
                <a:ext cx="3681412" cy="1428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V="1">
                <a:off x="4266456" y="3365873"/>
                <a:ext cx="1308100" cy="158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1313706" y="3142035"/>
                <a:ext cx="2889250" cy="79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4312493" y="2807073"/>
                <a:ext cx="13557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≥ 750 ms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Rectangle 22"/>
              <p:cNvSpPr>
                <a:spLocks noChangeArrowheads="1"/>
              </p:cNvSpPr>
              <p:nvPr/>
            </p:nvSpPr>
            <p:spPr bwMode="auto">
              <a:xfrm>
                <a:off x="6180398" y="2796080"/>
                <a:ext cx="15065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baseline="-25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rep</a:t>
                </a: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= </a:t>
                </a: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1Hz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Line 26"/>
              <p:cNvSpPr>
                <a:spLocks noChangeShapeType="1"/>
              </p:cNvSpPr>
              <p:nvPr/>
            </p:nvSpPr>
            <p:spPr bwMode="auto">
              <a:xfrm flipH="1" flipV="1">
                <a:off x="1250206" y="2851523"/>
                <a:ext cx="14287" cy="110331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 flipH="1">
                <a:off x="4990355" y="3789194"/>
                <a:ext cx="97858" cy="27597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" name="Rectangle 30" descr="Vertikal dunkel"/>
              <p:cNvSpPr>
                <a:spLocks noChangeArrowheads="1"/>
              </p:cNvSpPr>
              <p:nvPr/>
            </p:nvSpPr>
            <p:spPr bwMode="auto">
              <a:xfrm>
                <a:off x="5592018" y="3234109"/>
                <a:ext cx="2906713" cy="714375"/>
              </a:xfrm>
              <a:prstGeom prst="rect">
                <a:avLst/>
              </a:prstGeom>
              <a:pattFill prst="dkVert">
                <a:fgClr>
                  <a:srgbClr val="C00000"/>
                </a:fgClr>
                <a:bgClr>
                  <a:schemeClr val="bg1"/>
                </a:bgClr>
              </a:pattFill>
              <a:ln w="2857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Line 47"/>
              <p:cNvSpPr>
                <a:spLocks noChangeShapeType="1"/>
              </p:cNvSpPr>
              <p:nvPr/>
            </p:nvSpPr>
            <p:spPr bwMode="auto">
              <a:xfrm flipV="1">
                <a:off x="3483497" y="6127438"/>
                <a:ext cx="1420813" cy="1111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Rectangle 50"/>
              <p:cNvSpPr>
                <a:spLocks noChangeArrowheads="1"/>
              </p:cNvSpPr>
              <p:nvPr/>
            </p:nvSpPr>
            <p:spPr bwMode="auto">
              <a:xfrm>
                <a:off x="4149006" y="5149101"/>
                <a:ext cx="10969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~100 </a:t>
                </a:r>
                <a:r>
                  <a:rPr lang="en-US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fs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Line 41"/>
              <p:cNvSpPr>
                <a:spLocks noChangeShapeType="1"/>
              </p:cNvSpPr>
              <p:nvPr/>
            </p:nvSpPr>
            <p:spPr bwMode="auto">
              <a:xfrm flipV="1">
                <a:off x="2398894" y="4852411"/>
                <a:ext cx="2433638" cy="1015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Line 42"/>
              <p:cNvSpPr>
                <a:spLocks noChangeShapeType="1"/>
              </p:cNvSpPr>
              <p:nvPr/>
            </p:nvSpPr>
            <p:spPr bwMode="auto">
              <a:xfrm flipH="1">
                <a:off x="2698932" y="4298107"/>
                <a:ext cx="1588" cy="55430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Line 43"/>
              <p:cNvSpPr>
                <a:spLocks noChangeShapeType="1"/>
              </p:cNvSpPr>
              <p:nvPr/>
            </p:nvSpPr>
            <p:spPr bwMode="auto">
              <a:xfrm>
                <a:off x="4396310" y="4298107"/>
                <a:ext cx="0" cy="55430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>
                <a:off x="2713218" y="4665263"/>
                <a:ext cx="168309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6" name="AutoShape 46"/>
              <p:cNvCxnSpPr>
                <a:cxnSpLocks noChangeShapeType="1"/>
              </p:cNvCxnSpPr>
              <p:nvPr/>
            </p:nvCxnSpPr>
            <p:spPr bwMode="auto">
              <a:xfrm rot="10800000">
                <a:off x="2729095" y="4952535"/>
                <a:ext cx="1171202" cy="959910"/>
              </a:xfrm>
              <a:prstGeom prst="curvedConnector3">
                <a:avLst>
                  <a:gd name="adj1" fmla="val 50000"/>
                </a:avLst>
              </a:prstGeom>
              <a:noFill/>
              <a:ln w="19050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Line 49"/>
              <p:cNvSpPr>
                <a:spLocks noChangeShapeType="1"/>
              </p:cNvSpPr>
              <p:nvPr/>
            </p:nvSpPr>
            <p:spPr bwMode="auto">
              <a:xfrm flipV="1">
                <a:off x="4158185" y="5490187"/>
                <a:ext cx="47625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Line 51"/>
              <p:cNvSpPr>
                <a:spLocks noChangeShapeType="1"/>
              </p:cNvSpPr>
              <p:nvPr/>
            </p:nvSpPr>
            <p:spPr bwMode="auto">
              <a:xfrm>
                <a:off x="4045472" y="5424890"/>
                <a:ext cx="0" cy="48755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Line 52"/>
              <p:cNvSpPr>
                <a:spLocks noChangeShapeType="1"/>
              </p:cNvSpPr>
              <p:nvPr/>
            </p:nvSpPr>
            <p:spPr bwMode="auto">
              <a:xfrm>
                <a:off x="4155010" y="5426341"/>
                <a:ext cx="0" cy="48755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Line 53"/>
              <p:cNvSpPr>
                <a:spLocks noChangeShapeType="1"/>
              </p:cNvSpPr>
              <p:nvPr/>
            </p:nvSpPr>
            <p:spPr bwMode="auto">
              <a:xfrm flipV="1">
                <a:off x="3551760" y="5488736"/>
                <a:ext cx="476250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" name="Line 56"/>
              <p:cNvSpPr>
                <a:spLocks noChangeShapeType="1"/>
              </p:cNvSpPr>
              <p:nvPr/>
            </p:nvSpPr>
            <p:spPr bwMode="auto">
              <a:xfrm flipH="1">
                <a:off x="2715468" y="3953248"/>
                <a:ext cx="585788" cy="223837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Line 57"/>
              <p:cNvSpPr>
                <a:spLocks noChangeShapeType="1"/>
              </p:cNvSpPr>
              <p:nvPr/>
            </p:nvSpPr>
            <p:spPr bwMode="auto">
              <a:xfrm>
                <a:off x="3352056" y="3945310"/>
                <a:ext cx="1044254" cy="3000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5427130" y="3945310"/>
                <a:ext cx="15065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1s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" name="Rectangle 11"/>
              <p:cNvSpPr>
                <a:spLocks noChangeArrowheads="1"/>
              </p:cNvSpPr>
              <p:nvPr/>
            </p:nvSpPr>
            <p:spPr bwMode="auto">
              <a:xfrm>
                <a:off x="1945531" y="2796080"/>
                <a:ext cx="13557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≤</a:t>
                </a: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 250  </a:t>
                </a:r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ms</a:t>
                </a:r>
              </a:p>
            </p:txBody>
          </p:sp>
          <p:sp>
            <p:nvSpPr>
              <p:cNvPr id="37" name="Rectangle 45"/>
              <p:cNvSpPr>
                <a:spLocks noChangeArrowheads="1"/>
              </p:cNvSpPr>
              <p:nvPr/>
            </p:nvSpPr>
            <p:spPr bwMode="auto">
              <a:xfrm>
                <a:off x="2659716" y="4283264"/>
                <a:ext cx="19122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10 </a:t>
                </a: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µs, up to </a:t>
                </a:r>
                <a:r>
                  <a:rPr lang="en-US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0.1nc</a:t>
                </a:r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063169" y="5518433"/>
              <a:ext cx="77787" cy="5603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5025281" y="3934197"/>
            <a:ext cx="3567512" cy="142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H="1">
            <a:off x="4892497" y="3793587"/>
            <a:ext cx="97858" cy="27597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2315057" y="562970"/>
            <a:ext cx="3570914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Layout of the FLASH facility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4</a:t>
            </a:fld>
            <a:endParaRPr lang="en-GB" b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9549" y="1124744"/>
            <a:ext cx="8532440" cy="2924166"/>
            <a:chOff x="455334" y="1340768"/>
            <a:chExt cx="8532440" cy="2502503"/>
          </a:xfrm>
        </p:grpSpPr>
        <p:sp>
          <p:nvSpPr>
            <p:cNvPr id="7" name="Rectangle 6"/>
            <p:cNvSpPr/>
            <p:nvPr/>
          </p:nvSpPr>
          <p:spPr>
            <a:xfrm>
              <a:off x="455334" y="1340768"/>
              <a:ext cx="8532440" cy="2502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flash.desy.de/sites2009/site_vuvfel/content/e60862/FLASH_1_2_layout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34" y="1340768"/>
              <a:ext cx="8532440" cy="2502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13"/>
          <p:cNvSpPr>
            <a:spLocks noChangeArrowheads="1"/>
          </p:cNvSpPr>
          <p:nvPr/>
        </p:nvSpPr>
        <p:spPr bwMode="auto">
          <a:xfrm>
            <a:off x="209549" y="4653136"/>
            <a:ext cx="8682931" cy="1323439"/>
          </a:xfrm>
          <a:prstGeom prst="rect">
            <a:avLst/>
          </a:prstGeom>
          <a:noFill/>
          <a:ln w="2857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6000" rIns="3600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“old fashion” TESLA-type cryomodules,  56 cavities with old end-groups. </a:t>
            </a:r>
          </a:p>
          <a:p>
            <a:pPr algn="just"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There is space for 8 CMs or even more if we make tunnel longer and re-locate the injector (funding is not clear for this option).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lvl="1" indent="-457200" algn="l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	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European XFEL and FLASH </a:t>
            </a:r>
          </a:p>
        </p:txBody>
      </p:sp>
    </p:spTree>
    <p:extLst>
      <p:ext uri="{BB962C8B-B14F-4D97-AF65-F5344CB8AC3E}">
        <p14:creationId xmlns:p14="http://schemas.microsoft.com/office/powerpoint/2010/main" val="40312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49" y="692696"/>
            <a:ext cx="8698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E-XFEL and FLASH originate from the TESLA collider and therefore they nominally  operate (FLASH) and will operate (E-XFEL) in so called short pulse (sp) mode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02445"/>
              </p:ext>
            </p:extLst>
          </p:nvPr>
        </p:nvGraphicFramePr>
        <p:xfrm>
          <a:off x="611560" y="2060848"/>
          <a:ext cx="7669293" cy="190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062"/>
                <a:gridCol w="2154991"/>
                <a:gridCol w="2160240"/>
              </a:tblGrid>
              <a:tr h="56290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RF-pulses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Max RF DF [%]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  <a:tr h="47842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Max RF pulse length incl.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rise time</a:t>
                      </a: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[µs] </a:t>
                      </a:r>
                      <a:endParaRPr lang="en-US" sz="24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Rep. Rate</a:t>
                      </a:r>
                      <a:r>
                        <a:rPr lang="en-US" sz="2400" b="0" i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[Hz]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1400</a:t>
                      </a:r>
                      <a:endParaRPr lang="en-US" sz="2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en-US" sz="2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1.40</a:t>
                      </a:r>
                      <a:endParaRPr lang="en-US" sz="2800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43850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5</a:t>
            </a:fld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549" y="4005064"/>
            <a:ext cx="85800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Both accelerators are based on the SRF technology and thus have potential for much larger DF, up to 100% (cw).</a:t>
            </a:r>
          </a:p>
          <a:p>
            <a:pPr algn="just"/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Having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additional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cw and long pulse modes will allow for more flexibility in the time structure of the photon beams and  will make both facilities even more attractive to the users.  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lvl="1" indent="-457200" algn="l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	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a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European XFEL and FLASH </a:t>
            </a:r>
          </a:p>
        </p:txBody>
      </p:sp>
    </p:spTree>
    <p:extLst>
      <p:ext uri="{BB962C8B-B14F-4D97-AF65-F5344CB8AC3E}">
        <p14:creationId xmlns:p14="http://schemas.microsoft.com/office/powerpoint/2010/main" val="14376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6</a:t>
            </a:fld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lvl="1" indent="-457200" algn="l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    		     b.  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Cooling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procedures</a:t>
            </a:r>
            <a:endParaRPr lang="en-US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375" y="1402933"/>
            <a:ext cx="8841460" cy="4701134"/>
            <a:chOff x="178869" y="1536176"/>
            <a:chExt cx="8841460" cy="4701134"/>
          </a:xfrm>
        </p:grpSpPr>
        <p:grpSp>
          <p:nvGrpSpPr>
            <p:cNvPr id="7" name="Group 6"/>
            <p:cNvGrpSpPr/>
            <p:nvPr/>
          </p:nvGrpSpPr>
          <p:grpSpPr>
            <a:xfrm>
              <a:off x="971600" y="1536176"/>
              <a:ext cx="8048729" cy="4701134"/>
              <a:chOff x="350346" y="1455937"/>
              <a:chExt cx="8496629" cy="478137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50346" y="1455937"/>
                <a:ext cx="8496629" cy="4781373"/>
              </a:xfrm>
              <a:prstGeom prst="rect">
                <a:avLst/>
              </a:prstGeom>
              <a:solidFill>
                <a:srgbClr val="1438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2F4F4F"/>
                  </a:clrFrom>
                  <a:clrTo>
                    <a:srgbClr val="2F4F4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8" t="6469" r="2142" b="7576"/>
              <a:stretch/>
            </p:blipFill>
            <p:spPr bwMode="auto">
              <a:xfrm>
                <a:off x="350346" y="1455937"/>
                <a:ext cx="8496629" cy="47813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1735459" y="2041851"/>
                <a:ext cx="5829002" cy="284866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 rot="1434382">
                <a:off x="4122308" y="2845966"/>
                <a:ext cx="2017191" cy="49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400" dirty="0" smtClean="0">
                    <a:solidFill>
                      <a:srgbClr val="92D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-0.07 K/min</a:t>
                </a:r>
                <a:endParaRPr lang="en-US" sz="2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7537963" y="5044495"/>
                <a:ext cx="0" cy="789269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5975465" y="5149605"/>
                <a:ext cx="1387229" cy="469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</a:rPr>
                  <a:t>-3 K/min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28562" y="3177788"/>
              <a:ext cx="474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T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[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K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]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8869" y="2060848"/>
              <a:ext cx="5741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300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8777" y="5707296"/>
              <a:ext cx="298783" cy="3785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0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1721" y="571936"/>
            <a:ext cx="9070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Fast cool-down (FCD)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which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applied always at CMTB as the first cool-down procedure.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264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</a:t>
            </a:fld>
            <a:endParaRPr lang="en-GB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9549" y="116632"/>
            <a:ext cx="8778225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2000" lvl="1" indent="-457200" algn="l"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    		     b.  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Cooling procedures</a:t>
            </a:r>
            <a:endParaRPr lang="en-US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72000" lvl="1" indent="-457200" algn="l">
              <a:buFont typeface="+mj-lt"/>
              <a:buAutoNum type="arabicPeriod"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978" y="539576"/>
            <a:ext cx="887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Slow cool-down (SCD),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which up to now was applied at CMTB twice (XM-3 and XM4)  to study its impact on Qo.</a:t>
            </a:r>
            <a:endParaRPr lang="de-DE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7231" y="1549986"/>
            <a:ext cx="8662860" cy="4408300"/>
            <a:chOff x="286222" y="1412776"/>
            <a:chExt cx="8662860" cy="4490873"/>
          </a:xfrm>
        </p:grpSpPr>
        <p:sp>
          <p:nvSpPr>
            <p:cNvPr id="6" name="Rectangle 5"/>
            <p:cNvSpPr/>
            <p:nvPr/>
          </p:nvSpPr>
          <p:spPr>
            <a:xfrm>
              <a:off x="900353" y="1535107"/>
              <a:ext cx="8048729" cy="4304360"/>
            </a:xfrm>
            <a:prstGeom prst="rect">
              <a:avLst/>
            </a:prstGeom>
            <a:solidFill>
              <a:srgbClr val="1438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6222" y="2924944"/>
              <a:ext cx="4748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T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[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K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]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328" y="1412776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16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2249" y="5166789"/>
              <a:ext cx="314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  <p:pic>
          <p:nvPicPr>
            <p:cNvPr id="22" name="Picture 2" descr="http://ttfinfo.desy.de/HalleIIIelog/data/2015/46/2015-11-12T09:04:38-00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1" t="8745" r="6631" b="54418"/>
            <a:stretch/>
          </p:blipFill>
          <p:spPr bwMode="auto">
            <a:xfrm>
              <a:off x="894705" y="1535106"/>
              <a:ext cx="8048729" cy="4368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V="1">
              <a:off x="2483768" y="1892605"/>
              <a:ext cx="3528392" cy="1639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>
                  <a:lumMod val="95000"/>
                </a:schemeClr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059832" y="2089096"/>
              <a:ext cx="2376264" cy="400110"/>
            </a:xfrm>
            <a:prstGeom prst="rect">
              <a:avLst/>
            </a:prstGeom>
            <a:solidFill>
              <a:srgbClr val="14385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13 h at ca. 14K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5940152" y="1908998"/>
              <a:ext cx="2880320" cy="2910454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rot="2852788">
              <a:off x="6417012" y="2664414"/>
              <a:ext cx="2403425" cy="400110"/>
            </a:xfrm>
            <a:prstGeom prst="rect">
              <a:avLst/>
            </a:prstGeom>
            <a:solidFill>
              <a:srgbClr val="14385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-0.016 (-0.03) K/min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69326" y="5958286"/>
            <a:ext cx="6611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iagram shows T measured on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LHe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vessels  vs. time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440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8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471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LG prototype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 (XM-3)             	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Vertical test at 2K and 1.8K and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</a:t>
            </a: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639" y="426814"/>
            <a:ext cx="8856984" cy="13542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XM-3 cavities: </a:t>
            </a:r>
          </a:p>
          <a:p>
            <a:pPr marL="517525" indent="-34290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27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7 cavities have cells (not end-groups) made of LG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Nb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1 of FG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Nb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17525" indent="-34290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7127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All cavities had new HOM feedthroughs.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966986"/>
              </p:ext>
            </p:extLst>
          </p:nvPr>
        </p:nvGraphicFramePr>
        <p:xfrm>
          <a:off x="395536" y="1781031"/>
          <a:ext cx="863807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14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C484BE-8CB7-44E9-8535-03121C0F4E34}" type="slidenum">
              <a:rPr lang="en-GB" b="0" smtClean="0"/>
              <a:pPr>
                <a:defRPr/>
              </a:pPr>
              <a:t>9</a:t>
            </a:fld>
            <a:endParaRPr lang="en-GB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Sekutowicz, Performance of LG and FG dressed cavities in XFEL cryomodules, TTC15, December 1-4, 2015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28174"/>
              </p:ext>
            </p:extLst>
          </p:nvPr>
        </p:nvGraphicFramePr>
        <p:xfrm>
          <a:off x="179512" y="908720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471" y="116632"/>
            <a:ext cx="9108503" cy="306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LG prototype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cryomodule (XM-3)             	a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Vertical test at 2K and 1.8K and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test</a:t>
            </a: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0" lvl="1" algn="l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 fontScale="97500"/>
      </a:bodyPr>
      <a:lstStyle>
        <a:defPPr algn="l">
          <a:defRPr sz="180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SY European XFEL 1">
    <a:dk1>
      <a:srgbClr val="261748"/>
    </a:dk1>
    <a:lt1>
      <a:srgbClr val="FFFFFF"/>
    </a:lt1>
    <a:dk2>
      <a:srgbClr val="000000"/>
    </a:dk2>
    <a:lt2>
      <a:srgbClr val="E0E0E0"/>
    </a:lt2>
    <a:accent1>
      <a:srgbClr val="261748"/>
    </a:accent1>
    <a:accent2>
      <a:srgbClr val="FD930A"/>
    </a:accent2>
    <a:accent3>
      <a:srgbClr val="FFFFFF"/>
    </a:accent3>
    <a:accent4>
      <a:srgbClr val="1F123C"/>
    </a:accent4>
    <a:accent5>
      <a:srgbClr val="ACABB1"/>
    </a:accent5>
    <a:accent6>
      <a:srgbClr val="E58508"/>
    </a:accent6>
    <a:hlink>
      <a:srgbClr val="261748"/>
    </a:hlink>
    <a:folHlink>
      <a:srgbClr val="FD930A"/>
    </a:folHlink>
  </a:clrScheme>
  <a:fontScheme name="DESY European XFEL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2730</Words>
  <Application>Microsoft Office PowerPoint</Application>
  <PresentationFormat>On-screen Show (4:3)</PresentationFormat>
  <Paragraphs>564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1_Default Design</vt:lpstr>
      <vt:lpstr>Performance of LG and FG dressed cavities in XFEL cryomodules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sekuto</dc:creator>
  <cp:lastModifiedBy>sekuto</cp:lastModifiedBy>
  <cp:revision>2411</cp:revision>
  <cp:lastPrinted>2015-11-24T13:32:44Z</cp:lastPrinted>
  <dcterms:created xsi:type="dcterms:W3CDTF">2012-05-02T12:20:01Z</dcterms:created>
  <dcterms:modified xsi:type="dcterms:W3CDTF">2015-12-02T06:19:52Z</dcterms:modified>
</cp:coreProperties>
</file>