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8" r:id="rId3"/>
    <p:sldId id="264" r:id="rId4"/>
    <p:sldId id="265" r:id="rId5"/>
    <p:sldId id="266" r:id="rId6"/>
    <p:sldId id="269" r:id="rId7"/>
    <p:sldId id="270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471" autoAdjust="0"/>
  </p:normalViewPr>
  <p:slideViewPr>
    <p:cSldViewPr snapToGrid="0" snapToObjects="1">
      <p:cViewPr varScale="1">
        <p:scale>
          <a:sx n="95" d="100"/>
          <a:sy n="95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3501-2E10-9843-82F5-78DD6FA41365}" type="datetime1">
              <a:rPr kumimoji="1" lang="ja-JP" altLang="en-US" smtClean="0"/>
              <a:t>15/12/03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 smtClean="0"/>
              <a:t>機械工学センター　山中将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DCD36-F6B6-0847-8485-724E6B9D92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18266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17FE-5527-534E-A96B-83A9D7775688}" type="datetime1">
              <a:rPr kumimoji="1" lang="ja-JP" altLang="en-US" smtClean="0"/>
              <a:t>15/12/03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 smtClean="0"/>
              <a:t>機械工学センター　山中将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F8D8E-8669-D644-B4C7-8E9E8D89B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53454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F8D8E-8669-D644-B4C7-8E9E8D89BAC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3A6E68F-E69B-2447-9A83-F027DD198E9A}" type="datetime1">
              <a:rPr kumimoji="1" lang="ja-JP" altLang="en-US" smtClean="0"/>
              <a:t>15/12/03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機械工学センター　山中将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42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F8D8E-8669-D644-B4C7-8E9E8D89BAC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3A6E68F-E69B-2447-9A83-F027DD198E9A}" type="datetime1">
              <a:rPr kumimoji="1" lang="ja-JP" altLang="en-US" smtClean="0"/>
              <a:t>15/12/03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機械工学センター　山中将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42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2849"/>
            <a:ext cx="7772400" cy="68735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000">
                <a:ea typeface="ヒラギノ角ゴ ProN W6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8EF-D0A2-B141-B5DE-472259ED173B}" type="datetime1">
              <a:rPr lang="ja-JP" altLang="en-US" smtClean="0"/>
              <a:t>15/12/03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ACCA-F01C-D544-9B18-E14C2C32EF8E}" type="datetime1">
              <a:rPr lang="ja-JP" altLang="en-US" smtClean="0"/>
              <a:t>15/12/03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A7E3-4634-1D4C-B205-AE5A4EAD176F}" type="datetime1">
              <a:rPr lang="ja-JP" altLang="en-US" smtClean="0"/>
              <a:t>15/12/03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1297-C4FF-DC4E-85A8-85D6A70AA6EC}" type="datetime1">
              <a:rPr lang="ja-JP" altLang="en-US" smtClean="0"/>
              <a:t>15/12/03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7B43-912C-0B4F-8DBF-5F92EE860AC2}" type="datetime1">
              <a:rPr lang="ja-JP" altLang="en-US" smtClean="0"/>
              <a:t>15/12/03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E3EE-2FA0-5F40-9F4E-DF255B9F15C6}" type="datetime1">
              <a:rPr lang="ja-JP" altLang="en-US" smtClean="0"/>
              <a:t>15/12/03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EE28-E100-AC43-82D6-DFAAC9843E9A}" type="datetime1">
              <a:rPr lang="ja-JP" altLang="en-US" smtClean="0"/>
              <a:t>15/12/03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77D8-4B27-6A41-8DCD-CF13D9D10D83}" type="datetime1">
              <a:rPr lang="ja-JP" altLang="en-US" smtClean="0"/>
              <a:t>15/12/03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5CE-1748-5841-84F1-8D2A3537863D}" type="datetime1">
              <a:rPr lang="ja-JP" altLang="en-US" smtClean="0"/>
              <a:t>15/12/03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4F87-45A6-F041-AE1A-A0152D074EB5}" type="datetime1">
              <a:rPr lang="ja-JP" altLang="en-US" smtClean="0"/>
              <a:t>15/12/03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0C4-4A86-3D4A-8A1C-08800E8A6A7B}" type="datetime1">
              <a:rPr lang="ja-JP" altLang="en-US" smtClean="0"/>
              <a:t>15/12/03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810"/>
            <a:ext cx="8229600" cy="675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033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25" y="-51253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8B95486-1224-FE4A-B08D-C2CE110E5334}" type="datetime1">
              <a:rPr lang="ja-JP" altLang="en-US" smtClean="0"/>
              <a:t>15/12/03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9753" y="6482300"/>
            <a:ext cx="414143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ea typeface="ＭＳ Ｐゴシック"/>
              </a:defRPr>
            </a:lvl1pPr>
          </a:lstStyle>
          <a:p>
            <a:r>
              <a:rPr lang="en-US" altLang="ja-JP" dirty="0" smtClean="0"/>
              <a:t>KEK, Masashi YAMANAKA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678" y="648230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ea typeface="ＭＳ ゴシック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631684"/>
            <a:ext cx="84772" cy="84772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図 6" descr="keklogo-purple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973" y="6518632"/>
            <a:ext cx="458056" cy="28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36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Tahoma"/>
          <a:ea typeface="+mj-ea"/>
          <a:cs typeface="+mj-cs"/>
        </a:defRPr>
      </a:lvl1pPr>
    </p:titleStyle>
    <p:bodyStyle>
      <a:lvl1pPr marL="2700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/>
          </a:solidFill>
          <a:latin typeface="+mn-lt"/>
          <a:ea typeface="ＭＳ Ｐゴシック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ＭＳ Ｐゴシック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/>
          </a:solidFill>
          <a:latin typeface="+mn-lt"/>
          <a:ea typeface="ＭＳ Ｐゴシック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ＭＳ Ｐゴシック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microsoft.com/office/2007/relationships/hdphoto" Target="../media/hdphoto1.wdp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5.png"/><Relationship Id="rId5" Type="http://schemas.openxmlformats.org/officeDocument/2006/relationships/image" Target="../media/image6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22849"/>
            <a:ext cx="7772400" cy="1318877"/>
          </a:xfrm>
        </p:spPr>
        <p:txBody>
          <a:bodyPr/>
          <a:lstStyle/>
          <a:p>
            <a:r>
              <a:rPr kumimoji="1" lang="en-US" altLang="ja-JP" dirty="0" smtClean="0"/>
              <a:t>Fabrication and evaluation of low RRR large grain single cell cavity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92300" y="4953000"/>
            <a:ext cx="6400800" cy="836254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Mechanical Engineering Center, KEK</a:t>
            </a:r>
          </a:p>
          <a:p>
            <a:r>
              <a:rPr lang="en-US" altLang="ja-JP" dirty="0" smtClean="0"/>
              <a:t>Masashi YAMANAKA</a:t>
            </a:r>
            <a:endParaRPr kumimoji="1" lang="ja-JP" altLang="en-US" dirty="0"/>
          </a:p>
        </p:txBody>
      </p:sp>
      <p:pic>
        <p:nvPicPr>
          <p:cNvPr id="4" name="図 6" descr="keklogo-pur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484" y="5015636"/>
            <a:ext cx="1125511" cy="71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844903" y="0"/>
            <a:ext cx="3299097" cy="796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6766" y="6413290"/>
            <a:ext cx="773011" cy="4447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10133" y="-16779"/>
            <a:ext cx="2433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>
                    <a:lumMod val="75000"/>
                  </a:schemeClr>
                </a:solidFill>
              </a:rPr>
              <a:t>2015.12.2 TTC Meeting @SLAC </a:t>
            </a:r>
            <a:endParaRPr kumimoji="1" lang="ja-JP" alt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4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</a:t>
            </a:r>
            <a:r>
              <a:rPr kumimoji="1" lang="en-US" altLang="ja-JP" dirty="0" smtClean="0"/>
              <a:t>bjectives and result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KEK, Masashi YAMANAKA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85139"/>
              </p:ext>
            </p:extLst>
          </p:nvPr>
        </p:nvGraphicFramePr>
        <p:xfrm>
          <a:off x="3916793" y="1142021"/>
          <a:ext cx="5143304" cy="731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2913"/>
                <a:gridCol w="642913"/>
                <a:gridCol w="642913"/>
                <a:gridCol w="642913"/>
                <a:gridCol w="642913"/>
                <a:gridCol w="642913"/>
                <a:gridCol w="642913"/>
                <a:gridCol w="642913"/>
              </a:tblGrid>
              <a:tr h="2423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RRR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42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&lt; 10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1034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344269" y="796037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Chemical compositions (unit: ppm) and RRR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8109" y="1067863"/>
            <a:ext cx="3467628" cy="21744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000" i="1" dirty="0" smtClean="0">
                <a:solidFill>
                  <a:srgbClr val="FF0000"/>
                </a:solidFill>
              </a:rPr>
              <a:t>Motivation</a:t>
            </a:r>
          </a:p>
          <a:p>
            <a:pPr>
              <a:lnSpc>
                <a:spcPct val="90000"/>
              </a:lnSpc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Reduce the niobium material cost</a:t>
            </a:r>
          </a:p>
          <a:p>
            <a:pPr>
              <a:lnSpc>
                <a:spcPct val="90000"/>
              </a:lnSpc>
            </a:pPr>
            <a:r>
              <a:rPr kumimoji="1" lang="en-US" altLang="ja-JP" sz="2000" i="1" dirty="0" smtClean="0">
                <a:solidFill>
                  <a:srgbClr val="FF0000"/>
                </a:solidFill>
              </a:rPr>
              <a:t>Approach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dirty="0" smtClean="0"/>
              <a:t>Use low RRR cheap niobium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dirty="0" smtClean="0"/>
              <a:t>Use sliced ingot sheet</a:t>
            </a:r>
          </a:p>
          <a:p>
            <a:pPr>
              <a:lnSpc>
                <a:spcPct val="90000"/>
              </a:lnSpc>
            </a:pPr>
            <a:r>
              <a:rPr kumimoji="1" lang="en-US" altLang="ja-JP" sz="2000" i="1" dirty="0" smtClean="0">
                <a:solidFill>
                  <a:srgbClr val="FF0000"/>
                </a:solidFill>
              </a:rPr>
              <a:t>Objectives</a:t>
            </a:r>
            <a:endParaRPr kumimoji="1" lang="en-US" altLang="ja-JP" sz="2000" i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dirty="0" smtClean="0"/>
              <a:t>Manufacture a single cell cavity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dirty="0" smtClean="0"/>
              <a:t>Evaluate the performance</a:t>
            </a:r>
            <a:endParaRPr kumimoji="1" lang="en-US" altLang="ja-JP" dirty="0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761313" y="3376897"/>
            <a:ext cx="2525912" cy="2248784"/>
            <a:chOff x="3627673" y="3929179"/>
            <a:chExt cx="2525912" cy="2248784"/>
          </a:xfrm>
        </p:grpSpPr>
        <p:pic>
          <p:nvPicPr>
            <p:cNvPr id="9" name="図 8" descr="DSC_0249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734131" y="3822721"/>
              <a:ext cx="2248784" cy="2461699"/>
            </a:xfrm>
            <a:prstGeom prst="rect">
              <a:avLst/>
            </a:prstGeom>
          </p:spPr>
        </p:pic>
        <p:cxnSp>
          <p:nvCxnSpPr>
            <p:cNvPr id="12" name="直線矢印コネクタ 11"/>
            <p:cNvCxnSpPr/>
            <p:nvPr/>
          </p:nvCxnSpPr>
          <p:spPr>
            <a:xfrm rot="16200000">
              <a:off x="5812069" y="5872076"/>
              <a:ext cx="14270" cy="42334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5459502" y="5761570"/>
              <a:ext cx="6940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</a:rPr>
                <a:t>50</a:t>
              </a:r>
              <a:r>
                <a:rPr kumimoji="1" lang="en-US" altLang="ja-JP" sz="1400" dirty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400" dirty="0" smtClean="0">
                  <a:solidFill>
                    <a:srgbClr val="FF0000"/>
                  </a:solidFill>
                </a:rPr>
                <a:t>mm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44312" y="5625681"/>
            <a:ext cx="3359914" cy="761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600" dirty="0"/>
              <a:t>Sliced ingot niobium</a:t>
            </a:r>
            <a:r>
              <a:rPr kumimoji="1" lang="ja-JP" altLang="en-US" sz="1600" dirty="0"/>
              <a:t>（</a:t>
            </a:r>
            <a:r>
              <a:rPr kumimoji="1" lang="en-US" altLang="ja-JP" sz="1600" dirty="0"/>
              <a:t>φ260</a:t>
            </a:r>
            <a:r>
              <a:rPr kumimoji="1" lang="ja-JP" altLang="en-US" sz="1600" dirty="0"/>
              <a:t>）</a:t>
            </a:r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Boundary was traced by felt pen</a:t>
            </a:r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Material was manufactured by CBMM</a:t>
            </a:r>
            <a:endParaRPr kumimoji="1" lang="ja-JP" altLang="en-US" sz="1600" dirty="0"/>
          </a:p>
        </p:txBody>
      </p:sp>
      <p:pic>
        <p:nvPicPr>
          <p:cNvPr id="18" name="図 17" descr="DSC_005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413" y="1921011"/>
            <a:ext cx="3259667" cy="1759049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494065" y="3655727"/>
            <a:ext cx="45063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1.3 GHz single cell cavity manufacture by CFF at KEK</a:t>
            </a:r>
          </a:p>
          <a:p>
            <a:r>
              <a:rPr kumimoji="1" lang="en-US" altLang="ja-JP" sz="1600" dirty="0" smtClean="0"/>
              <a:t>Cell shape: TESLA-like (end cell)</a:t>
            </a:r>
            <a:endParaRPr kumimoji="1" lang="ja-JP" altLang="en-US" sz="1600" dirty="0"/>
          </a:p>
        </p:txBody>
      </p:sp>
      <p:pic>
        <p:nvPicPr>
          <p:cNvPr id="10" name="図 9" descr="R5縦測定グラフ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345" y="4232413"/>
            <a:ext cx="2965803" cy="220194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587811" y="4898366"/>
            <a:ext cx="392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31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74965" y="6335083"/>
            <a:ext cx="1944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Result of vertical test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65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Slicing of niobium ingot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図 1" descr="IMGP143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128" y="3486303"/>
            <a:ext cx="23193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4" descr="IMGP142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651" y="3486303"/>
            <a:ext cx="2386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5" descr="IMGP14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13" y="3503766"/>
            <a:ext cx="2241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0"/>
          <p:cNvSpPr txBox="1">
            <a:spLocks noChangeArrowheads="1"/>
          </p:cNvSpPr>
          <p:nvPr/>
        </p:nvSpPr>
        <p:spPr bwMode="auto">
          <a:xfrm>
            <a:off x="1039380" y="5709521"/>
            <a:ext cx="1226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 sz="1600" dirty="0" smtClean="0">
                <a:latin typeface="+mn-lt"/>
              </a:rPr>
              <a:t>After sawing</a:t>
            </a:r>
            <a:endParaRPr lang="ja-JP" altLang="en-US" sz="1600" dirty="0">
              <a:latin typeface="+mn-lt"/>
            </a:endParaRPr>
          </a:p>
        </p:txBody>
      </p:sp>
      <p:sp>
        <p:nvSpPr>
          <p:cNvPr id="17" name="テキスト ボックス 10"/>
          <p:cNvSpPr txBox="1">
            <a:spLocks noChangeArrowheads="1"/>
          </p:cNvSpPr>
          <p:nvPr/>
        </p:nvSpPr>
        <p:spPr bwMode="auto">
          <a:xfrm>
            <a:off x="3384807" y="5709521"/>
            <a:ext cx="239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 sz="1600" dirty="0" smtClean="0">
                <a:latin typeface="+mn-lt"/>
              </a:rPr>
              <a:t>After mechanical polishing</a:t>
            </a:r>
            <a:endParaRPr lang="ja-JP" altLang="en-US" sz="1600" dirty="0">
              <a:latin typeface="+mn-lt"/>
            </a:endParaRPr>
          </a:p>
        </p:txBody>
      </p:sp>
      <p:sp>
        <p:nvSpPr>
          <p:cNvPr id="18" name="テキスト ボックス 10"/>
          <p:cNvSpPr txBox="1">
            <a:spLocks noChangeArrowheads="1"/>
          </p:cNvSpPr>
          <p:nvPr/>
        </p:nvSpPr>
        <p:spPr bwMode="auto">
          <a:xfrm>
            <a:off x="6417990" y="5709521"/>
            <a:ext cx="2185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 sz="1600" dirty="0" smtClean="0">
                <a:latin typeface="+mn-lt"/>
              </a:rPr>
              <a:t>After chemical polishing</a:t>
            </a:r>
            <a:endParaRPr lang="ja-JP" altLang="en-US" sz="1600" dirty="0">
              <a:latin typeface="+mn-lt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2892425" y="4440391"/>
            <a:ext cx="354013" cy="377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876925" y="4440391"/>
            <a:ext cx="352425" cy="377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1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13" y="999748"/>
            <a:ext cx="2241550" cy="202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1" descr="DSC_162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557" y="1252055"/>
            <a:ext cx="2362200" cy="1771650"/>
          </a:xfrm>
          <a:prstGeom prst="rect">
            <a:avLst/>
          </a:prstGeom>
        </p:spPr>
      </p:pic>
      <p:sp>
        <p:nvSpPr>
          <p:cNvPr id="23" name="テキスト ボックス 10"/>
          <p:cNvSpPr txBox="1">
            <a:spLocks noChangeArrowheads="1"/>
          </p:cNvSpPr>
          <p:nvPr/>
        </p:nvSpPr>
        <p:spPr bwMode="auto">
          <a:xfrm>
            <a:off x="3659263" y="2958915"/>
            <a:ext cx="18359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 sz="1600" dirty="0" smtClean="0">
                <a:latin typeface="+mn-lt"/>
              </a:rPr>
              <a:t>Mechanical polish*</a:t>
            </a:r>
            <a:endParaRPr lang="ja-JP" altLang="en-US" sz="1600" dirty="0">
              <a:latin typeface="+mn-lt"/>
            </a:endParaRPr>
          </a:p>
        </p:txBody>
      </p:sp>
      <p:sp>
        <p:nvSpPr>
          <p:cNvPr id="24" name="テキスト ボックス 10"/>
          <p:cNvSpPr txBox="1">
            <a:spLocks noChangeArrowheads="1"/>
          </p:cNvSpPr>
          <p:nvPr/>
        </p:nvSpPr>
        <p:spPr bwMode="auto">
          <a:xfrm>
            <a:off x="561967" y="2997933"/>
            <a:ext cx="2241118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600" dirty="0" smtClean="0">
                <a:latin typeface="+mn-lt"/>
              </a:rPr>
              <a:t>Multi-wire saw*</a:t>
            </a:r>
          </a:p>
          <a:p>
            <a:pPr>
              <a:lnSpc>
                <a:spcPct val="80000"/>
              </a:lnSpc>
            </a:pPr>
            <a:r>
              <a:rPr lang="en-US" altLang="ja-JP" sz="1600" dirty="0" smtClean="0">
                <a:latin typeface="+mn-lt"/>
              </a:rPr>
              <a:t>(Max. 450 mm available)</a:t>
            </a:r>
            <a:endParaRPr lang="ja-JP" altLang="en-US" sz="1600" dirty="0">
              <a:latin typeface="+mn-lt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141" y="1526631"/>
            <a:ext cx="1097801" cy="149721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86221" y="906146"/>
            <a:ext cx="2481668" cy="297517"/>
          </a:xfrm>
          <a:prstGeom prst="rect">
            <a:avLst/>
          </a:prstGeom>
          <a:noFill/>
          <a:ln>
            <a:solidFill>
              <a:srgbClr val="9C525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sz="1600" dirty="0" smtClean="0"/>
              <a:t>I want to omit this process</a:t>
            </a:r>
          </a:p>
        </p:txBody>
      </p:sp>
      <p:cxnSp>
        <p:nvCxnSpPr>
          <p:cNvPr id="7" name="直線矢印コネクタ 6"/>
          <p:cNvCxnSpPr>
            <a:stCxn id="5" idx="1"/>
          </p:cNvCxnSpPr>
          <p:nvPr/>
        </p:nvCxnSpPr>
        <p:spPr>
          <a:xfrm flipH="1">
            <a:off x="5118697" y="1054905"/>
            <a:ext cx="767524" cy="629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567871" y="6073154"/>
            <a:ext cx="2253317" cy="297517"/>
          </a:xfrm>
          <a:prstGeom prst="rect">
            <a:avLst/>
          </a:prstGeom>
          <a:noFill/>
          <a:ln>
            <a:solidFill>
              <a:srgbClr val="9C525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sz="1600" dirty="0" smtClean="0"/>
              <a:t>Saw marks are observed</a:t>
            </a:r>
          </a:p>
        </p:txBody>
      </p:sp>
      <p:cxnSp>
        <p:nvCxnSpPr>
          <p:cNvPr id="27" name="直線矢印コネクタ 26"/>
          <p:cNvCxnSpPr>
            <a:stCxn id="26" idx="1"/>
          </p:cNvCxnSpPr>
          <p:nvPr/>
        </p:nvCxnSpPr>
        <p:spPr>
          <a:xfrm flipH="1" flipV="1">
            <a:off x="1949649" y="5091387"/>
            <a:ext cx="618222" cy="1130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909523" y="1544714"/>
            <a:ext cx="816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HF</a:t>
            </a:r>
          </a:p>
          <a:p>
            <a:r>
              <a:rPr kumimoji="1" lang="en-US" altLang="ja-JP" sz="1400" dirty="0" smtClean="0"/>
              <a:t>HNO</a:t>
            </a:r>
            <a:r>
              <a:rPr kumimoji="1" lang="en-US" altLang="ja-JP" sz="1400" baseline="-25000" dirty="0" smtClean="0"/>
              <a:t>3</a:t>
            </a:r>
          </a:p>
          <a:p>
            <a:r>
              <a:rPr kumimoji="1" lang="en-US" altLang="ja-JP" sz="1400" dirty="0" smtClean="0"/>
              <a:t>H</a:t>
            </a:r>
            <a:r>
              <a:rPr kumimoji="1" lang="en-US" altLang="ja-JP" sz="1400" baseline="-25000" dirty="0" smtClean="0"/>
              <a:t>3</a:t>
            </a:r>
            <a:r>
              <a:rPr kumimoji="1" lang="en-US" altLang="ja-JP" sz="1400" dirty="0" smtClean="0"/>
              <a:t>PO</a:t>
            </a:r>
            <a:r>
              <a:rPr kumimoji="1" lang="en-US" altLang="ja-JP" sz="1400" baseline="-25000" dirty="0" smtClean="0"/>
              <a:t>4</a:t>
            </a:r>
          </a:p>
          <a:p>
            <a:r>
              <a:rPr kumimoji="1" lang="ja-JP" altLang="en-US" sz="1400" dirty="0" smtClean="0"/>
              <a:t>（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smtClean="0"/>
              <a:t>2</a:t>
            </a:r>
            <a:r>
              <a:rPr kumimoji="1"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28" name="テキスト ボックス 10"/>
          <p:cNvSpPr txBox="1">
            <a:spLocks noChangeArrowheads="1"/>
          </p:cNvSpPr>
          <p:nvPr/>
        </p:nvSpPr>
        <p:spPr bwMode="auto">
          <a:xfrm>
            <a:off x="3683925" y="6399110"/>
            <a:ext cx="47371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 sz="1400" dirty="0" smtClean="0">
                <a:latin typeface="+mn-lt"/>
              </a:rPr>
              <a:t>* These processes were held at Japanese company outside KEK</a:t>
            </a:r>
            <a:endParaRPr lang="ja-JP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236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Fabrication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図 4" descr="IMGP178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26" y="884676"/>
            <a:ext cx="2874399" cy="2340104"/>
          </a:xfrm>
          <a:prstGeom prst="rect">
            <a:avLst/>
          </a:prstGeom>
        </p:spPr>
      </p:pic>
      <p:pic>
        <p:nvPicPr>
          <p:cNvPr id="6" name="図 5" descr="IMGP178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205" y="884676"/>
            <a:ext cx="2967548" cy="2340104"/>
          </a:xfrm>
          <a:prstGeom prst="rect">
            <a:avLst/>
          </a:prstGeom>
        </p:spPr>
      </p:pic>
      <p:pic>
        <p:nvPicPr>
          <p:cNvPr id="7" name="図 6" descr="IMGP1854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236" y="3815779"/>
            <a:ext cx="3188906" cy="213597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90831" y="3221012"/>
            <a:ext cx="4733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Press forming for cells</a:t>
            </a:r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Same way to ordinary process</a:t>
            </a:r>
            <a:r>
              <a:rPr kumimoji="1" lang="ja-JP" altLang="en-US" sz="1600" dirty="0" smtClean="0"/>
              <a:t>）</a:t>
            </a:r>
            <a:endParaRPr kumimoji="1" lang="ja-JP" altLang="en-US" sz="1600" dirty="0"/>
          </a:p>
        </p:txBody>
      </p:sp>
      <p:sp>
        <p:nvSpPr>
          <p:cNvPr id="9" name="円/楕円 8"/>
          <p:cNvSpPr/>
          <p:nvPr/>
        </p:nvSpPr>
        <p:spPr>
          <a:xfrm>
            <a:off x="2043618" y="4710720"/>
            <a:ext cx="771853" cy="70481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136" y="3580342"/>
            <a:ext cx="2076710" cy="58477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Crack occurred</a:t>
            </a:r>
          </a:p>
          <a:p>
            <a:r>
              <a:rPr kumimoji="1" lang="en-US" altLang="ja-JP" sz="1600" dirty="0" smtClean="0"/>
              <a:t>Just at surface, no leak</a:t>
            </a:r>
            <a:endParaRPr kumimoji="1" lang="ja-JP" altLang="en-US" sz="1600" dirty="0"/>
          </a:p>
        </p:txBody>
      </p:sp>
      <p:cxnSp>
        <p:nvCxnSpPr>
          <p:cNvPr id="12" name="直線矢印コネクタ 11"/>
          <p:cNvCxnSpPr>
            <a:endCxn id="9" idx="0"/>
          </p:cNvCxnSpPr>
          <p:nvPr/>
        </p:nvCxnSpPr>
        <p:spPr>
          <a:xfrm>
            <a:off x="1788075" y="4165118"/>
            <a:ext cx="641470" cy="5456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図 19" descr="CIMG0315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343" y="3641610"/>
            <a:ext cx="2157728" cy="2604073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235065" y="6256306"/>
            <a:ext cx="2490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EB welding for equator part</a:t>
            </a:r>
            <a:endParaRPr kumimoji="1" lang="ja-JP" altLang="en-US" sz="1600" dirty="0"/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5907315" y="4492172"/>
            <a:ext cx="566057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図 24" descr="DSC_0138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5347" y="4427599"/>
            <a:ext cx="1998805" cy="1524153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7066262" y="5937641"/>
            <a:ext cx="1540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EBW test (plate)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46125" y="3660386"/>
            <a:ext cx="2185068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W</a:t>
            </a:r>
            <a:r>
              <a:rPr kumimoji="1" lang="en-US" altLang="ja-JP" sz="1400" dirty="0" smtClean="0"/>
              <a:t>elding bead across </a:t>
            </a:r>
            <a:r>
              <a:rPr kumimoji="1" lang="en-US" altLang="ja-JP" sz="1400" dirty="0"/>
              <a:t>t</a:t>
            </a:r>
            <a:r>
              <a:rPr kumimoji="1" lang="en-US" altLang="ja-JP" sz="1400" dirty="0" smtClean="0"/>
              <a:t>he boundary is smooth (not affected)</a:t>
            </a:r>
            <a:endParaRPr kumimoji="1" lang="ja-JP" altLang="en-US" sz="1400" dirty="0"/>
          </a:p>
        </p:txBody>
      </p:sp>
      <p:cxnSp>
        <p:nvCxnSpPr>
          <p:cNvPr id="29" name="直線矢印コネクタ 28"/>
          <p:cNvCxnSpPr>
            <a:stCxn id="27" idx="2"/>
          </p:cNvCxnSpPr>
          <p:nvPr/>
        </p:nvCxnSpPr>
        <p:spPr>
          <a:xfrm>
            <a:off x="7838659" y="4399050"/>
            <a:ext cx="232897" cy="10164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841271" y="897634"/>
            <a:ext cx="2107955" cy="1426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sz="1600" dirty="0" smtClean="0"/>
              <a:t>Deformation is not uniform due to</a:t>
            </a:r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anisotropy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sz="1600" dirty="0" smtClean="0"/>
              <a:t>It is difficult to keep circularity at edge (equator)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546224" y="5960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84370" y="5937641"/>
            <a:ext cx="3298829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Leak check was achieved before trimming edge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2136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1-cell cavity made by </a:t>
            </a:r>
            <a:r>
              <a:rPr kumimoji="1" lang="en-US" altLang="ja-JP" dirty="0" smtClean="0"/>
              <a:t>CBMM</a:t>
            </a:r>
            <a:r>
              <a:rPr lang="en-US" altLang="ja-JP" dirty="0"/>
              <a:t> </a:t>
            </a:r>
            <a:r>
              <a:rPr lang="en-US" altLang="ja-JP" dirty="0" smtClean="0"/>
              <a:t>niobium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図 4" descr="DSC_00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7" y="927732"/>
            <a:ext cx="3754074" cy="2520000"/>
          </a:xfrm>
          <a:prstGeom prst="rect">
            <a:avLst/>
          </a:prstGeom>
        </p:spPr>
      </p:pic>
      <p:pic>
        <p:nvPicPr>
          <p:cNvPr id="6" name="図 5" descr="DSC_00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05" y="927732"/>
            <a:ext cx="3754073" cy="2520000"/>
          </a:xfrm>
          <a:prstGeom prst="rect">
            <a:avLst/>
          </a:prstGeom>
        </p:spPr>
      </p:pic>
      <p:pic>
        <p:nvPicPr>
          <p:cNvPr id="7" name="図 6" descr="DSC_009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96" y="3577898"/>
            <a:ext cx="3754002" cy="2519952"/>
          </a:xfrm>
          <a:prstGeom prst="rect">
            <a:avLst/>
          </a:prstGeom>
        </p:spPr>
      </p:pic>
      <p:pic>
        <p:nvPicPr>
          <p:cNvPr id="8" name="図 7" descr="DSC_01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373" y="3577897"/>
            <a:ext cx="3754073" cy="252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980523" y="6177758"/>
            <a:ext cx="5182954" cy="36933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LG takes time to fabricate a cavity comparing with FG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66731" y="999410"/>
            <a:ext cx="701334" cy="36933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</a:t>
            </a:r>
            <a:r>
              <a:rPr kumimoji="1" lang="en-US" altLang="ja-JP" dirty="0" smtClean="0"/>
              <a:t>rack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10" idx="1"/>
          </p:cNvCxnSpPr>
          <p:nvPr/>
        </p:nvCxnSpPr>
        <p:spPr>
          <a:xfrm flipH="1">
            <a:off x="6919959" y="1184076"/>
            <a:ext cx="846772" cy="1018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253988" y="3717486"/>
            <a:ext cx="907821" cy="36933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Sputter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3" idx="1"/>
          </p:cNvCxnSpPr>
          <p:nvPr/>
        </p:nvCxnSpPr>
        <p:spPr>
          <a:xfrm flipH="1">
            <a:off x="2407216" y="3902152"/>
            <a:ext cx="846772" cy="1018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890324" y="3683673"/>
            <a:ext cx="2029635" cy="369332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Bead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is not uniform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>
            <a:stCxn id="15" idx="2"/>
          </p:cNvCxnSpPr>
          <p:nvPr/>
        </p:nvCxnSpPr>
        <p:spPr>
          <a:xfrm>
            <a:off x="5905142" y="4053005"/>
            <a:ext cx="755642" cy="572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8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Vertical test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01" y="977576"/>
            <a:ext cx="3634655" cy="259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E:\新しいフォルダー\TMP001_i01_P00_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140318" y="979388"/>
            <a:ext cx="3628794" cy="25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図形グループ 4"/>
          <p:cNvGrpSpPr/>
          <p:nvPr/>
        </p:nvGrpSpPr>
        <p:grpSpPr>
          <a:xfrm>
            <a:off x="1945329" y="2924987"/>
            <a:ext cx="1080000" cy="400110"/>
            <a:chOff x="1945329" y="3042567"/>
            <a:chExt cx="1080000" cy="400110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1945329" y="3400140"/>
              <a:ext cx="1080000" cy="0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2084912" y="3042567"/>
              <a:ext cx="782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6600"/>
                  </a:solidFill>
                </a:rPr>
                <a:t>5</a:t>
              </a:r>
              <a:r>
                <a:rPr kumimoji="1" lang="en-US" altLang="ja-JP" sz="2000" b="1" dirty="0">
                  <a:solidFill>
                    <a:srgbClr val="FF6600"/>
                  </a:solidFill>
                </a:rPr>
                <a:t> </a:t>
              </a:r>
              <a:r>
                <a:rPr kumimoji="1" lang="en-US" altLang="ja-JP" sz="2000" b="1" dirty="0" smtClean="0">
                  <a:solidFill>
                    <a:srgbClr val="FF6600"/>
                  </a:solidFill>
                </a:rPr>
                <a:t>mm</a:t>
              </a:r>
              <a:endParaRPr kumimoji="1" lang="ja-JP" altLang="en-US" sz="2000" b="1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>
            <a:off x="1649833" y="1187586"/>
            <a:ext cx="1857903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40898" y="1081761"/>
            <a:ext cx="96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Welding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bead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2473401" y="1375717"/>
            <a:ext cx="905434" cy="92890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541432" y="1493298"/>
            <a:ext cx="807793" cy="121110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7488678" y="2924987"/>
            <a:ext cx="1080000" cy="400110"/>
            <a:chOff x="1945329" y="3042567"/>
            <a:chExt cx="1080000" cy="400110"/>
          </a:xfrm>
        </p:grpSpPr>
        <p:cxnSp>
          <p:nvCxnSpPr>
            <p:cNvPr id="19" name="直線矢印コネクタ 18"/>
            <p:cNvCxnSpPr/>
            <p:nvPr/>
          </p:nvCxnSpPr>
          <p:spPr>
            <a:xfrm>
              <a:off x="1945329" y="3400140"/>
              <a:ext cx="1080000" cy="0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2084912" y="3042567"/>
              <a:ext cx="782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6600"/>
                  </a:solidFill>
                </a:rPr>
                <a:t>5</a:t>
              </a:r>
              <a:r>
                <a:rPr kumimoji="1" lang="en-US" altLang="ja-JP" sz="2000" b="1" dirty="0">
                  <a:solidFill>
                    <a:srgbClr val="FF6600"/>
                  </a:solidFill>
                </a:rPr>
                <a:t> </a:t>
              </a:r>
              <a:r>
                <a:rPr kumimoji="1" lang="en-US" altLang="ja-JP" sz="2000" b="1" dirty="0" smtClean="0">
                  <a:solidFill>
                    <a:srgbClr val="FF6600"/>
                  </a:solidFill>
                </a:rPr>
                <a:t>mm</a:t>
              </a:r>
              <a:endParaRPr kumimoji="1" lang="ja-JP" altLang="en-US" sz="20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7" name="右矢印 6"/>
          <p:cNvSpPr/>
          <p:nvPr/>
        </p:nvSpPr>
        <p:spPr>
          <a:xfrm>
            <a:off x="3831247" y="1834290"/>
            <a:ext cx="1566080" cy="1184915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Polishing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inside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図 13" descr="R5縦測定グラフ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80" y="4280351"/>
            <a:ext cx="2965803" cy="2201949"/>
          </a:xfrm>
          <a:prstGeom prst="rect">
            <a:avLst/>
          </a:prstGeom>
        </p:spPr>
      </p:pic>
      <p:pic>
        <p:nvPicPr>
          <p:cNvPr id="22" name="図 21" descr="R5縦測定グラフ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380" y="4280351"/>
            <a:ext cx="2965803" cy="2201949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222007" y="4421102"/>
            <a:ext cx="1712503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VT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28 MV/m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42312" y="4421102"/>
            <a:ext cx="1762472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VT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>
                <a:solidFill>
                  <a:srgbClr val="FF0000"/>
                </a:solidFill>
              </a:rPr>
              <a:t>23</a:t>
            </a:r>
            <a:r>
              <a:rPr kumimoji="1" lang="en-US" altLang="ja-JP" dirty="0" smtClean="0"/>
              <a:t> MV/m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84874" y="4280351"/>
            <a:ext cx="2171989" cy="23124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The max. gradient was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not improved</a:t>
            </a:r>
            <a:r>
              <a:rPr kumimoji="1" lang="en-US" altLang="ja-JP" sz="1600" dirty="0" smtClean="0"/>
              <a:t>.</a:t>
            </a:r>
          </a:p>
          <a:p>
            <a:pPr>
              <a:lnSpc>
                <a:spcPct val="90000"/>
              </a:lnSpc>
            </a:pPr>
            <a:endParaRPr kumimoji="1" lang="en-US" altLang="ja-JP" sz="1600" dirty="0"/>
          </a:p>
          <a:p>
            <a:pPr>
              <a:lnSpc>
                <a:spcPct val="90000"/>
              </a:lnSpc>
            </a:pPr>
            <a:endParaRPr kumimoji="1" lang="en-US" altLang="ja-JP" sz="1600" dirty="0" smtClean="0"/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Does the quench occur at another point? </a:t>
            </a:r>
          </a:p>
          <a:p>
            <a:pPr>
              <a:lnSpc>
                <a:spcPct val="90000"/>
              </a:lnSpc>
            </a:pPr>
            <a:endParaRPr kumimoji="1" lang="en-US" altLang="ja-JP" sz="1600" dirty="0"/>
          </a:p>
          <a:p>
            <a:pPr>
              <a:lnSpc>
                <a:spcPct val="90000"/>
              </a:lnSpc>
            </a:pPr>
            <a:endParaRPr kumimoji="1" lang="en-US" altLang="ja-JP" sz="1600" dirty="0" smtClean="0"/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We decided to try one more time.</a:t>
            </a:r>
            <a:endParaRPr kumimoji="1" lang="ja-JP" altLang="en-US" sz="1600" dirty="0"/>
          </a:p>
        </p:txBody>
      </p:sp>
      <p:sp>
        <p:nvSpPr>
          <p:cNvPr id="26" name="右矢印 25"/>
          <p:cNvSpPr/>
          <p:nvPr/>
        </p:nvSpPr>
        <p:spPr>
          <a:xfrm rot="5400000">
            <a:off x="7693861" y="4839171"/>
            <a:ext cx="354013" cy="377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3212966" y="5145757"/>
            <a:ext cx="354013" cy="37782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1680" y="3555594"/>
            <a:ext cx="4038035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dirty="0" smtClean="0"/>
              <a:t>Inner view at the equator after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VT</a:t>
            </a:r>
          </a:p>
          <a:p>
            <a:pPr>
              <a:lnSpc>
                <a:spcPct val="90000"/>
              </a:lnSpc>
            </a:pPr>
            <a:r>
              <a:rPr kumimoji="1" lang="en-US" altLang="ja-JP" dirty="0" smtClean="0"/>
              <a:t>There are ripple and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crater cause quench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922158" y="3555594"/>
            <a:ext cx="4034705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dirty="0" smtClean="0"/>
              <a:t>Inner view (same position to left) after polishing. Well removed.</a:t>
            </a:r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225" y="4481163"/>
            <a:ext cx="948221" cy="948221"/>
          </a:xfrm>
          <a:prstGeom prst="rect">
            <a:avLst/>
          </a:prstGeom>
        </p:spPr>
      </p:pic>
      <p:sp>
        <p:nvSpPr>
          <p:cNvPr id="30" name="右矢印 29"/>
          <p:cNvSpPr/>
          <p:nvPr/>
        </p:nvSpPr>
        <p:spPr>
          <a:xfrm rot="5400000">
            <a:off x="7693861" y="5691301"/>
            <a:ext cx="354013" cy="377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11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Vertical test2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KEK, Masashi YAMANAKA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776" y="1596419"/>
            <a:ext cx="2907102" cy="20765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76" y="1596420"/>
            <a:ext cx="2907101" cy="2076501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782272" y="2053319"/>
            <a:ext cx="1638573" cy="1245882"/>
          </a:xfrm>
          <a:prstGeom prst="rightArrow">
            <a:avLst>
              <a:gd name="adj1" fmla="val 50000"/>
              <a:gd name="adj2" fmla="val 23033"/>
            </a:avLst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Finish by hand polishing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4098" y="771730"/>
            <a:ext cx="2308955" cy="761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We could not detect the quench or heat sources by inspection </a:t>
            </a:r>
          </a:p>
        </p:txBody>
      </p:sp>
      <p:sp>
        <p:nvSpPr>
          <p:cNvPr id="14" name="右矢印 13"/>
          <p:cNvSpPr/>
          <p:nvPr/>
        </p:nvSpPr>
        <p:spPr>
          <a:xfrm>
            <a:off x="3389992" y="929127"/>
            <a:ext cx="617376" cy="4464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2504782" y="3131765"/>
            <a:ext cx="1116000" cy="402599"/>
            <a:chOff x="2504782" y="3595206"/>
            <a:chExt cx="1116000" cy="402599"/>
          </a:xfrm>
        </p:grpSpPr>
        <p:cxnSp>
          <p:nvCxnSpPr>
            <p:cNvPr id="18" name="直線矢印コネクタ 17"/>
            <p:cNvCxnSpPr/>
            <p:nvPr/>
          </p:nvCxnSpPr>
          <p:spPr>
            <a:xfrm>
              <a:off x="2504782" y="3997805"/>
              <a:ext cx="1116000" cy="0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2671577" y="3595206"/>
              <a:ext cx="782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6600"/>
                  </a:solidFill>
                </a:rPr>
                <a:t>5</a:t>
              </a:r>
              <a:r>
                <a:rPr kumimoji="1" lang="en-US" altLang="ja-JP" sz="2000" b="1" dirty="0">
                  <a:solidFill>
                    <a:srgbClr val="FF6600"/>
                  </a:solidFill>
                </a:rPr>
                <a:t> </a:t>
              </a:r>
              <a:r>
                <a:rPr kumimoji="1" lang="en-US" altLang="ja-JP" sz="2000" b="1" dirty="0" smtClean="0">
                  <a:solidFill>
                    <a:srgbClr val="FF6600"/>
                  </a:solidFill>
                </a:rPr>
                <a:t>mm</a:t>
              </a:r>
              <a:endParaRPr kumimoji="1" lang="ja-JP" altLang="en-US" sz="20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7127770" y="3131765"/>
            <a:ext cx="1116000" cy="402599"/>
            <a:chOff x="2504782" y="3595206"/>
            <a:chExt cx="1116000" cy="402599"/>
          </a:xfrm>
        </p:grpSpPr>
        <p:cxnSp>
          <p:nvCxnSpPr>
            <p:cNvPr id="22" name="直線矢印コネクタ 21"/>
            <p:cNvCxnSpPr/>
            <p:nvPr/>
          </p:nvCxnSpPr>
          <p:spPr>
            <a:xfrm>
              <a:off x="2504782" y="3997805"/>
              <a:ext cx="1116000" cy="0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2671577" y="3595206"/>
              <a:ext cx="782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6600"/>
                  </a:solidFill>
                </a:rPr>
                <a:t>5</a:t>
              </a:r>
              <a:r>
                <a:rPr kumimoji="1" lang="en-US" altLang="ja-JP" sz="2000" b="1" dirty="0">
                  <a:solidFill>
                    <a:srgbClr val="FF6600"/>
                  </a:solidFill>
                </a:rPr>
                <a:t> </a:t>
              </a:r>
              <a:r>
                <a:rPr kumimoji="1" lang="en-US" altLang="ja-JP" sz="2000" b="1" dirty="0" smtClean="0">
                  <a:solidFill>
                    <a:srgbClr val="FF6600"/>
                  </a:solidFill>
                </a:rPr>
                <a:t>mm</a:t>
              </a:r>
              <a:endParaRPr kumimoji="1" lang="ja-JP" altLang="en-US" sz="2000" b="1" dirty="0">
                <a:solidFill>
                  <a:srgbClr val="FF6600"/>
                </a:solidFill>
              </a:endParaRPr>
            </a:p>
          </p:txBody>
        </p:sp>
      </p:grpSp>
      <p:pic>
        <p:nvPicPr>
          <p:cNvPr id="24" name="図 23" descr="R5縦測定グラフ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38" y="4382394"/>
            <a:ext cx="2965803" cy="2201949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286999" y="4524793"/>
            <a:ext cx="1762472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VT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23 MV/m</a:t>
            </a:r>
            <a:endParaRPr kumimoji="1" lang="ja-JP" altLang="en-US" dirty="0"/>
          </a:p>
        </p:txBody>
      </p:sp>
      <p:sp>
        <p:nvSpPr>
          <p:cNvPr id="26" name="右矢印 25"/>
          <p:cNvSpPr/>
          <p:nvPr/>
        </p:nvSpPr>
        <p:spPr>
          <a:xfrm>
            <a:off x="3314108" y="5205235"/>
            <a:ext cx="354013" cy="37782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8" name="図 7" descr="R5縦測定グラフ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735" y="4382394"/>
            <a:ext cx="2965803" cy="2201949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805350" y="4524793"/>
            <a:ext cx="1735271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VT</a:t>
            </a:r>
            <a:r>
              <a:rPr kumimoji="1" lang="ja-JP" altLang="en-US" dirty="0" smtClean="0"/>
              <a:t>：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31</a:t>
            </a:r>
            <a:r>
              <a:rPr kumimoji="1" lang="en-US" altLang="ja-JP" dirty="0" smtClean="0"/>
              <a:t> MV/m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76910" y="882530"/>
            <a:ext cx="2280205" cy="539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To polish widely around heated point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5139" y="3621160"/>
            <a:ext cx="3495769" cy="761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Example of polishing (before)</a:t>
            </a:r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(position: between iris and equator)</a:t>
            </a:r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Boundary is observed (it is not a defect)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74624" y="3621160"/>
            <a:ext cx="3550972" cy="761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After polishing (same position to left)</a:t>
            </a:r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It became smooth as we cannot observe</a:t>
            </a:r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the boundary clearly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84874" y="4358099"/>
            <a:ext cx="2171989" cy="23124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The max. gradient was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improved</a:t>
            </a:r>
            <a:r>
              <a:rPr kumimoji="1" lang="en-US" altLang="ja-JP" sz="1600" dirty="0" smtClean="0"/>
              <a:t>.</a:t>
            </a:r>
          </a:p>
          <a:p>
            <a:pPr>
              <a:lnSpc>
                <a:spcPct val="90000"/>
              </a:lnSpc>
            </a:pPr>
            <a:endParaRPr kumimoji="1" lang="en-US" altLang="ja-JP" sz="1600" dirty="0"/>
          </a:p>
          <a:p>
            <a:pPr>
              <a:lnSpc>
                <a:spcPct val="90000"/>
              </a:lnSpc>
            </a:pPr>
            <a:endParaRPr kumimoji="1" lang="en-US" altLang="ja-JP" sz="1600" dirty="0" smtClean="0"/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We needed 3 times VT</a:t>
            </a:r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including EP, inspection, repairing ….</a:t>
            </a:r>
            <a:endParaRPr kumimoji="1" lang="en-US" altLang="ja-JP" sz="1600" dirty="0"/>
          </a:p>
          <a:p>
            <a:pPr>
              <a:lnSpc>
                <a:spcPct val="90000"/>
              </a:lnSpc>
            </a:pPr>
            <a:endParaRPr kumimoji="1" lang="en-US" altLang="ja-JP" sz="1600" dirty="0" smtClean="0"/>
          </a:p>
          <a:p>
            <a:pPr>
              <a:lnSpc>
                <a:spcPct val="90000"/>
              </a:lnSpc>
            </a:pPr>
            <a:endParaRPr kumimoji="1" lang="en-US" altLang="ja-JP" sz="1600" dirty="0" smtClean="0"/>
          </a:p>
          <a:p>
            <a:pPr>
              <a:lnSpc>
                <a:spcPct val="90000"/>
              </a:lnSpc>
            </a:pPr>
            <a:r>
              <a:rPr kumimoji="1" lang="en-US" altLang="ja-JP" sz="1600" dirty="0" smtClean="0"/>
              <a:t>It means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high cost</a:t>
            </a:r>
          </a:p>
        </p:txBody>
      </p:sp>
      <p:sp>
        <p:nvSpPr>
          <p:cNvPr id="31" name="右矢印 30"/>
          <p:cNvSpPr/>
          <p:nvPr/>
        </p:nvSpPr>
        <p:spPr>
          <a:xfrm rot="5400000">
            <a:off x="7693861" y="4839171"/>
            <a:ext cx="354013" cy="3778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右矢印 32"/>
          <p:cNvSpPr/>
          <p:nvPr/>
        </p:nvSpPr>
        <p:spPr>
          <a:xfrm rot="5400000">
            <a:off x="7711057" y="5993732"/>
            <a:ext cx="354013" cy="377825"/>
          </a:xfrm>
          <a:prstGeom prst="rightArrow">
            <a:avLst>
              <a:gd name="adj1" fmla="val 6372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715" y="4587117"/>
            <a:ext cx="586750" cy="5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5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high RRR niobium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KEK, Masashi YAMANAKA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図 1" descr="IMGP08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151" y="2554743"/>
            <a:ext cx="2523619" cy="17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 descr="DSCN1577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125" y="4580072"/>
            <a:ext cx="2743671" cy="179999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950187" y="5980490"/>
            <a:ext cx="1552641" cy="369332"/>
          </a:xfrm>
          <a:prstGeom prst="rect">
            <a:avLst/>
          </a:prstGeom>
          <a:solidFill>
            <a:schemeClr val="bg1"/>
          </a:solidFill>
          <a:ln>
            <a:solidFill>
              <a:srgbClr val="6076B4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Fine grain (TD)</a:t>
            </a:r>
            <a:endParaRPr kumimoji="1" lang="ja-JP" altLang="en-US" dirty="0"/>
          </a:p>
        </p:txBody>
      </p:sp>
      <p:pic>
        <p:nvPicPr>
          <p:cNvPr id="7" name="図 6" descr="R1&amp;2&amp;5縦測定グラフ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191" y="2609330"/>
            <a:ext cx="5117153" cy="380037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722980" y="3951582"/>
            <a:ext cx="1669072" cy="369332"/>
          </a:xfrm>
          <a:prstGeom prst="rect">
            <a:avLst/>
          </a:prstGeom>
          <a:solidFill>
            <a:schemeClr val="bg1"/>
          </a:solidFill>
          <a:ln>
            <a:solidFill>
              <a:srgbClr val="6076B4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Large grain (TD)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525" y="3951582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/>
                </a:solidFill>
              </a:rPr>
              <a:t>42</a:t>
            </a:r>
            <a:endParaRPr kumimoji="1" lang="ja-JP" altLang="en-US" sz="1400" dirty="0">
              <a:solidFill>
                <a:schemeClr val="accent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25888" y="4118485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/>
                </a:solidFill>
              </a:rPr>
              <a:t>36</a:t>
            </a:r>
            <a:endParaRPr kumimoji="1" lang="ja-JP" altLang="en-US" sz="1400" dirty="0">
              <a:solidFill>
                <a:schemeClr val="accent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55165" y="401313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2"/>
                </a:solidFill>
              </a:rPr>
              <a:t>31</a:t>
            </a:r>
            <a:endParaRPr kumimoji="1" lang="ja-JP" altLang="en-US" sz="14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28329"/>
              </p:ext>
            </p:extLst>
          </p:nvPr>
        </p:nvGraphicFramePr>
        <p:xfrm>
          <a:off x="705234" y="949694"/>
          <a:ext cx="7733533" cy="1463040"/>
        </p:xfrm>
        <a:graphic>
          <a:graphicData uri="http://schemas.openxmlformats.org/drawingml/2006/table">
            <a:tbl>
              <a:tblPr firstRow="1" lastCol="1">
                <a:tableStyleId>{5C22544A-7EE6-4342-B048-85BDC9FD1C3A}</a:tableStyleId>
              </a:tblPr>
              <a:tblGrid>
                <a:gridCol w="1306685"/>
                <a:gridCol w="803356"/>
                <a:gridCol w="803356"/>
                <a:gridCol w="803356"/>
                <a:gridCol w="803356"/>
                <a:gridCol w="803356"/>
                <a:gridCol w="803356"/>
                <a:gridCol w="803356"/>
                <a:gridCol w="803356"/>
              </a:tblGrid>
              <a:tr h="242303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RRR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423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LG (TD)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&lt; 10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&lt; 10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&lt; 10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390</a:t>
                      </a:r>
                      <a:r>
                        <a:rPr kumimoji="1" lang="en-US" altLang="ja-JP" baseline="30000" dirty="0" smtClean="0"/>
                        <a:t>*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2423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FG (TD)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258</a:t>
                      </a:r>
                      <a:r>
                        <a:rPr kumimoji="1" lang="en-US" altLang="ja-JP" baseline="30000" dirty="0" smtClean="0"/>
                        <a:t>**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  <a:tr h="2423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LG (CBMM)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&lt; 10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1034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</a:t>
                      </a:r>
                      <a:r>
                        <a:rPr kumimoji="1" lang="en-US" altLang="ja-JP" baseline="30000" dirty="0" smtClean="0"/>
                        <a:t>*</a:t>
                      </a:r>
                      <a:endParaRPr kumimoji="1" lang="ja-JP" alt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138045" y="2348171"/>
            <a:ext cx="337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Measurement RRR: * by KEK, **</a:t>
            </a:r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by TD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9219" y="6353260"/>
            <a:ext cx="4886073" cy="33855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The effect of </a:t>
            </a:r>
            <a:r>
              <a:rPr lang="en-US" altLang="ja-JP" sz="1600" dirty="0" smtClean="0"/>
              <a:t>low </a:t>
            </a:r>
            <a:r>
              <a:rPr lang="en-US" altLang="ja-JP" sz="1600" dirty="0"/>
              <a:t>RRR and high Ta is not separated here</a:t>
            </a:r>
            <a:r>
              <a:rPr lang="en-US" altLang="ja-JP" sz="1600" dirty="0" smtClean="0"/>
              <a:t>.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7876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and acknowledgement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0155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A single cell cavity using low RRR large grain niobium was fabricated and evaluated. The gradient attained to 31 MV/m.</a:t>
            </a:r>
          </a:p>
          <a:p>
            <a:pPr>
              <a:lnSpc>
                <a:spcPct val="90000"/>
              </a:lnSpc>
            </a:pPr>
            <a:r>
              <a:rPr lang="en-US" altLang="ja-JP" dirty="0" smtClean="0"/>
              <a:t>3 times VT and repairing inside with inspection were required to get high gradient. </a:t>
            </a:r>
            <a:r>
              <a:rPr lang="en-US" altLang="ja-JP" dirty="0"/>
              <a:t> </a:t>
            </a:r>
            <a:r>
              <a:rPr lang="en-US" altLang="ja-JP" dirty="0" smtClean="0"/>
              <a:t>It becomes the reason of high cost.</a:t>
            </a:r>
          </a:p>
          <a:p>
            <a:pPr>
              <a:lnSpc>
                <a:spcPct val="90000"/>
              </a:lnSpc>
            </a:pPr>
            <a:r>
              <a:rPr lang="en-US" altLang="ja-JP" dirty="0" smtClean="0"/>
              <a:t>LG takes time to fabricate a cavity comparing with FG.</a:t>
            </a:r>
          </a:p>
          <a:p>
            <a:pPr>
              <a:lnSpc>
                <a:spcPct val="90000"/>
              </a:lnSpc>
            </a:pPr>
            <a:r>
              <a:rPr lang="en-US" altLang="ja-JP" dirty="0" smtClean="0"/>
              <a:t>The effect of Low RRR and high Ta is not separated here.</a:t>
            </a:r>
          </a:p>
          <a:p>
            <a:pPr>
              <a:lnSpc>
                <a:spcPct val="90000"/>
              </a:lnSpc>
            </a:pPr>
            <a:endParaRPr lang="en-US" altLang="ja-JP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ja-JP" dirty="0" smtClean="0"/>
          </a:p>
          <a:p>
            <a:pPr>
              <a:lnSpc>
                <a:spcPct val="90000"/>
              </a:lnSpc>
            </a:pPr>
            <a:endParaRPr lang="en-US" altLang="ja-JP" dirty="0"/>
          </a:p>
          <a:p>
            <a:pPr>
              <a:lnSpc>
                <a:spcPct val="90000"/>
              </a:lnSpc>
            </a:pPr>
            <a:endParaRPr lang="en-US" altLang="ja-JP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ja-JP" dirty="0"/>
          </a:p>
          <a:p>
            <a:pPr>
              <a:lnSpc>
                <a:spcPct val="90000"/>
              </a:lnSpc>
            </a:pPr>
            <a:r>
              <a:rPr lang="el-GR" altLang="ja-JP" dirty="0"/>
              <a:t>φ260×</a:t>
            </a:r>
            <a:r>
              <a:rPr lang="el-GR" altLang="ja-JP" dirty="0" smtClean="0"/>
              <a:t>500</a:t>
            </a:r>
            <a:r>
              <a:rPr lang="en-US" altLang="ja-JP" dirty="0" smtClean="0"/>
              <a:t> niobium ingot was provided by CBMM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KEK, Masashi YAMANAKA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029" y="4721744"/>
            <a:ext cx="1748137" cy="1442213"/>
          </a:xfrm>
          <a:prstGeom prst="rect">
            <a:avLst/>
          </a:prstGeom>
        </p:spPr>
      </p:pic>
      <p:grpSp>
        <p:nvGrpSpPr>
          <p:cNvPr id="16" name="図形グループ 15"/>
          <p:cNvGrpSpPr/>
          <p:nvPr/>
        </p:nvGrpSpPr>
        <p:grpSpPr>
          <a:xfrm>
            <a:off x="2975091" y="3491199"/>
            <a:ext cx="2297441" cy="1662545"/>
            <a:chOff x="6096836" y="1007212"/>
            <a:chExt cx="2297441" cy="1662545"/>
          </a:xfrm>
        </p:grpSpPr>
        <p:cxnSp>
          <p:nvCxnSpPr>
            <p:cNvPr id="17" name="直線矢印コネクタ 16"/>
            <p:cNvCxnSpPr/>
            <p:nvPr/>
          </p:nvCxnSpPr>
          <p:spPr>
            <a:xfrm>
              <a:off x="6539475" y="2317760"/>
              <a:ext cx="185480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6539475" y="1007212"/>
              <a:ext cx="0" cy="13105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7871473" y="2300425"/>
              <a:ext cx="40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Ta</a:t>
              </a:r>
              <a:endParaRPr kumimoji="1" lang="ja-JP" altLang="en-US" dirty="0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548806" y="1668068"/>
              <a:ext cx="1845471" cy="0"/>
            </a:xfrm>
            <a:prstGeom prst="line">
              <a:avLst/>
            </a:prstGeom>
            <a:ln>
              <a:solidFill>
                <a:srgbClr val="FF66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7507754" y="1112238"/>
              <a:ext cx="0" cy="1191305"/>
            </a:xfrm>
            <a:prstGeom prst="line">
              <a:avLst/>
            </a:prstGeom>
            <a:ln>
              <a:solidFill>
                <a:srgbClr val="FF66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/>
            <p:nvPr/>
          </p:nvSpPr>
          <p:spPr>
            <a:xfrm>
              <a:off x="6665437" y="1046086"/>
              <a:ext cx="724968" cy="551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7657840" y="1751833"/>
              <a:ext cx="724968" cy="4794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16200000">
              <a:off x="5996808" y="150597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RRR</a:t>
              </a:r>
              <a:endParaRPr kumimoji="1" lang="ja-JP" altLang="en-US" dirty="0"/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77" y="4422313"/>
            <a:ext cx="709951" cy="8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678</Words>
  <Application>Microsoft Macintosh PowerPoint</Application>
  <PresentationFormat>画面に合わせる (4:3)</PresentationFormat>
  <Paragraphs>186</Paragraphs>
  <Slides>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エグゼクティブ</vt:lpstr>
      <vt:lpstr>Fabrication and evaluation of low RRR large grain single cell cavity</vt:lpstr>
      <vt:lpstr>Objectives and result</vt:lpstr>
      <vt:lpstr>Slicing of niobium ingot</vt:lpstr>
      <vt:lpstr>Fabrication</vt:lpstr>
      <vt:lpstr>1-cell cavity made by CBMM niobium</vt:lpstr>
      <vt:lpstr>Vertical test</vt:lpstr>
      <vt:lpstr>Vertical test2</vt:lpstr>
      <vt:lpstr>Comparison with high RRR niobium</vt:lpstr>
      <vt:lpstr>Summary and acknowledgement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タイトルタイトル</dc:title>
  <dc:creator>Masashi YAMANAKA</dc:creator>
  <cp:lastModifiedBy>Masashi YAMANAKA</cp:lastModifiedBy>
  <cp:revision>89</cp:revision>
  <cp:lastPrinted>2015-11-30T10:48:56Z</cp:lastPrinted>
  <dcterms:created xsi:type="dcterms:W3CDTF">2012-08-16T08:45:51Z</dcterms:created>
  <dcterms:modified xsi:type="dcterms:W3CDTF">2015-12-03T04:17:43Z</dcterms:modified>
</cp:coreProperties>
</file>