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7"/>
  </p:notesMasterIdLst>
  <p:sldIdLst>
    <p:sldId id="256" r:id="rId2"/>
    <p:sldId id="291" r:id="rId3"/>
    <p:sldId id="292" r:id="rId4"/>
    <p:sldId id="299" r:id="rId5"/>
    <p:sldId id="306" r:id="rId6"/>
    <p:sldId id="320" r:id="rId7"/>
    <p:sldId id="318" r:id="rId8"/>
    <p:sldId id="305" r:id="rId9"/>
    <p:sldId id="322" r:id="rId10"/>
    <p:sldId id="302" r:id="rId11"/>
    <p:sldId id="309" r:id="rId12"/>
    <p:sldId id="324" r:id="rId13"/>
    <p:sldId id="326" r:id="rId14"/>
    <p:sldId id="325" r:id="rId15"/>
    <p:sldId id="323" r:id="rId16"/>
  </p:sldIdLst>
  <p:sldSz cx="9144000" cy="6858000" type="screen4x3"/>
  <p:notesSz cx="6807200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メイリオ" pitchFamily="50" charset="-128"/>
        <a:cs typeface="メイリオ" pitchFamily="50" charset="-128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メイリオ" pitchFamily="50" charset="-128"/>
        <a:cs typeface="メイリオ" pitchFamily="50" charset="-128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メイリオ" pitchFamily="50" charset="-128"/>
        <a:cs typeface="メイリオ" pitchFamily="50" charset="-128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メイリオ" pitchFamily="50" charset="-128"/>
        <a:cs typeface="メイリオ" pitchFamily="50" charset="-128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メイリオ" pitchFamily="50" charset="-128"/>
        <a:cs typeface="メイリオ" pitchFamily="50" charset="-128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メイリオ" pitchFamily="50" charset="-128"/>
        <a:cs typeface="メイリオ" pitchFamily="50" charset="-128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メイリオ" pitchFamily="50" charset="-128"/>
        <a:cs typeface="メイリオ" pitchFamily="50" charset="-128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メイリオ" pitchFamily="50" charset="-128"/>
        <a:cs typeface="メイリオ" pitchFamily="50" charset="-128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メイリオ" pitchFamily="50" charset="-128"/>
        <a:cs typeface="メイリオ" pitchFamily="50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CCFFFF"/>
    <a:srgbClr val="CCFFCC"/>
    <a:srgbClr val="FFCCFF"/>
    <a:srgbClr val="254061"/>
    <a:srgbClr val="FFCC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6" autoAdjust="0"/>
    <p:restoredTop sz="93153" autoAdjust="0"/>
  </p:normalViewPr>
  <p:slideViewPr>
    <p:cSldViewPr snapToGrid="0">
      <p:cViewPr>
        <p:scale>
          <a:sx n="70" d="100"/>
          <a:sy n="70" d="100"/>
        </p:scale>
        <p:origin x="-480" y="-72"/>
      </p:cViewPr>
      <p:guideLst>
        <p:guide orient="horz" pos="3929"/>
        <p:guide pos="360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502" y="-78"/>
      </p:cViewPr>
      <p:guideLst>
        <p:guide orient="horz" pos="3131"/>
        <p:guide pos="214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A06B033-AE5E-4D02-BC82-8C18DAD37E39}" type="datetimeFigureOut">
              <a:rPr lang="ja-JP" altLang="en-US"/>
              <a:pPr>
                <a:defRPr/>
              </a:pPr>
              <a:t>2015/12/3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5C0F85-1E24-4056-97F8-8510A5386045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024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5ACC2A-AA97-41BE-BC51-D9F0E019B679}" type="slidenum">
              <a:rPr lang="ja-JP" altLang="en-US" smtClean="0">
                <a:ea typeface="メイリオ" pitchFamily="50" charset="-128"/>
                <a:cs typeface="メイリオ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</a:t>
            </a:fld>
            <a:endParaRPr lang="ja-JP" altLang="en-US" smtClean="0"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126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88B65D-25EC-428C-9D28-69208D09EB42}" type="slidenum">
              <a:rPr lang="ja-JP" altLang="en-US" smtClean="0">
                <a:ea typeface="メイリオ" pitchFamily="50" charset="-128"/>
                <a:cs typeface="メイリオ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ja-JP" altLang="en-US" smtClean="0"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126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D32869-C756-4D9B-AF4F-F0E0E91C8C74}" type="slidenum">
              <a:rPr lang="ja-JP" altLang="en-US" smtClean="0">
                <a:ea typeface="メイリオ" pitchFamily="50" charset="-128"/>
                <a:cs typeface="メイリオ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ja-JP" altLang="en-US" smtClean="0"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126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D1C0DD-AF5D-46F3-B6A3-14C204180B60}" type="slidenum">
              <a:rPr lang="ja-JP" altLang="en-US" smtClean="0">
                <a:ea typeface="メイリオ" pitchFamily="50" charset="-128"/>
                <a:cs typeface="メイリオ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ja-JP" altLang="en-US" smtClean="0"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126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361F0A-A2E8-46B0-8C7E-44F4B9360A38}" type="slidenum">
              <a:rPr lang="ja-JP" altLang="en-US" smtClean="0">
                <a:ea typeface="メイリオ" pitchFamily="50" charset="-128"/>
                <a:cs typeface="メイリオ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ja-JP" altLang="en-US" smtClean="0"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126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E7D714-C5C0-4200-B7ED-7D43C828C748}" type="slidenum">
              <a:rPr lang="ja-JP" altLang="en-US" smtClean="0">
                <a:ea typeface="メイリオ" pitchFamily="50" charset="-128"/>
                <a:cs typeface="メイリオ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ja-JP" altLang="en-US" smtClean="0"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126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43B092-A8FB-477C-BF69-4CB23FF022ED}" type="slidenum">
              <a:rPr lang="ja-JP" altLang="en-US" smtClean="0">
                <a:ea typeface="メイリオ" pitchFamily="50" charset="-128"/>
                <a:cs typeface="メイリオ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ja-JP" altLang="en-US" smtClean="0"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126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C3BB62-C09B-4EA6-B874-44A769F9ADCC}" type="slidenum">
              <a:rPr lang="ja-JP" altLang="en-US" smtClean="0">
                <a:ea typeface="メイリオ" pitchFamily="50" charset="-128"/>
                <a:cs typeface="メイリオ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ja-JP" altLang="en-US" smtClean="0"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126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E22FFA-166C-4402-93FE-4B0F667CD934}" type="slidenum">
              <a:rPr lang="ja-JP" altLang="en-US" smtClean="0">
                <a:ea typeface="メイリオ" pitchFamily="50" charset="-128"/>
                <a:cs typeface="メイリオ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ja-JP" altLang="en-US" smtClean="0"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126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FB79B8-E4F5-42D7-9032-8E9513605CBC}" type="slidenum">
              <a:rPr lang="ja-JP" altLang="en-US" smtClean="0">
                <a:ea typeface="メイリオ" pitchFamily="50" charset="-128"/>
                <a:cs typeface="メイリオ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ja-JP" altLang="en-US" smtClean="0"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126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B94472-B9D0-42C8-B6D8-C824108816D8}" type="slidenum">
              <a:rPr lang="ja-JP" altLang="en-US" smtClean="0">
                <a:ea typeface="メイリオ" pitchFamily="50" charset="-128"/>
                <a:cs typeface="メイリオ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ja-JP" altLang="en-US" smtClean="0"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126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29B70C-60C6-42AC-9821-04BD4029E176}" type="slidenum">
              <a:rPr lang="ja-JP" altLang="en-US" smtClean="0">
                <a:ea typeface="メイリオ" pitchFamily="50" charset="-128"/>
                <a:cs typeface="メイリオ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ja-JP" altLang="en-US" smtClean="0"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126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BA14A6-7C5F-41FF-BD91-C8A24C1BAFAC}" type="slidenum">
              <a:rPr lang="ja-JP" altLang="en-US" smtClean="0">
                <a:ea typeface="メイリオ" pitchFamily="50" charset="-128"/>
                <a:cs typeface="メイリオ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ja-JP" altLang="en-US" smtClean="0"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126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359880-8EF9-4D97-A7C8-D7F972643BEC}" type="slidenum">
              <a:rPr lang="ja-JP" altLang="en-US" smtClean="0">
                <a:ea typeface="メイリオ" pitchFamily="50" charset="-128"/>
                <a:cs typeface="メイリオ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ja-JP" altLang="en-US" smtClean="0"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126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F86486-C944-4174-9A32-82D6601E182C}" type="slidenum">
              <a:rPr lang="ja-JP" altLang="en-US" smtClean="0">
                <a:ea typeface="メイリオ" pitchFamily="50" charset="-128"/>
                <a:cs typeface="メイリオ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ja-JP" altLang="en-US" smtClean="0"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 userDrawn="1"/>
        </p:nvCxnSpPr>
        <p:spPr>
          <a:xfrm>
            <a:off x="0" y="6453188"/>
            <a:ext cx="914400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lum bright="4000" contrast="4000"/>
          </a:blip>
          <a:srcRect/>
          <a:stretch>
            <a:fillRect/>
          </a:stretch>
        </p:blipFill>
        <p:spPr bwMode="auto">
          <a:xfrm>
            <a:off x="34925" y="2420938"/>
            <a:ext cx="9109075" cy="367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9" name="テキスト プレースホルダ 18"/>
          <p:cNvSpPr>
            <a:spLocks noGrp="1"/>
          </p:cNvSpPr>
          <p:nvPr>
            <p:ph type="body" sz="quarter" idx="10"/>
          </p:nvPr>
        </p:nvSpPr>
        <p:spPr>
          <a:xfrm>
            <a:off x="683568" y="2946400"/>
            <a:ext cx="7776864" cy="770632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20" name="テキスト プレースホルダ 18"/>
          <p:cNvSpPr>
            <a:spLocks noGrp="1"/>
          </p:cNvSpPr>
          <p:nvPr>
            <p:ph type="body" sz="quarter" idx="11"/>
          </p:nvPr>
        </p:nvSpPr>
        <p:spPr>
          <a:xfrm>
            <a:off x="683568" y="6018994"/>
            <a:ext cx="7776864" cy="410592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2014/2/20</a:t>
            </a:r>
            <a:endParaRPr lang="ja-JP" altLang="en-US" dirty="0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 userDrawn="1"/>
        </p:nvCxnSpPr>
        <p:spPr>
          <a:xfrm>
            <a:off x="0" y="6453188"/>
            <a:ext cx="914400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0000" y="193612"/>
            <a:ext cx="5245347" cy="584775"/>
          </a:xfrm>
          <a:prstGeom prst="rect">
            <a:avLst/>
          </a:prstGeom>
          <a:solidFill>
            <a:srgbClr val="254061"/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1" name="テキスト プレースホルダ 10"/>
          <p:cNvSpPr>
            <a:spLocks noGrp="1"/>
          </p:cNvSpPr>
          <p:nvPr>
            <p:ph type="body" sz="quarter" idx="10"/>
          </p:nvPr>
        </p:nvSpPr>
        <p:spPr>
          <a:xfrm>
            <a:off x="251520" y="908720"/>
            <a:ext cx="8640960" cy="5400600"/>
          </a:xfrm>
          <a:prstGeom prst="rect">
            <a:avLst/>
          </a:prstGeom>
          <a:ln w="31750">
            <a:noFill/>
          </a:ln>
        </p:spPr>
        <p:txBody>
          <a:bodyPr/>
          <a:lstStyle>
            <a:lvl1pPr>
              <a:buFont typeface="Wingdings" pitchFamily="2" charset="2"/>
              <a:buChar char="u"/>
              <a:defRPr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b="1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b="1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b="1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b="1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altLang="ja-JP" dirty="0" smtClean="0"/>
          </a:p>
          <a:p>
            <a:pPr lvl="4"/>
            <a:endParaRPr lang="ja-JP" altLang="en-US" dirty="0" smtClean="0"/>
          </a:p>
          <a:p>
            <a:pPr lvl="4"/>
            <a:endParaRPr lang="ja-JP" altLang="en-US" dirty="0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2014/2/20</a:t>
            </a:r>
            <a:endParaRPr lang="ja-JP" altLang="en-US" dirty="0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7A7E1-B300-4C32-9AC2-C47656B10AF8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 userDrawn="1"/>
        </p:nvCxnSpPr>
        <p:spPr>
          <a:xfrm>
            <a:off x="0" y="6453188"/>
            <a:ext cx="914400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0000" y="193612"/>
            <a:ext cx="5245347" cy="584775"/>
          </a:xfrm>
          <a:prstGeom prst="rect">
            <a:avLst/>
          </a:prstGeom>
          <a:solidFill>
            <a:srgbClr val="254061"/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1" name="テキスト プレースホルダ 10"/>
          <p:cNvSpPr>
            <a:spLocks noGrp="1"/>
          </p:cNvSpPr>
          <p:nvPr>
            <p:ph type="body" sz="quarter" idx="10"/>
          </p:nvPr>
        </p:nvSpPr>
        <p:spPr>
          <a:xfrm>
            <a:off x="251520" y="4077072"/>
            <a:ext cx="8640960" cy="2337436"/>
          </a:xfrm>
          <a:prstGeom prst="rect">
            <a:avLst/>
          </a:prstGeom>
          <a:ln w="31750">
            <a:solidFill>
              <a:schemeClr val="accent1"/>
            </a:solidFill>
          </a:ln>
        </p:spPr>
        <p:txBody>
          <a:bodyPr/>
          <a:lstStyle>
            <a:lvl1pPr>
              <a:buFont typeface="Wingdings" pitchFamily="2" charset="2"/>
              <a:buChar char="u"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altLang="ja-JP" dirty="0" smtClean="0"/>
          </a:p>
          <a:p>
            <a:pPr lvl="4"/>
            <a:endParaRPr lang="ja-JP" altLang="en-US" dirty="0" smtClean="0"/>
          </a:p>
          <a:p>
            <a:pPr lvl="4"/>
            <a:endParaRPr lang="ja-JP" altLang="en-US" dirty="0"/>
          </a:p>
        </p:txBody>
      </p:sp>
      <p:sp>
        <p:nvSpPr>
          <p:cNvPr id="12" name="テキスト プレースホルダ 10"/>
          <p:cNvSpPr>
            <a:spLocks noGrp="1"/>
          </p:cNvSpPr>
          <p:nvPr>
            <p:ph type="body" sz="quarter" idx="11"/>
          </p:nvPr>
        </p:nvSpPr>
        <p:spPr>
          <a:xfrm>
            <a:off x="251520" y="872337"/>
            <a:ext cx="8640960" cy="504056"/>
          </a:xfrm>
          <a:prstGeom prst="rect">
            <a:avLst/>
          </a:prstGeom>
          <a:ln w="31750">
            <a:solidFill>
              <a:schemeClr val="accent1"/>
            </a:solidFill>
          </a:ln>
        </p:spPr>
        <p:txBody>
          <a:bodyPr anchor="ctr"/>
          <a:lstStyle>
            <a:lvl1pPr>
              <a:buFontTx/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buFontTx/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日付プレースホルダ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2014/2/20</a:t>
            </a:r>
            <a:endParaRPr lang="ja-JP" altLang="en-US" dirty="0"/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4313E-1B20-498B-90EF-09300FC16D22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 userDrawn="1"/>
        </p:nvCxnSpPr>
        <p:spPr>
          <a:xfrm>
            <a:off x="0" y="6453188"/>
            <a:ext cx="914400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プレースホルダ 10"/>
          <p:cNvSpPr>
            <a:spLocks noGrp="1"/>
          </p:cNvSpPr>
          <p:nvPr>
            <p:ph type="body" sz="quarter" idx="10"/>
          </p:nvPr>
        </p:nvSpPr>
        <p:spPr>
          <a:xfrm>
            <a:off x="251520" y="4149626"/>
            <a:ext cx="8640960" cy="2231702"/>
          </a:xfrm>
          <a:prstGeom prst="rect">
            <a:avLst/>
          </a:prstGeom>
          <a:ln w="31750">
            <a:solidFill>
              <a:schemeClr val="accent1"/>
            </a:solidFill>
          </a:ln>
        </p:spPr>
        <p:txBody>
          <a:bodyPr/>
          <a:lstStyle>
            <a:lvl1pPr>
              <a:buFont typeface="Wingdings" pitchFamily="2" charset="2"/>
              <a:buChar char="u"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10" name="テキスト プレースホルダ 10"/>
          <p:cNvSpPr>
            <a:spLocks noGrp="1"/>
          </p:cNvSpPr>
          <p:nvPr>
            <p:ph type="body" sz="quarter" idx="11"/>
          </p:nvPr>
        </p:nvSpPr>
        <p:spPr>
          <a:xfrm>
            <a:off x="251520" y="1844824"/>
            <a:ext cx="8640960" cy="2231702"/>
          </a:xfrm>
          <a:prstGeom prst="rect">
            <a:avLst/>
          </a:prstGeom>
          <a:ln w="31750">
            <a:solidFill>
              <a:srgbClr val="FF0000"/>
            </a:solidFill>
          </a:ln>
        </p:spPr>
        <p:txBody>
          <a:bodyPr/>
          <a:lstStyle>
            <a:lvl1pPr>
              <a:buFont typeface="Wingdings" pitchFamily="2" charset="2"/>
              <a:buChar char="u"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14" name="タイトル 1"/>
          <p:cNvSpPr>
            <a:spLocks noGrp="1"/>
          </p:cNvSpPr>
          <p:nvPr>
            <p:ph type="title"/>
          </p:nvPr>
        </p:nvSpPr>
        <p:spPr>
          <a:xfrm>
            <a:off x="180000" y="193612"/>
            <a:ext cx="5245347" cy="584775"/>
          </a:xfrm>
          <a:prstGeom prst="rect">
            <a:avLst/>
          </a:prstGeom>
          <a:solidFill>
            <a:srgbClr val="254061"/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6" name="日付プレースホルダ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2014/2/20</a:t>
            </a:r>
            <a:endParaRPr lang="ja-JP" altLang="en-US" dirty="0"/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67EFB-35DF-45CA-A93C-52306AAD15C8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 userDrawn="1"/>
        </p:nvCxnSpPr>
        <p:spPr>
          <a:xfrm>
            <a:off x="0" y="6453188"/>
            <a:ext cx="914400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2014/2/20</a:t>
            </a:r>
            <a:endParaRPr lang="ja-JP" altLang="en-US" dirty="0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6213B-CD8F-471B-BAFF-16BE04303AFD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/>
          <p:cNvCxnSpPr/>
          <p:nvPr userDrawn="1"/>
        </p:nvCxnSpPr>
        <p:spPr>
          <a:xfrm>
            <a:off x="0" y="6453188"/>
            <a:ext cx="914400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99" name="グループ化 7"/>
          <p:cNvGrpSpPr>
            <a:grpSpLocks/>
          </p:cNvGrpSpPr>
          <p:nvPr userDrawn="1"/>
        </p:nvGrpSpPr>
        <p:grpSpPr bwMode="auto">
          <a:xfrm>
            <a:off x="6732588" y="133350"/>
            <a:ext cx="2376487" cy="558800"/>
            <a:chOff x="6804248" y="61874"/>
            <a:chExt cx="2376264" cy="558814"/>
          </a:xfrm>
        </p:grpSpPr>
        <p:pic>
          <p:nvPicPr>
            <p:cNvPr id="4103" name="Picture 4" descr="C:\Users\UJ17400\Desktop\PP draft\C_logotype-1.jpg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04248" y="61874"/>
              <a:ext cx="2304256" cy="414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テキスト ボックス 9"/>
            <p:cNvSpPr txBox="1"/>
            <p:nvPr userDrawn="1"/>
          </p:nvSpPr>
          <p:spPr>
            <a:xfrm>
              <a:off x="6804248" y="390495"/>
              <a:ext cx="2376264" cy="2301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900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Vacuum Technology and Innovative Ideas</a:t>
              </a:r>
              <a:endParaRPr lang="ja-JP" altLang="en-US" sz="9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</p:grpSp>
      <p:sp>
        <p:nvSpPr>
          <p:cNvPr id="13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12700" y="64722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ja-JP"/>
              <a:t>2014/2/20</a:t>
            </a:r>
            <a:endParaRPr lang="ja-JP" altLang="en-US" dirty="0"/>
          </a:p>
        </p:txBody>
      </p:sp>
      <p:sp>
        <p:nvSpPr>
          <p:cNvPr id="14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47223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5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353425" y="6472238"/>
            <a:ext cx="7556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B35422A-92C3-41F6-A8E1-48B7E8F231DA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 kern="1200">
          <a:solidFill>
            <a:srgbClr val="002060"/>
          </a:solidFill>
          <a:latin typeface="+mj-lt"/>
          <a:ea typeface="+mj-ea"/>
          <a:cs typeface="メイリオ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2060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2060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2060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2060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2060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2060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2060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2060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メイリオ" pitchFamily="5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メイリオ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メイリオ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メイリオ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メイリオ" pitchFamily="50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pn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jpeg"/><Relationship Id="rId7" Type="http://schemas.openxmlformats.org/officeDocument/2006/relationships/hyperlink" Target="https://ja.wikipedia.org/wiki/%E3%83%95%E3%82%A1%E3%82%A4%E3%83%AB:Recycle001.sv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10" Type="http://schemas.openxmlformats.org/officeDocument/2006/relationships/image" Target="../media/image28.jpeg"/><Relationship Id="rId4" Type="http://schemas.openxmlformats.org/officeDocument/2006/relationships/image" Target="../media/image15.jpeg"/><Relationship Id="rId9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2.jpeg"/><Relationship Id="rId12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png"/><Relationship Id="rId11" Type="http://schemas.openxmlformats.org/officeDocument/2006/relationships/image" Target="../media/image36.jpe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4.jpe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jpe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32.jpeg"/><Relationship Id="rId10" Type="http://schemas.openxmlformats.org/officeDocument/2006/relationships/image" Target="../media/image17.jpe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4.jpe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jpe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32.jpeg"/><Relationship Id="rId10" Type="http://schemas.openxmlformats.org/officeDocument/2006/relationships/image" Target="../media/image17.jpe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614363" y="3625850"/>
            <a:ext cx="8051800" cy="267652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rial Unicode MS" pitchFamily="50" charset="-128"/>
                <a:cs typeface="Arial" pitchFamily="34" charset="0"/>
              </a:rPr>
              <a:t>ULVAC Inc.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u="sng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rial Unicode MS" pitchFamily="50" charset="-128"/>
                <a:cs typeface="Arial" pitchFamily="34" charset="0"/>
              </a:rPr>
              <a:t>Tomohiro Nagata</a:t>
            </a:r>
            <a:r>
              <a:rPr lang="en-US" altLang="ja-JP" sz="28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rial Unicode MS" pitchFamily="50" charset="-128"/>
                <a:cs typeface="Arial" pitchFamily="34" charset="0"/>
              </a:rPr>
              <a:t>, Hiroaki Masui, Noriyuki Abe,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rial Unicode MS" pitchFamily="50" charset="-128"/>
                <a:cs typeface="Arial" pitchFamily="34" charset="0"/>
              </a:rPr>
              <a:t>Seiichi </a:t>
            </a:r>
            <a:r>
              <a:rPr lang="en-US" altLang="ja-JP" sz="2800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rial Unicode MS" pitchFamily="50" charset="-128"/>
                <a:cs typeface="Arial" pitchFamily="34" charset="0"/>
              </a:rPr>
              <a:t>Shinozawa</a:t>
            </a:r>
            <a:r>
              <a:rPr lang="en-US" altLang="ja-JP" sz="28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rial Unicode MS" pitchFamily="50" charset="-128"/>
                <a:cs typeface="Arial" pitchFamily="34" charset="0"/>
              </a:rPr>
              <a:t>, </a:t>
            </a:r>
            <a:r>
              <a:rPr lang="en-US" altLang="ja-JP" sz="2800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rial Unicode MS" pitchFamily="50" charset="-128"/>
                <a:cs typeface="Arial" pitchFamily="34" charset="0"/>
              </a:rPr>
              <a:t>Hirohiko</a:t>
            </a:r>
            <a:r>
              <a:rPr lang="en-US" altLang="ja-JP" sz="28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rial Unicode MS" pitchFamily="50" charset="-128"/>
                <a:cs typeface="Arial" pitchFamily="34" charset="0"/>
              </a:rPr>
              <a:t> Murakami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Arial Unicode MS" pitchFamily="50" charset="-128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rial Unicode MS" pitchFamily="50" charset="-128"/>
                <a:cs typeface="Arial" pitchFamily="34" charset="0"/>
              </a:rPr>
              <a:t>KEK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rial Unicode MS" pitchFamily="50" charset="-128"/>
                <a:cs typeface="Arial" pitchFamily="34" charset="0"/>
              </a:rPr>
              <a:t>Masashi Yamanaka, Hitoshi Inoue, </a:t>
            </a:r>
            <a:r>
              <a:rPr lang="en-US" altLang="ja-JP" sz="2800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rial Unicode MS" pitchFamily="50" charset="-128"/>
                <a:cs typeface="Arial" pitchFamily="34" charset="0"/>
              </a:rPr>
              <a:t>Eiji</a:t>
            </a:r>
            <a:r>
              <a:rPr lang="en-US" altLang="ja-JP" sz="28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rial Unicode MS" pitchFamily="50" charset="-128"/>
                <a:cs typeface="Arial" pitchFamily="34" charset="0"/>
              </a:rPr>
              <a:t> </a:t>
            </a:r>
            <a:r>
              <a:rPr lang="en-US" altLang="ja-JP" sz="2800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Arial Unicode MS" pitchFamily="50" charset="-128"/>
                <a:cs typeface="Arial" pitchFamily="34" charset="0"/>
              </a:rPr>
              <a:t>Kako</a:t>
            </a:r>
            <a:endParaRPr lang="en-US" altLang="ja-JP" sz="28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Arial Unicode MS" pitchFamily="50" charset="-128"/>
              <a:cs typeface="Arial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0" y="1687513"/>
            <a:ext cx="9144000" cy="157003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10000"/>
                </a:schemeClr>
              </a:gs>
              <a:gs pos="50000">
                <a:schemeClr val="bg1">
                  <a:alpha val="80000"/>
                </a:schemeClr>
              </a:gs>
              <a:gs pos="100000">
                <a:schemeClr val="bg1">
                  <a:alpha val="10000"/>
                </a:schemeClr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 Unicode MS" pitchFamily="50" charset="-128"/>
                <a:cs typeface="Arial" pitchFamily="34" charset="0"/>
              </a:rPr>
              <a:t>Production of High Purity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 Unicode MS" pitchFamily="50" charset="-128"/>
                <a:cs typeface="Arial" pitchFamily="34" charset="0"/>
              </a:rPr>
              <a:t>Niobium for SRF Accelerators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0550" y="4600575"/>
            <a:ext cx="20653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388" y="193675"/>
            <a:ext cx="4708525" cy="584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 smtClean="0">
                <a:latin typeface="Calibri" pitchFamily="34" charset="0"/>
                <a:cs typeface="Arial" pitchFamily="34" charset="0"/>
              </a:rPr>
              <a:t>Seamless type 1-cell cavity</a:t>
            </a:r>
            <a:endParaRPr lang="ja-JP" altLang="en-US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8197" name="スライド番号プレースホルダ 6"/>
          <p:cNvSpPr>
            <a:spLocks noGrp="1"/>
          </p:cNvSpPr>
          <p:nvPr>
            <p:ph type="sldNum" sz="quarter" idx="13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8CA303-D9B3-4046-9AD9-DBD035008EC6}" type="slidenum">
              <a:rPr lang="ja-JP" altLang="en-US" smtClean="0">
                <a:cs typeface="メイリオ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ja-JP" altLang="en-US" smtClean="0">
              <a:cs typeface="メイリオ" pitchFamily="50" charset="-128"/>
            </a:endParaRPr>
          </a:p>
        </p:txBody>
      </p:sp>
      <p:pic>
        <p:nvPicPr>
          <p:cNvPr id="16389" name="図 5" descr="IMGA052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1075" y="965200"/>
            <a:ext cx="1639888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08450" y="4614863"/>
            <a:ext cx="2127250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テキスト ボックス 75"/>
          <p:cNvSpPr txBox="1">
            <a:spLocks noChangeArrowheads="1"/>
          </p:cNvSpPr>
          <p:nvPr/>
        </p:nvSpPr>
        <p:spPr bwMode="auto">
          <a:xfrm>
            <a:off x="2676525" y="1066800"/>
            <a:ext cx="3970338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latin typeface="Calibri" pitchFamily="34" charset="0"/>
              </a:rPr>
              <a:t>OD 130mm x ID 123mm (t = 3.5mm)</a:t>
            </a:r>
          </a:p>
          <a:p>
            <a:r>
              <a:rPr lang="en-US" altLang="ja-JP">
                <a:latin typeface="Calibri" pitchFamily="34" charset="0"/>
              </a:rPr>
              <a:t>Length : 400mm</a:t>
            </a:r>
          </a:p>
        </p:txBody>
      </p:sp>
      <p:pic>
        <p:nvPicPr>
          <p:cNvPr id="16392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1575" y="2459038"/>
            <a:ext cx="223837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81763" y="4846638"/>
            <a:ext cx="1952625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7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61100" y="2698750"/>
            <a:ext cx="2103438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60500" y="2470150"/>
            <a:ext cx="1830388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右カーブ矢印 25"/>
          <p:cNvSpPr/>
          <p:nvPr/>
        </p:nvSpPr>
        <p:spPr>
          <a:xfrm>
            <a:off x="219075" y="1309688"/>
            <a:ext cx="600075" cy="1611312"/>
          </a:xfrm>
          <a:prstGeom prst="curv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6397" name="テキスト ボックス 75"/>
          <p:cNvSpPr txBox="1">
            <a:spLocks noChangeArrowheads="1"/>
          </p:cNvSpPr>
          <p:nvPr/>
        </p:nvSpPr>
        <p:spPr bwMode="auto">
          <a:xfrm>
            <a:off x="931863" y="1874838"/>
            <a:ext cx="4403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b="1">
                <a:solidFill>
                  <a:srgbClr val="0000FF"/>
                </a:solidFill>
                <a:latin typeface="Calibri" pitchFamily="34" charset="0"/>
              </a:rPr>
              <a:t>After process is performed at KEK</a:t>
            </a:r>
          </a:p>
        </p:txBody>
      </p:sp>
      <p:sp>
        <p:nvSpPr>
          <p:cNvPr id="16398" name="テキスト ボックス 75"/>
          <p:cNvSpPr txBox="1">
            <a:spLocks noChangeArrowheads="1"/>
          </p:cNvSpPr>
          <p:nvPr/>
        </p:nvSpPr>
        <p:spPr bwMode="auto">
          <a:xfrm>
            <a:off x="2297113" y="4591050"/>
            <a:ext cx="6778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latin typeface="Calibri" pitchFamily="34" charset="0"/>
              </a:rPr>
              <a:t>Mold</a:t>
            </a:r>
          </a:p>
        </p:txBody>
      </p:sp>
      <p:sp>
        <p:nvSpPr>
          <p:cNvPr id="16399" name="テキスト ボックス 75"/>
          <p:cNvSpPr txBox="1">
            <a:spLocks noChangeArrowheads="1"/>
          </p:cNvSpPr>
          <p:nvPr/>
        </p:nvSpPr>
        <p:spPr bwMode="auto">
          <a:xfrm>
            <a:off x="1065213" y="5257800"/>
            <a:ext cx="11985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latin typeface="Calibri" pitchFamily="34" charset="0"/>
              </a:rPr>
              <a:t>Oil injection</a:t>
            </a:r>
          </a:p>
        </p:txBody>
      </p:sp>
      <p:sp>
        <p:nvSpPr>
          <p:cNvPr id="32" name="角丸四角形 31"/>
          <p:cNvSpPr/>
          <p:nvPr/>
        </p:nvSpPr>
        <p:spPr>
          <a:xfrm>
            <a:off x="955675" y="2292350"/>
            <a:ext cx="7615238" cy="1828800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401" name="テキスト ボックス 75"/>
          <p:cNvSpPr txBox="1">
            <a:spLocks noChangeArrowheads="1"/>
          </p:cNvSpPr>
          <p:nvPr/>
        </p:nvSpPr>
        <p:spPr bwMode="auto">
          <a:xfrm>
            <a:off x="2722563" y="2409825"/>
            <a:ext cx="7032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latin typeface="Calibri" pitchFamily="34" charset="0"/>
              </a:rPr>
              <a:t>Roller</a:t>
            </a:r>
          </a:p>
        </p:txBody>
      </p:sp>
      <p:cxnSp>
        <p:nvCxnSpPr>
          <p:cNvPr id="35" name="直線矢印コネクタ 34"/>
          <p:cNvCxnSpPr/>
          <p:nvPr/>
        </p:nvCxnSpPr>
        <p:spPr>
          <a:xfrm>
            <a:off x="2511425" y="2401888"/>
            <a:ext cx="360363" cy="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角丸四角形 36"/>
          <p:cNvSpPr/>
          <p:nvPr/>
        </p:nvSpPr>
        <p:spPr>
          <a:xfrm>
            <a:off x="915988" y="4230688"/>
            <a:ext cx="7723187" cy="2132012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404" name="テキスト ボックス 75"/>
          <p:cNvSpPr txBox="1">
            <a:spLocks noChangeArrowheads="1"/>
          </p:cNvSpPr>
          <p:nvPr/>
        </p:nvSpPr>
        <p:spPr bwMode="auto">
          <a:xfrm>
            <a:off x="989013" y="2273300"/>
            <a:ext cx="1466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b="1">
                <a:solidFill>
                  <a:srgbClr val="0000FF"/>
                </a:solidFill>
                <a:latin typeface="Calibri" pitchFamily="34" charset="0"/>
              </a:rPr>
              <a:t>&lt; Necking &gt;</a:t>
            </a:r>
          </a:p>
        </p:txBody>
      </p:sp>
      <p:sp>
        <p:nvSpPr>
          <p:cNvPr id="16405" name="テキスト ボックス 75"/>
          <p:cNvSpPr txBox="1">
            <a:spLocks noChangeArrowheads="1"/>
          </p:cNvSpPr>
          <p:nvPr/>
        </p:nvSpPr>
        <p:spPr bwMode="auto">
          <a:xfrm>
            <a:off x="1004888" y="4198938"/>
            <a:ext cx="22574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b="1">
                <a:solidFill>
                  <a:srgbClr val="0000FF"/>
                </a:solidFill>
                <a:latin typeface="Calibri" pitchFamily="34" charset="0"/>
              </a:rPr>
              <a:t>&lt; Hydroforming &gt;</a:t>
            </a:r>
          </a:p>
        </p:txBody>
      </p:sp>
      <p:sp>
        <p:nvSpPr>
          <p:cNvPr id="40" name="右カーブ矢印 39"/>
          <p:cNvSpPr/>
          <p:nvPr/>
        </p:nvSpPr>
        <p:spPr>
          <a:xfrm>
            <a:off x="234950" y="3522663"/>
            <a:ext cx="600075" cy="1611312"/>
          </a:xfrm>
          <a:prstGeom prst="curv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6407" name="テキスト ボックス 75"/>
          <p:cNvSpPr txBox="1">
            <a:spLocks noChangeArrowheads="1"/>
          </p:cNvSpPr>
          <p:nvPr/>
        </p:nvSpPr>
        <p:spPr bwMode="auto">
          <a:xfrm>
            <a:off x="6386513" y="5942013"/>
            <a:ext cx="2184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b="1">
                <a:solidFill>
                  <a:srgbClr val="FF0000"/>
                </a:solidFill>
                <a:latin typeface="Calibri" pitchFamily="34" charset="0"/>
              </a:rPr>
              <a:t>Succeed in forming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7175" y="874713"/>
            <a:ext cx="15843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388" y="193675"/>
            <a:ext cx="4708525" cy="584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 smtClean="0">
                <a:latin typeface="Calibri" pitchFamily="34" charset="0"/>
                <a:cs typeface="Arial" pitchFamily="34" charset="0"/>
              </a:rPr>
              <a:t>Seamless type 1-cell cavity</a:t>
            </a:r>
            <a:endParaRPr lang="ja-JP" altLang="en-US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8197" name="スライド番号プレースホルダ 6"/>
          <p:cNvSpPr>
            <a:spLocks noGrp="1"/>
          </p:cNvSpPr>
          <p:nvPr>
            <p:ph type="sldNum" sz="quarter" idx="13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CECE65-D622-4324-85DB-234BCA2F2C2E}" type="slidenum">
              <a:rPr lang="ja-JP" altLang="en-US" smtClean="0">
                <a:cs typeface="メイリオ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ja-JP" altLang="en-US" smtClean="0">
              <a:cs typeface="メイリオ" pitchFamily="50" charset="-128"/>
            </a:endParaRPr>
          </a:p>
        </p:txBody>
      </p:sp>
      <p:pic>
        <p:nvPicPr>
          <p:cNvPr id="17413" name="Picture 2" descr="C:\Users\um00240\Desktop\U4縦測定グラフ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1125538"/>
            <a:ext cx="4941888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 bwMode="auto">
          <a:xfrm>
            <a:off x="5608638" y="3662363"/>
            <a:ext cx="3084512" cy="400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000" b="1" dirty="0" err="1">
                <a:latin typeface="Calibri" pitchFamily="34" charset="0"/>
              </a:rPr>
              <a:t>E</a:t>
            </a:r>
            <a:r>
              <a:rPr lang="en-US" altLang="ja-JP" sz="2000" b="1" baseline="-25000" dirty="0" err="1">
                <a:latin typeface="Calibri" pitchFamily="34" charset="0"/>
              </a:rPr>
              <a:t>acc</a:t>
            </a:r>
            <a:r>
              <a:rPr lang="en-US" altLang="ja-JP" sz="2000" b="1" dirty="0">
                <a:latin typeface="Calibri" pitchFamily="34" charset="0"/>
              </a:rPr>
              <a:t> max. = 37 MV/m @2K</a:t>
            </a:r>
          </a:p>
        </p:txBody>
      </p:sp>
      <p:pic>
        <p:nvPicPr>
          <p:cNvPr id="17415" name="図 3" descr="IMGA034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4011613"/>
            <a:ext cx="2251075" cy="1181100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</p:spPr>
      </p:pic>
      <p:sp>
        <p:nvSpPr>
          <p:cNvPr id="8" name="角丸四角形 7"/>
          <p:cNvSpPr/>
          <p:nvPr/>
        </p:nvSpPr>
        <p:spPr>
          <a:xfrm>
            <a:off x="587375" y="5387975"/>
            <a:ext cx="7942263" cy="1027113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7417" name="テキスト ボックス 94"/>
          <p:cNvSpPr txBox="1">
            <a:spLocks noChangeArrowheads="1"/>
          </p:cNvSpPr>
          <p:nvPr/>
        </p:nvSpPr>
        <p:spPr bwMode="auto">
          <a:xfrm>
            <a:off x="900113" y="5378450"/>
            <a:ext cx="7534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ja-JP" sz="2000" b="1">
                <a:latin typeface="Calibri" pitchFamily="34" charset="0"/>
              </a:rPr>
              <a:t> E</a:t>
            </a:r>
            <a:r>
              <a:rPr lang="en-US" altLang="ja-JP" sz="2000" b="1" baseline="-25000">
                <a:latin typeface="Calibri" pitchFamily="34" charset="0"/>
              </a:rPr>
              <a:t>acc</a:t>
            </a:r>
            <a:r>
              <a:rPr lang="en-US" altLang="ja-JP" sz="2000" b="1">
                <a:latin typeface="Calibri" pitchFamily="34" charset="0"/>
              </a:rPr>
              <a:t> max exceeds ILC specification (&gt; 35 MV/m)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ja-JP" sz="2000" b="1">
                <a:latin typeface="Calibri" pitchFamily="34" charset="0"/>
              </a:rPr>
              <a:t> E</a:t>
            </a:r>
            <a:r>
              <a:rPr lang="en-US" altLang="ja-JP" sz="2000" b="1" baseline="-25000">
                <a:latin typeface="Calibri" pitchFamily="34" charset="0"/>
              </a:rPr>
              <a:t>acc</a:t>
            </a:r>
            <a:r>
              <a:rPr lang="en-US" altLang="ja-JP" sz="2000" b="1">
                <a:latin typeface="Calibri" pitchFamily="34" charset="0"/>
              </a:rPr>
              <a:t> max and Q</a:t>
            </a:r>
            <a:r>
              <a:rPr lang="en-US" altLang="ja-JP" sz="2000" b="1" baseline="-25000">
                <a:latin typeface="Calibri" pitchFamily="34" charset="0"/>
              </a:rPr>
              <a:t>0</a:t>
            </a:r>
            <a:r>
              <a:rPr lang="en-US" altLang="ja-JP" sz="2000" b="1">
                <a:latin typeface="Calibri" pitchFamily="34" charset="0"/>
              </a:rPr>
              <a:t> value are slightly lower than welding-type cavity</a:t>
            </a:r>
          </a:p>
        </p:txBody>
      </p:sp>
      <p:sp>
        <p:nvSpPr>
          <p:cNvPr id="17418" name="テキスト ボックス 75"/>
          <p:cNvSpPr txBox="1">
            <a:spLocks noChangeArrowheads="1"/>
          </p:cNvSpPr>
          <p:nvPr/>
        </p:nvSpPr>
        <p:spPr bwMode="auto">
          <a:xfrm>
            <a:off x="1589088" y="2655888"/>
            <a:ext cx="1466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000" b="1">
                <a:solidFill>
                  <a:srgbClr val="0000FF"/>
                </a:solidFill>
                <a:latin typeface="Calibri" pitchFamily="34" charset="0"/>
              </a:rPr>
              <a:t>&lt; Polish &gt;</a:t>
            </a:r>
          </a:p>
        </p:txBody>
      </p:sp>
      <p:sp>
        <p:nvSpPr>
          <p:cNvPr id="17419" name="テキスト ボックス 75"/>
          <p:cNvSpPr txBox="1">
            <a:spLocks noChangeArrowheads="1"/>
          </p:cNvSpPr>
          <p:nvPr/>
        </p:nvSpPr>
        <p:spPr bwMode="auto">
          <a:xfrm>
            <a:off x="895350" y="1974850"/>
            <a:ext cx="2844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000" b="1">
                <a:solidFill>
                  <a:srgbClr val="0000FF"/>
                </a:solidFill>
                <a:latin typeface="Calibri" pitchFamily="34" charset="0"/>
              </a:rPr>
              <a:t>&lt; Welding beam tube &gt;</a:t>
            </a:r>
          </a:p>
        </p:txBody>
      </p:sp>
      <p:sp>
        <p:nvSpPr>
          <p:cNvPr id="12" name="下矢印 11"/>
          <p:cNvSpPr/>
          <p:nvPr/>
        </p:nvSpPr>
        <p:spPr>
          <a:xfrm>
            <a:off x="2060830" y="1719632"/>
            <a:ext cx="545910" cy="30025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" name="下矢印 12"/>
          <p:cNvSpPr/>
          <p:nvPr/>
        </p:nvSpPr>
        <p:spPr>
          <a:xfrm>
            <a:off x="2063104" y="2390647"/>
            <a:ext cx="545910" cy="30025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7426" name="テキスト ボックス 75"/>
          <p:cNvSpPr txBox="1">
            <a:spLocks noChangeArrowheads="1"/>
          </p:cNvSpPr>
          <p:nvPr/>
        </p:nvSpPr>
        <p:spPr bwMode="auto">
          <a:xfrm>
            <a:off x="1566863" y="3355975"/>
            <a:ext cx="1517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000" b="1">
                <a:solidFill>
                  <a:srgbClr val="0000FF"/>
                </a:solidFill>
                <a:latin typeface="Calibri" pitchFamily="34" charset="0"/>
              </a:rPr>
              <a:t>&lt; Rinse&gt;</a:t>
            </a:r>
          </a:p>
        </p:txBody>
      </p:sp>
      <p:sp>
        <p:nvSpPr>
          <p:cNvPr id="15" name="下矢印 14"/>
          <p:cNvSpPr/>
          <p:nvPr/>
        </p:nvSpPr>
        <p:spPr>
          <a:xfrm>
            <a:off x="2051730" y="3075309"/>
            <a:ext cx="545910" cy="30025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" name="下矢印 15"/>
          <p:cNvSpPr/>
          <p:nvPr/>
        </p:nvSpPr>
        <p:spPr>
          <a:xfrm>
            <a:off x="2054004" y="3746325"/>
            <a:ext cx="545910" cy="30025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7433" name="テキスト ボックス 48"/>
          <p:cNvSpPr txBox="1">
            <a:spLocks noChangeArrowheads="1"/>
          </p:cNvSpPr>
          <p:nvPr/>
        </p:nvSpPr>
        <p:spPr bwMode="auto">
          <a:xfrm>
            <a:off x="4797425" y="827088"/>
            <a:ext cx="2749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b="1" u="sng">
                <a:latin typeface="Calibri" pitchFamily="34" charset="0"/>
              </a:rPr>
              <a:t>Vertical test @ KEK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角丸四角形 26"/>
          <p:cNvSpPr/>
          <p:nvPr/>
        </p:nvSpPr>
        <p:spPr>
          <a:xfrm>
            <a:off x="190500" y="4079875"/>
            <a:ext cx="4805363" cy="22669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388" y="193675"/>
            <a:ext cx="4708525" cy="584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 smtClean="0">
                <a:latin typeface="Calibri" pitchFamily="34" charset="0"/>
                <a:cs typeface="Arial" pitchFamily="34" charset="0"/>
              </a:rPr>
              <a:t>Seamless type 1-cell cavity</a:t>
            </a:r>
            <a:endParaRPr lang="ja-JP" altLang="en-US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8197" name="スライド番号プレースホルダ 6"/>
          <p:cNvSpPr>
            <a:spLocks noGrp="1"/>
          </p:cNvSpPr>
          <p:nvPr>
            <p:ph type="sldNum" sz="quarter" idx="13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AC0811-963C-4466-8290-C4FD45BDE331}" type="slidenum">
              <a:rPr lang="ja-JP" altLang="en-US" smtClean="0">
                <a:cs typeface="メイリオ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ja-JP" altLang="en-US" smtClean="0">
              <a:cs typeface="メイリオ" pitchFamily="50" charset="-128"/>
            </a:endParaRPr>
          </a:p>
        </p:txBody>
      </p:sp>
      <p:pic>
        <p:nvPicPr>
          <p:cNvPr id="18437" name="図 3" descr="IMGA034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638" y="1450975"/>
            <a:ext cx="4692650" cy="2459038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</p:spPr>
      </p:pic>
      <p:pic>
        <p:nvPicPr>
          <p:cNvPr id="18438" name="図 3" descr="IMGA0345.jpg"/>
          <p:cNvPicPr>
            <a:picLocks noChangeAspect="1"/>
          </p:cNvPicPr>
          <p:nvPr/>
        </p:nvPicPr>
        <p:blipFill>
          <a:blip r:embed="rId3" cstate="print"/>
          <a:srcRect l="42787" t="28268" r="40044" b="39784"/>
          <a:stretch>
            <a:fillRect/>
          </a:stretch>
        </p:blipFill>
        <p:spPr bwMode="auto">
          <a:xfrm>
            <a:off x="6356350" y="1257300"/>
            <a:ext cx="2141538" cy="2089150"/>
          </a:xfrm>
          <a:prstGeom prst="rect">
            <a:avLst/>
          </a:prstGeom>
          <a:noFill/>
          <a:ln w="4127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8" name="正方形/長方形 7"/>
          <p:cNvSpPr/>
          <p:nvPr/>
        </p:nvSpPr>
        <p:spPr>
          <a:xfrm>
            <a:off x="2971800" y="1844675"/>
            <a:ext cx="288925" cy="288925"/>
          </a:xfrm>
          <a:prstGeom prst="rect">
            <a:avLst/>
          </a:prstGeom>
          <a:noFill/>
          <a:ln w="31750" cmpd="sng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9" name="直線コネクタ 8"/>
          <p:cNvCxnSpPr>
            <a:stCxn id="8" idx="0"/>
          </p:cNvCxnSpPr>
          <p:nvPr/>
        </p:nvCxnSpPr>
        <p:spPr>
          <a:xfrm flipV="1">
            <a:off x="3116263" y="1241425"/>
            <a:ext cx="3257550" cy="603250"/>
          </a:xfrm>
          <a:prstGeom prst="line">
            <a:avLst/>
          </a:prstGeom>
          <a:ln w="2222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3248025" y="3111500"/>
            <a:ext cx="3540125" cy="533400"/>
          </a:xfrm>
          <a:prstGeom prst="line">
            <a:avLst/>
          </a:prstGeom>
          <a:ln w="22225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図 12" descr="20000004001309.JPG"/>
          <p:cNvPicPr>
            <a:picLocks noChangeAspect="1"/>
          </p:cNvPicPr>
          <p:nvPr/>
        </p:nvPicPr>
        <p:blipFill>
          <a:blip r:embed="rId4" cstate="print"/>
          <a:srcRect l="15945" t="14173" r="10630" b="18110"/>
          <a:stretch>
            <a:fillRect/>
          </a:stretch>
        </p:blipFill>
        <p:spPr>
          <a:xfrm>
            <a:off x="5165725" y="3651250"/>
            <a:ext cx="3816350" cy="2640013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4" name="正方形/長方形 13"/>
          <p:cNvSpPr/>
          <p:nvPr/>
        </p:nvSpPr>
        <p:spPr>
          <a:xfrm>
            <a:off x="2919413" y="3127375"/>
            <a:ext cx="288925" cy="287338"/>
          </a:xfrm>
          <a:prstGeom prst="rect">
            <a:avLst/>
          </a:prstGeom>
          <a:noFill/>
          <a:ln w="31750" cmpd="sng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8444" name="テキスト ボックス 14"/>
          <p:cNvSpPr txBox="1">
            <a:spLocks noChangeArrowheads="1"/>
          </p:cNvSpPr>
          <p:nvPr/>
        </p:nvSpPr>
        <p:spPr bwMode="auto">
          <a:xfrm>
            <a:off x="5208588" y="5940425"/>
            <a:ext cx="1271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u="sng">
                <a:latin typeface="Calibri" pitchFamily="34" charset="0"/>
              </a:rPr>
              <a:t>After polish</a:t>
            </a:r>
            <a:endParaRPr lang="ja-JP" altLang="en-US" u="sng">
              <a:latin typeface="Calibri" pitchFamily="34" charset="0"/>
            </a:endParaRPr>
          </a:p>
        </p:txBody>
      </p:sp>
      <p:sp>
        <p:nvSpPr>
          <p:cNvPr id="18445" name="テキスト ボックス 75"/>
          <p:cNvSpPr txBox="1">
            <a:spLocks noChangeArrowheads="1"/>
          </p:cNvSpPr>
          <p:nvPr/>
        </p:nvSpPr>
        <p:spPr bwMode="auto">
          <a:xfrm>
            <a:off x="5270500" y="3795713"/>
            <a:ext cx="1185863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1600">
                <a:latin typeface="Calibri" pitchFamily="34" charset="0"/>
              </a:rPr>
              <a:t>Inside view</a:t>
            </a:r>
          </a:p>
        </p:txBody>
      </p:sp>
      <p:sp>
        <p:nvSpPr>
          <p:cNvPr id="18446" name="テキスト ボックス 75"/>
          <p:cNvSpPr txBox="1">
            <a:spLocks noChangeArrowheads="1"/>
          </p:cNvSpPr>
          <p:nvPr/>
        </p:nvSpPr>
        <p:spPr bwMode="auto">
          <a:xfrm>
            <a:off x="6923088" y="2938463"/>
            <a:ext cx="1525587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1600">
                <a:latin typeface="Calibri" pitchFamily="34" charset="0"/>
              </a:rPr>
              <a:t>Outside view</a:t>
            </a:r>
          </a:p>
        </p:txBody>
      </p:sp>
      <p:cxnSp>
        <p:nvCxnSpPr>
          <p:cNvPr id="19" name="直線矢印コネクタ 18"/>
          <p:cNvCxnSpPr/>
          <p:nvPr/>
        </p:nvCxnSpPr>
        <p:spPr>
          <a:xfrm flipH="1" flipV="1">
            <a:off x="7534275" y="5130800"/>
            <a:ext cx="585788" cy="825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8" name="テキスト ボックス 14"/>
          <p:cNvSpPr txBox="1">
            <a:spLocks noChangeArrowheads="1"/>
          </p:cNvSpPr>
          <p:nvPr/>
        </p:nvSpPr>
        <p:spPr bwMode="auto">
          <a:xfrm>
            <a:off x="7804150" y="5246688"/>
            <a:ext cx="720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メイリオ" pitchFamily="50" charset="-128"/>
              </a:rPr>
              <a:t>Dent</a:t>
            </a:r>
            <a:endParaRPr lang="ja-JP" altLang="en-US">
              <a:latin typeface="メイリオ" pitchFamily="50" charset="-128"/>
            </a:endParaRPr>
          </a:p>
        </p:txBody>
      </p:sp>
      <p:sp>
        <p:nvSpPr>
          <p:cNvPr id="18449" name="テキスト ボックス 75"/>
          <p:cNvSpPr txBox="1">
            <a:spLocks noChangeArrowheads="1"/>
          </p:cNvSpPr>
          <p:nvPr/>
        </p:nvSpPr>
        <p:spPr bwMode="auto">
          <a:xfrm>
            <a:off x="165100" y="847725"/>
            <a:ext cx="8078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>
                <a:solidFill>
                  <a:srgbClr val="FF0000"/>
                </a:solidFill>
                <a:latin typeface="Calibri" pitchFamily="34" charset="0"/>
              </a:rPr>
              <a:t>Why accelerating performance is lower than that of welding type cavity?</a:t>
            </a:r>
          </a:p>
        </p:txBody>
      </p:sp>
      <p:sp>
        <p:nvSpPr>
          <p:cNvPr id="18450" name="テキスト ボックス 75"/>
          <p:cNvSpPr txBox="1">
            <a:spLocks noChangeArrowheads="1"/>
          </p:cNvSpPr>
          <p:nvPr/>
        </p:nvSpPr>
        <p:spPr bwMode="auto">
          <a:xfrm>
            <a:off x="317500" y="4233863"/>
            <a:ext cx="3489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b="1">
                <a:latin typeface="Calibri" pitchFamily="34" charset="0"/>
              </a:rPr>
              <a:t>Micro size dent inside cavity</a:t>
            </a:r>
          </a:p>
        </p:txBody>
      </p:sp>
      <p:sp>
        <p:nvSpPr>
          <p:cNvPr id="18451" name="テキスト ボックス 94"/>
          <p:cNvSpPr txBox="1">
            <a:spLocks noChangeArrowheads="1"/>
          </p:cNvSpPr>
          <p:nvPr/>
        </p:nvSpPr>
        <p:spPr bwMode="auto">
          <a:xfrm>
            <a:off x="434975" y="5173663"/>
            <a:ext cx="46688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b="1">
                <a:latin typeface="Calibri" pitchFamily="34" charset="0"/>
              </a:rPr>
              <a:t>Non-uniform crystalline grain size</a:t>
            </a:r>
          </a:p>
          <a:p>
            <a:pPr>
              <a:buFontTx/>
              <a:buChar char="-"/>
            </a:pPr>
            <a:r>
              <a:rPr lang="ja-JP" altLang="en-US" sz="2000" b="1">
                <a:latin typeface="Calibri" pitchFamily="34" charset="0"/>
              </a:rPr>
              <a:t> </a:t>
            </a:r>
            <a:r>
              <a:rPr lang="en-US" altLang="ja-JP" sz="2000" b="1">
                <a:latin typeface="Calibri" pitchFamily="34" charset="0"/>
              </a:rPr>
              <a:t>We could not remove deep rough point</a:t>
            </a:r>
          </a:p>
          <a:p>
            <a:pPr>
              <a:buFontTx/>
              <a:buChar char="-"/>
            </a:pPr>
            <a:r>
              <a:rPr lang="en-US" altLang="ja-JP" sz="2000" b="1">
                <a:latin typeface="Calibri" pitchFamily="34" charset="0"/>
              </a:rPr>
              <a:t> Or, material starts to thinner locally</a:t>
            </a:r>
          </a:p>
        </p:txBody>
      </p:sp>
      <p:sp>
        <p:nvSpPr>
          <p:cNvPr id="18452" name="正方形/長方形 20"/>
          <p:cNvSpPr>
            <a:spLocks noChangeArrowheads="1"/>
          </p:cNvSpPr>
          <p:nvPr/>
        </p:nvSpPr>
        <p:spPr bwMode="auto">
          <a:xfrm>
            <a:off x="1012825" y="4564063"/>
            <a:ext cx="3724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FF0000"/>
                </a:solidFill>
                <a:latin typeface="Calibri" pitchFamily="34" charset="0"/>
              </a:rPr>
              <a:t>Origin of  performance degradation? </a:t>
            </a:r>
            <a:endParaRPr lang="ja-JP" altLang="en-US"/>
          </a:p>
        </p:txBody>
      </p:sp>
      <p:sp>
        <p:nvSpPr>
          <p:cNvPr id="22" name="下矢印 21"/>
          <p:cNvSpPr/>
          <p:nvPr/>
        </p:nvSpPr>
        <p:spPr>
          <a:xfrm>
            <a:off x="641445" y="4626590"/>
            <a:ext cx="232012" cy="54591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388" y="193675"/>
            <a:ext cx="6159500" cy="584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 smtClean="0">
                <a:latin typeface="Calibri" pitchFamily="34" charset="0"/>
                <a:cs typeface="Arial" pitchFamily="34" charset="0"/>
              </a:rPr>
              <a:t>Crystalline uniformity confirmation</a:t>
            </a:r>
            <a:endParaRPr lang="ja-JP" altLang="en-US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8197" name="スライド番号プレースホルダ 6"/>
          <p:cNvSpPr>
            <a:spLocks noGrp="1"/>
          </p:cNvSpPr>
          <p:nvPr>
            <p:ph type="sldNum" sz="quarter" idx="13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582515-E4F2-44C9-875B-9D8A7F7790A1}" type="slidenum">
              <a:rPr lang="ja-JP" altLang="en-US" smtClean="0">
                <a:cs typeface="メイリオ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ja-JP" altLang="en-US" smtClean="0">
              <a:cs typeface="メイリオ" pitchFamily="50" charset="-128"/>
            </a:endParaRPr>
          </a:p>
        </p:txBody>
      </p:sp>
      <p:grpSp>
        <p:nvGrpSpPr>
          <p:cNvPr id="3" name="グループ化 12"/>
          <p:cNvGrpSpPr>
            <a:grpSpLocks/>
          </p:cNvGrpSpPr>
          <p:nvPr/>
        </p:nvGrpSpPr>
        <p:grpSpPr bwMode="auto">
          <a:xfrm>
            <a:off x="250825" y="4837113"/>
            <a:ext cx="1368425" cy="1095375"/>
            <a:chOff x="6681193" y="3601616"/>
            <a:chExt cx="1735316" cy="1367467"/>
          </a:xfrm>
        </p:grpSpPr>
        <p:cxnSp>
          <p:nvCxnSpPr>
            <p:cNvPr id="24" name="直線矢印コネクタ 23"/>
            <p:cNvCxnSpPr/>
            <p:nvPr/>
          </p:nvCxnSpPr>
          <p:spPr>
            <a:xfrm flipV="1">
              <a:off x="7762243" y="3716563"/>
              <a:ext cx="0" cy="89975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/>
            <p:cNvCxnSpPr/>
            <p:nvPr/>
          </p:nvCxnSpPr>
          <p:spPr>
            <a:xfrm flipH="1">
              <a:off x="6860362" y="4620280"/>
              <a:ext cx="901881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円/楕円 25"/>
            <p:cNvSpPr/>
            <p:nvPr/>
          </p:nvSpPr>
          <p:spPr>
            <a:xfrm>
              <a:off x="7667626" y="4509297"/>
              <a:ext cx="179169" cy="17836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7728019" y="4568752"/>
              <a:ext cx="54355" cy="554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9510" name="テキスト ボックス 10"/>
            <p:cNvSpPr txBox="1">
              <a:spLocks noChangeArrowheads="1"/>
            </p:cNvSpPr>
            <p:nvPr/>
          </p:nvSpPr>
          <p:spPr bwMode="auto">
            <a:xfrm>
              <a:off x="7783342" y="3601616"/>
              <a:ext cx="633167" cy="307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RD</a:t>
              </a:r>
              <a:endParaRPr lang="ja-JP" altLang="en-US" sz="1000"/>
            </a:p>
          </p:txBody>
        </p:sp>
        <p:sp>
          <p:nvSpPr>
            <p:cNvPr id="19511" name="テキスト ボックス 16"/>
            <p:cNvSpPr txBox="1">
              <a:spLocks noChangeArrowheads="1"/>
            </p:cNvSpPr>
            <p:nvPr/>
          </p:nvSpPr>
          <p:spPr bwMode="auto">
            <a:xfrm>
              <a:off x="6681193" y="4651403"/>
              <a:ext cx="639525" cy="307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TD</a:t>
              </a:r>
              <a:endParaRPr lang="ja-JP" altLang="en-US" sz="1000"/>
            </a:p>
          </p:txBody>
        </p:sp>
        <p:sp>
          <p:nvSpPr>
            <p:cNvPr id="19512" name="テキスト ボックス 17"/>
            <p:cNvSpPr txBox="1">
              <a:spLocks noChangeArrowheads="1"/>
            </p:cNvSpPr>
            <p:nvPr/>
          </p:nvSpPr>
          <p:spPr bwMode="auto">
            <a:xfrm>
              <a:off x="7768633" y="4661648"/>
              <a:ext cx="556557" cy="307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000"/>
                <a:t>ND</a:t>
              </a:r>
              <a:endParaRPr lang="ja-JP" altLang="en-US" sz="1000"/>
            </a:p>
          </p:txBody>
        </p:sp>
      </p:grp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/>
          <a:srcRect r="-128" b="90"/>
          <a:stretch>
            <a:fillRect/>
          </a:stretch>
        </p:blipFill>
        <p:spPr bwMode="auto">
          <a:xfrm>
            <a:off x="0" y="3381375"/>
            <a:ext cx="1385888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グループ化 86"/>
          <p:cNvGrpSpPr>
            <a:grpSpLocks/>
          </p:cNvGrpSpPr>
          <p:nvPr/>
        </p:nvGrpSpPr>
        <p:grpSpPr bwMode="auto">
          <a:xfrm>
            <a:off x="5365750" y="1379538"/>
            <a:ext cx="2163763" cy="2160587"/>
            <a:chOff x="5724128" y="1412776"/>
            <a:chExt cx="2163903" cy="2160240"/>
          </a:xfrm>
        </p:grpSpPr>
        <p:pic>
          <p:nvPicPr>
            <p:cNvPr id="1950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24128" y="1412776"/>
              <a:ext cx="2163903" cy="216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グループ化 62"/>
            <p:cNvGrpSpPr>
              <a:grpSpLocks/>
            </p:cNvGrpSpPr>
            <p:nvPr/>
          </p:nvGrpSpPr>
          <p:grpSpPr bwMode="auto">
            <a:xfrm>
              <a:off x="5724517" y="3342823"/>
              <a:ext cx="849417" cy="230188"/>
              <a:chOff x="5791373" y="3198163"/>
              <a:chExt cx="720080" cy="230832"/>
            </a:xfrm>
          </p:grpSpPr>
          <p:sp>
            <p:nvSpPr>
              <p:cNvPr id="36" name="テキスト ボックス 35"/>
              <p:cNvSpPr txBox="1"/>
              <p:nvPr/>
            </p:nvSpPr>
            <p:spPr bwMode="auto">
              <a:xfrm>
                <a:off x="5791043" y="3198206"/>
                <a:ext cx="720038" cy="23079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tIns="0">
                <a:spAutoFit/>
              </a:bodyPr>
              <a:lstStyle/>
              <a:p>
                <a:pPr algn="ctr">
                  <a:defRPr/>
                </a:pPr>
                <a:r>
                  <a:rPr lang="en-US" altLang="ja-JP" sz="1200" dirty="0">
                    <a:solidFill>
                      <a:schemeClr val="accent6">
                        <a:lumMod val="50000"/>
                      </a:schemeClr>
                    </a:solidFill>
                  </a:rPr>
                  <a:t>1㎜</a:t>
                </a:r>
                <a:endParaRPr lang="ja-JP" altLang="en-US" sz="12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19504" name="直線コネクタ 56"/>
              <p:cNvCxnSpPr>
                <a:cxnSpLocks noChangeShapeType="1"/>
              </p:cNvCxnSpPr>
              <p:nvPr/>
            </p:nvCxnSpPr>
            <p:spPr bwMode="auto">
              <a:xfrm>
                <a:off x="5819951" y="3395085"/>
                <a:ext cx="648072" cy="0"/>
              </a:xfrm>
              <a:prstGeom prst="line">
                <a:avLst/>
              </a:prstGeom>
              <a:noFill/>
              <a:ln w="222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38" name="正方形/長方形 37"/>
              <p:cNvSpPr/>
              <p:nvPr/>
            </p:nvSpPr>
            <p:spPr bwMode="auto">
              <a:xfrm>
                <a:off x="6441097" y="3285748"/>
                <a:ext cx="44413" cy="14325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ja-JP" altLang="en-US" sz="1200" i="1" dirty="0">
                  <a:solidFill>
                    <a:schemeClr val="bg2">
                      <a:lumMod val="50000"/>
                    </a:schemeClr>
                  </a:solidFill>
                  <a:latin typeface="HGｺﾞｼｯｸM" pitchFamily="49" charset="-128"/>
                  <a:ea typeface="HGｺﾞｼｯｸM" pitchFamily="49" charset="-128"/>
                </a:endParaRPr>
              </a:p>
            </p:txBody>
          </p:sp>
        </p:grpSp>
      </p:grpSp>
      <p:grpSp>
        <p:nvGrpSpPr>
          <p:cNvPr id="6" name="グループ化 87"/>
          <p:cNvGrpSpPr>
            <a:grpSpLocks noChangeAspect="1"/>
          </p:cNvGrpSpPr>
          <p:nvPr/>
        </p:nvGrpSpPr>
        <p:grpSpPr bwMode="auto">
          <a:xfrm>
            <a:off x="5354638" y="3613150"/>
            <a:ext cx="2174875" cy="2159000"/>
            <a:chOff x="5782658" y="4005262"/>
            <a:chExt cx="1994822" cy="1980248"/>
          </a:xfrm>
        </p:grpSpPr>
        <p:pic>
          <p:nvPicPr>
            <p:cNvPr id="19497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94375" y="4005262"/>
              <a:ext cx="1983105" cy="1980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グループ化 63"/>
            <p:cNvGrpSpPr>
              <a:grpSpLocks/>
            </p:cNvGrpSpPr>
            <p:nvPr/>
          </p:nvGrpSpPr>
          <p:grpSpPr bwMode="auto">
            <a:xfrm>
              <a:off x="5782658" y="5755321"/>
              <a:ext cx="720725" cy="230187"/>
              <a:chOff x="5778080" y="3309662"/>
              <a:chExt cx="720080" cy="230832"/>
            </a:xfrm>
          </p:grpSpPr>
          <p:sp>
            <p:nvSpPr>
              <p:cNvPr id="42" name="テキスト ボックス 41"/>
              <p:cNvSpPr txBox="1"/>
              <p:nvPr/>
            </p:nvSpPr>
            <p:spPr bwMode="auto">
              <a:xfrm>
                <a:off x="5778080" y="3309794"/>
                <a:ext cx="720111" cy="23070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tIns="0">
                <a:spAutoFit/>
              </a:bodyPr>
              <a:lstStyle/>
              <a:p>
                <a:pPr algn="ctr">
                  <a:defRPr/>
                </a:pPr>
                <a:r>
                  <a:rPr lang="en-US" altLang="ja-JP" sz="1200" dirty="0">
                    <a:solidFill>
                      <a:schemeClr val="accent6">
                        <a:lumMod val="50000"/>
                      </a:schemeClr>
                    </a:solidFill>
                  </a:rPr>
                  <a:t>1㎜</a:t>
                </a:r>
                <a:endParaRPr lang="ja-JP" altLang="en-US" sz="12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19500" name="直線コネクタ 65"/>
              <p:cNvCxnSpPr>
                <a:cxnSpLocks noChangeShapeType="1"/>
              </p:cNvCxnSpPr>
              <p:nvPr/>
            </p:nvCxnSpPr>
            <p:spPr bwMode="auto">
              <a:xfrm>
                <a:off x="5819951" y="3491420"/>
                <a:ext cx="648072" cy="0"/>
              </a:xfrm>
              <a:prstGeom prst="line">
                <a:avLst/>
              </a:prstGeom>
              <a:noFill/>
              <a:ln w="222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8" name="グループ化 84"/>
          <p:cNvGrpSpPr>
            <a:grpSpLocks noChangeAspect="1"/>
          </p:cNvGrpSpPr>
          <p:nvPr/>
        </p:nvGrpSpPr>
        <p:grpSpPr bwMode="auto">
          <a:xfrm>
            <a:off x="1476375" y="1379538"/>
            <a:ext cx="2152650" cy="2152650"/>
            <a:chOff x="2411413" y="1628775"/>
            <a:chExt cx="1871578" cy="1871663"/>
          </a:xfrm>
        </p:grpSpPr>
        <p:pic>
          <p:nvPicPr>
            <p:cNvPr id="19489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 l="15816" t="18542" r="15816" b="13635"/>
            <a:stretch>
              <a:fillRect/>
            </a:stretch>
          </p:blipFill>
          <p:spPr bwMode="auto">
            <a:xfrm>
              <a:off x="2411988" y="1632168"/>
              <a:ext cx="1871003" cy="185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グループ化 67"/>
            <p:cNvGrpSpPr>
              <a:grpSpLocks/>
            </p:cNvGrpSpPr>
            <p:nvPr/>
          </p:nvGrpSpPr>
          <p:grpSpPr bwMode="auto">
            <a:xfrm>
              <a:off x="2411413" y="3270250"/>
              <a:ext cx="720725" cy="230188"/>
              <a:chOff x="5791373" y="3198168"/>
              <a:chExt cx="720080" cy="230832"/>
            </a:xfrm>
          </p:grpSpPr>
          <p:sp>
            <p:nvSpPr>
              <p:cNvPr id="51" name="テキスト ボックス 50"/>
              <p:cNvSpPr txBox="1"/>
              <p:nvPr/>
            </p:nvSpPr>
            <p:spPr bwMode="auto">
              <a:xfrm>
                <a:off x="5791373" y="3197847"/>
                <a:ext cx="719830" cy="23115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tIns="0">
                <a:spAutoFit/>
              </a:bodyPr>
              <a:lstStyle/>
              <a:p>
                <a:pPr algn="ctr">
                  <a:defRPr/>
                </a:pPr>
                <a:r>
                  <a:rPr lang="en-US" altLang="ja-JP" sz="1200" dirty="0">
                    <a:solidFill>
                      <a:schemeClr val="accent6">
                        <a:lumMod val="50000"/>
                      </a:schemeClr>
                    </a:solidFill>
                  </a:rPr>
                  <a:t>1㎜</a:t>
                </a:r>
                <a:endParaRPr lang="ja-JP" altLang="en-US" sz="12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2" name="正方形/長方形 51"/>
              <p:cNvSpPr/>
              <p:nvPr/>
            </p:nvSpPr>
            <p:spPr bwMode="auto">
              <a:xfrm>
                <a:off x="6445012" y="3285049"/>
                <a:ext cx="44127" cy="14395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ja-JP" altLang="en-US" sz="1200" i="1" dirty="0">
                  <a:solidFill>
                    <a:schemeClr val="bg2">
                      <a:lumMod val="50000"/>
                    </a:schemeClr>
                  </a:solidFill>
                  <a:latin typeface="HGｺﾞｼｯｸM" pitchFamily="49" charset="-128"/>
                  <a:ea typeface="HGｺﾞｼｯｸM" pitchFamily="49" charset="-128"/>
                </a:endParaRPr>
              </a:p>
            </p:txBody>
          </p:sp>
        </p:grpSp>
        <p:sp>
          <p:nvSpPr>
            <p:cNvPr id="19491" name="フリーフォーム 75"/>
            <p:cNvSpPr>
              <a:spLocks/>
            </p:cNvSpPr>
            <p:nvPr/>
          </p:nvSpPr>
          <p:spPr bwMode="auto">
            <a:xfrm>
              <a:off x="4037013" y="1633538"/>
              <a:ext cx="188119" cy="1847850"/>
            </a:xfrm>
            <a:custGeom>
              <a:avLst/>
              <a:gdLst>
                <a:gd name="T0" fmla="*/ 182562 w 188119"/>
                <a:gd name="T1" fmla="*/ 66675 h 1847850"/>
                <a:gd name="T2" fmla="*/ 182562 w 188119"/>
                <a:gd name="T3" fmla="*/ 100012 h 1847850"/>
                <a:gd name="T4" fmla="*/ 168275 w 188119"/>
                <a:gd name="T5" fmla="*/ 114300 h 1847850"/>
                <a:gd name="T6" fmla="*/ 158750 w 188119"/>
                <a:gd name="T7" fmla="*/ 138112 h 1847850"/>
                <a:gd name="T8" fmla="*/ 168275 w 188119"/>
                <a:gd name="T9" fmla="*/ 161925 h 1847850"/>
                <a:gd name="T10" fmla="*/ 173037 w 188119"/>
                <a:gd name="T11" fmla="*/ 204787 h 1847850"/>
                <a:gd name="T12" fmla="*/ 158750 w 188119"/>
                <a:gd name="T13" fmla="*/ 228600 h 1847850"/>
                <a:gd name="T14" fmla="*/ 153987 w 188119"/>
                <a:gd name="T15" fmla="*/ 271462 h 1847850"/>
                <a:gd name="T16" fmla="*/ 144462 w 188119"/>
                <a:gd name="T17" fmla="*/ 309562 h 1847850"/>
                <a:gd name="T18" fmla="*/ 125412 w 188119"/>
                <a:gd name="T19" fmla="*/ 328612 h 1847850"/>
                <a:gd name="T20" fmla="*/ 106362 w 188119"/>
                <a:gd name="T21" fmla="*/ 300037 h 1847850"/>
                <a:gd name="T22" fmla="*/ 111125 w 188119"/>
                <a:gd name="T23" fmla="*/ 261937 h 1847850"/>
                <a:gd name="T24" fmla="*/ 111125 w 188119"/>
                <a:gd name="T25" fmla="*/ 242887 h 1847850"/>
                <a:gd name="T26" fmla="*/ 115887 w 188119"/>
                <a:gd name="T27" fmla="*/ 219075 h 1847850"/>
                <a:gd name="T28" fmla="*/ 111125 w 188119"/>
                <a:gd name="T29" fmla="*/ 190500 h 1847850"/>
                <a:gd name="T30" fmla="*/ 101600 w 188119"/>
                <a:gd name="T31" fmla="*/ 166687 h 1847850"/>
                <a:gd name="T32" fmla="*/ 82550 w 188119"/>
                <a:gd name="T33" fmla="*/ 176212 h 1847850"/>
                <a:gd name="T34" fmla="*/ 73025 w 188119"/>
                <a:gd name="T35" fmla="*/ 204787 h 1847850"/>
                <a:gd name="T36" fmla="*/ 63500 w 188119"/>
                <a:gd name="T37" fmla="*/ 223837 h 1847850"/>
                <a:gd name="T38" fmla="*/ 63500 w 188119"/>
                <a:gd name="T39" fmla="*/ 271462 h 1847850"/>
                <a:gd name="T40" fmla="*/ 73025 w 188119"/>
                <a:gd name="T41" fmla="*/ 304800 h 1847850"/>
                <a:gd name="T42" fmla="*/ 49212 w 188119"/>
                <a:gd name="T43" fmla="*/ 328612 h 1847850"/>
                <a:gd name="T44" fmla="*/ 20637 w 188119"/>
                <a:gd name="T45" fmla="*/ 366712 h 1847850"/>
                <a:gd name="T46" fmla="*/ 1587 w 188119"/>
                <a:gd name="T47" fmla="*/ 390525 h 1847850"/>
                <a:gd name="T48" fmla="*/ 1587 w 188119"/>
                <a:gd name="T49" fmla="*/ 423862 h 1847850"/>
                <a:gd name="T50" fmla="*/ 6350 w 188119"/>
                <a:gd name="T51" fmla="*/ 447675 h 1847850"/>
                <a:gd name="T52" fmla="*/ 20637 w 188119"/>
                <a:gd name="T53" fmla="*/ 495300 h 1847850"/>
                <a:gd name="T54" fmla="*/ 20637 w 188119"/>
                <a:gd name="T55" fmla="*/ 542925 h 1847850"/>
                <a:gd name="T56" fmla="*/ 20637 w 188119"/>
                <a:gd name="T57" fmla="*/ 590550 h 1847850"/>
                <a:gd name="T58" fmla="*/ 25400 w 188119"/>
                <a:gd name="T59" fmla="*/ 619125 h 1847850"/>
                <a:gd name="T60" fmla="*/ 20637 w 188119"/>
                <a:gd name="T61" fmla="*/ 642937 h 1847850"/>
                <a:gd name="T62" fmla="*/ 30162 w 188119"/>
                <a:gd name="T63" fmla="*/ 657225 h 1847850"/>
                <a:gd name="T64" fmla="*/ 63500 w 188119"/>
                <a:gd name="T65" fmla="*/ 676275 h 1847850"/>
                <a:gd name="T66" fmla="*/ 82550 w 188119"/>
                <a:gd name="T67" fmla="*/ 709612 h 1847850"/>
                <a:gd name="T68" fmla="*/ 77787 w 188119"/>
                <a:gd name="T69" fmla="*/ 757237 h 1847850"/>
                <a:gd name="T70" fmla="*/ 58737 w 188119"/>
                <a:gd name="T71" fmla="*/ 785812 h 1847850"/>
                <a:gd name="T72" fmla="*/ 44450 w 188119"/>
                <a:gd name="T73" fmla="*/ 809625 h 1847850"/>
                <a:gd name="T74" fmla="*/ 53975 w 188119"/>
                <a:gd name="T75" fmla="*/ 857250 h 1847850"/>
                <a:gd name="T76" fmla="*/ 63500 w 188119"/>
                <a:gd name="T77" fmla="*/ 904875 h 1847850"/>
                <a:gd name="T78" fmla="*/ 73025 w 188119"/>
                <a:gd name="T79" fmla="*/ 957262 h 1847850"/>
                <a:gd name="T80" fmla="*/ 68262 w 188119"/>
                <a:gd name="T81" fmla="*/ 990600 h 1847850"/>
                <a:gd name="T82" fmla="*/ 53975 w 188119"/>
                <a:gd name="T83" fmla="*/ 1028700 h 1847850"/>
                <a:gd name="T84" fmla="*/ 49212 w 188119"/>
                <a:gd name="T85" fmla="*/ 1076325 h 1847850"/>
                <a:gd name="T86" fmla="*/ 53975 w 188119"/>
                <a:gd name="T87" fmla="*/ 1109662 h 1847850"/>
                <a:gd name="T88" fmla="*/ 58737 w 188119"/>
                <a:gd name="T89" fmla="*/ 1147762 h 1847850"/>
                <a:gd name="T90" fmla="*/ 53975 w 188119"/>
                <a:gd name="T91" fmla="*/ 1190625 h 1847850"/>
                <a:gd name="T92" fmla="*/ 49212 w 188119"/>
                <a:gd name="T93" fmla="*/ 1233487 h 1847850"/>
                <a:gd name="T94" fmla="*/ 44450 w 188119"/>
                <a:gd name="T95" fmla="*/ 1266825 h 1847850"/>
                <a:gd name="T96" fmla="*/ 53975 w 188119"/>
                <a:gd name="T97" fmla="*/ 1300162 h 1847850"/>
                <a:gd name="T98" fmla="*/ 44450 w 188119"/>
                <a:gd name="T99" fmla="*/ 1343025 h 1847850"/>
                <a:gd name="T100" fmla="*/ 44450 w 188119"/>
                <a:gd name="T101" fmla="*/ 1381125 h 1847850"/>
                <a:gd name="T102" fmla="*/ 49212 w 188119"/>
                <a:gd name="T103" fmla="*/ 1433512 h 1847850"/>
                <a:gd name="T104" fmla="*/ 58737 w 188119"/>
                <a:gd name="T105" fmla="*/ 1490662 h 1847850"/>
                <a:gd name="T106" fmla="*/ 73025 w 188119"/>
                <a:gd name="T107" fmla="*/ 1538287 h 1847850"/>
                <a:gd name="T108" fmla="*/ 53975 w 188119"/>
                <a:gd name="T109" fmla="*/ 1581150 h 1847850"/>
                <a:gd name="T110" fmla="*/ 53975 w 188119"/>
                <a:gd name="T111" fmla="*/ 1638300 h 1847850"/>
                <a:gd name="T112" fmla="*/ 49212 w 188119"/>
                <a:gd name="T113" fmla="*/ 1695450 h 1847850"/>
                <a:gd name="T114" fmla="*/ 68262 w 188119"/>
                <a:gd name="T115" fmla="*/ 1752600 h 1847850"/>
                <a:gd name="T116" fmla="*/ 53975 w 188119"/>
                <a:gd name="T117" fmla="*/ 1800225 h 1847850"/>
                <a:gd name="T118" fmla="*/ 53975 w 188119"/>
                <a:gd name="T119" fmla="*/ 1847850 h 18478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8119"/>
                <a:gd name="T181" fmla="*/ 0 h 1847850"/>
                <a:gd name="T182" fmla="*/ 188119 w 188119"/>
                <a:gd name="T183" fmla="*/ 1847850 h 18478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8119" h="1847850">
                  <a:moveTo>
                    <a:pt x="149225" y="0"/>
                  </a:moveTo>
                  <a:cubicBezTo>
                    <a:pt x="158353" y="23019"/>
                    <a:pt x="167481" y="46038"/>
                    <a:pt x="173037" y="57150"/>
                  </a:cubicBezTo>
                  <a:cubicBezTo>
                    <a:pt x="178593" y="68263"/>
                    <a:pt x="180181" y="63500"/>
                    <a:pt x="182562" y="66675"/>
                  </a:cubicBezTo>
                  <a:cubicBezTo>
                    <a:pt x="184943" y="69850"/>
                    <a:pt x="186531" y="73025"/>
                    <a:pt x="187325" y="76200"/>
                  </a:cubicBezTo>
                  <a:cubicBezTo>
                    <a:pt x="188119" y="79375"/>
                    <a:pt x="188119" y="81756"/>
                    <a:pt x="187325" y="85725"/>
                  </a:cubicBezTo>
                  <a:cubicBezTo>
                    <a:pt x="186531" y="89694"/>
                    <a:pt x="184150" y="97631"/>
                    <a:pt x="182562" y="100012"/>
                  </a:cubicBezTo>
                  <a:cubicBezTo>
                    <a:pt x="180975" y="102393"/>
                    <a:pt x="179387" y="99218"/>
                    <a:pt x="177800" y="100012"/>
                  </a:cubicBezTo>
                  <a:cubicBezTo>
                    <a:pt x="176213" y="100806"/>
                    <a:pt x="174624" y="102394"/>
                    <a:pt x="173037" y="104775"/>
                  </a:cubicBezTo>
                  <a:cubicBezTo>
                    <a:pt x="171450" y="107156"/>
                    <a:pt x="170656" y="112713"/>
                    <a:pt x="168275" y="114300"/>
                  </a:cubicBezTo>
                  <a:cubicBezTo>
                    <a:pt x="165894" y="115888"/>
                    <a:pt x="160338" y="111919"/>
                    <a:pt x="158750" y="114300"/>
                  </a:cubicBezTo>
                  <a:cubicBezTo>
                    <a:pt x="157163" y="116681"/>
                    <a:pt x="158750" y="128587"/>
                    <a:pt x="158750" y="128587"/>
                  </a:cubicBezTo>
                  <a:cubicBezTo>
                    <a:pt x="158750" y="132556"/>
                    <a:pt x="157956" y="134937"/>
                    <a:pt x="158750" y="138112"/>
                  </a:cubicBezTo>
                  <a:cubicBezTo>
                    <a:pt x="159544" y="141287"/>
                    <a:pt x="161925" y="145256"/>
                    <a:pt x="163512" y="147637"/>
                  </a:cubicBezTo>
                  <a:cubicBezTo>
                    <a:pt x="165099" y="150018"/>
                    <a:pt x="167481" y="150019"/>
                    <a:pt x="168275" y="152400"/>
                  </a:cubicBezTo>
                  <a:cubicBezTo>
                    <a:pt x="169069" y="154781"/>
                    <a:pt x="167481" y="158750"/>
                    <a:pt x="168275" y="161925"/>
                  </a:cubicBezTo>
                  <a:cubicBezTo>
                    <a:pt x="169069" y="165100"/>
                    <a:pt x="172243" y="167481"/>
                    <a:pt x="173037" y="171450"/>
                  </a:cubicBezTo>
                  <a:cubicBezTo>
                    <a:pt x="173831" y="175419"/>
                    <a:pt x="173037" y="185737"/>
                    <a:pt x="173037" y="185737"/>
                  </a:cubicBezTo>
                  <a:lnTo>
                    <a:pt x="173037" y="204787"/>
                  </a:lnTo>
                  <a:cubicBezTo>
                    <a:pt x="173037" y="209549"/>
                    <a:pt x="173831" y="211137"/>
                    <a:pt x="173037" y="214312"/>
                  </a:cubicBezTo>
                  <a:cubicBezTo>
                    <a:pt x="172243" y="217487"/>
                    <a:pt x="170656" y="221456"/>
                    <a:pt x="168275" y="223837"/>
                  </a:cubicBezTo>
                  <a:cubicBezTo>
                    <a:pt x="165894" y="226218"/>
                    <a:pt x="161131" y="226219"/>
                    <a:pt x="158750" y="228600"/>
                  </a:cubicBezTo>
                  <a:cubicBezTo>
                    <a:pt x="156369" y="230981"/>
                    <a:pt x="154781" y="234156"/>
                    <a:pt x="153987" y="238125"/>
                  </a:cubicBezTo>
                  <a:cubicBezTo>
                    <a:pt x="153193" y="242094"/>
                    <a:pt x="153987" y="252412"/>
                    <a:pt x="153987" y="252412"/>
                  </a:cubicBezTo>
                  <a:lnTo>
                    <a:pt x="153987" y="271462"/>
                  </a:lnTo>
                  <a:lnTo>
                    <a:pt x="153987" y="290512"/>
                  </a:lnTo>
                  <a:lnTo>
                    <a:pt x="153987" y="295275"/>
                  </a:lnTo>
                  <a:cubicBezTo>
                    <a:pt x="152400" y="298450"/>
                    <a:pt x="144462" y="309562"/>
                    <a:pt x="144462" y="309562"/>
                  </a:cubicBezTo>
                  <a:lnTo>
                    <a:pt x="134937" y="319087"/>
                  </a:lnTo>
                  <a:lnTo>
                    <a:pt x="130175" y="323850"/>
                  </a:lnTo>
                  <a:cubicBezTo>
                    <a:pt x="128588" y="325437"/>
                    <a:pt x="127793" y="327818"/>
                    <a:pt x="125412" y="328612"/>
                  </a:cubicBezTo>
                  <a:cubicBezTo>
                    <a:pt x="123031" y="329406"/>
                    <a:pt x="118268" y="330993"/>
                    <a:pt x="115887" y="328612"/>
                  </a:cubicBezTo>
                  <a:cubicBezTo>
                    <a:pt x="113506" y="326231"/>
                    <a:pt x="111125" y="314325"/>
                    <a:pt x="111125" y="314325"/>
                  </a:cubicBezTo>
                  <a:cubicBezTo>
                    <a:pt x="109538" y="309563"/>
                    <a:pt x="106362" y="306387"/>
                    <a:pt x="106362" y="300037"/>
                  </a:cubicBezTo>
                  <a:cubicBezTo>
                    <a:pt x="106362" y="293687"/>
                    <a:pt x="110331" y="281781"/>
                    <a:pt x="111125" y="276225"/>
                  </a:cubicBezTo>
                  <a:cubicBezTo>
                    <a:pt x="111919" y="270669"/>
                    <a:pt x="111125" y="266700"/>
                    <a:pt x="111125" y="266700"/>
                  </a:cubicBezTo>
                  <a:lnTo>
                    <a:pt x="111125" y="261937"/>
                  </a:lnTo>
                  <a:lnTo>
                    <a:pt x="111125" y="257175"/>
                  </a:lnTo>
                  <a:lnTo>
                    <a:pt x="111125" y="247650"/>
                  </a:lnTo>
                  <a:lnTo>
                    <a:pt x="111125" y="242887"/>
                  </a:lnTo>
                  <a:cubicBezTo>
                    <a:pt x="111125" y="241300"/>
                    <a:pt x="110331" y="240506"/>
                    <a:pt x="111125" y="238125"/>
                  </a:cubicBezTo>
                  <a:cubicBezTo>
                    <a:pt x="111919" y="235744"/>
                    <a:pt x="115093" y="231775"/>
                    <a:pt x="115887" y="228600"/>
                  </a:cubicBezTo>
                  <a:cubicBezTo>
                    <a:pt x="116681" y="225425"/>
                    <a:pt x="115887" y="219075"/>
                    <a:pt x="115887" y="219075"/>
                  </a:cubicBezTo>
                  <a:lnTo>
                    <a:pt x="115887" y="214312"/>
                  </a:lnTo>
                  <a:cubicBezTo>
                    <a:pt x="115887" y="211931"/>
                    <a:pt x="116681" y="208756"/>
                    <a:pt x="115887" y="204787"/>
                  </a:cubicBezTo>
                  <a:cubicBezTo>
                    <a:pt x="115093" y="200818"/>
                    <a:pt x="111919" y="193675"/>
                    <a:pt x="111125" y="190500"/>
                  </a:cubicBezTo>
                  <a:cubicBezTo>
                    <a:pt x="110331" y="187325"/>
                    <a:pt x="111919" y="188118"/>
                    <a:pt x="111125" y="185737"/>
                  </a:cubicBezTo>
                  <a:cubicBezTo>
                    <a:pt x="110331" y="183356"/>
                    <a:pt x="106362" y="176212"/>
                    <a:pt x="106362" y="176212"/>
                  </a:cubicBezTo>
                  <a:cubicBezTo>
                    <a:pt x="104775" y="173037"/>
                    <a:pt x="104775" y="168274"/>
                    <a:pt x="101600" y="166687"/>
                  </a:cubicBezTo>
                  <a:cubicBezTo>
                    <a:pt x="98425" y="165100"/>
                    <a:pt x="90487" y="165893"/>
                    <a:pt x="87312" y="166687"/>
                  </a:cubicBezTo>
                  <a:cubicBezTo>
                    <a:pt x="84137" y="167481"/>
                    <a:pt x="83344" y="169863"/>
                    <a:pt x="82550" y="171450"/>
                  </a:cubicBezTo>
                  <a:cubicBezTo>
                    <a:pt x="81756" y="173038"/>
                    <a:pt x="82550" y="176212"/>
                    <a:pt x="82550" y="176212"/>
                  </a:cubicBezTo>
                  <a:lnTo>
                    <a:pt x="82550" y="195262"/>
                  </a:lnTo>
                  <a:cubicBezTo>
                    <a:pt x="82550" y="200024"/>
                    <a:pt x="84137" y="203200"/>
                    <a:pt x="82550" y="204787"/>
                  </a:cubicBezTo>
                  <a:cubicBezTo>
                    <a:pt x="80963" y="206374"/>
                    <a:pt x="74612" y="203200"/>
                    <a:pt x="73025" y="204787"/>
                  </a:cubicBezTo>
                  <a:cubicBezTo>
                    <a:pt x="71438" y="206374"/>
                    <a:pt x="73819" y="211931"/>
                    <a:pt x="73025" y="214312"/>
                  </a:cubicBezTo>
                  <a:cubicBezTo>
                    <a:pt x="72231" y="216693"/>
                    <a:pt x="68262" y="219075"/>
                    <a:pt x="68262" y="219075"/>
                  </a:cubicBezTo>
                  <a:cubicBezTo>
                    <a:pt x="66675" y="220662"/>
                    <a:pt x="64294" y="220662"/>
                    <a:pt x="63500" y="223837"/>
                  </a:cubicBezTo>
                  <a:cubicBezTo>
                    <a:pt x="62706" y="227012"/>
                    <a:pt x="63500" y="238125"/>
                    <a:pt x="63500" y="238125"/>
                  </a:cubicBezTo>
                  <a:lnTo>
                    <a:pt x="63500" y="252412"/>
                  </a:lnTo>
                  <a:cubicBezTo>
                    <a:pt x="63500" y="257968"/>
                    <a:pt x="62706" y="265906"/>
                    <a:pt x="63500" y="271462"/>
                  </a:cubicBezTo>
                  <a:cubicBezTo>
                    <a:pt x="64294" y="277018"/>
                    <a:pt x="66675" y="281781"/>
                    <a:pt x="68262" y="285750"/>
                  </a:cubicBezTo>
                  <a:cubicBezTo>
                    <a:pt x="69850" y="289719"/>
                    <a:pt x="72231" y="292100"/>
                    <a:pt x="73025" y="295275"/>
                  </a:cubicBezTo>
                  <a:cubicBezTo>
                    <a:pt x="73819" y="298450"/>
                    <a:pt x="74612" y="301625"/>
                    <a:pt x="73025" y="304800"/>
                  </a:cubicBezTo>
                  <a:cubicBezTo>
                    <a:pt x="71438" y="307975"/>
                    <a:pt x="63500" y="314325"/>
                    <a:pt x="63500" y="314325"/>
                  </a:cubicBezTo>
                  <a:lnTo>
                    <a:pt x="53975" y="323850"/>
                  </a:lnTo>
                  <a:cubicBezTo>
                    <a:pt x="51594" y="326231"/>
                    <a:pt x="50800" y="326231"/>
                    <a:pt x="49212" y="328612"/>
                  </a:cubicBezTo>
                  <a:cubicBezTo>
                    <a:pt x="47625" y="330993"/>
                    <a:pt x="47625" y="334168"/>
                    <a:pt x="44450" y="338137"/>
                  </a:cubicBezTo>
                  <a:cubicBezTo>
                    <a:pt x="41275" y="342106"/>
                    <a:pt x="34131" y="347663"/>
                    <a:pt x="30162" y="352425"/>
                  </a:cubicBezTo>
                  <a:cubicBezTo>
                    <a:pt x="26193" y="357187"/>
                    <a:pt x="23018" y="362743"/>
                    <a:pt x="20637" y="366712"/>
                  </a:cubicBezTo>
                  <a:cubicBezTo>
                    <a:pt x="18256" y="370681"/>
                    <a:pt x="15875" y="376237"/>
                    <a:pt x="15875" y="376237"/>
                  </a:cubicBezTo>
                  <a:cubicBezTo>
                    <a:pt x="14288" y="379412"/>
                    <a:pt x="13493" y="383381"/>
                    <a:pt x="11112" y="385762"/>
                  </a:cubicBezTo>
                  <a:cubicBezTo>
                    <a:pt x="8731" y="388143"/>
                    <a:pt x="3174" y="388144"/>
                    <a:pt x="1587" y="390525"/>
                  </a:cubicBezTo>
                  <a:cubicBezTo>
                    <a:pt x="0" y="392906"/>
                    <a:pt x="1587" y="400050"/>
                    <a:pt x="1587" y="400050"/>
                  </a:cubicBezTo>
                  <a:lnTo>
                    <a:pt x="1587" y="409575"/>
                  </a:lnTo>
                  <a:lnTo>
                    <a:pt x="1587" y="423862"/>
                  </a:lnTo>
                  <a:lnTo>
                    <a:pt x="1587" y="428625"/>
                  </a:lnTo>
                  <a:cubicBezTo>
                    <a:pt x="1587" y="430212"/>
                    <a:pt x="793" y="430212"/>
                    <a:pt x="1587" y="433387"/>
                  </a:cubicBezTo>
                  <a:cubicBezTo>
                    <a:pt x="2381" y="436562"/>
                    <a:pt x="6350" y="447675"/>
                    <a:pt x="6350" y="447675"/>
                  </a:cubicBezTo>
                  <a:cubicBezTo>
                    <a:pt x="7937" y="452437"/>
                    <a:pt x="10318" y="457993"/>
                    <a:pt x="11112" y="461962"/>
                  </a:cubicBezTo>
                  <a:cubicBezTo>
                    <a:pt x="11906" y="465931"/>
                    <a:pt x="9525" y="465931"/>
                    <a:pt x="11112" y="471487"/>
                  </a:cubicBezTo>
                  <a:cubicBezTo>
                    <a:pt x="12699" y="477043"/>
                    <a:pt x="19050" y="488950"/>
                    <a:pt x="20637" y="495300"/>
                  </a:cubicBezTo>
                  <a:cubicBezTo>
                    <a:pt x="22225" y="501650"/>
                    <a:pt x="20637" y="509587"/>
                    <a:pt x="20637" y="509587"/>
                  </a:cubicBezTo>
                  <a:lnTo>
                    <a:pt x="20637" y="523875"/>
                  </a:lnTo>
                  <a:lnTo>
                    <a:pt x="20637" y="542925"/>
                  </a:lnTo>
                  <a:lnTo>
                    <a:pt x="20637" y="557212"/>
                  </a:lnTo>
                  <a:lnTo>
                    <a:pt x="20637" y="576262"/>
                  </a:lnTo>
                  <a:lnTo>
                    <a:pt x="20637" y="590550"/>
                  </a:lnTo>
                  <a:lnTo>
                    <a:pt x="20637" y="604837"/>
                  </a:lnTo>
                  <a:cubicBezTo>
                    <a:pt x="20637" y="608012"/>
                    <a:pt x="19843" y="607219"/>
                    <a:pt x="20637" y="609600"/>
                  </a:cubicBezTo>
                  <a:cubicBezTo>
                    <a:pt x="21431" y="611981"/>
                    <a:pt x="25400" y="615950"/>
                    <a:pt x="25400" y="619125"/>
                  </a:cubicBezTo>
                  <a:cubicBezTo>
                    <a:pt x="25400" y="622300"/>
                    <a:pt x="21431" y="625475"/>
                    <a:pt x="20637" y="628650"/>
                  </a:cubicBezTo>
                  <a:cubicBezTo>
                    <a:pt x="19843" y="631825"/>
                    <a:pt x="20637" y="638175"/>
                    <a:pt x="20637" y="638175"/>
                  </a:cubicBezTo>
                  <a:lnTo>
                    <a:pt x="20637" y="642937"/>
                  </a:lnTo>
                  <a:lnTo>
                    <a:pt x="20637" y="647700"/>
                  </a:lnTo>
                  <a:cubicBezTo>
                    <a:pt x="20637" y="649287"/>
                    <a:pt x="19050" y="650875"/>
                    <a:pt x="20637" y="652462"/>
                  </a:cubicBezTo>
                  <a:cubicBezTo>
                    <a:pt x="22224" y="654049"/>
                    <a:pt x="26193" y="654844"/>
                    <a:pt x="30162" y="657225"/>
                  </a:cubicBezTo>
                  <a:cubicBezTo>
                    <a:pt x="34131" y="659606"/>
                    <a:pt x="40481" y="664369"/>
                    <a:pt x="44450" y="666750"/>
                  </a:cubicBezTo>
                  <a:cubicBezTo>
                    <a:pt x="48419" y="669131"/>
                    <a:pt x="53975" y="671512"/>
                    <a:pt x="53975" y="671512"/>
                  </a:cubicBezTo>
                  <a:cubicBezTo>
                    <a:pt x="57150" y="673099"/>
                    <a:pt x="59531" y="673100"/>
                    <a:pt x="63500" y="676275"/>
                  </a:cubicBezTo>
                  <a:cubicBezTo>
                    <a:pt x="67469" y="679450"/>
                    <a:pt x="77787" y="690562"/>
                    <a:pt x="77787" y="690562"/>
                  </a:cubicBezTo>
                  <a:cubicBezTo>
                    <a:pt x="80962" y="693737"/>
                    <a:pt x="81756" y="692150"/>
                    <a:pt x="82550" y="695325"/>
                  </a:cubicBezTo>
                  <a:cubicBezTo>
                    <a:pt x="83344" y="698500"/>
                    <a:pt x="82550" y="709612"/>
                    <a:pt x="82550" y="709612"/>
                  </a:cubicBezTo>
                  <a:lnTo>
                    <a:pt x="82550" y="728662"/>
                  </a:lnTo>
                  <a:cubicBezTo>
                    <a:pt x="82550" y="733424"/>
                    <a:pt x="83344" y="733425"/>
                    <a:pt x="82550" y="738187"/>
                  </a:cubicBezTo>
                  <a:cubicBezTo>
                    <a:pt x="81756" y="742949"/>
                    <a:pt x="78581" y="753268"/>
                    <a:pt x="77787" y="757237"/>
                  </a:cubicBezTo>
                  <a:cubicBezTo>
                    <a:pt x="76993" y="761206"/>
                    <a:pt x="79374" y="758825"/>
                    <a:pt x="77787" y="762000"/>
                  </a:cubicBezTo>
                  <a:cubicBezTo>
                    <a:pt x="76200" y="765175"/>
                    <a:pt x="71437" y="772318"/>
                    <a:pt x="68262" y="776287"/>
                  </a:cubicBezTo>
                  <a:cubicBezTo>
                    <a:pt x="65087" y="780256"/>
                    <a:pt x="58737" y="785812"/>
                    <a:pt x="58737" y="785812"/>
                  </a:cubicBezTo>
                  <a:lnTo>
                    <a:pt x="53975" y="790575"/>
                  </a:lnTo>
                  <a:cubicBezTo>
                    <a:pt x="52388" y="792162"/>
                    <a:pt x="50799" y="792162"/>
                    <a:pt x="49212" y="795337"/>
                  </a:cubicBezTo>
                  <a:cubicBezTo>
                    <a:pt x="47625" y="798512"/>
                    <a:pt x="45244" y="804863"/>
                    <a:pt x="44450" y="809625"/>
                  </a:cubicBezTo>
                  <a:cubicBezTo>
                    <a:pt x="43656" y="814387"/>
                    <a:pt x="45244" y="819150"/>
                    <a:pt x="44450" y="823912"/>
                  </a:cubicBezTo>
                  <a:cubicBezTo>
                    <a:pt x="43656" y="828674"/>
                    <a:pt x="38100" y="832644"/>
                    <a:pt x="39687" y="838200"/>
                  </a:cubicBezTo>
                  <a:cubicBezTo>
                    <a:pt x="41274" y="843756"/>
                    <a:pt x="50800" y="851694"/>
                    <a:pt x="53975" y="857250"/>
                  </a:cubicBezTo>
                  <a:cubicBezTo>
                    <a:pt x="57150" y="862806"/>
                    <a:pt x="57943" y="866775"/>
                    <a:pt x="58737" y="871537"/>
                  </a:cubicBezTo>
                  <a:cubicBezTo>
                    <a:pt x="59531" y="876299"/>
                    <a:pt x="57943" y="880269"/>
                    <a:pt x="58737" y="885825"/>
                  </a:cubicBezTo>
                  <a:cubicBezTo>
                    <a:pt x="59531" y="891381"/>
                    <a:pt x="61913" y="900113"/>
                    <a:pt x="63500" y="904875"/>
                  </a:cubicBezTo>
                  <a:cubicBezTo>
                    <a:pt x="65087" y="909637"/>
                    <a:pt x="66675" y="908050"/>
                    <a:pt x="68262" y="914400"/>
                  </a:cubicBezTo>
                  <a:cubicBezTo>
                    <a:pt x="69850" y="920750"/>
                    <a:pt x="72231" y="935831"/>
                    <a:pt x="73025" y="942975"/>
                  </a:cubicBezTo>
                  <a:cubicBezTo>
                    <a:pt x="73819" y="950119"/>
                    <a:pt x="73025" y="957262"/>
                    <a:pt x="73025" y="957262"/>
                  </a:cubicBezTo>
                  <a:cubicBezTo>
                    <a:pt x="73025" y="961231"/>
                    <a:pt x="73819" y="963612"/>
                    <a:pt x="73025" y="966787"/>
                  </a:cubicBezTo>
                  <a:cubicBezTo>
                    <a:pt x="72231" y="969962"/>
                    <a:pt x="69056" y="972343"/>
                    <a:pt x="68262" y="976312"/>
                  </a:cubicBezTo>
                  <a:cubicBezTo>
                    <a:pt x="67468" y="980281"/>
                    <a:pt x="69056" y="985838"/>
                    <a:pt x="68262" y="990600"/>
                  </a:cubicBezTo>
                  <a:cubicBezTo>
                    <a:pt x="67468" y="995362"/>
                    <a:pt x="64294" y="1000918"/>
                    <a:pt x="63500" y="1004887"/>
                  </a:cubicBezTo>
                  <a:cubicBezTo>
                    <a:pt x="62706" y="1008856"/>
                    <a:pt x="65088" y="1010443"/>
                    <a:pt x="63500" y="1014412"/>
                  </a:cubicBezTo>
                  <a:cubicBezTo>
                    <a:pt x="61913" y="1018381"/>
                    <a:pt x="55562" y="1023938"/>
                    <a:pt x="53975" y="1028700"/>
                  </a:cubicBezTo>
                  <a:cubicBezTo>
                    <a:pt x="52388" y="1033462"/>
                    <a:pt x="53975" y="1042987"/>
                    <a:pt x="53975" y="1042987"/>
                  </a:cubicBezTo>
                  <a:cubicBezTo>
                    <a:pt x="53975" y="1048543"/>
                    <a:pt x="54769" y="1056481"/>
                    <a:pt x="53975" y="1062037"/>
                  </a:cubicBezTo>
                  <a:cubicBezTo>
                    <a:pt x="53181" y="1067593"/>
                    <a:pt x="50006" y="1073150"/>
                    <a:pt x="49212" y="1076325"/>
                  </a:cubicBezTo>
                  <a:cubicBezTo>
                    <a:pt x="48418" y="1079500"/>
                    <a:pt x="49212" y="1081087"/>
                    <a:pt x="49212" y="1081087"/>
                  </a:cubicBezTo>
                  <a:cubicBezTo>
                    <a:pt x="49212" y="1084262"/>
                    <a:pt x="48418" y="1090613"/>
                    <a:pt x="49212" y="1095375"/>
                  </a:cubicBezTo>
                  <a:cubicBezTo>
                    <a:pt x="50006" y="1100137"/>
                    <a:pt x="53181" y="1104900"/>
                    <a:pt x="53975" y="1109662"/>
                  </a:cubicBezTo>
                  <a:cubicBezTo>
                    <a:pt x="54769" y="1114424"/>
                    <a:pt x="53181" y="1119188"/>
                    <a:pt x="53975" y="1123950"/>
                  </a:cubicBezTo>
                  <a:cubicBezTo>
                    <a:pt x="54769" y="1128712"/>
                    <a:pt x="57943" y="1134268"/>
                    <a:pt x="58737" y="1138237"/>
                  </a:cubicBezTo>
                  <a:cubicBezTo>
                    <a:pt x="59531" y="1142206"/>
                    <a:pt x="59531" y="1143793"/>
                    <a:pt x="58737" y="1147762"/>
                  </a:cubicBezTo>
                  <a:cubicBezTo>
                    <a:pt x="57943" y="1151731"/>
                    <a:pt x="54769" y="1158081"/>
                    <a:pt x="53975" y="1162050"/>
                  </a:cubicBezTo>
                  <a:cubicBezTo>
                    <a:pt x="53181" y="1166019"/>
                    <a:pt x="53975" y="1171575"/>
                    <a:pt x="53975" y="1171575"/>
                  </a:cubicBezTo>
                  <a:cubicBezTo>
                    <a:pt x="53975" y="1176337"/>
                    <a:pt x="54769" y="1185069"/>
                    <a:pt x="53975" y="1190625"/>
                  </a:cubicBezTo>
                  <a:cubicBezTo>
                    <a:pt x="53181" y="1196181"/>
                    <a:pt x="50006" y="1199356"/>
                    <a:pt x="49212" y="1204912"/>
                  </a:cubicBezTo>
                  <a:cubicBezTo>
                    <a:pt x="48418" y="1210468"/>
                    <a:pt x="49212" y="1223962"/>
                    <a:pt x="49212" y="1223962"/>
                  </a:cubicBezTo>
                  <a:lnTo>
                    <a:pt x="49212" y="1233487"/>
                  </a:lnTo>
                  <a:cubicBezTo>
                    <a:pt x="49212" y="1237456"/>
                    <a:pt x="50006" y="1243806"/>
                    <a:pt x="49212" y="1247775"/>
                  </a:cubicBezTo>
                  <a:cubicBezTo>
                    <a:pt x="48418" y="1251744"/>
                    <a:pt x="45244" y="1254125"/>
                    <a:pt x="44450" y="1257300"/>
                  </a:cubicBezTo>
                  <a:cubicBezTo>
                    <a:pt x="43656" y="1260475"/>
                    <a:pt x="44450" y="1266825"/>
                    <a:pt x="44450" y="1266825"/>
                  </a:cubicBezTo>
                  <a:cubicBezTo>
                    <a:pt x="44450" y="1270000"/>
                    <a:pt x="43656" y="1272381"/>
                    <a:pt x="44450" y="1276350"/>
                  </a:cubicBezTo>
                  <a:cubicBezTo>
                    <a:pt x="45244" y="1280319"/>
                    <a:pt x="47625" y="1286668"/>
                    <a:pt x="49212" y="1290637"/>
                  </a:cubicBezTo>
                  <a:cubicBezTo>
                    <a:pt x="50799" y="1294606"/>
                    <a:pt x="53181" y="1296193"/>
                    <a:pt x="53975" y="1300162"/>
                  </a:cubicBezTo>
                  <a:cubicBezTo>
                    <a:pt x="54769" y="1304131"/>
                    <a:pt x="54769" y="1308894"/>
                    <a:pt x="53975" y="1314450"/>
                  </a:cubicBezTo>
                  <a:cubicBezTo>
                    <a:pt x="53181" y="1320006"/>
                    <a:pt x="50799" y="1328738"/>
                    <a:pt x="49212" y="1333500"/>
                  </a:cubicBezTo>
                  <a:cubicBezTo>
                    <a:pt x="47625" y="1338262"/>
                    <a:pt x="45244" y="1338263"/>
                    <a:pt x="44450" y="1343025"/>
                  </a:cubicBezTo>
                  <a:cubicBezTo>
                    <a:pt x="43656" y="1347787"/>
                    <a:pt x="44450" y="1362075"/>
                    <a:pt x="44450" y="1362075"/>
                  </a:cubicBezTo>
                  <a:lnTo>
                    <a:pt x="44450" y="1376362"/>
                  </a:lnTo>
                  <a:cubicBezTo>
                    <a:pt x="44450" y="1379537"/>
                    <a:pt x="43656" y="1376363"/>
                    <a:pt x="44450" y="1381125"/>
                  </a:cubicBezTo>
                  <a:cubicBezTo>
                    <a:pt x="45244" y="1385887"/>
                    <a:pt x="48418" y="1397793"/>
                    <a:pt x="49212" y="1404937"/>
                  </a:cubicBezTo>
                  <a:cubicBezTo>
                    <a:pt x="50006" y="1412081"/>
                    <a:pt x="49212" y="1423987"/>
                    <a:pt x="49212" y="1423987"/>
                  </a:cubicBezTo>
                  <a:cubicBezTo>
                    <a:pt x="49212" y="1428749"/>
                    <a:pt x="48418" y="1427956"/>
                    <a:pt x="49212" y="1433512"/>
                  </a:cubicBezTo>
                  <a:cubicBezTo>
                    <a:pt x="50006" y="1439068"/>
                    <a:pt x="53181" y="1450181"/>
                    <a:pt x="53975" y="1457325"/>
                  </a:cubicBezTo>
                  <a:cubicBezTo>
                    <a:pt x="54769" y="1464469"/>
                    <a:pt x="53181" y="1470819"/>
                    <a:pt x="53975" y="1476375"/>
                  </a:cubicBezTo>
                  <a:cubicBezTo>
                    <a:pt x="54769" y="1481931"/>
                    <a:pt x="57943" y="1485106"/>
                    <a:pt x="58737" y="1490662"/>
                  </a:cubicBezTo>
                  <a:cubicBezTo>
                    <a:pt x="59531" y="1496218"/>
                    <a:pt x="57150" y="1504156"/>
                    <a:pt x="58737" y="1509712"/>
                  </a:cubicBezTo>
                  <a:cubicBezTo>
                    <a:pt x="60324" y="1515268"/>
                    <a:pt x="65881" y="1519238"/>
                    <a:pt x="68262" y="1524000"/>
                  </a:cubicBezTo>
                  <a:cubicBezTo>
                    <a:pt x="70643" y="1528762"/>
                    <a:pt x="74612" y="1534318"/>
                    <a:pt x="73025" y="1538287"/>
                  </a:cubicBezTo>
                  <a:cubicBezTo>
                    <a:pt x="71438" y="1542256"/>
                    <a:pt x="61912" y="1544637"/>
                    <a:pt x="58737" y="1547812"/>
                  </a:cubicBezTo>
                  <a:cubicBezTo>
                    <a:pt x="55562" y="1550987"/>
                    <a:pt x="54769" y="1551781"/>
                    <a:pt x="53975" y="1557337"/>
                  </a:cubicBezTo>
                  <a:cubicBezTo>
                    <a:pt x="53181" y="1562893"/>
                    <a:pt x="53975" y="1581150"/>
                    <a:pt x="53975" y="1581150"/>
                  </a:cubicBezTo>
                  <a:lnTo>
                    <a:pt x="53975" y="1604962"/>
                  </a:lnTo>
                  <a:lnTo>
                    <a:pt x="53975" y="1619250"/>
                  </a:lnTo>
                  <a:cubicBezTo>
                    <a:pt x="53975" y="1624806"/>
                    <a:pt x="54769" y="1631950"/>
                    <a:pt x="53975" y="1638300"/>
                  </a:cubicBezTo>
                  <a:cubicBezTo>
                    <a:pt x="53181" y="1644650"/>
                    <a:pt x="50006" y="1651794"/>
                    <a:pt x="49212" y="1657350"/>
                  </a:cubicBezTo>
                  <a:cubicBezTo>
                    <a:pt x="48418" y="1662906"/>
                    <a:pt x="49212" y="1671637"/>
                    <a:pt x="49212" y="1671637"/>
                  </a:cubicBezTo>
                  <a:cubicBezTo>
                    <a:pt x="49212" y="1677987"/>
                    <a:pt x="47625" y="1689894"/>
                    <a:pt x="49212" y="1695450"/>
                  </a:cubicBezTo>
                  <a:cubicBezTo>
                    <a:pt x="50799" y="1701006"/>
                    <a:pt x="55562" y="1699419"/>
                    <a:pt x="58737" y="1704975"/>
                  </a:cubicBezTo>
                  <a:cubicBezTo>
                    <a:pt x="61912" y="1710531"/>
                    <a:pt x="66674" y="1720849"/>
                    <a:pt x="68262" y="1728787"/>
                  </a:cubicBezTo>
                  <a:cubicBezTo>
                    <a:pt x="69850" y="1736725"/>
                    <a:pt x="68262" y="1752600"/>
                    <a:pt x="68262" y="1752600"/>
                  </a:cubicBezTo>
                  <a:cubicBezTo>
                    <a:pt x="68262" y="1758156"/>
                    <a:pt x="69849" y="1756569"/>
                    <a:pt x="68262" y="1762125"/>
                  </a:cubicBezTo>
                  <a:cubicBezTo>
                    <a:pt x="66675" y="1767681"/>
                    <a:pt x="61118" y="1779587"/>
                    <a:pt x="58737" y="1785937"/>
                  </a:cubicBezTo>
                  <a:cubicBezTo>
                    <a:pt x="56356" y="1792287"/>
                    <a:pt x="53975" y="1800225"/>
                    <a:pt x="53975" y="1800225"/>
                  </a:cubicBezTo>
                  <a:cubicBezTo>
                    <a:pt x="52388" y="1804987"/>
                    <a:pt x="50799" y="1810543"/>
                    <a:pt x="49212" y="1814512"/>
                  </a:cubicBezTo>
                  <a:cubicBezTo>
                    <a:pt x="47625" y="1818481"/>
                    <a:pt x="43656" y="1818481"/>
                    <a:pt x="44450" y="1824037"/>
                  </a:cubicBezTo>
                  <a:cubicBezTo>
                    <a:pt x="45244" y="1829593"/>
                    <a:pt x="49609" y="1838721"/>
                    <a:pt x="53975" y="184785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endParaRPr lang="ja-JP" altLang="en-US"/>
            </a:p>
          </p:txBody>
        </p:sp>
        <p:sp>
          <p:nvSpPr>
            <p:cNvPr id="19492" name="フリーフォーム 76"/>
            <p:cNvSpPr>
              <a:spLocks/>
            </p:cNvSpPr>
            <p:nvPr/>
          </p:nvSpPr>
          <p:spPr bwMode="auto">
            <a:xfrm>
              <a:off x="3727451" y="1633538"/>
              <a:ext cx="100012" cy="1847850"/>
            </a:xfrm>
            <a:custGeom>
              <a:avLst/>
              <a:gdLst>
                <a:gd name="T0" fmla="*/ 63499 w 100012"/>
                <a:gd name="T1" fmla="*/ 61912 h 1847850"/>
                <a:gd name="T2" fmla="*/ 63499 w 100012"/>
                <a:gd name="T3" fmla="*/ 85725 h 1847850"/>
                <a:gd name="T4" fmla="*/ 82549 w 100012"/>
                <a:gd name="T5" fmla="*/ 119062 h 1847850"/>
                <a:gd name="T6" fmla="*/ 44449 w 100012"/>
                <a:gd name="T7" fmla="*/ 152400 h 1847850"/>
                <a:gd name="T8" fmla="*/ 49212 w 100012"/>
                <a:gd name="T9" fmla="*/ 190500 h 1847850"/>
                <a:gd name="T10" fmla="*/ 44449 w 100012"/>
                <a:gd name="T11" fmla="*/ 238125 h 1847850"/>
                <a:gd name="T12" fmla="*/ 39687 w 100012"/>
                <a:gd name="T13" fmla="*/ 271462 h 1847850"/>
                <a:gd name="T14" fmla="*/ 30162 w 100012"/>
                <a:gd name="T15" fmla="*/ 309562 h 1847850"/>
                <a:gd name="T16" fmla="*/ 30162 w 100012"/>
                <a:gd name="T17" fmla="*/ 342900 h 1847850"/>
                <a:gd name="T18" fmla="*/ 44449 w 100012"/>
                <a:gd name="T19" fmla="*/ 390525 h 1847850"/>
                <a:gd name="T20" fmla="*/ 39687 w 100012"/>
                <a:gd name="T21" fmla="*/ 438150 h 1847850"/>
                <a:gd name="T22" fmla="*/ 39687 w 100012"/>
                <a:gd name="T23" fmla="*/ 466725 h 1847850"/>
                <a:gd name="T24" fmla="*/ 39687 w 100012"/>
                <a:gd name="T25" fmla="*/ 490537 h 1847850"/>
                <a:gd name="T26" fmla="*/ 44449 w 100012"/>
                <a:gd name="T27" fmla="*/ 542925 h 1847850"/>
                <a:gd name="T28" fmla="*/ 49212 w 100012"/>
                <a:gd name="T29" fmla="*/ 581025 h 1847850"/>
                <a:gd name="T30" fmla="*/ 20637 w 100012"/>
                <a:gd name="T31" fmla="*/ 604837 h 1847850"/>
                <a:gd name="T32" fmla="*/ 15874 w 100012"/>
                <a:gd name="T33" fmla="*/ 628650 h 1847850"/>
                <a:gd name="T34" fmla="*/ 15874 w 100012"/>
                <a:gd name="T35" fmla="*/ 671512 h 1847850"/>
                <a:gd name="T36" fmla="*/ 49212 w 100012"/>
                <a:gd name="T37" fmla="*/ 690562 h 1847850"/>
                <a:gd name="T38" fmla="*/ 58737 w 100012"/>
                <a:gd name="T39" fmla="*/ 719137 h 1847850"/>
                <a:gd name="T40" fmla="*/ 63499 w 100012"/>
                <a:gd name="T41" fmla="*/ 742950 h 1847850"/>
                <a:gd name="T42" fmla="*/ 68262 w 100012"/>
                <a:gd name="T43" fmla="*/ 771525 h 1847850"/>
                <a:gd name="T44" fmla="*/ 77787 w 100012"/>
                <a:gd name="T45" fmla="*/ 809625 h 1847850"/>
                <a:gd name="T46" fmla="*/ 53974 w 100012"/>
                <a:gd name="T47" fmla="*/ 842962 h 1847850"/>
                <a:gd name="T48" fmla="*/ 30162 w 100012"/>
                <a:gd name="T49" fmla="*/ 857250 h 1847850"/>
                <a:gd name="T50" fmla="*/ 25399 w 100012"/>
                <a:gd name="T51" fmla="*/ 895350 h 1847850"/>
                <a:gd name="T52" fmla="*/ 25399 w 100012"/>
                <a:gd name="T53" fmla="*/ 947737 h 1847850"/>
                <a:gd name="T54" fmla="*/ 20637 w 100012"/>
                <a:gd name="T55" fmla="*/ 1000125 h 1847850"/>
                <a:gd name="T56" fmla="*/ 11112 w 100012"/>
                <a:gd name="T57" fmla="*/ 1038225 h 1847850"/>
                <a:gd name="T58" fmla="*/ 34924 w 100012"/>
                <a:gd name="T59" fmla="*/ 1095375 h 1847850"/>
                <a:gd name="T60" fmla="*/ 53974 w 100012"/>
                <a:gd name="T61" fmla="*/ 1152525 h 1847850"/>
                <a:gd name="T62" fmla="*/ 53974 w 100012"/>
                <a:gd name="T63" fmla="*/ 1190625 h 1847850"/>
                <a:gd name="T64" fmla="*/ 49212 w 100012"/>
                <a:gd name="T65" fmla="*/ 1238250 h 1847850"/>
                <a:gd name="T66" fmla="*/ 30162 w 100012"/>
                <a:gd name="T67" fmla="*/ 1285875 h 1847850"/>
                <a:gd name="T68" fmla="*/ 11112 w 100012"/>
                <a:gd name="T69" fmla="*/ 1304925 h 1847850"/>
                <a:gd name="T70" fmla="*/ 15874 w 100012"/>
                <a:gd name="T71" fmla="*/ 1352550 h 1847850"/>
                <a:gd name="T72" fmla="*/ 6349 w 100012"/>
                <a:gd name="T73" fmla="*/ 1414462 h 1847850"/>
                <a:gd name="T74" fmla="*/ 1587 w 100012"/>
                <a:gd name="T75" fmla="*/ 1462087 h 1847850"/>
                <a:gd name="T76" fmla="*/ 11112 w 100012"/>
                <a:gd name="T77" fmla="*/ 1500187 h 1847850"/>
                <a:gd name="T78" fmla="*/ 39687 w 100012"/>
                <a:gd name="T79" fmla="*/ 1528762 h 1847850"/>
                <a:gd name="T80" fmla="*/ 58737 w 100012"/>
                <a:gd name="T81" fmla="*/ 1566862 h 1847850"/>
                <a:gd name="T82" fmla="*/ 87312 w 100012"/>
                <a:gd name="T83" fmla="*/ 1604962 h 1847850"/>
                <a:gd name="T84" fmla="*/ 87312 w 100012"/>
                <a:gd name="T85" fmla="*/ 1647825 h 1847850"/>
                <a:gd name="T86" fmla="*/ 92074 w 100012"/>
                <a:gd name="T87" fmla="*/ 1685925 h 1847850"/>
                <a:gd name="T88" fmla="*/ 92074 w 100012"/>
                <a:gd name="T89" fmla="*/ 1733550 h 1847850"/>
                <a:gd name="T90" fmla="*/ 77787 w 100012"/>
                <a:gd name="T91" fmla="*/ 1766887 h 1847850"/>
                <a:gd name="T92" fmla="*/ 53974 w 100012"/>
                <a:gd name="T93" fmla="*/ 1804987 h 1847850"/>
                <a:gd name="T94" fmla="*/ 30162 w 100012"/>
                <a:gd name="T95" fmla="*/ 1828800 h 18478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0012"/>
                <a:gd name="T145" fmla="*/ 0 h 1847850"/>
                <a:gd name="T146" fmla="*/ 100012 w 100012"/>
                <a:gd name="T147" fmla="*/ 1847850 h 18478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0012" h="1847850">
                  <a:moveTo>
                    <a:pt x="73024" y="0"/>
                  </a:moveTo>
                  <a:cubicBezTo>
                    <a:pt x="71437" y="21034"/>
                    <a:pt x="69850" y="42068"/>
                    <a:pt x="68262" y="52387"/>
                  </a:cubicBezTo>
                  <a:cubicBezTo>
                    <a:pt x="66675" y="62706"/>
                    <a:pt x="64293" y="59531"/>
                    <a:pt x="63499" y="61912"/>
                  </a:cubicBezTo>
                  <a:cubicBezTo>
                    <a:pt x="62705" y="64293"/>
                    <a:pt x="64293" y="64294"/>
                    <a:pt x="63499" y="66675"/>
                  </a:cubicBezTo>
                  <a:cubicBezTo>
                    <a:pt x="62705" y="69056"/>
                    <a:pt x="58737" y="73025"/>
                    <a:pt x="58737" y="76200"/>
                  </a:cubicBezTo>
                  <a:cubicBezTo>
                    <a:pt x="58737" y="79375"/>
                    <a:pt x="60324" y="82550"/>
                    <a:pt x="63499" y="85725"/>
                  </a:cubicBezTo>
                  <a:cubicBezTo>
                    <a:pt x="66674" y="88900"/>
                    <a:pt x="74612" y="90488"/>
                    <a:pt x="77787" y="95250"/>
                  </a:cubicBezTo>
                  <a:cubicBezTo>
                    <a:pt x="80962" y="100012"/>
                    <a:pt x="81755" y="110331"/>
                    <a:pt x="82549" y="114300"/>
                  </a:cubicBezTo>
                  <a:cubicBezTo>
                    <a:pt x="83343" y="118269"/>
                    <a:pt x="84930" y="115887"/>
                    <a:pt x="82549" y="119062"/>
                  </a:cubicBezTo>
                  <a:cubicBezTo>
                    <a:pt x="80168" y="122237"/>
                    <a:pt x="68262" y="133350"/>
                    <a:pt x="68262" y="133350"/>
                  </a:cubicBezTo>
                  <a:cubicBezTo>
                    <a:pt x="64293" y="137319"/>
                    <a:pt x="62706" y="139700"/>
                    <a:pt x="58737" y="142875"/>
                  </a:cubicBezTo>
                  <a:cubicBezTo>
                    <a:pt x="54768" y="146050"/>
                    <a:pt x="46830" y="149225"/>
                    <a:pt x="44449" y="152400"/>
                  </a:cubicBezTo>
                  <a:cubicBezTo>
                    <a:pt x="42068" y="155575"/>
                    <a:pt x="43655" y="157163"/>
                    <a:pt x="44449" y="161925"/>
                  </a:cubicBezTo>
                  <a:cubicBezTo>
                    <a:pt x="45243" y="166687"/>
                    <a:pt x="48418" y="176213"/>
                    <a:pt x="49212" y="180975"/>
                  </a:cubicBezTo>
                  <a:cubicBezTo>
                    <a:pt x="50006" y="185737"/>
                    <a:pt x="50006" y="186531"/>
                    <a:pt x="49212" y="190500"/>
                  </a:cubicBezTo>
                  <a:cubicBezTo>
                    <a:pt x="48418" y="194469"/>
                    <a:pt x="45243" y="200025"/>
                    <a:pt x="44449" y="204787"/>
                  </a:cubicBezTo>
                  <a:cubicBezTo>
                    <a:pt x="43655" y="209549"/>
                    <a:pt x="44449" y="219075"/>
                    <a:pt x="44449" y="219075"/>
                  </a:cubicBezTo>
                  <a:lnTo>
                    <a:pt x="44449" y="238125"/>
                  </a:lnTo>
                  <a:cubicBezTo>
                    <a:pt x="44449" y="242887"/>
                    <a:pt x="45243" y="244475"/>
                    <a:pt x="44449" y="247650"/>
                  </a:cubicBezTo>
                  <a:cubicBezTo>
                    <a:pt x="43655" y="250825"/>
                    <a:pt x="40481" y="253206"/>
                    <a:pt x="39687" y="257175"/>
                  </a:cubicBezTo>
                  <a:cubicBezTo>
                    <a:pt x="38893" y="261144"/>
                    <a:pt x="40481" y="267493"/>
                    <a:pt x="39687" y="271462"/>
                  </a:cubicBezTo>
                  <a:cubicBezTo>
                    <a:pt x="38893" y="275431"/>
                    <a:pt x="34924" y="280987"/>
                    <a:pt x="34924" y="280987"/>
                  </a:cubicBezTo>
                  <a:cubicBezTo>
                    <a:pt x="33337" y="284162"/>
                    <a:pt x="30956" y="285750"/>
                    <a:pt x="30162" y="290512"/>
                  </a:cubicBezTo>
                  <a:cubicBezTo>
                    <a:pt x="29368" y="295274"/>
                    <a:pt x="30162" y="309562"/>
                    <a:pt x="30162" y="309562"/>
                  </a:cubicBezTo>
                  <a:lnTo>
                    <a:pt x="30162" y="319087"/>
                  </a:lnTo>
                  <a:lnTo>
                    <a:pt x="30162" y="328612"/>
                  </a:lnTo>
                  <a:cubicBezTo>
                    <a:pt x="30162" y="332581"/>
                    <a:pt x="27781" y="337344"/>
                    <a:pt x="30162" y="342900"/>
                  </a:cubicBezTo>
                  <a:cubicBezTo>
                    <a:pt x="32543" y="348456"/>
                    <a:pt x="42068" y="357188"/>
                    <a:pt x="44449" y="361950"/>
                  </a:cubicBezTo>
                  <a:cubicBezTo>
                    <a:pt x="46830" y="366712"/>
                    <a:pt x="44449" y="371475"/>
                    <a:pt x="44449" y="371475"/>
                  </a:cubicBezTo>
                  <a:cubicBezTo>
                    <a:pt x="44449" y="376237"/>
                    <a:pt x="45243" y="384969"/>
                    <a:pt x="44449" y="390525"/>
                  </a:cubicBezTo>
                  <a:cubicBezTo>
                    <a:pt x="43655" y="396081"/>
                    <a:pt x="40481" y="398462"/>
                    <a:pt x="39687" y="404812"/>
                  </a:cubicBezTo>
                  <a:cubicBezTo>
                    <a:pt x="38893" y="411162"/>
                    <a:pt x="39687" y="428625"/>
                    <a:pt x="39687" y="428625"/>
                  </a:cubicBezTo>
                  <a:lnTo>
                    <a:pt x="39687" y="438150"/>
                  </a:lnTo>
                  <a:lnTo>
                    <a:pt x="39687" y="447675"/>
                  </a:lnTo>
                  <a:lnTo>
                    <a:pt x="39687" y="457200"/>
                  </a:lnTo>
                  <a:lnTo>
                    <a:pt x="39687" y="466725"/>
                  </a:lnTo>
                  <a:lnTo>
                    <a:pt x="39687" y="471487"/>
                  </a:lnTo>
                  <a:lnTo>
                    <a:pt x="39687" y="476250"/>
                  </a:lnTo>
                  <a:lnTo>
                    <a:pt x="39687" y="490537"/>
                  </a:lnTo>
                  <a:lnTo>
                    <a:pt x="39687" y="509587"/>
                  </a:lnTo>
                  <a:cubicBezTo>
                    <a:pt x="39687" y="515937"/>
                    <a:pt x="38893" y="523081"/>
                    <a:pt x="39687" y="528637"/>
                  </a:cubicBezTo>
                  <a:cubicBezTo>
                    <a:pt x="40481" y="534193"/>
                    <a:pt x="43655" y="538163"/>
                    <a:pt x="44449" y="542925"/>
                  </a:cubicBezTo>
                  <a:cubicBezTo>
                    <a:pt x="45243" y="547687"/>
                    <a:pt x="44449" y="557212"/>
                    <a:pt x="44449" y="557212"/>
                  </a:cubicBezTo>
                  <a:cubicBezTo>
                    <a:pt x="44449" y="561181"/>
                    <a:pt x="43655" y="562768"/>
                    <a:pt x="44449" y="566737"/>
                  </a:cubicBezTo>
                  <a:cubicBezTo>
                    <a:pt x="45243" y="570706"/>
                    <a:pt x="49212" y="577056"/>
                    <a:pt x="49212" y="581025"/>
                  </a:cubicBezTo>
                  <a:cubicBezTo>
                    <a:pt x="49212" y="584994"/>
                    <a:pt x="46830" y="588169"/>
                    <a:pt x="44449" y="590550"/>
                  </a:cubicBezTo>
                  <a:cubicBezTo>
                    <a:pt x="42068" y="592931"/>
                    <a:pt x="38893" y="592931"/>
                    <a:pt x="34924" y="595312"/>
                  </a:cubicBezTo>
                  <a:cubicBezTo>
                    <a:pt x="30955" y="597693"/>
                    <a:pt x="23018" y="602456"/>
                    <a:pt x="20637" y="604837"/>
                  </a:cubicBezTo>
                  <a:cubicBezTo>
                    <a:pt x="18256" y="607218"/>
                    <a:pt x="21431" y="607219"/>
                    <a:pt x="20637" y="609600"/>
                  </a:cubicBezTo>
                  <a:cubicBezTo>
                    <a:pt x="19843" y="611981"/>
                    <a:pt x="16668" y="615950"/>
                    <a:pt x="15874" y="619125"/>
                  </a:cubicBezTo>
                  <a:cubicBezTo>
                    <a:pt x="15080" y="622300"/>
                    <a:pt x="15874" y="628650"/>
                    <a:pt x="15874" y="628650"/>
                  </a:cubicBezTo>
                  <a:lnTo>
                    <a:pt x="15874" y="642937"/>
                  </a:lnTo>
                  <a:lnTo>
                    <a:pt x="15874" y="657225"/>
                  </a:lnTo>
                  <a:cubicBezTo>
                    <a:pt x="15874" y="661987"/>
                    <a:pt x="13493" y="669131"/>
                    <a:pt x="15874" y="671512"/>
                  </a:cubicBezTo>
                  <a:cubicBezTo>
                    <a:pt x="18255" y="673893"/>
                    <a:pt x="26193" y="669925"/>
                    <a:pt x="30162" y="671512"/>
                  </a:cubicBezTo>
                  <a:cubicBezTo>
                    <a:pt x="34131" y="673100"/>
                    <a:pt x="39687" y="681037"/>
                    <a:pt x="39687" y="681037"/>
                  </a:cubicBezTo>
                  <a:lnTo>
                    <a:pt x="49212" y="690562"/>
                  </a:lnTo>
                  <a:cubicBezTo>
                    <a:pt x="51593" y="692943"/>
                    <a:pt x="52387" y="692944"/>
                    <a:pt x="53974" y="695325"/>
                  </a:cubicBezTo>
                  <a:cubicBezTo>
                    <a:pt x="55561" y="697706"/>
                    <a:pt x="57943" y="700881"/>
                    <a:pt x="58737" y="704850"/>
                  </a:cubicBezTo>
                  <a:cubicBezTo>
                    <a:pt x="59531" y="708819"/>
                    <a:pt x="58737" y="719137"/>
                    <a:pt x="58737" y="719137"/>
                  </a:cubicBezTo>
                  <a:lnTo>
                    <a:pt x="58737" y="728662"/>
                  </a:lnTo>
                  <a:cubicBezTo>
                    <a:pt x="58737" y="731837"/>
                    <a:pt x="57943" y="735806"/>
                    <a:pt x="58737" y="738187"/>
                  </a:cubicBezTo>
                  <a:cubicBezTo>
                    <a:pt x="59531" y="740568"/>
                    <a:pt x="61912" y="740569"/>
                    <a:pt x="63499" y="742950"/>
                  </a:cubicBezTo>
                  <a:cubicBezTo>
                    <a:pt x="65086" y="745331"/>
                    <a:pt x="67468" y="750094"/>
                    <a:pt x="68262" y="752475"/>
                  </a:cubicBezTo>
                  <a:cubicBezTo>
                    <a:pt x="69056" y="754856"/>
                    <a:pt x="68262" y="757237"/>
                    <a:pt x="68262" y="757237"/>
                  </a:cubicBezTo>
                  <a:cubicBezTo>
                    <a:pt x="68262" y="760412"/>
                    <a:pt x="67468" y="767556"/>
                    <a:pt x="68262" y="771525"/>
                  </a:cubicBezTo>
                  <a:cubicBezTo>
                    <a:pt x="69056" y="775494"/>
                    <a:pt x="73024" y="781050"/>
                    <a:pt x="73024" y="781050"/>
                  </a:cubicBezTo>
                  <a:cubicBezTo>
                    <a:pt x="74611" y="784225"/>
                    <a:pt x="76993" y="785813"/>
                    <a:pt x="77787" y="790575"/>
                  </a:cubicBezTo>
                  <a:cubicBezTo>
                    <a:pt x="78581" y="795337"/>
                    <a:pt x="77787" y="809625"/>
                    <a:pt x="77787" y="809625"/>
                  </a:cubicBezTo>
                  <a:cubicBezTo>
                    <a:pt x="77787" y="814387"/>
                    <a:pt x="79375" y="816769"/>
                    <a:pt x="77787" y="819150"/>
                  </a:cubicBezTo>
                  <a:cubicBezTo>
                    <a:pt x="76200" y="821531"/>
                    <a:pt x="72231" y="819943"/>
                    <a:pt x="68262" y="823912"/>
                  </a:cubicBezTo>
                  <a:cubicBezTo>
                    <a:pt x="64293" y="827881"/>
                    <a:pt x="57943" y="839787"/>
                    <a:pt x="53974" y="842962"/>
                  </a:cubicBezTo>
                  <a:cubicBezTo>
                    <a:pt x="50005" y="846137"/>
                    <a:pt x="46830" y="841375"/>
                    <a:pt x="44449" y="842962"/>
                  </a:cubicBezTo>
                  <a:cubicBezTo>
                    <a:pt x="42068" y="844550"/>
                    <a:pt x="42068" y="850106"/>
                    <a:pt x="39687" y="852487"/>
                  </a:cubicBezTo>
                  <a:cubicBezTo>
                    <a:pt x="37306" y="854868"/>
                    <a:pt x="31749" y="854869"/>
                    <a:pt x="30162" y="857250"/>
                  </a:cubicBezTo>
                  <a:cubicBezTo>
                    <a:pt x="28575" y="859631"/>
                    <a:pt x="30162" y="866775"/>
                    <a:pt x="30162" y="866775"/>
                  </a:cubicBezTo>
                  <a:cubicBezTo>
                    <a:pt x="30162" y="869950"/>
                    <a:pt x="30956" y="871538"/>
                    <a:pt x="30162" y="876300"/>
                  </a:cubicBezTo>
                  <a:cubicBezTo>
                    <a:pt x="29368" y="881062"/>
                    <a:pt x="26193" y="889000"/>
                    <a:pt x="25399" y="895350"/>
                  </a:cubicBezTo>
                  <a:cubicBezTo>
                    <a:pt x="24605" y="901700"/>
                    <a:pt x="25399" y="914400"/>
                    <a:pt x="25399" y="914400"/>
                  </a:cubicBezTo>
                  <a:lnTo>
                    <a:pt x="25399" y="928687"/>
                  </a:lnTo>
                  <a:lnTo>
                    <a:pt x="25399" y="947737"/>
                  </a:lnTo>
                  <a:cubicBezTo>
                    <a:pt x="25399" y="952499"/>
                    <a:pt x="26193" y="951706"/>
                    <a:pt x="25399" y="957262"/>
                  </a:cubicBezTo>
                  <a:cubicBezTo>
                    <a:pt x="24605" y="962818"/>
                    <a:pt x="21431" y="973931"/>
                    <a:pt x="20637" y="981075"/>
                  </a:cubicBezTo>
                  <a:cubicBezTo>
                    <a:pt x="19843" y="988219"/>
                    <a:pt x="21431" y="994569"/>
                    <a:pt x="20637" y="1000125"/>
                  </a:cubicBezTo>
                  <a:cubicBezTo>
                    <a:pt x="19843" y="1005681"/>
                    <a:pt x="16668" y="1009650"/>
                    <a:pt x="15874" y="1014412"/>
                  </a:cubicBezTo>
                  <a:cubicBezTo>
                    <a:pt x="15080" y="1019174"/>
                    <a:pt x="16668" y="1024731"/>
                    <a:pt x="15874" y="1028700"/>
                  </a:cubicBezTo>
                  <a:cubicBezTo>
                    <a:pt x="15080" y="1032669"/>
                    <a:pt x="10318" y="1031875"/>
                    <a:pt x="11112" y="1038225"/>
                  </a:cubicBezTo>
                  <a:cubicBezTo>
                    <a:pt x="11906" y="1044575"/>
                    <a:pt x="18256" y="1058863"/>
                    <a:pt x="20637" y="1066800"/>
                  </a:cubicBezTo>
                  <a:cubicBezTo>
                    <a:pt x="23018" y="1074737"/>
                    <a:pt x="23018" y="1081088"/>
                    <a:pt x="25399" y="1085850"/>
                  </a:cubicBezTo>
                  <a:cubicBezTo>
                    <a:pt x="27780" y="1090612"/>
                    <a:pt x="32543" y="1091406"/>
                    <a:pt x="34924" y="1095375"/>
                  </a:cubicBezTo>
                  <a:cubicBezTo>
                    <a:pt x="37305" y="1099344"/>
                    <a:pt x="39687" y="1109662"/>
                    <a:pt x="39687" y="1109662"/>
                  </a:cubicBezTo>
                  <a:lnTo>
                    <a:pt x="44449" y="1123950"/>
                  </a:lnTo>
                  <a:cubicBezTo>
                    <a:pt x="46830" y="1131094"/>
                    <a:pt x="52387" y="1146175"/>
                    <a:pt x="53974" y="1152525"/>
                  </a:cubicBezTo>
                  <a:cubicBezTo>
                    <a:pt x="55562" y="1158875"/>
                    <a:pt x="53974" y="1162050"/>
                    <a:pt x="53974" y="1162050"/>
                  </a:cubicBezTo>
                  <a:lnTo>
                    <a:pt x="53974" y="1176337"/>
                  </a:lnTo>
                  <a:cubicBezTo>
                    <a:pt x="53974" y="1181099"/>
                    <a:pt x="54768" y="1185069"/>
                    <a:pt x="53974" y="1190625"/>
                  </a:cubicBezTo>
                  <a:cubicBezTo>
                    <a:pt x="53180" y="1196181"/>
                    <a:pt x="50006" y="1203325"/>
                    <a:pt x="49212" y="1209675"/>
                  </a:cubicBezTo>
                  <a:cubicBezTo>
                    <a:pt x="48418" y="1216025"/>
                    <a:pt x="49212" y="1228725"/>
                    <a:pt x="49212" y="1228725"/>
                  </a:cubicBezTo>
                  <a:cubicBezTo>
                    <a:pt x="49212" y="1233487"/>
                    <a:pt x="50799" y="1233488"/>
                    <a:pt x="49212" y="1238250"/>
                  </a:cubicBezTo>
                  <a:cubicBezTo>
                    <a:pt x="47625" y="1243012"/>
                    <a:pt x="41274" y="1251744"/>
                    <a:pt x="39687" y="1257300"/>
                  </a:cubicBezTo>
                  <a:cubicBezTo>
                    <a:pt x="38100" y="1262856"/>
                    <a:pt x="41274" y="1266825"/>
                    <a:pt x="39687" y="1271587"/>
                  </a:cubicBezTo>
                  <a:cubicBezTo>
                    <a:pt x="38100" y="1276349"/>
                    <a:pt x="32543" y="1283494"/>
                    <a:pt x="30162" y="1285875"/>
                  </a:cubicBezTo>
                  <a:cubicBezTo>
                    <a:pt x="27781" y="1288256"/>
                    <a:pt x="28574" y="1284288"/>
                    <a:pt x="25399" y="1285875"/>
                  </a:cubicBezTo>
                  <a:cubicBezTo>
                    <a:pt x="22224" y="1287462"/>
                    <a:pt x="13493" y="1292225"/>
                    <a:pt x="11112" y="1295400"/>
                  </a:cubicBezTo>
                  <a:cubicBezTo>
                    <a:pt x="8731" y="1298575"/>
                    <a:pt x="8731" y="1300163"/>
                    <a:pt x="11112" y="1304925"/>
                  </a:cubicBezTo>
                  <a:cubicBezTo>
                    <a:pt x="13493" y="1309687"/>
                    <a:pt x="24605" y="1318419"/>
                    <a:pt x="25399" y="1323975"/>
                  </a:cubicBezTo>
                  <a:cubicBezTo>
                    <a:pt x="26193" y="1329531"/>
                    <a:pt x="17461" y="1333500"/>
                    <a:pt x="15874" y="1338262"/>
                  </a:cubicBezTo>
                  <a:cubicBezTo>
                    <a:pt x="14287" y="1343024"/>
                    <a:pt x="17462" y="1343819"/>
                    <a:pt x="15874" y="1352550"/>
                  </a:cubicBezTo>
                  <a:cubicBezTo>
                    <a:pt x="14286" y="1361281"/>
                    <a:pt x="7937" y="1381919"/>
                    <a:pt x="6349" y="1390650"/>
                  </a:cubicBezTo>
                  <a:cubicBezTo>
                    <a:pt x="4761" y="1399381"/>
                    <a:pt x="6349" y="1404937"/>
                    <a:pt x="6349" y="1404937"/>
                  </a:cubicBezTo>
                  <a:lnTo>
                    <a:pt x="6349" y="1414462"/>
                  </a:lnTo>
                  <a:lnTo>
                    <a:pt x="6349" y="1428750"/>
                  </a:lnTo>
                  <a:cubicBezTo>
                    <a:pt x="6349" y="1434306"/>
                    <a:pt x="7143" y="1442244"/>
                    <a:pt x="6349" y="1447800"/>
                  </a:cubicBezTo>
                  <a:cubicBezTo>
                    <a:pt x="5555" y="1453356"/>
                    <a:pt x="2381" y="1458912"/>
                    <a:pt x="1587" y="1462087"/>
                  </a:cubicBezTo>
                  <a:cubicBezTo>
                    <a:pt x="793" y="1465262"/>
                    <a:pt x="0" y="1462881"/>
                    <a:pt x="1587" y="1466850"/>
                  </a:cubicBezTo>
                  <a:cubicBezTo>
                    <a:pt x="3175" y="1470819"/>
                    <a:pt x="9525" y="1480344"/>
                    <a:pt x="11112" y="1485900"/>
                  </a:cubicBezTo>
                  <a:cubicBezTo>
                    <a:pt x="12699" y="1491456"/>
                    <a:pt x="9525" y="1496218"/>
                    <a:pt x="11112" y="1500187"/>
                  </a:cubicBezTo>
                  <a:cubicBezTo>
                    <a:pt x="12699" y="1504156"/>
                    <a:pt x="16668" y="1506537"/>
                    <a:pt x="20637" y="1509712"/>
                  </a:cubicBezTo>
                  <a:cubicBezTo>
                    <a:pt x="24606" y="1512887"/>
                    <a:pt x="31749" y="1516062"/>
                    <a:pt x="34924" y="1519237"/>
                  </a:cubicBezTo>
                  <a:cubicBezTo>
                    <a:pt x="38099" y="1522412"/>
                    <a:pt x="38100" y="1524000"/>
                    <a:pt x="39687" y="1528762"/>
                  </a:cubicBezTo>
                  <a:cubicBezTo>
                    <a:pt x="41274" y="1533524"/>
                    <a:pt x="42068" y="1543050"/>
                    <a:pt x="44449" y="1547812"/>
                  </a:cubicBezTo>
                  <a:cubicBezTo>
                    <a:pt x="46830" y="1552574"/>
                    <a:pt x="51593" y="1554162"/>
                    <a:pt x="53974" y="1557337"/>
                  </a:cubicBezTo>
                  <a:cubicBezTo>
                    <a:pt x="56355" y="1560512"/>
                    <a:pt x="55562" y="1562893"/>
                    <a:pt x="58737" y="1566862"/>
                  </a:cubicBezTo>
                  <a:cubicBezTo>
                    <a:pt x="61912" y="1570831"/>
                    <a:pt x="69849" y="1577181"/>
                    <a:pt x="73024" y="1581150"/>
                  </a:cubicBezTo>
                  <a:cubicBezTo>
                    <a:pt x="76199" y="1585119"/>
                    <a:pt x="75406" y="1586706"/>
                    <a:pt x="77787" y="1590675"/>
                  </a:cubicBezTo>
                  <a:cubicBezTo>
                    <a:pt x="80168" y="1594644"/>
                    <a:pt x="84931" y="1600993"/>
                    <a:pt x="87312" y="1604962"/>
                  </a:cubicBezTo>
                  <a:cubicBezTo>
                    <a:pt x="89693" y="1608931"/>
                    <a:pt x="92074" y="1609725"/>
                    <a:pt x="92074" y="1614487"/>
                  </a:cubicBezTo>
                  <a:cubicBezTo>
                    <a:pt x="92074" y="1619249"/>
                    <a:pt x="88106" y="1627981"/>
                    <a:pt x="87312" y="1633537"/>
                  </a:cubicBezTo>
                  <a:cubicBezTo>
                    <a:pt x="86518" y="1639093"/>
                    <a:pt x="87312" y="1647825"/>
                    <a:pt x="87312" y="1647825"/>
                  </a:cubicBezTo>
                  <a:cubicBezTo>
                    <a:pt x="87312" y="1652587"/>
                    <a:pt x="86518" y="1659731"/>
                    <a:pt x="87312" y="1662112"/>
                  </a:cubicBezTo>
                  <a:cubicBezTo>
                    <a:pt x="88106" y="1664493"/>
                    <a:pt x="91280" y="1658143"/>
                    <a:pt x="92074" y="1662112"/>
                  </a:cubicBezTo>
                  <a:cubicBezTo>
                    <a:pt x="92868" y="1666081"/>
                    <a:pt x="92074" y="1685925"/>
                    <a:pt x="92074" y="1685925"/>
                  </a:cubicBezTo>
                  <a:lnTo>
                    <a:pt x="92074" y="1700212"/>
                  </a:lnTo>
                  <a:lnTo>
                    <a:pt x="92074" y="1719262"/>
                  </a:lnTo>
                  <a:cubicBezTo>
                    <a:pt x="92074" y="1724818"/>
                    <a:pt x="91280" y="1728788"/>
                    <a:pt x="92074" y="1733550"/>
                  </a:cubicBezTo>
                  <a:cubicBezTo>
                    <a:pt x="92868" y="1738312"/>
                    <a:pt x="96043" y="1743868"/>
                    <a:pt x="96837" y="1747837"/>
                  </a:cubicBezTo>
                  <a:cubicBezTo>
                    <a:pt x="97631" y="1751806"/>
                    <a:pt x="100012" y="1754187"/>
                    <a:pt x="96837" y="1757362"/>
                  </a:cubicBezTo>
                  <a:cubicBezTo>
                    <a:pt x="93662" y="1760537"/>
                    <a:pt x="81756" y="1763712"/>
                    <a:pt x="77787" y="1766887"/>
                  </a:cubicBezTo>
                  <a:cubicBezTo>
                    <a:pt x="73818" y="1770062"/>
                    <a:pt x="75405" y="1772443"/>
                    <a:pt x="73024" y="1776412"/>
                  </a:cubicBezTo>
                  <a:cubicBezTo>
                    <a:pt x="70643" y="1780381"/>
                    <a:pt x="63499" y="1790700"/>
                    <a:pt x="63499" y="1790700"/>
                  </a:cubicBezTo>
                  <a:cubicBezTo>
                    <a:pt x="60324" y="1795462"/>
                    <a:pt x="57943" y="1801018"/>
                    <a:pt x="53974" y="1804987"/>
                  </a:cubicBezTo>
                  <a:cubicBezTo>
                    <a:pt x="50005" y="1808956"/>
                    <a:pt x="42862" y="1812131"/>
                    <a:pt x="39687" y="1814512"/>
                  </a:cubicBezTo>
                  <a:cubicBezTo>
                    <a:pt x="36512" y="1816893"/>
                    <a:pt x="36511" y="1816894"/>
                    <a:pt x="34924" y="1819275"/>
                  </a:cubicBezTo>
                  <a:cubicBezTo>
                    <a:pt x="33337" y="1821656"/>
                    <a:pt x="30956" y="1824831"/>
                    <a:pt x="30162" y="1828800"/>
                  </a:cubicBezTo>
                  <a:cubicBezTo>
                    <a:pt x="29368" y="1832769"/>
                    <a:pt x="30162" y="1843087"/>
                    <a:pt x="30162" y="1843087"/>
                  </a:cubicBezTo>
                  <a:lnTo>
                    <a:pt x="30162" y="184785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endParaRPr lang="ja-JP" altLang="en-US"/>
            </a:p>
          </p:txBody>
        </p:sp>
        <p:sp>
          <p:nvSpPr>
            <p:cNvPr id="19493" name="フリーフォーム 77"/>
            <p:cNvSpPr>
              <a:spLocks/>
            </p:cNvSpPr>
            <p:nvPr/>
          </p:nvSpPr>
          <p:spPr bwMode="auto">
            <a:xfrm>
              <a:off x="3045619" y="1628775"/>
              <a:ext cx="121444" cy="1857375"/>
            </a:xfrm>
            <a:custGeom>
              <a:avLst/>
              <a:gdLst>
                <a:gd name="T0" fmla="*/ 26194 w 121444"/>
                <a:gd name="T1" fmla="*/ 61913 h 1857375"/>
                <a:gd name="T2" fmla="*/ 21431 w 121444"/>
                <a:gd name="T3" fmla="*/ 95250 h 1857375"/>
                <a:gd name="T4" fmla="*/ 11906 w 121444"/>
                <a:gd name="T5" fmla="*/ 138113 h 1857375"/>
                <a:gd name="T6" fmla="*/ 26194 w 121444"/>
                <a:gd name="T7" fmla="*/ 161925 h 1857375"/>
                <a:gd name="T8" fmla="*/ 45244 w 121444"/>
                <a:gd name="T9" fmla="*/ 204788 h 1857375"/>
                <a:gd name="T10" fmla="*/ 50006 w 121444"/>
                <a:gd name="T11" fmla="*/ 233363 h 1857375"/>
                <a:gd name="T12" fmla="*/ 73819 w 121444"/>
                <a:gd name="T13" fmla="*/ 252413 h 1857375"/>
                <a:gd name="T14" fmla="*/ 78581 w 121444"/>
                <a:gd name="T15" fmla="*/ 290513 h 1857375"/>
                <a:gd name="T16" fmla="*/ 73819 w 121444"/>
                <a:gd name="T17" fmla="*/ 323850 h 1857375"/>
                <a:gd name="T18" fmla="*/ 50006 w 121444"/>
                <a:gd name="T19" fmla="*/ 347663 h 1857375"/>
                <a:gd name="T20" fmla="*/ 35719 w 121444"/>
                <a:gd name="T21" fmla="*/ 371475 h 1857375"/>
                <a:gd name="T22" fmla="*/ 16669 w 121444"/>
                <a:gd name="T23" fmla="*/ 381000 h 1857375"/>
                <a:gd name="T24" fmla="*/ 2381 w 121444"/>
                <a:gd name="T25" fmla="*/ 414338 h 1857375"/>
                <a:gd name="T26" fmla="*/ 2381 w 121444"/>
                <a:gd name="T27" fmla="*/ 447675 h 1857375"/>
                <a:gd name="T28" fmla="*/ 7144 w 121444"/>
                <a:gd name="T29" fmla="*/ 481013 h 1857375"/>
                <a:gd name="T30" fmla="*/ 7144 w 121444"/>
                <a:gd name="T31" fmla="*/ 509588 h 1857375"/>
                <a:gd name="T32" fmla="*/ 16669 w 121444"/>
                <a:gd name="T33" fmla="*/ 528638 h 1857375"/>
                <a:gd name="T34" fmla="*/ 30956 w 121444"/>
                <a:gd name="T35" fmla="*/ 552450 h 1857375"/>
                <a:gd name="T36" fmla="*/ 50006 w 121444"/>
                <a:gd name="T37" fmla="*/ 576263 h 1857375"/>
                <a:gd name="T38" fmla="*/ 64294 w 121444"/>
                <a:gd name="T39" fmla="*/ 600075 h 1857375"/>
                <a:gd name="T40" fmla="*/ 73819 w 121444"/>
                <a:gd name="T41" fmla="*/ 628650 h 1857375"/>
                <a:gd name="T42" fmla="*/ 83344 w 121444"/>
                <a:gd name="T43" fmla="*/ 657225 h 1857375"/>
                <a:gd name="T44" fmla="*/ 92869 w 121444"/>
                <a:gd name="T45" fmla="*/ 685800 h 1857375"/>
                <a:gd name="T46" fmla="*/ 97631 w 121444"/>
                <a:gd name="T47" fmla="*/ 714375 h 1857375"/>
                <a:gd name="T48" fmla="*/ 83344 w 121444"/>
                <a:gd name="T49" fmla="*/ 733425 h 1857375"/>
                <a:gd name="T50" fmla="*/ 69056 w 121444"/>
                <a:gd name="T51" fmla="*/ 762000 h 1857375"/>
                <a:gd name="T52" fmla="*/ 50006 w 121444"/>
                <a:gd name="T53" fmla="*/ 781050 h 1857375"/>
                <a:gd name="T54" fmla="*/ 45244 w 121444"/>
                <a:gd name="T55" fmla="*/ 800100 h 1857375"/>
                <a:gd name="T56" fmla="*/ 59531 w 121444"/>
                <a:gd name="T57" fmla="*/ 823913 h 1857375"/>
                <a:gd name="T58" fmla="*/ 69056 w 121444"/>
                <a:gd name="T59" fmla="*/ 847725 h 1857375"/>
                <a:gd name="T60" fmla="*/ 69056 w 121444"/>
                <a:gd name="T61" fmla="*/ 866775 h 1857375"/>
                <a:gd name="T62" fmla="*/ 54769 w 121444"/>
                <a:gd name="T63" fmla="*/ 895350 h 1857375"/>
                <a:gd name="T64" fmla="*/ 35719 w 121444"/>
                <a:gd name="T65" fmla="*/ 909638 h 1857375"/>
                <a:gd name="T66" fmla="*/ 59531 w 121444"/>
                <a:gd name="T67" fmla="*/ 942975 h 1857375"/>
                <a:gd name="T68" fmla="*/ 64294 w 121444"/>
                <a:gd name="T69" fmla="*/ 966788 h 1857375"/>
                <a:gd name="T70" fmla="*/ 69056 w 121444"/>
                <a:gd name="T71" fmla="*/ 995363 h 1857375"/>
                <a:gd name="T72" fmla="*/ 73819 w 121444"/>
                <a:gd name="T73" fmla="*/ 1028700 h 1857375"/>
                <a:gd name="T74" fmla="*/ 88106 w 121444"/>
                <a:gd name="T75" fmla="*/ 1052513 h 1857375"/>
                <a:gd name="T76" fmla="*/ 88106 w 121444"/>
                <a:gd name="T77" fmla="*/ 1090613 h 1857375"/>
                <a:gd name="T78" fmla="*/ 83344 w 121444"/>
                <a:gd name="T79" fmla="*/ 1128713 h 1857375"/>
                <a:gd name="T80" fmla="*/ 78581 w 121444"/>
                <a:gd name="T81" fmla="*/ 1147763 h 1857375"/>
                <a:gd name="T82" fmla="*/ 73819 w 121444"/>
                <a:gd name="T83" fmla="*/ 1171575 h 1857375"/>
                <a:gd name="T84" fmla="*/ 64294 w 121444"/>
                <a:gd name="T85" fmla="*/ 1195388 h 1857375"/>
                <a:gd name="T86" fmla="*/ 59531 w 121444"/>
                <a:gd name="T87" fmla="*/ 1219200 h 1857375"/>
                <a:gd name="T88" fmla="*/ 54769 w 121444"/>
                <a:gd name="T89" fmla="*/ 1238250 h 1857375"/>
                <a:gd name="T90" fmla="*/ 45244 w 121444"/>
                <a:gd name="T91" fmla="*/ 1271588 h 1857375"/>
                <a:gd name="T92" fmla="*/ 45244 w 121444"/>
                <a:gd name="T93" fmla="*/ 1290638 h 1857375"/>
                <a:gd name="T94" fmla="*/ 64294 w 121444"/>
                <a:gd name="T95" fmla="*/ 1323975 h 1857375"/>
                <a:gd name="T96" fmla="*/ 73819 w 121444"/>
                <a:gd name="T97" fmla="*/ 1362075 h 1857375"/>
                <a:gd name="T98" fmla="*/ 92869 w 121444"/>
                <a:gd name="T99" fmla="*/ 1395413 h 1857375"/>
                <a:gd name="T100" fmla="*/ 111919 w 121444"/>
                <a:gd name="T101" fmla="*/ 1419225 h 1857375"/>
                <a:gd name="T102" fmla="*/ 116681 w 121444"/>
                <a:gd name="T103" fmla="*/ 1452563 h 1857375"/>
                <a:gd name="T104" fmla="*/ 92869 w 121444"/>
                <a:gd name="T105" fmla="*/ 1481138 h 1857375"/>
                <a:gd name="T106" fmla="*/ 73819 w 121444"/>
                <a:gd name="T107" fmla="*/ 1514475 h 1857375"/>
                <a:gd name="T108" fmla="*/ 40481 w 121444"/>
                <a:gd name="T109" fmla="*/ 1528763 h 1857375"/>
                <a:gd name="T110" fmla="*/ 50006 w 121444"/>
                <a:gd name="T111" fmla="*/ 1562100 h 1857375"/>
                <a:gd name="T112" fmla="*/ 83344 w 121444"/>
                <a:gd name="T113" fmla="*/ 1600200 h 1857375"/>
                <a:gd name="T114" fmla="*/ 88106 w 121444"/>
                <a:gd name="T115" fmla="*/ 1628775 h 1857375"/>
                <a:gd name="T116" fmla="*/ 102394 w 121444"/>
                <a:gd name="T117" fmla="*/ 1685925 h 1857375"/>
                <a:gd name="T118" fmla="*/ 102394 w 121444"/>
                <a:gd name="T119" fmla="*/ 1733550 h 1857375"/>
                <a:gd name="T120" fmla="*/ 102394 w 121444"/>
                <a:gd name="T121" fmla="*/ 1771650 h 1857375"/>
                <a:gd name="T122" fmla="*/ 116681 w 121444"/>
                <a:gd name="T123" fmla="*/ 1824038 h 185737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1444"/>
                <a:gd name="T187" fmla="*/ 0 h 1857375"/>
                <a:gd name="T188" fmla="*/ 121444 w 121444"/>
                <a:gd name="T189" fmla="*/ 1857375 h 185737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1444" h="1857375">
                  <a:moveTo>
                    <a:pt x="21431" y="0"/>
                  </a:moveTo>
                  <a:cubicBezTo>
                    <a:pt x="23415" y="24209"/>
                    <a:pt x="25400" y="48419"/>
                    <a:pt x="26194" y="61913"/>
                  </a:cubicBezTo>
                  <a:cubicBezTo>
                    <a:pt x="26988" y="75407"/>
                    <a:pt x="26988" y="75407"/>
                    <a:pt x="26194" y="80963"/>
                  </a:cubicBezTo>
                  <a:cubicBezTo>
                    <a:pt x="25400" y="86519"/>
                    <a:pt x="23019" y="87312"/>
                    <a:pt x="21431" y="95250"/>
                  </a:cubicBezTo>
                  <a:cubicBezTo>
                    <a:pt x="19843" y="103188"/>
                    <a:pt x="18257" y="121444"/>
                    <a:pt x="16669" y="128588"/>
                  </a:cubicBezTo>
                  <a:cubicBezTo>
                    <a:pt x="15082" y="135732"/>
                    <a:pt x="13494" y="135732"/>
                    <a:pt x="11906" y="138113"/>
                  </a:cubicBezTo>
                  <a:cubicBezTo>
                    <a:pt x="10319" y="140494"/>
                    <a:pt x="4763" y="138906"/>
                    <a:pt x="7144" y="142875"/>
                  </a:cubicBezTo>
                  <a:cubicBezTo>
                    <a:pt x="9525" y="146844"/>
                    <a:pt x="21432" y="155575"/>
                    <a:pt x="26194" y="161925"/>
                  </a:cubicBezTo>
                  <a:cubicBezTo>
                    <a:pt x="30956" y="168275"/>
                    <a:pt x="32544" y="173831"/>
                    <a:pt x="35719" y="180975"/>
                  </a:cubicBezTo>
                  <a:cubicBezTo>
                    <a:pt x="38894" y="188119"/>
                    <a:pt x="43657" y="198438"/>
                    <a:pt x="45244" y="204788"/>
                  </a:cubicBezTo>
                  <a:cubicBezTo>
                    <a:pt x="46832" y="211138"/>
                    <a:pt x="44450" y="214313"/>
                    <a:pt x="45244" y="219075"/>
                  </a:cubicBezTo>
                  <a:cubicBezTo>
                    <a:pt x="46038" y="223837"/>
                    <a:pt x="47625" y="229394"/>
                    <a:pt x="50006" y="233363"/>
                  </a:cubicBezTo>
                  <a:cubicBezTo>
                    <a:pt x="52387" y="237332"/>
                    <a:pt x="55562" y="239713"/>
                    <a:pt x="59531" y="242888"/>
                  </a:cubicBezTo>
                  <a:cubicBezTo>
                    <a:pt x="63500" y="246063"/>
                    <a:pt x="70644" y="248444"/>
                    <a:pt x="73819" y="252413"/>
                  </a:cubicBezTo>
                  <a:cubicBezTo>
                    <a:pt x="76994" y="256382"/>
                    <a:pt x="77787" y="260350"/>
                    <a:pt x="78581" y="266700"/>
                  </a:cubicBezTo>
                  <a:cubicBezTo>
                    <a:pt x="79375" y="273050"/>
                    <a:pt x="78581" y="290513"/>
                    <a:pt x="78581" y="290513"/>
                  </a:cubicBezTo>
                  <a:cubicBezTo>
                    <a:pt x="78581" y="297657"/>
                    <a:pt x="79375" y="304007"/>
                    <a:pt x="78581" y="309563"/>
                  </a:cubicBezTo>
                  <a:cubicBezTo>
                    <a:pt x="77787" y="315119"/>
                    <a:pt x="76994" y="318294"/>
                    <a:pt x="73819" y="323850"/>
                  </a:cubicBezTo>
                  <a:cubicBezTo>
                    <a:pt x="70644" y="329406"/>
                    <a:pt x="63500" y="338931"/>
                    <a:pt x="59531" y="342900"/>
                  </a:cubicBezTo>
                  <a:cubicBezTo>
                    <a:pt x="55562" y="346869"/>
                    <a:pt x="53181" y="344488"/>
                    <a:pt x="50006" y="347663"/>
                  </a:cubicBezTo>
                  <a:cubicBezTo>
                    <a:pt x="46831" y="350838"/>
                    <a:pt x="42862" y="357981"/>
                    <a:pt x="40481" y="361950"/>
                  </a:cubicBezTo>
                  <a:cubicBezTo>
                    <a:pt x="38100" y="365919"/>
                    <a:pt x="38894" y="368300"/>
                    <a:pt x="35719" y="371475"/>
                  </a:cubicBezTo>
                  <a:cubicBezTo>
                    <a:pt x="32544" y="374650"/>
                    <a:pt x="24606" y="379413"/>
                    <a:pt x="21431" y="381000"/>
                  </a:cubicBezTo>
                  <a:cubicBezTo>
                    <a:pt x="18256" y="382587"/>
                    <a:pt x="19844" y="378619"/>
                    <a:pt x="16669" y="381000"/>
                  </a:cubicBezTo>
                  <a:cubicBezTo>
                    <a:pt x="13494" y="383381"/>
                    <a:pt x="4762" y="389732"/>
                    <a:pt x="2381" y="395288"/>
                  </a:cubicBezTo>
                  <a:cubicBezTo>
                    <a:pt x="0" y="400844"/>
                    <a:pt x="2381" y="414338"/>
                    <a:pt x="2381" y="414338"/>
                  </a:cubicBezTo>
                  <a:lnTo>
                    <a:pt x="2381" y="428625"/>
                  </a:lnTo>
                  <a:cubicBezTo>
                    <a:pt x="2381" y="434181"/>
                    <a:pt x="1587" y="441325"/>
                    <a:pt x="2381" y="447675"/>
                  </a:cubicBezTo>
                  <a:cubicBezTo>
                    <a:pt x="3175" y="454025"/>
                    <a:pt x="6350" y="461169"/>
                    <a:pt x="7144" y="466725"/>
                  </a:cubicBezTo>
                  <a:cubicBezTo>
                    <a:pt x="7938" y="472281"/>
                    <a:pt x="7938" y="476251"/>
                    <a:pt x="7144" y="481013"/>
                  </a:cubicBezTo>
                  <a:cubicBezTo>
                    <a:pt x="6350" y="485775"/>
                    <a:pt x="2381" y="490538"/>
                    <a:pt x="2381" y="495300"/>
                  </a:cubicBezTo>
                  <a:cubicBezTo>
                    <a:pt x="2381" y="500062"/>
                    <a:pt x="4763" y="506413"/>
                    <a:pt x="7144" y="509588"/>
                  </a:cubicBezTo>
                  <a:cubicBezTo>
                    <a:pt x="9525" y="512763"/>
                    <a:pt x="15082" y="511175"/>
                    <a:pt x="16669" y="514350"/>
                  </a:cubicBezTo>
                  <a:cubicBezTo>
                    <a:pt x="18256" y="517525"/>
                    <a:pt x="15082" y="525463"/>
                    <a:pt x="16669" y="528638"/>
                  </a:cubicBezTo>
                  <a:cubicBezTo>
                    <a:pt x="18256" y="531813"/>
                    <a:pt x="23813" y="529431"/>
                    <a:pt x="26194" y="533400"/>
                  </a:cubicBezTo>
                  <a:cubicBezTo>
                    <a:pt x="28575" y="537369"/>
                    <a:pt x="28575" y="547688"/>
                    <a:pt x="30956" y="552450"/>
                  </a:cubicBezTo>
                  <a:cubicBezTo>
                    <a:pt x="33337" y="557212"/>
                    <a:pt x="37306" y="558006"/>
                    <a:pt x="40481" y="561975"/>
                  </a:cubicBezTo>
                  <a:cubicBezTo>
                    <a:pt x="43656" y="565944"/>
                    <a:pt x="46831" y="573088"/>
                    <a:pt x="50006" y="576263"/>
                  </a:cubicBezTo>
                  <a:cubicBezTo>
                    <a:pt x="53181" y="579438"/>
                    <a:pt x="57150" y="577056"/>
                    <a:pt x="59531" y="581025"/>
                  </a:cubicBezTo>
                  <a:cubicBezTo>
                    <a:pt x="61912" y="584994"/>
                    <a:pt x="62707" y="594519"/>
                    <a:pt x="64294" y="600075"/>
                  </a:cubicBezTo>
                  <a:cubicBezTo>
                    <a:pt x="65881" y="605631"/>
                    <a:pt x="69056" y="614363"/>
                    <a:pt x="69056" y="614363"/>
                  </a:cubicBezTo>
                  <a:lnTo>
                    <a:pt x="73819" y="628650"/>
                  </a:lnTo>
                  <a:lnTo>
                    <a:pt x="78581" y="642938"/>
                  </a:lnTo>
                  <a:cubicBezTo>
                    <a:pt x="80168" y="647700"/>
                    <a:pt x="80963" y="651669"/>
                    <a:pt x="83344" y="657225"/>
                  </a:cubicBezTo>
                  <a:cubicBezTo>
                    <a:pt x="85725" y="662781"/>
                    <a:pt x="91282" y="671513"/>
                    <a:pt x="92869" y="676275"/>
                  </a:cubicBezTo>
                  <a:cubicBezTo>
                    <a:pt x="94456" y="681037"/>
                    <a:pt x="92075" y="682625"/>
                    <a:pt x="92869" y="685800"/>
                  </a:cubicBezTo>
                  <a:cubicBezTo>
                    <a:pt x="93663" y="688975"/>
                    <a:pt x="96837" y="690563"/>
                    <a:pt x="97631" y="695325"/>
                  </a:cubicBezTo>
                  <a:cubicBezTo>
                    <a:pt x="98425" y="700087"/>
                    <a:pt x="98425" y="708819"/>
                    <a:pt x="97631" y="714375"/>
                  </a:cubicBezTo>
                  <a:cubicBezTo>
                    <a:pt x="96837" y="719931"/>
                    <a:pt x="95250" y="725488"/>
                    <a:pt x="92869" y="728663"/>
                  </a:cubicBezTo>
                  <a:cubicBezTo>
                    <a:pt x="90488" y="731838"/>
                    <a:pt x="86519" y="731044"/>
                    <a:pt x="83344" y="733425"/>
                  </a:cubicBezTo>
                  <a:cubicBezTo>
                    <a:pt x="80169" y="735806"/>
                    <a:pt x="76200" y="738188"/>
                    <a:pt x="73819" y="742950"/>
                  </a:cubicBezTo>
                  <a:cubicBezTo>
                    <a:pt x="71438" y="747712"/>
                    <a:pt x="71437" y="757238"/>
                    <a:pt x="69056" y="762000"/>
                  </a:cubicBezTo>
                  <a:cubicBezTo>
                    <a:pt x="66675" y="766762"/>
                    <a:pt x="59531" y="771525"/>
                    <a:pt x="59531" y="771525"/>
                  </a:cubicBezTo>
                  <a:lnTo>
                    <a:pt x="50006" y="781050"/>
                  </a:lnTo>
                  <a:cubicBezTo>
                    <a:pt x="47625" y="783431"/>
                    <a:pt x="46038" y="782638"/>
                    <a:pt x="45244" y="785813"/>
                  </a:cubicBezTo>
                  <a:cubicBezTo>
                    <a:pt x="44450" y="788988"/>
                    <a:pt x="42863" y="796131"/>
                    <a:pt x="45244" y="800100"/>
                  </a:cubicBezTo>
                  <a:cubicBezTo>
                    <a:pt x="47625" y="804069"/>
                    <a:pt x="57150" y="805656"/>
                    <a:pt x="59531" y="809625"/>
                  </a:cubicBezTo>
                  <a:cubicBezTo>
                    <a:pt x="61912" y="813594"/>
                    <a:pt x="58737" y="819151"/>
                    <a:pt x="59531" y="823913"/>
                  </a:cubicBezTo>
                  <a:cubicBezTo>
                    <a:pt x="60325" y="828675"/>
                    <a:pt x="62707" y="834231"/>
                    <a:pt x="64294" y="838200"/>
                  </a:cubicBezTo>
                  <a:cubicBezTo>
                    <a:pt x="65881" y="842169"/>
                    <a:pt x="68262" y="843756"/>
                    <a:pt x="69056" y="847725"/>
                  </a:cubicBezTo>
                  <a:cubicBezTo>
                    <a:pt x="69850" y="851694"/>
                    <a:pt x="69056" y="862013"/>
                    <a:pt x="69056" y="862013"/>
                  </a:cubicBezTo>
                  <a:lnTo>
                    <a:pt x="69056" y="866775"/>
                  </a:lnTo>
                  <a:cubicBezTo>
                    <a:pt x="69056" y="869950"/>
                    <a:pt x="71437" y="876301"/>
                    <a:pt x="69056" y="881063"/>
                  </a:cubicBezTo>
                  <a:cubicBezTo>
                    <a:pt x="66675" y="885825"/>
                    <a:pt x="54769" y="895350"/>
                    <a:pt x="54769" y="895350"/>
                  </a:cubicBezTo>
                  <a:cubicBezTo>
                    <a:pt x="50007" y="900112"/>
                    <a:pt x="43656" y="907257"/>
                    <a:pt x="40481" y="909638"/>
                  </a:cubicBezTo>
                  <a:cubicBezTo>
                    <a:pt x="37306" y="912019"/>
                    <a:pt x="34132" y="907257"/>
                    <a:pt x="35719" y="909638"/>
                  </a:cubicBezTo>
                  <a:cubicBezTo>
                    <a:pt x="37307" y="912019"/>
                    <a:pt x="46037" y="918369"/>
                    <a:pt x="50006" y="923925"/>
                  </a:cubicBezTo>
                  <a:cubicBezTo>
                    <a:pt x="53975" y="929481"/>
                    <a:pt x="57944" y="939006"/>
                    <a:pt x="59531" y="942975"/>
                  </a:cubicBezTo>
                  <a:cubicBezTo>
                    <a:pt x="61119" y="946944"/>
                    <a:pt x="58737" y="943769"/>
                    <a:pt x="59531" y="947738"/>
                  </a:cubicBezTo>
                  <a:cubicBezTo>
                    <a:pt x="60325" y="951707"/>
                    <a:pt x="63500" y="962026"/>
                    <a:pt x="64294" y="966788"/>
                  </a:cubicBezTo>
                  <a:cubicBezTo>
                    <a:pt x="65088" y="971550"/>
                    <a:pt x="63500" y="971551"/>
                    <a:pt x="64294" y="976313"/>
                  </a:cubicBezTo>
                  <a:cubicBezTo>
                    <a:pt x="65088" y="981075"/>
                    <a:pt x="68262" y="989807"/>
                    <a:pt x="69056" y="995363"/>
                  </a:cubicBezTo>
                  <a:cubicBezTo>
                    <a:pt x="69850" y="1000919"/>
                    <a:pt x="68262" y="1004094"/>
                    <a:pt x="69056" y="1009650"/>
                  </a:cubicBezTo>
                  <a:cubicBezTo>
                    <a:pt x="69850" y="1015206"/>
                    <a:pt x="71438" y="1023144"/>
                    <a:pt x="73819" y="1028700"/>
                  </a:cubicBezTo>
                  <a:cubicBezTo>
                    <a:pt x="76200" y="1034256"/>
                    <a:pt x="80963" y="1039019"/>
                    <a:pt x="83344" y="1042988"/>
                  </a:cubicBezTo>
                  <a:cubicBezTo>
                    <a:pt x="85725" y="1046957"/>
                    <a:pt x="87312" y="1049338"/>
                    <a:pt x="88106" y="1052513"/>
                  </a:cubicBezTo>
                  <a:cubicBezTo>
                    <a:pt x="88900" y="1055688"/>
                    <a:pt x="88106" y="1062038"/>
                    <a:pt x="88106" y="1062038"/>
                  </a:cubicBezTo>
                  <a:lnTo>
                    <a:pt x="88106" y="1090613"/>
                  </a:lnTo>
                  <a:cubicBezTo>
                    <a:pt x="88106" y="1097757"/>
                    <a:pt x="88900" y="1098550"/>
                    <a:pt x="88106" y="1104900"/>
                  </a:cubicBezTo>
                  <a:cubicBezTo>
                    <a:pt x="87312" y="1111250"/>
                    <a:pt x="84138" y="1122363"/>
                    <a:pt x="83344" y="1128713"/>
                  </a:cubicBezTo>
                  <a:cubicBezTo>
                    <a:pt x="82550" y="1135063"/>
                    <a:pt x="84138" y="1139825"/>
                    <a:pt x="83344" y="1143000"/>
                  </a:cubicBezTo>
                  <a:cubicBezTo>
                    <a:pt x="82550" y="1146175"/>
                    <a:pt x="80168" y="1144588"/>
                    <a:pt x="78581" y="1147763"/>
                  </a:cubicBezTo>
                  <a:cubicBezTo>
                    <a:pt x="76994" y="1150938"/>
                    <a:pt x="74613" y="1158081"/>
                    <a:pt x="73819" y="1162050"/>
                  </a:cubicBezTo>
                  <a:cubicBezTo>
                    <a:pt x="73025" y="1166019"/>
                    <a:pt x="74613" y="1168400"/>
                    <a:pt x="73819" y="1171575"/>
                  </a:cubicBezTo>
                  <a:cubicBezTo>
                    <a:pt x="73025" y="1174750"/>
                    <a:pt x="70644" y="1177131"/>
                    <a:pt x="69056" y="1181100"/>
                  </a:cubicBezTo>
                  <a:cubicBezTo>
                    <a:pt x="67469" y="1185069"/>
                    <a:pt x="65088" y="1190626"/>
                    <a:pt x="64294" y="1195388"/>
                  </a:cubicBezTo>
                  <a:cubicBezTo>
                    <a:pt x="63500" y="1200150"/>
                    <a:pt x="65088" y="1205706"/>
                    <a:pt x="64294" y="1209675"/>
                  </a:cubicBezTo>
                  <a:cubicBezTo>
                    <a:pt x="63500" y="1213644"/>
                    <a:pt x="59531" y="1219200"/>
                    <a:pt x="59531" y="1219200"/>
                  </a:cubicBezTo>
                  <a:cubicBezTo>
                    <a:pt x="57944" y="1222375"/>
                    <a:pt x="55563" y="1225550"/>
                    <a:pt x="54769" y="1228725"/>
                  </a:cubicBezTo>
                  <a:cubicBezTo>
                    <a:pt x="53975" y="1231900"/>
                    <a:pt x="56356" y="1233488"/>
                    <a:pt x="54769" y="1238250"/>
                  </a:cubicBezTo>
                  <a:cubicBezTo>
                    <a:pt x="53182" y="1243012"/>
                    <a:pt x="46831" y="1251744"/>
                    <a:pt x="45244" y="1257300"/>
                  </a:cubicBezTo>
                  <a:cubicBezTo>
                    <a:pt x="43657" y="1262856"/>
                    <a:pt x="46038" y="1267619"/>
                    <a:pt x="45244" y="1271588"/>
                  </a:cubicBezTo>
                  <a:cubicBezTo>
                    <a:pt x="44450" y="1275557"/>
                    <a:pt x="40481" y="1277938"/>
                    <a:pt x="40481" y="1281113"/>
                  </a:cubicBezTo>
                  <a:cubicBezTo>
                    <a:pt x="40481" y="1284288"/>
                    <a:pt x="41275" y="1286669"/>
                    <a:pt x="45244" y="1290638"/>
                  </a:cubicBezTo>
                  <a:cubicBezTo>
                    <a:pt x="49213" y="1294607"/>
                    <a:pt x="61119" y="1299369"/>
                    <a:pt x="64294" y="1304925"/>
                  </a:cubicBezTo>
                  <a:cubicBezTo>
                    <a:pt x="67469" y="1310481"/>
                    <a:pt x="64294" y="1323975"/>
                    <a:pt x="64294" y="1323975"/>
                  </a:cubicBezTo>
                  <a:cubicBezTo>
                    <a:pt x="64294" y="1330325"/>
                    <a:pt x="62707" y="1336675"/>
                    <a:pt x="64294" y="1343025"/>
                  </a:cubicBezTo>
                  <a:cubicBezTo>
                    <a:pt x="65882" y="1349375"/>
                    <a:pt x="69850" y="1356519"/>
                    <a:pt x="73819" y="1362075"/>
                  </a:cubicBezTo>
                  <a:cubicBezTo>
                    <a:pt x="77788" y="1367631"/>
                    <a:pt x="84931" y="1370807"/>
                    <a:pt x="88106" y="1376363"/>
                  </a:cubicBezTo>
                  <a:cubicBezTo>
                    <a:pt x="91281" y="1381919"/>
                    <a:pt x="90488" y="1390651"/>
                    <a:pt x="92869" y="1395413"/>
                  </a:cubicBezTo>
                  <a:cubicBezTo>
                    <a:pt x="95250" y="1400175"/>
                    <a:pt x="99219" y="1400969"/>
                    <a:pt x="102394" y="1404938"/>
                  </a:cubicBezTo>
                  <a:cubicBezTo>
                    <a:pt x="105569" y="1408907"/>
                    <a:pt x="109538" y="1415256"/>
                    <a:pt x="111919" y="1419225"/>
                  </a:cubicBezTo>
                  <a:cubicBezTo>
                    <a:pt x="114300" y="1423194"/>
                    <a:pt x="115887" y="1423194"/>
                    <a:pt x="116681" y="1428750"/>
                  </a:cubicBezTo>
                  <a:cubicBezTo>
                    <a:pt x="117475" y="1434306"/>
                    <a:pt x="118268" y="1447007"/>
                    <a:pt x="116681" y="1452563"/>
                  </a:cubicBezTo>
                  <a:cubicBezTo>
                    <a:pt x="115094" y="1458119"/>
                    <a:pt x="111125" y="1457326"/>
                    <a:pt x="107156" y="1462088"/>
                  </a:cubicBezTo>
                  <a:cubicBezTo>
                    <a:pt x="103187" y="1466850"/>
                    <a:pt x="96044" y="1475582"/>
                    <a:pt x="92869" y="1481138"/>
                  </a:cubicBezTo>
                  <a:cubicBezTo>
                    <a:pt x="89694" y="1486694"/>
                    <a:pt x="91281" y="1489869"/>
                    <a:pt x="88106" y="1495425"/>
                  </a:cubicBezTo>
                  <a:cubicBezTo>
                    <a:pt x="84931" y="1500981"/>
                    <a:pt x="77788" y="1510506"/>
                    <a:pt x="73819" y="1514475"/>
                  </a:cubicBezTo>
                  <a:cubicBezTo>
                    <a:pt x="69850" y="1518444"/>
                    <a:pt x="69850" y="1516857"/>
                    <a:pt x="64294" y="1519238"/>
                  </a:cubicBezTo>
                  <a:cubicBezTo>
                    <a:pt x="58738" y="1521619"/>
                    <a:pt x="46037" y="1524794"/>
                    <a:pt x="40481" y="1528763"/>
                  </a:cubicBezTo>
                  <a:cubicBezTo>
                    <a:pt x="34925" y="1532732"/>
                    <a:pt x="29369" y="1537494"/>
                    <a:pt x="30956" y="1543050"/>
                  </a:cubicBezTo>
                  <a:cubicBezTo>
                    <a:pt x="32543" y="1548606"/>
                    <a:pt x="44450" y="1554956"/>
                    <a:pt x="50006" y="1562100"/>
                  </a:cubicBezTo>
                  <a:cubicBezTo>
                    <a:pt x="55562" y="1569244"/>
                    <a:pt x="58738" y="1579563"/>
                    <a:pt x="64294" y="1585913"/>
                  </a:cubicBezTo>
                  <a:cubicBezTo>
                    <a:pt x="69850" y="1592263"/>
                    <a:pt x="79375" y="1595438"/>
                    <a:pt x="83344" y="1600200"/>
                  </a:cubicBezTo>
                  <a:cubicBezTo>
                    <a:pt x="87313" y="1604962"/>
                    <a:pt x="87312" y="1609726"/>
                    <a:pt x="88106" y="1614488"/>
                  </a:cubicBezTo>
                  <a:cubicBezTo>
                    <a:pt x="88900" y="1619250"/>
                    <a:pt x="87312" y="1624013"/>
                    <a:pt x="88106" y="1628775"/>
                  </a:cubicBezTo>
                  <a:cubicBezTo>
                    <a:pt x="88900" y="1633537"/>
                    <a:pt x="90488" y="1633538"/>
                    <a:pt x="92869" y="1643063"/>
                  </a:cubicBezTo>
                  <a:cubicBezTo>
                    <a:pt x="95250" y="1652588"/>
                    <a:pt x="100807" y="1674813"/>
                    <a:pt x="102394" y="1685925"/>
                  </a:cubicBezTo>
                  <a:cubicBezTo>
                    <a:pt x="103981" y="1697037"/>
                    <a:pt x="102394" y="1709738"/>
                    <a:pt x="102394" y="1709738"/>
                  </a:cubicBezTo>
                  <a:lnTo>
                    <a:pt x="102394" y="1733550"/>
                  </a:lnTo>
                  <a:lnTo>
                    <a:pt x="102394" y="1747838"/>
                  </a:lnTo>
                  <a:cubicBezTo>
                    <a:pt x="102394" y="1754188"/>
                    <a:pt x="101600" y="1763713"/>
                    <a:pt x="102394" y="1771650"/>
                  </a:cubicBezTo>
                  <a:cubicBezTo>
                    <a:pt x="103188" y="1779587"/>
                    <a:pt x="104775" y="1786732"/>
                    <a:pt x="107156" y="1795463"/>
                  </a:cubicBezTo>
                  <a:cubicBezTo>
                    <a:pt x="109537" y="1804194"/>
                    <a:pt x="114300" y="1813719"/>
                    <a:pt x="116681" y="1824038"/>
                  </a:cubicBezTo>
                  <a:cubicBezTo>
                    <a:pt x="119062" y="1834357"/>
                    <a:pt x="120253" y="1845866"/>
                    <a:pt x="121444" y="1857375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endParaRPr lang="ja-JP" altLang="en-US"/>
            </a:p>
          </p:txBody>
        </p:sp>
        <p:sp>
          <p:nvSpPr>
            <p:cNvPr id="19494" name="フリーフォーム 78"/>
            <p:cNvSpPr>
              <a:spLocks/>
            </p:cNvSpPr>
            <p:nvPr/>
          </p:nvSpPr>
          <p:spPr bwMode="auto">
            <a:xfrm>
              <a:off x="2609057" y="1628775"/>
              <a:ext cx="253206" cy="1638300"/>
            </a:xfrm>
            <a:custGeom>
              <a:avLst/>
              <a:gdLst>
                <a:gd name="T0" fmla="*/ 224631 w 253206"/>
                <a:gd name="T1" fmla="*/ 42863 h 1638300"/>
                <a:gd name="T2" fmla="*/ 191293 w 253206"/>
                <a:gd name="T3" fmla="*/ 38100 h 1638300"/>
                <a:gd name="T4" fmla="*/ 157956 w 253206"/>
                <a:gd name="T5" fmla="*/ 28575 h 1638300"/>
                <a:gd name="T6" fmla="*/ 129381 w 253206"/>
                <a:gd name="T7" fmla="*/ 28575 h 1638300"/>
                <a:gd name="T8" fmla="*/ 119856 w 253206"/>
                <a:gd name="T9" fmla="*/ 76200 h 1638300"/>
                <a:gd name="T10" fmla="*/ 119856 w 253206"/>
                <a:gd name="T11" fmla="*/ 123825 h 1638300"/>
                <a:gd name="T12" fmla="*/ 134143 w 253206"/>
                <a:gd name="T13" fmla="*/ 152400 h 1638300"/>
                <a:gd name="T14" fmla="*/ 177006 w 253206"/>
                <a:gd name="T15" fmla="*/ 180975 h 1638300"/>
                <a:gd name="T16" fmla="*/ 200818 w 253206"/>
                <a:gd name="T17" fmla="*/ 195263 h 1638300"/>
                <a:gd name="T18" fmla="*/ 219868 w 253206"/>
                <a:gd name="T19" fmla="*/ 214313 h 1638300"/>
                <a:gd name="T20" fmla="*/ 205581 w 253206"/>
                <a:gd name="T21" fmla="*/ 242888 h 1638300"/>
                <a:gd name="T22" fmla="*/ 196056 w 253206"/>
                <a:gd name="T23" fmla="*/ 261938 h 1638300"/>
                <a:gd name="T24" fmla="*/ 172243 w 253206"/>
                <a:gd name="T25" fmla="*/ 280988 h 1638300"/>
                <a:gd name="T26" fmla="*/ 138906 w 253206"/>
                <a:gd name="T27" fmla="*/ 300038 h 1638300"/>
                <a:gd name="T28" fmla="*/ 100806 w 253206"/>
                <a:gd name="T29" fmla="*/ 319088 h 1638300"/>
                <a:gd name="T30" fmla="*/ 105568 w 253206"/>
                <a:gd name="T31" fmla="*/ 352425 h 1638300"/>
                <a:gd name="T32" fmla="*/ 172243 w 253206"/>
                <a:gd name="T33" fmla="*/ 376238 h 1638300"/>
                <a:gd name="T34" fmla="*/ 196056 w 253206"/>
                <a:gd name="T35" fmla="*/ 395288 h 1638300"/>
                <a:gd name="T36" fmla="*/ 215106 w 253206"/>
                <a:gd name="T37" fmla="*/ 423863 h 1638300"/>
                <a:gd name="T38" fmla="*/ 200818 w 253206"/>
                <a:gd name="T39" fmla="*/ 433388 h 1638300"/>
                <a:gd name="T40" fmla="*/ 181768 w 253206"/>
                <a:gd name="T41" fmla="*/ 461963 h 1638300"/>
                <a:gd name="T42" fmla="*/ 172243 w 253206"/>
                <a:gd name="T43" fmla="*/ 490538 h 1638300"/>
                <a:gd name="T44" fmla="*/ 172243 w 253206"/>
                <a:gd name="T45" fmla="*/ 509588 h 1638300"/>
                <a:gd name="T46" fmla="*/ 153193 w 253206"/>
                <a:gd name="T47" fmla="*/ 528638 h 1638300"/>
                <a:gd name="T48" fmla="*/ 129381 w 253206"/>
                <a:gd name="T49" fmla="*/ 552450 h 1638300"/>
                <a:gd name="T50" fmla="*/ 86518 w 253206"/>
                <a:gd name="T51" fmla="*/ 542925 h 1638300"/>
                <a:gd name="T52" fmla="*/ 57943 w 253206"/>
                <a:gd name="T53" fmla="*/ 542925 h 1638300"/>
                <a:gd name="T54" fmla="*/ 24606 w 253206"/>
                <a:gd name="T55" fmla="*/ 557213 h 1638300"/>
                <a:gd name="T56" fmla="*/ 15081 w 253206"/>
                <a:gd name="T57" fmla="*/ 595313 h 1638300"/>
                <a:gd name="T58" fmla="*/ 5556 w 253206"/>
                <a:gd name="T59" fmla="*/ 657225 h 1638300"/>
                <a:gd name="T60" fmla="*/ 15081 w 253206"/>
                <a:gd name="T61" fmla="*/ 700088 h 1638300"/>
                <a:gd name="T62" fmla="*/ 19843 w 253206"/>
                <a:gd name="T63" fmla="*/ 723900 h 1638300"/>
                <a:gd name="T64" fmla="*/ 19843 w 253206"/>
                <a:gd name="T65" fmla="*/ 771525 h 1638300"/>
                <a:gd name="T66" fmla="*/ 38893 w 253206"/>
                <a:gd name="T67" fmla="*/ 800100 h 1638300"/>
                <a:gd name="T68" fmla="*/ 62706 w 253206"/>
                <a:gd name="T69" fmla="*/ 823913 h 1638300"/>
                <a:gd name="T70" fmla="*/ 76993 w 253206"/>
                <a:gd name="T71" fmla="*/ 862013 h 1638300"/>
                <a:gd name="T72" fmla="*/ 81756 w 253206"/>
                <a:gd name="T73" fmla="*/ 895350 h 1638300"/>
                <a:gd name="T74" fmla="*/ 67468 w 253206"/>
                <a:gd name="T75" fmla="*/ 938213 h 1638300"/>
                <a:gd name="T76" fmla="*/ 34131 w 253206"/>
                <a:gd name="T77" fmla="*/ 966788 h 1638300"/>
                <a:gd name="T78" fmla="*/ 19843 w 253206"/>
                <a:gd name="T79" fmla="*/ 1004888 h 1638300"/>
                <a:gd name="T80" fmla="*/ 793 w 253206"/>
                <a:gd name="T81" fmla="*/ 1038225 h 1638300"/>
                <a:gd name="T82" fmla="*/ 34131 w 253206"/>
                <a:gd name="T83" fmla="*/ 1052513 h 1638300"/>
                <a:gd name="T84" fmla="*/ 72231 w 253206"/>
                <a:gd name="T85" fmla="*/ 1042988 h 1638300"/>
                <a:gd name="T86" fmla="*/ 124618 w 253206"/>
                <a:gd name="T87" fmla="*/ 1042988 h 1638300"/>
                <a:gd name="T88" fmla="*/ 153193 w 253206"/>
                <a:gd name="T89" fmla="*/ 1047750 h 1638300"/>
                <a:gd name="T90" fmla="*/ 172243 w 253206"/>
                <a:gd name="T91" fmla="*/ 1109663 h 1638300"/>
                <a:gd name="T92" fmla="*/ 181768 w 253206"/>
                <a:gd name="T93" fmla="*/ 1143000 h 1638300"/>
                <a:gd name="T94" fmla="*/ 186531 w 253206"/>
                <a:gd name="T95" fmla="*/ 1181100 h 1638300"/>
                <a:gd name="T96" fmla="*/ 191293 w 253206"/>
                <a:gd name="T97" fmla="*/ 1214438 h 1638300"/>
                <a:gd name="T98" fmla="*/ 172243 w 253206"/>
                <a:gd name="T99" fmla="*/ 1247775 h 1638300"/>
                <a:gd name="T100" fmla="*/ 153193 w 253206"/>
                <a:gd name="T101" fmla="*/ 1276350 h 1638300"/>
                <a:gd name="T102" fmla="*/ 129381 w 253206"/>
                <a:gd name="T103" fmla="*/ 1304925 h 1638300"/>
                <a:gd name="T104" fmla="*/ 129381 w 253206"/>
                <a:gd name="T105" fmla="*/ 1338263 h 1638300"/>
                <a:gd name="T106" fmla="*/ 124618 w 253206"/>
                <a:gd name="T107" fmla="*/ 1366838 h 1638300"/>
                <a:gd name="T108" fmla="*/ 100806 w 253206"/>
                <a:gd name="T109" fmla="*/ 1400175 h 1638300"/>
                <a:gd name="T110" fmla="*/ 96043 w 253206"/>
                <a:gd name="T111" fmla="*/ 1428750 h 1638300"/>
                <a:gd name="T112" fmla="*/ 119856 w 253206"/>
                <a:gd name="T113" fmla="*/ 1457325 h 1638300"/>
                <a:gd name="T114" fmla="*/ 115093 w 253206"/>
                <a:gd name="T115" fmla="*/ 1495425 h 1638300"/>
                <a:gd name="T116" fmla="*/ 105568 w 253206"/>
                <a:gd name="T117" fmla="*/ 1528763 h 1638300"/>
                <a:gd name="T118" fmla="*/ 124618 w 253206"/>
                <a:gd name="T119" fmla="*/ 1562100 h 1638300"/>
                <a:gd name="T120" fmla="*/ 129381 w 253206"/>
                <a:gd name="T121" fmla="*/ 1590675 h 1638300"/>
                <a:gd name="T122" fmla="*/ 119856 w 253206"/>
                <a:gd name="T123" fmla="*/ 1624013 h 16383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3206"/>
                <a:gd name="T187" fmla="*/ 0 h 1638300"/>
                <a:gd name="T188" fmla="*/ 253206 w 253206"/>
                <a:gd name="T189" fmla="*/ 1638300 h 16383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3206" h="1638300">
                  <a:moveTo>
                    <a:pt x="253206" y="0"/>
                  </a:moveTo>
                  <a:cubicBezTo>
                    <a:pt x="242490" y="17463"/>
                    <a:pt x="231775" y="34926"/>
                    <a:pt x="224631" y="42863"/>
                  </a:cubicBezTo>
                  <a:cubicBezTo>
                    <a:pt x="217487" y="50801"/>
                    <a:pt x="215899" y="48419"/>
                    <a:pt x="210343" y="47625"/>
                  </a:cubicBezTo>
                  <a:cubicBezTo>
                    <a:pt x="204787" y="46831"/>
                    <a:pt x="196849" y="39687"/>
                    <a:pt x="191293" y="38100"/>
                  </a:cubicBezTo>
                  <a:cubicBezTo>
                    <a:pt x="185737" y="36513"/>
                    <a:pt x="182562" y="39687"/>
                    <a:pt x="177006" y="38100"/>
                  </a:cubicBezTo>
                  <a:cubicBezTo>
                    <a:pt x="171450" y="36513"/>
                    <a:pt x="164306" y="30163"/>
                    <a:pt x="157956" y="28575"/>
                  </a:cubicBezTo>
                  <a:cubicBezTo>
                    <a:pt x="151606" y="26988"/>
                    <a:pt x="138906" y="28575"/>
                    <a:pt x="138906" y="28575"/>
                  </a:cubicBezTo>
                  <a:cubicBezTo>
                    <a:pt x="134144" y="28575"/>
                    <a:pt x="132556" y="24606"/>
                    <a:pt x="129381" y="28575"/>
                  </a:cubicBezTo>
                  <a:cubicBezTo>
                    <a:pt x="126206" y="32544"/>
                    <a:pt x="121444" y="44450"/>
                    <a:pt x="119856" y="52388"/>
                  </a:cubicBezTo>
                  <a:cubicBezTo>
                    <a:pt x="118268" y="60326"/>
                    <a:pt x="119856" y="76200"/>
                    <a:pt x="119856" y="76200"/>
                  </a:cubicBezTo>
                  <a:lnTo>
                    <a:pt x="119856" y="104775"/>
                  </a:lnTo>
                  <a:lnTo>
                    <a:pt x="119856" y="123825"/>
                  </a:lnTo>
                  <a:cubicBezTo>
                    <a:pt x="119856" y="129381"/>
                    <a:pt x="117475" y="133351"/>
                    <a:pt x="119856" y="138113"/>
                  </a:cubicBezTo>
                  <a:cubicBezTo>
                    <a:pt x="122237" y="142875"/>
                    <a:pt x="134143" y="152400"/>
                    <a:pt x="134143" y="152400"/>
                  </a:cubicBezTo>
                  <a:cubicBezTo>
                    <a:pt x="138905" y="157162"/>
                    <a:pt x="141287" y="161926"/>
                    <a:pt x="148431" y="166688"/>
                  </a:cubicBezTo>
                  <a:cubicBezTo>
                    <a:pt x="155575" y="171450"/>
                    <a:pt x="171450" y="177800"/>
                    <a:pt x="177006" y="180975"/>
                  </a:cubicBezTo>
                  <a:cubicBezTo>
                    <a:pt x="182562" y="184150"/>
                    <a:pt x="177799" y="183357"/>
                    <a:pt x="181768" y="185738"/>
                  </a:cubicBezTo>
                  <a:cubicBezTo>
                    <a:pt x="185737" y="188119"/>
                    <a:pt x="200818" y="195263"/>
                    <a:pt x="200818" y="195263"/>
                  </a:cubicBezTo>
                  <a:cubicBezTo>
                    <a:pt x="205580" y="197644"/>
                    <a:pt x="207168" y="196850"/>
                    <a:pt x="210343" y="200025"/>
                  </a:cubicBezTo>
                  <a:cubicBezTo>
                    <a:pt x="213518" y="203200"/>
                    <a:pt x="220662" y="208757"/>
                    <a:pt x="219868" y="214313"/>
                  </a:cubicBezTo>
                  <a:cubicBezTo>
                    <a:pt x="219074" y="219869"/>
                    <a:pt x="207962" y="228601"/>
                    <a:pt x="205581" y="233363"/>
                  </a:cubicBezTo>
                  <a:cubicBezTo>
                    <a:pt x="203200" y="238125"/>
                    <a:pt x="206375" y="239713"/>
                    <a:pt x="205581" y="242888"/>
                  </a:cubicBezTo>
                  <a:cubicBezTo>
                    <a:pt x="204787" y="246063"/>
                    <a:pt x="200818" y="252413"/>
                    <a:pt x="200818" y="252413"/>
                  </a:cubicBezTo>
                  <a:cubicBezTo>
                    <a:pt x="199231" y="255588"/>
                    <a:pt x="198437" y="257969"/>
                    <a:pt x="196056" y="261938"/>
                  </a:cubicBezTo>
                  <a:cubicBezTo>
                    <a:pt x="193675" y="265907"/>
                    <a:pt x="190500" y="273050"/>
                    <a:pt x="186531" y="276225"/>
                  </a:cubicBezTo>
                  <a:cubicBezTo>
                    <a:pt x="182562" y="279400"/>
                    <a:pt x="178593" y="278607"/>
                    <a:pt x="172243" y="280988"/>
                  </a:cubicBezTo>
                  <a:cubicBezTo>
                    <a:pt x="165893" y="283369"/>
                    <a:pt x="153987" y="287338"/>
                    <a:pt x="148431" y="290513"/>
                  </a:cubicBezTo>
                  <a:cubicBezTo>
                    <a:pt x="142875" y="293688"/>
                    <a:pt x="145256" y="295276"/>
                    <a:pt x="138906" y="300038"/>
                  </a:cubicBezTo>
                  <a:cubicBezTo>
                    <a:pt x="132556" y="304800"/>
                    <a:pt x="116681" y="315913"/>
                    <a:pt x="110331" y="319088"/>
                  </a:cubicBezTo>
                  <a:cubicBezTo>
                    <a:pt x="103981" y="322263"/>
                    <a:pt x="102393" y="315913"/>
                    <a:pt x="100806" y="319088"/>
                  </a:cubicBezTo>
                  <a:cubicBezTo>
                    <a:pt x="99219" y="322263"/>
                    <a:pt x="100012" y="332582"/>
                    <a:pt x="100806" y="338138"/>
                  </a:cubicBezTo>
                  <a:cubicBezTo>
                    <a:pt x="101600" y="343694"/>
                    <a:pt x="96837" y="346869"/>
                    <a:pt x="105568" y="352425"/>
                  </a:cubicBezTo>
                  <a:cubicBezTo>
                    <a:pt x="114299" y="357981"/>
                    <a:pt x="142081" y="367506"/>
                    <a:pt x="153193" y="371475"/>
                  </a:cubicBezTo>
                  <a:cubicBezTo>
                    <a:pt x="164305" y="375444"/>
                    <a:pt x="166687" y="373857"/>
                    <a:pt x="172243" y="376238"/>
                  </a:cubicBezTo>
                  <a:cubicBezTo>
                    <a:pt x="177799" y="378619"/>
                    <a:pt x="182562" y="382588"/>
                    <a:pt x="186531" y="385763"/>
                  </a:cubicBezTo>
                  <a:cubicBezTo>
                    <a:pt x="190500" y="388938"/>
                    <a:pt x="192881" y="392907"/>
                    <a:pt x="196056" y="395288"/>
                  </a:cubicBezTo>
                  <a:cubicBezTo>
                    <a:pt x="199231" y="397669"/>
                    <a:pt x="202406" y="395288"/>
                    <a:pt x="205581" y="400050"/>
                  </a:cubicBezTo>
                  <a:cubicBezTo>
                    <a:pt x="208756" y="404812"/>
                    <a:pt x="215106" y="423863"/>
                    <a:pt x="215106" y="423863"/>
                  </a:cubicBezTo>
                  <a:cubicBezTo>
                    <a:pt x="215106" y="425450"/>
                    <a:pt x="217487" y="431801"/>
                    <a:pt x="215106" y="433388"/>
                  </a:cubicBezTo>
                  <a:cubicBezTo>
                    <a:pt x="212725" y="434975"/>
                    <a:pt x="203993" y="431007"/>
                    <a:pt x="200818" y="433388"/>
                  </a:cubicBezTo>
                  <a:cubicBezTo>
                    <a:pt x="197643" y="435769"/>
                    <a:pt x="199231" y="442913"/>
                    <a:pt x="196056" y="447675"/>
                  </a:cubicBezTo>
                  <a:cubicBezTo>
                    <a:pt x="192881" y="452437"/>
                    <a:pt x="184943" y="457201"/>
                    <a:pt x="181768" y="461963"/>
                  </a:cubicBezTo>
                  <a:cubicBezTo>
                    <a:pt x="178593" y="466725"/>
                    <a:pt x="177006" y="476250"/>
                    <a:pt x="177006" y="476250"/>
                  </a:cubicBezTo>
                  <a:cubicBezTo>
                    <a:pt x="175419" y="481012"/>
                    <a:pt x="173037" y="486569"/>
                    <a:pt x="172243" y="490538"/>
                  </a:cubicBezTo>
                  <a:cubicBezTo>
                    <a:pt x="171449" y="494507"/>
                    <a:pt x="172243" y="500063"/>
                    <a:pt x="172243" y="500063"/>
                  </a:cubicBezTo>
                  <a:cubicBezTo>
                    <a:pt x="172243" y="503238"/>
                    <a:pt x="173037" y="507207"/>
                    <a:pt x="172243" y="509588"/>
                  </a:cubicBezTo>
                  <a:cubicBezTo>
                    <a:pt x="171449" y="511969"/>
                    <a:pt x="167481" y="514350"/>
                    <a:pt x="167481" y="514350"/>
                  </a:cubicBezTo>
                  <a:lnTo>
                    <a:pt x="153193" y="528638"/>
                  </a:lnTo>
                  <a:lnTo>
                    <a:pt x="143668" y="538163"/>
                  </a:lnTo>
                  <a:cubicBezTo>
                    <a:pt x="139699" y="542132"/>
                    <a:pt x="135731" y="551656"/>
                    <a:pt x="129381" y="552450"/>
                  </a:cubicBezTo>
                  <a:cubicBezTo>
                    <a:pt x="123031" y="553244"/>
                    <a:pt x="112712" y="544513"/>
                    <a:pt x="105568" y="542925"/>
                  </a:cubicBezTo>
                  <a:cubicBezTo>
                    <a:pt x="98424" y="541338"/>
                    <a:pt x="86518" y="542925"/>
                    <a:pt x="86518" y="542925"/>
                  </a:cubicBezTo>
                  <a:lnTo>
                    <a:pt x="72231" y="542925"/>
                  </a:lnTo>
                  <a:cubicBezTo>
                    <a:pt x="67469" y="542925"/>
                    <a:pt x="62705" y="542131"/>
                    <a:pt x="57943" y="542925"/>
                  </a:cubicBezTo>
                  <a:cubicBezTo>
                    <a:pt x="53181" y="543719"/>
                    <a:pt x="49212" y="545307"/>
                    <a:pt x="43656" y="547688"/>
                  </a:cubicBezTo>
                  <a:cubicBezTo>
                    <a:pt x="38100" y="550069"/>
                    <a:pt x="27781" y="550863"/>
                    <a:pt x="24606" y="557213"/>
                  </a:cubicBezTo>
                  <a:cubicBezTo>
                    <a:pt x="21431" y="563563"/>
                    <a:pt x="26194" y="579438"/>
                    <a:pt x="24606" y="585788"/>
                  </a:cubicBezTo>
                  <a:cubicBezTo>
                    <a:pt x="23019" y="592138"/>
                    <a:pt x="16669" y="588963"/>
                    <a:pt x="15081" y="595313"/>
                  </a:cubicBezTo>
                  <a:cubicBezTo>
                    <a:pt x="13494" y="601663"/>
                    <a:pt x="16669" y="613569"/>
                    <a:pt x="15081" y="623888"/>
                  </a:cubicBezTo>
                  <a:cubicBezTo>
                    <a:pt x="13494" y="634207"/>
                    <a:pt x="7144" y="649287"/>
                    <a:pt x="5556" y="657225"/>
                  </a:cubicBezTo>
                  <a:cubicBezTo>
                    <a:pt x="3968" y="665163"/>
                    <a:pt x="3969" y="664369"/>
                    <a:pt x="5556" y="671513"/>
                  </a:cubicBezTo>
                  <a:cubicBezTo>
                    <a:pt x="7144" y="678657"/>
                    <a:pt x="12700" y="694532"/>
                    <a:pt x="15081" y="700088"/>
                  </a:cubicBezTo>
                  <a:cubicBezTo>
                    <a:pt x="17462" y="705644"/>
                    <a:pt x="19049" y="700881"/>
                    <a:pt x="19843" y="704850"/>
                  </a:cubicBezTo>
                  <a:cubicBezTo>
                    <a:pt x="20637" y="708819"/>
                    <a:pt x="19843" y="723900"/>
                    <a:pt x="19843" y="723900"/>
                  </a:cubicBezTo>
                  <a:lnTo>
                    <a:pt x="19843" y="752475"/>
                  </a:lnTo>
                  <a:cubicBezTo>
                    <a:pt x="19843" y="760412"/>
                    <a:pt x="18256" y="765969"/>
                    <a:pt x="19843" y="771525"/>
                  </a:cubicBezTo>
                  <a:cubicBezTo>
                    <a:pt x="21430" y="777081"/>
                    <a:pt x="29368" y="785813"/>
                    <a:pt x="29368" y="785813"/>
                  </a:cubicBezTo>
                  <a:cubicBezTo>
                    <a:pt x="32543" y="790575"/>
                    <a:pt x="34131" y="796131"/>
                    <a:pt x="38893" y="800100"/>
                  </a:cubicBezTo>
                  <a:cubicBezTo>
                    <a:pt x="43655" y="804069"/>
                    <a:pt x="53974" y="805656"/>
                    <a:pt x="57943" y="809625"/>
                  </a:cubicBezTo>
                  <a:cubicBezTo>
                    <a:pt x="61912" y="813594"/>
                    <a:pt x="60325" y="817563"/>
                    <a:pt x="62706" y="823913"/>
                  </a:cubicBezTo>
                  <a:cubicBezTo>
                    <a:pt x="65087" y="830263"/>
                    <a:pt x="69850" y="841375"/>
                    <a:pt x="72231" y="847725"/>
                  </a:cubicBezTo>
                  <a:cubicBezTo>
                    <a:pt x="74612" y="854075"/>
                    <a:pt x="75406" y="856457"/>
                    <a:pt x="76993" y="862013"/>
                  </a:cubicBezTo>
                  <a:cubicBezTo>
                    <a:pt x="78580" y="867569"/>
                    <a:pt x="80962" y="875507"/>
                    <a:pt x="81756" y="881063"/>
                  </a:cubicBezTo>
                  <a:cubicBezTo>
                    <a:pt x="82550" y="886619"/>
                    <a:pt x="81756" y="895350"/>
                    <a:pt x="81756" y="895350"/>
                  </a:cubicBezTo>
                  <a:cubicBezTo>
                    <a:pt x="81756" y="902494"/>
                    <a:pt x="84137" y="916781"/>
                    <a:pt x="81756" y="923925"/>
                  </a:cubicBezTo>
                  <a:cubicBezTo>
                    <a:pt x="79375" y="931069"/>
                    <a:pt x="73818" y="933451"/>
                    <a:pt x="67468" y="938213"/>
                  </a:cubicBezTo>
                  <a:cubicBezTo>
                    <a:pt x="61118" y="942975"/>
                    <a:pt x="49212" y="947738"/>
                    <a:pt x="43656" y="952500"/>
                  </a:cubicBezTo>
                  <a:cubicBezTo>
                    <a:pt x="38100" y="957262"/>
                    <a:pt x="34131" y="966788"/>
                    <a:pt x="34131" y="966788"/>
                  </a:cubicBezTo>
                  <a:cubicBezTo>
                    <a:pt x="30956" y="971550"/>
                    <a:pt x="26987" y="974725"/>
                    <a:pt x="24606" y="981075"/>
                  </a:cubicBezTo>
                  <a:cubicBezTo>
                    <a:pt x="22225" y="987425"/>
                    <a:pt x="23018" y="997744"/>
                    <a:pt x="19843" y="1004888"/>
                  </a:cubicBezTo>
                  <a:cubicBezTo>
                    <a:pt x="16668" y="1012032"/>
                    <a:pt x="8731" y="1018382"/>
                    <a:pt x="5556" y="1023938"/>
                  </a:cubicBezTo>
                  <a:cubicBezTo>
                    <a:pt x="2381" y="1029494"/>
                    <a:pt x="793" y="1033463"/>
                    <a:pt x="793" y="1038225"/>
                  </a:cubicBezTo>
                  <a:cubicBezTo>
                    <a:pt x="793" y="1042987"/>
                    <a:pt x="0" y="1050132"/>
                    <a:pt x="5556" y="1052513"/>
                  </a:cubicBezTo>
                  <a:cubicBezTo>
                    <a:pt x="11112" y="1054894"/>
                    <a:pt x="26194" y="1053307"/>
                    <a:pt x="34131" y="1052513"/>
                  </a:cubicBezTo>
                  <a:cubicBezTo>
                    <a:pt x="42068" y="1051719"/>
                    <a:pt x="53181" y="1047750"/>
                    <a:pt x="53181" y="1047750"/>
                  </a:cubicBezTo>
                  <a:cubicBezTo>
                    <a:pt x="59531" y="1046163"/>
                    <a:pt x="64294" y="1043782"/>
                    <a:pt x="72231" y="1042988"/>
                  </a:cubicBezTo>
                  <a:cubicBezTo>
                    <a:pt x="80168" y="1042194"/>
                    <a:pt x="100806" y="1042988"/>
                    <a:pt x="100806" y="1042988"/>
                  </a:cubicBezTo>
                  <a:lnTo>
                    <a:pt x="124618" y="1042988"/>
                  </a:lnTo>
                  <a:cubicBezTo>
                    <a:pt x="132555" y="1042988"/>
                    <a:pt x="143669" y="1042194"/>
                    <a:pt x="148431" y="1042988"/>
                  </a:cubicBezTo>
                  <a:cubicBezTo>
                    <a:pt x="153193" y="1043782"/>
                    <a:pt x="150812" y="1040606"/>
                    <a:pt x="153193" y="1047750"/>
                  </a:cubicBezTo>
                  <a:cubicBezTo>
                    <a:pt x="155574" y="1054894"/>
                    <a:pt x="159543" y="1075531"/>
                    <a:pt x="162718" y="1085850"/>
                  </a:cubicBezTo>
                  <a:cubicBezTo>
                    <a:pt x="165893" y="1096169"/>
                    <a:pt x="169862" y="1102519"/>
                    <a:pt x="172243" y="1109663"/>
                  </a:cubicBezTo>
                  <a:cubicBezTo>
                    <a:pt x="174624" y="1116807"/>
                    <a:pt x="175419" y="1123157"/>
                    <a:pt x="177006" y="1128713"/>
                  </a:cubicBezTo>
                  <a:cubicBezTo>
                    <a:pt x="178593" y="1134269"/>
                    <a:pt x="180974" y="1137444"/>
                    <a:pt x="181768" y="1143000"/>
                  </a:cubicBezTo>
                  <a:cubicBezTo>
                    <a:pt x="182562" y="1148556"/>
                    <a:pt x="180974" y="1155700"/>
                    <a:pt x="181768" y="1162050"/>
                  </a:cubicBezTo>
                  <a:cubicBezTo>
                    <a:pt x="182562" y="1168400"/>
                    <a:pt x="186531" y="1181100"/>
                    <a:pt x="186531" y="1181100"/>
                  </a:cubicBezTo>
                  <a:cubicBezTo>
                    <a:pt x="188119" y="1187450"/>
                    <a:pt x="190499" y="1194594"/>
                    <a:pt x="191293" y="1200150"/>
                  </a:cubicBezTo>
                  <a:cubicBezTo>
                    <a:pt x="192087" y="1205706"/>
                    <a:pt x="192087" y="1208882"/>
                    <a:pt x="191293" y="1214438"/>
                  </a:cubicBezTo>
                  <a:cubicBezTo>
                    <a:pt x="190499" y="1219994"/>
                    <a:pt x="189706" y="1227932"/>
                    <a:pt x="186531" y="1233488"/>
                  </a:cubicBezTo>
                  <a:cubicBezTo>
                    <a:pt x="183356" y="1239044"/>
                    <a:pt x="176212" y="1243013"/>
                    <a:pt x="172243" y="1247775"/>
                  </a:cubicBezTo>
                  <a:cubicBezTo>
                    <a:pt x="168274" y="1252537"/>
                    <a:pt x="162718" y="1262063"/>
                    <a:pt x="162718" y="1262063"/>
                  </a:cubicBezTo>
                  <a:lnTo>
                    <a:pt x="153193" y="1276350"/>
                  </a:lnTo>
                  <a:cubicBezTo>
                    <a:pt x="150018" y="1281112"/>
                    <a:pt x="147637" y="1285876"/>
                    <a:pt x="143668" y="1290638"/>
                  </a:cubicBezTo>
                  <a:cubicBezTo>
                    <a:pt x="139699" y="1295400"/>
                    <a:pt x="131762" y="1300163"/>
                    <a:pt x="129381" y="1304925"/>
                  </a:cubicBezTo>
                  <a:cubicBezTo>
                    <a:pt x="127000" y="1309687"/>
                    <a:pt x="129381" y="1319213"/>
                    <a:pt x="129381" y="1319213"/>
                  </a:cubicBezTo>
                  <a:lnTo>
                    <a:pt x="129381" y="1338263"/>
                  </a:lnTo>
                  <a:cubicBezTo>
                    <a:pt x="129381" y="1343819"/>
                    <a:pt x="130175" y="1347788"/>
                    <a:pt x="129381" y="1352550"/>
                  </a:cubicBezTo>
                  <a:cubicBezTo>
                    <a:pt x="128587" y="1357312"/>
                    <a:pt x="126205" y="1361282"/>
                    <a:pt x="124618" y="1366838"/>
                  </a:cubicBezTo>
                  <a:cubicBezTo>
                    <a:pt x="123031" y="1372394"/>
                    <a:pt x="123825" y="1380332"/>
                    <a:pt x="119856" y="1385888"/>
                  </a:cubicBezTo>
                  <a:cubicBezTo>
                    <a:pt x="115887" y="1391444"/>
                    <a:pt x="103981" y="1395413"/>
                    <a:pt x="100806" y="1400175"/>
                  </a:cubicBezTo>
                  <a:cubicBezTo>
                    <a:pt x="97631" y="1404937"/>
                    <a:pt x="101600" y="1409701"/>
                    <a:pt x="100806" y="1414463"/>
                  </a:cubicBezTo>
                  <a:cubicBezTo>
                    <a:pt x="100012" y="1419225"/>
                    <a:pt x="96043" y="1423988"/>
                    <a:pt x="96043" y="1428750"/>
                  </a:cubicBezTo>
                  <a:cubicBezTo>
                    <a:pt x="96043" y="1433512"/>
                    <a:pt x="96837" y="1438276"/>
                    <a:pt x="100806" y="1443038"/>
                  </a:cubicBezTo>
                  <a:cubicBezTo>
                    <a:pt x="104775" y="1447800"/>
                    <a:pt x="114300" y="1452563"/>
                    <a:pt x="119856" y="1457325"/>
                  </a:cubicBezTo>
                  <a:cubicBezTo>
                    <a:pt x="125412" y="1462087"/>
                    <a:pt x="134937" y="1465263"/>
                    <a:pt x="134143" y="1471613"/>
                  </a:cubicBezTo>
                  <a:cubicBezTo>
                    <a:pt x="133349" y="1477963"/>
                    <a:pt x="119855" y="1488281"/>
                    <a:pt x="115093" y="1495425"/>
                  </a:cubicBezTo>
                  <a:cubicBezTo>
                    <a:pt x="110331" y="1502569"/>
                    <a:pt x="107155" y="1508919"/>
                    <a:pt x="105568" y="1514475"/>
                  </a:cubicBezTo>
                  <a:cubicBezTo>
                    <a:pt x="103981" y="1520031"/>
                    <a:pt x="102393" y="1523207"/>
                    <a:pt x="105568" y="1528763"/>
                  </a:cubicBezTo>
                  <a:cubicBezTo>
                    <a:pt x="108743" y="1534319"/>
                    <a:pt x="121443" y="1542257"/>
                    <a:pt x="124618" y="1547813"/>
                  </a:cubicBezTo>
                  <a:cubicBezTo>
                    <a:pt x="127793" y="1553369"/>
                    <a:pt x="123824" y="1558131"/>
                    <a:pt x="124618" y="1562100"/>
                  </a:cubicBezTo>
                  <a:cubicBezTo>
                    <a:pt x="125412" y="1566069"/>
                    <a:pt x="128587" y="1566863"/>
                    <a:pt x="129381" y="1571625"/>
                  </a:cubicBezTo>
                  <a:cubicBezTo>
                    <a:pt x="130175" y="1576387"/>
                    <a:pt x="129381" y="1590675"/>
                    <a:pt x="129381" y="1590675"/>
                  </a:cubicBezTo>
                  <a:cubicBezTo>
                    <a:pt x="129381" y="1595437"/>
                    <a:pt x="130968" y="1594644"/>
                    <a:pt x="129381" y="1600200"/>
                  </a:cubicBezTo>
                  <a:cubicBezTo>
                    <a:pt x="127794" y="1605756"/>
                    <a:pt x="121444" y="1617663"/>
                    <a:pt x="119856" y="1624013"/>
                  </a:cubicBezTo>
                  <a:cubicBezTo>
                    <a:pt x="118269" y="1630363"/>
                    <a:pt x="119062" y="1634331"/>
                    <a:pt x="119856" y="163830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endParaRPr lang="ja-JP" altLang="en-US"/>
            </a:p>
          </p:txBody>
        </p:sp>
      </p:grpSp>
      <p:grpSp>
        <p:nvGrpSpPr>
          <p:cNvPr id="10" name="グループ化 85"/>
          <p:cNvGrpSpPr>
            <a:grpSpLocks noChangeAspect="1"/>
          </p:cNvGrpSpPr>
          <p:nvPr/>
        </p:nvGrpSpPr>
        <p:grpSpPr bwMode="auto">
          <a:xfrm>
            <a:off x="1476375" y="3611563"/>
            <a:ext cx="2152650" cy="2193925"/>
            <a:chOff x="2411413" y="4200525"/>
            <a:chExt cx="1871283" cy="1906935"/>
          </a:xfrm>
        </p:grpSpPr>
        <p:grpSp>
          <p:nvGrpSpPr>
            <p:cNvPr id="11" name="グループ化 71"/>
            <p:cNvGrpSpPr>
              <a:grpSpLocks/>
            </p:cNvGrpSpPr>
            <p:nvPr/>
          </p:nvGrpSpPr>
          <p:grpSpPr bwMode="auto">
            <a:xfrm>
              <a:off x="2411413" y="5661025"/>
              <a:ext cx="720725" cy="231775"/>
              <a:chOff x="5791373" y="3201294"/>
              <a:chExt cx="720080" cy="230832"/>
            </a:xfrm>
          </p:grpSpPr>
          <p:sp>
            <p:nvSpPr>
              <p:cNvPr id="63" name="テキスト ボックス 62"/>
              <p:cNvSpPr txBox="1"/>
              <p:nvPr/>
            </p:nvSpPr>
            <p:spPr bwMode="auto">
              <a:xfrm>
                <a:off x="5791373" y="3200665"/>
                <a:ext cx="719716" cy="23086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tIns="0">
                <a:spAutoFit/>
              </a:bodyPr>
              <a:lstStyle/>
              <a:p>
                <a:pPr algn="ctr">
                  <a:defRPr/>
                </a:pPr>
                <a:r>
                  <a:rPr lang="en-US" altLang="ja-JP" sz="1200" dirty="0">
                    <a:solidFill>
                      <a:schemeClr val="accent6">
                        <a:lumMod val="50000"/>
                      </a:schemeClr>
                    </a:solidFill>
                  </a:rPr>
                  <a:t>1㎜</a:t>
                </a:r>
                <a:endParaRPr lang="ja-JP" altLang="en-US" sz="12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19487" name="直線コネクタ 73"/>
              <p:cNvCxnSpPr>
                <a:cxnSpLocks noChangeShapeType="1"/>
              </p:cNvCxnSpPr>
              <p:nvPr/>
            </p:nvCxnSpPr>
            <p:spPr bwMode="auto">
              <a:xfrm>
                <a:off x="5819951" y="3395096"/>
                <a:ext cx="648072" cy="0"/>
              </a:xfrm>
              <a:prstGeom prst="line">
                <a:avLst/>
              </a:prstGeom>
              <a:noFill/>
              <a:ln w="222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65" name="正方形/長方形 64"/>
              <p:cNvSpPr/>
              <p:nvPr/>
            </p:nvSpPr>
            <p:spPr bwMode="auto">
              <a:xfrm>
                <a:off x="6444908" y="3284492"/>
                <a:ext cx="44121" cy="14429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ja-JP" altLang="en-US" sz="1200" i="1" dirty="0">
                  <a:solidFill>
                    <a:schemeClr val="bg2">
                      <a:lumMod val="50000"/>
                    </a:schemeClr>
                  </a:solidFill>
                  <a:latin typeface="HGｺﾞｼｯｸM" pitchFamily="49" charset="-128"/>
                  <a:ea typeface="HGｺﾞｼｯｸM" pitchFamily="49" charset="-128"/>
                </a:endParaRPr>
              </a:p>
            </p:txBody>
          </p:sp>
        </p:grpSp>
        <p:pic>
          <p:nvPicPr>
            <p:cNvPr id="19478" name="Picture 20"/>
            <p:cNvPicPr>
              <a:picLocks noChangeAspect="1" noChangeArrowheads="1"/>
            </p:cNvPicPr>
            <p:nvPr/>
          </p:nvPicPr>
          <p:blipFill>
            <a:blip r:embed="rId7" cstate="print"/>
            <a:srcRect l="15816" t="17998" r="15816" b="13089"/>
            <a:stretch>
              <a:fillRect/>
            </a:stretch>
          </p:blipFill>
          <p:spPr bwMode="auto">
            <a:xfrm>
              <a:off x="2412822" y="4207224"/>
              <a:ext cx="1869874" cy="1877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グループ化 67"/>
            <p:cNvGrpSpPr>
              <a:grpSpLocks/>
            </p:cNvGrpSpPr>
            <p:nvPr/>
          </p:nvGrpSpPr>
          <p:grpSpPr bwMode="auto">
            <a:xfrm>
              <a:off x="2411760" y="5877272"/>
              <a:ext cx="720725" cy="230188"/>
              <a:chOff x="5791373" y="3198168"/>
              <a:chExt cx="720080" cy="230832"/>
            </a:xfrm>
          </p:grpSpPr>
          <p:sp>
            <p:nvSpPr>
              <p:cNvPr id="61" name="テキスト ボックス 60"/>
              <p:cNvSpPr txBox="1"/>
              <p:nvPr/>
            </p:nvSpPr>
            <p:spPr bwMode="auto">
              <a:xfrm>
                <a:off x="5791026" y="3197922"/>
                <a:ext cx="721095" cy="2310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tIns="0">
                <a:spAutoFit/>
              </a:bodyPr>
              <a:lstStyle/>
              <a:p>
                <a:pPr algn="ctr">
                  <a:defRPr/>
                </a:pPr>
                <a:r>
                  <a:rPr lang="en-US" altLang="ja-JP" sz="1200" dirty="0">
                    <a:solidFill>
                      <a:schemeClr val="accent6">
                        <a:lumMod val="50000"/>
                      </a:schemeClr>
                    </a:solidFill>
                  </a:rPr>
                  <a:t>1㎜</a:t>
                </a:r>
                <a:endParaRPr lang="ja-JP" altLang="en-US" sz="12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2" name="正方形/長方形 61"/>
              <p:cNvSpPr/>
              <p:nvPr/>
            </p:nvSpPr>
            <p:spPr bwMode="auto">
              <a:xfrm>
                <a:off x="6445941" y="3285096"/>
                <a:ext cx="44121" cy="14390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ja-JP" altLang="en-US" sz="1200" i="1" dirty="0">
                  <a:solidFill>
                    <a:schemeClr val="bg2">
                      <a:lumMod val="50000"/>
                    </a:schemeClr>
                  </a:solidFill>
                  <a:latin typeface="HGｺﾞｼｯｸM" pitchFamily="49" charset="-128"/>
                  <a:ea typeface="HGｺﾞｼｯｸM" pitchFamily="49" charset="-128"/>
                </a:endParaRPr>
              </a:p>
            </p:txBody>
          </p:sp>
        </p:grpSp>
        <p:sp>
          <p:nvSpPr>
            <p:cNvPr id="19480" name="フリーフォーム 79"/>
            <p:cNvSpPr>
              <a:spLocks/>
            </p:cNvSpPr>
            <p:nvPr/>
          </p:nvSpPr>
          <p:spPr bwMode="auto">
            <a:xfrm>
              <a:off x="3050306" y="4206799"/>
              <a:ext cx="121444" cy="1857375"/>
            </a:xfrm>
            <a:custGeom>
              <a:avLst/>
              <a:gdLst>
                <a:gd name="T0" fmla="*/ 26194 w 121444"/>
                <a:gd name="T1" fmla="*/ 61913 h 1857375"/>
                <a:gd name="T2" fmla="*/ 21431 w 121444"/>
                <a:gd name="T3" fmla="*/ 95250 h 1857375"/>
                <a:gd name="T4" fmla="*/ 11906 w 121444"/>
                <a:gd name="T5" fmla="*/ 138113 h 1857375"/>
                <a:gd name="T6" fmla="*/ 26194 w 121444"/>
                <a:gd name="T7" fmla="*/ 161925 h 1857375"/>
                <a:gd name="T8" fmla="*/ 45244 w 121444"/>
                <a:gd name="T9" fmla="*/ 204788 h 1857375"/>
                <a:gd name="T10" fmla="*/ 50006 w 121444"/>
                <a:gd name="T11" fmla="*/ 233363 h 1857375"/>
                <a:gd name="T12" fmla="*/ 73819 w 121444"/>
                <a:gd name="T13" fmla="*/ 252413 h 1857375"/>
                <a:gd name="T14" fmla="*/ 78581 w 121444"/>
                <a:gd name="T15" fmla="*/ 290513 h 1857375"/>
                <a:gd name="T16" fmla="*/ 73819 w 121444"/>
                <a:gd name="T17" fmla="*/ 323850 h 1857375"/>
                <a:gd name="T18" fmla="*/ 50006 w 121444"/>
                <a:gd name="T19" fmla="*/ 347663 h 1857375"/>
                <a:gd name="T20" fmla="*/ 35719 w 121444"/>
                <a:gd name="T21" fmla="*/ 371475 h 1857375"/>
                <a:gd name="T22" fmla="*/ 16669 w 121444"/>
                <a:gd name="T23" fmla="*/ 381000 h 1857375"/>
                <a:gd name="T24" fmla="*/ 2381 w 121444"/>
                <a:gd name="T25" fmla="*/ 414338 h 1857375"/>
                <a:gd name="T26" fmla="*/ 2381 w 121444"/>
                <a:gd name="T27" fmla="*/ 447675 h 1857375"/>
                <a:gd name="T28" fmla="*/ 7144 w 121444"/>
                <a:gd name="T29" fmla="*/ 481013 h 1857375"/>
                <a:gd name="T30" fmla="*/ 7144 w 121444"/>
                <a:gd name="T31" fmla="*/ 509588 h 1857375"/>
                <a:gd name="T32" fmla="*/ 16669 w 121444"/>
                <a:gd name="T33" fmla="*/ 528638 h 1857375"/>
                <a:gd name="T34" fmla="*/ 30956 w 121444"/>
                <a:gd name="T35" fmla="*/ 552450 h 1857375"/>
                <a:gd name="T36" fmla="*/ 50006 w 121444"/>
                <a:gd name="T37" fmla="*/ 576263 h 1857375"/>
                <a:gd name="T38" fmla="*/ 64294 w 121444"/>
                <a:gd name="T39" fmla="*/ 600075 h 1857375"/>
                <a:gd name="T40" fmla="*/ 73819 w 121444"/>
                <a:gd name="T41" fmla="*/ 628650 h 1857375"/>
                <a:gd name="T42" fmla="*/ 83344 w 121444"/>
                <a:gd name="T43" fmla="*/ 657225 h 1857375"/>
                <a:gd name="T44" fmla="*/ 92869 w 121444"/>
                <a:gd name="T45" fmla="*/ 685800 h 1857375"/>
                <a:gd name="T46" fmla="*/ 97631 w 121444"/>
                <a:gd name="T47" fmla="*/ 714375 h 1857375"/>
                <a:gd name="T48" fmla="*/ 83344 w 121444"/>
                <a:gd name="T49" fmla="*/ 733425 h 1857375"/>
                <a:gd name="T50" fmla="*/ 69056 w 121444"/>
                <a:gd name="T51" fmla="*/ 762000 h 1857375"/>
                <a:gd name="T52" fmla="*/ 50006 w 121444"/>
                <a:gd name="T53" fmla="*/ 781050 h 1857375"/>
                <a:gd name="T54" fmla="*/ 45244 w 121444"/>
                <a:gd name="T55" fmla="*/ 800100 h 1857375"/>
                <a:gd name="T56" fmla="*/ 59531 w 121444"/>
                <a:gd name="T57" fmla="*/ 823913 h 1857375"/>
                <a:gd name="T58" fmla="*/ 69056 w 121444"/>
                <a:gd name="T59" fmla="*/ 847725 h 1857375"/>
                <a:gd name="T60" fmla="*/ 69056 w 121444"/>
                <a:gd name="T61" fmla="*/ 866775 h 1857375"/>
                <a:gd name="T62" fmla="*/ 54769 w 121444"/>
                <a:gd name="T63" fmla="*/ 895350 h 1857375"/>
                <a:gd name="T64" fmla="*/ 35719 w 121444"/>
                <a:gd name="T65" fmla="*/ 909638 h 1857375"/>
                <a:gd name="T66" fmla="*/ 59531 w 121444"/>
                <a:gd name="T67" fmla="*/ 942975 h 1857375"/>
                <a:gd name="T68" fmla="*/ 64294 w 121444"/>
                <a:gd name="T69" fmla="*/ 966788 h 1857375"/>
                <a:gd name="T70" fmla="*/ 69056 w 121444"/>
                <a:gd name="T71" fmla="*/ 995363 h 1857375"/>
                <a:gd name="T72" fmla="*/ 73819 w 121444"/>
                <a:gd name="T73" fmla="*/ 1028700 h 1857375"/>
                <a:gd name="T74" fmla="*/ 88106 w 121444"/>
                <a:gd name="T75" fmla="*/ 1052513 h 1857375"/>
                <a:gd name="T76" fmla="*/ 88106 w 121444"/>
                <a:gd name="T77" fmla="*/ 1090613 h 1857375"/>
                <a:gd name="T78" fmla="*/ 83344 w 121444"/>
                <a:gd name="T79" fmla="*/ 1128713 h 1857375"/>
                <a:gd name="T80" fmla="*/ 78581 w 121444"/>
                <a:gd name="T81" fmla="*/ 1147763 h 1857375"/>
                <a:gd name="T82" fmla="*/ 73819 w 121444"/>
                <a:gd name="T83" fmla="*/ 1171575 h 1857375"/>
                <a:gd name="T84" fmla="*/ 64294 w 121444"/>
                <a:gd name="T85" fmla="*/ 1195388 h 1857375"/>
                <a:gd name="T86" fmla="*/ 59531 w 121444"/>
                <a:gd name="T87" fmla="*/ 1219200 h 1857375"/>
                <a:gd name="T88" fmla="*/ 54769 w 121444"/>
                <a:gd name="T89" fmla="*/ 1238250 h 1857375"/>
                <a:gd name="T90" fmla="*/ 45244 w 121444"/>
                <a:gd name="T91" fmla="*/ 1271588 h 1857375"/>
                <a:gd name="T92" fmla="*/ 45244 w 121444"/>
                <a:gd name="T93" fmla="*/ 1290638 h 1857375"/>
                <a:gd name="T94" fmla="*/ 64294 w 121444"/>
                <a:gd name="T95" fmla="*/ 1323975 h 1857375"/>
                <a:gd name="T96" fmla="*/ 73819 w 121444"/>
                <a:gd name="T97" fmla="*/ 1362075 h 1857375"/>
                <a:gd name="T98" fmla="*/ 92869 w 121444"/>
                <a:gd name="T99" fmla="*/ 1395413 h 1857375"/>
                <a:gd name="T100" fmla="*/ 111919 w 121444"/>
                <a:gd name="T101" fmla="*/ 1419225 h 1857375"/>
                <a:gd name="T102" fmla="*/ 116681 w 121444"/>
                <a:gd name="T103" fmla="*/ 1452563 h 1857375"/>
                <a:gd name="T104" fmla="*/ 92869 w 121444"/>
                <a:gd name="T105" fmla="*/ 1481138 h 1857375"/>
                <a:gd name="T106" fmla="*/ 73819 w 121444"/>
                <a:gd name="T107" fmla="*/ 1514475 h 1857375"/>
                <a:gd name="T108" fmla="*/ 40481 w 121444"/>
                <a:gd name="T109" fmla="*/ 1528763 h 1857375"/>
                <a:gd name="T110" fmla="*/ 50006 w 121444"/>
                <a:gd name="T111" fmla="*/ 1562100 h 1857375"/>
                <a:gd name="T112" fmla="*/ 83344 w 121444"/>
                <a:gd name="T113" fmla="*/ 1600200 h 1857375"/>
                <a:gd name="T114" fmla="*/ 88106 w 121444"/>
                <a:gd name="T115" fmla="*/ 1628775 h 1857375"/>
                <a:gd name="T116" fmla="*/ 102394 w 121444"/>
                <a:gd name="T117" fmla="*/ 1685925 h 1857375"/>
                <a:gd name="T118" fmla="*/ 102394 w 121444"/>
                <a:gd name="T119" fmla="*/ 1733550 h 1857375"/>
                <a:gd name="T120" fmla="*/ 102394 w 121444"/>
                <a:gd name="T121" fmla="*/ 1771650 h 1857375"/>
                <a:gd name="T122" fmla="*/ 116681 w 121444"/>
                <a:gd name="T123" fmla="*/ 1824038 h 185737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1444"/>
                <a:gd name="T187" fmla="*/ 0 h 1857375"/>
                <a:gd name="T188" fmla="*/ 121444 w 121444"/>
                <a:gd name="T189" fmla="*/ 1857375 h 185737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1444" h="1857375">
                  <a:moveTo>
                    <a:pt x="21431" y="0"/>
                  </a:moveTo>
                  <a:cubicBezTo>
                    <a:pt x="23415" y="24209"/>
                    <a:pt x="25400" y="48419"/>
                    <a:pt x="26194" y="61913"/>
                  </a:cubicBezTo>
                  <a:cubicBezTo>
                    <a:pt x="26988" y="75407"/>
                    <a:pt x="26988" y="75407"/>
                    <a:pt x="26194" y="80963"/>
                  </a:cubicBezTo>
                  <a:cubicBezTo>
                    <a:pt x="25400" y="86519"/>
                    <a:pt x="23019" y="87312"/>
                    <a:pt x="21431" y="95250"/>
                  </a:cubicBezTo>
                  <a:cubicBezTo>
                    <a:pt x="19843" y="103188"/>
                    <a:pt x="18257" y="121444"/>
                    <a:pt x="16669" y="128588"/>
                  </a:cubicBezTo>
                  <a:cubicBezTo>
                    <a:pt x="15082" y="135732"/>
                    <a:pt x="13494" y="135732"/>
                    <a:pt x="11906" y="138113"/>
                  </a:cubicBezTo>
                  <a:cubicBezTo>
                    <a:pt x="10319" y="140494"/>
                    <a:pt x="4763" y="138906"/>
                    <a:pt x="7144" y="142875"/>
                  </a:cubicBezTo>
                  <a:cubicBezTo>
                    <a:pt x="9525" y="146844"/>
                    <a:pt x="21432" y="155575"/>
                    <a:pt x="26194" y="161925"/>
                  </a:cubicBezTo>
                  <a:cubicBezTo>
                    <a:pt x="30956" y="168275"/>
                    <a:pt x="32544" y="173831"/>
                    <a:pt x="35719" y="180975"/>
                  </a:cubicBezTo>
                  <a:cubicBezTo>
                    <a:pt x="38894" y="188119"/>
                    <a:pt x="43657" y="198438"/>
                    <a:pt x="45244" y="204788"/>
                  </a:cubicBezTo>
                  <a:cubicBezTo>
                    <a:pt x="46832" y="211138"/>
                    <a:pt x="44450" y="214313"/>
                    <a:pt x="45244" y="219075"/>
                  </a:cubicBezTo>
                  <a:cubicBezTo>
                    <a:pt x="46038" y="223837"/>
                    <a:pt x="47625" y="229394"/>
                    <a:pt x="50006" y="233363"/>
                  </a:cubicBezTo>
                  <a:cubicBezTo>
                    <a:pt x="52387" y="237332"/>
                    <a:pt x="55562" y="239713"/>
                    <a:pt x="59531" y="242888"/>
                  </a:cubicBezTo>
                  <a:cubicBezTo>
                    <a:pt x="63500" y="246063"/>
                    <a:pt x="70644" y="248444"/>
                    <a:pt x="73819" y="252413"/>
                  </a:cubicBezTo>
                  <a:cubicBezTo>
                    <a:pt x="76994" y="256382"/>
                    <a:pt x="77787" y="260350"/>
                    <a:pt x="78581" y="266700"/>
                  </a:cubicBezTo>
                  <a:cubicBezTo>
                    <a:pt x="79375" y="273050"/>
                    <a:pt x="78581" y="290513"/>
                    <a:pt x="78581" y="290513"/>
                  </a:cubicBezTo>
                  <a:cubicBezTo>
                    <a:pt x="78581" y="297657"/>
                    <a:pt x="79375" y="304007"/>
                    <a:pt x="78581" y="309563"/>
                  </a:cubicBezTo>
                  <a:cubicBezTo>
                    <a:pt x="77787" y="315119"/>
                    <a:pt x="76994" y="318294"/>
                    <a:pt x="73819" y="323850"/>
                  </a:cubicBezTo>
                  <a:cubicBezTo>
                    <a:pt x="70644" y="329406"/>
                    <a:pt x="63500" y="338931"/>
                    <a:pt x="59531" y="342900"/>
                  </a:cubicBezTo>
                  <a:cubicBezTo>
                    <a:pt x="55562" y="346869"/>
                    <a:pt x="53181" y="344488"/>
                    <a:pt x="50006" y="347663"/>
                  </a:cubicBezTo>
                  <a:cubicBezTo>
                    <a:pt x="46831" y="350838"/>
                    <a:pt x="42862" y="357981"/>
                    <a:pt x="40481" y="361950"/>
                  </a:cubicBezTo>
                  <a:cubicBezTo>
                    <a:pt x="38100" y="365919"/>
                    <a:pt x="38894" y="368300"/>
                    <a:pt x="35719" y="371475"/>
                  </a:cubicBezTo>
                  <a:cubicBezTo>
                    <a:pt x="32544" y="374650"/>
                    <a:pt x="24606" y="379413"/>
                    <a:pt x="21431" y="381000"/>
                  </a:cubicBezTo>
                  <a:cubicBezTo>
                    <a:pt x="18256" y="382587"/>
                    <a:pt x="19844" y="378619"/>
                    <a:pt x="16669" y="381000"/>
                  </a:cubicBezTo>
                  <a:cubicBezTo>
                    <a:pt x="13494" y="383381"/>
                    <a:pt x="4762" y="389732"/>
                    <a:pt x="2381" y="395288"/>
                  </a:cubicBezTo>
                  <a:cubicBezTo>
                    <a:pt x="0" y="400844"/>
                    <a:pt x="2381" y="414338"/>
                    <a:pt x="2381" y="414338"/>
                  </a:cubicBezTo>
                  <a:lnTo>
                    <a:pt x="2381" y="428625"/>
                  </a:lnTo>
                  <a:cubicBezTo>
                    <a:pt x="2381" y="434181"/>
                    <a:pt x="1587" y="441325"/>
                    <a:pt x="2381" y="447675"/>
                  </a:cubicBezTo>
                  <a:cubicBezTo>
                    <a:pt x="3175" y="454025"/>
                    <a:pt x="6350" y="461169"/>
                    <a:pt x="7144" y="466725"/>
                  </a:cubicBezTo>
                  <a:cubicBezTo>
                    <a:pt x="7938" y="472281"/>
                    <a:pt x="7938" y="476251"/>
                    <a:pt x="7144" y="481013"/>
                  </a:cubicBezTo>
                  <a:cubicBezTo>
                    <a:pt x="6350" y="485775"/>
                    <a:pt x="2381" y="490538"/>
                    <a:pt x="2381" y="495300"/>
                  </a:cubicBezTo>
                  <a:cubicBezTo>
                    <a:pt x="2381" y="500062"/>
                    <a:pt x="4763" y="506413"/>
                    <a:pt x="7144" y="509588"/>
                  </a:cubicBezTo>
                  <a:cubicBezTo>
                    <a:pt x="9525" y="512763"/>
                    <a:pt x="15082" y="511175"/>
                    <a:pt x="16669" y="514350"/>
                  </a:cubicBezTo>
                  <a:cubicBezTo>
                    <a:pt x="18256" y="517525"/>
                    <a:pt x="15082" y="525463"/>
                    <a:pt x="16669" y="528638"/>
                  </a:cubicBezTo>
                  <a:cubicBezTo>
                    <a:pt x="18256" y="531813"/>
                    <a:pt x="23813" y="529431"/>
                    <a:pt x="26194" y="533400"/>
                  </a:cubicBezTo>
                  <a:cubicBezTo>
                    <a:pt x="28575" y="537369"/>
                    <a:pt x="28575" y="547688"/>
                    <a:pt x="30956" y="552450"/>
                  </a:cubicBezTo>
                  <a:cubicBezTo>
                    <a:pt x="33337" y="557212"/>
                    <a:pt x="37306" y="558006"/>
                    <a:pt x="40481" y="561975"/>
                  </a:cubicBezTo>
                  <a:cubicBezTo>
                    <a:pt x="43656" y="565944"/>
                    <a:pt x="46831" y="573088"/>
                    <a:pt x="50006" y="576263"/>
                  </a:cubicBezTo>
                  <a:cubicBezTo>
                    <a:pt x="53181" y="579438"/>
                    <a:pt x="57150" y="577056"/>
                    <a:pt x="59531" y="581025"/>
                  </a:cubicBezTo>
                  <a:cubicBezTo>
                    <a:pt x="61912" y="584994"/>
                    <a:pt x="62707" y="594519"/>
                    <a:pt x="64294" y="600075"/>
                  </a:cubicBezTo>
                  <a:cubicBezTo>
                    <a:pt x="65881" y="605631"/>
                    <a:pt x="69056" y="614363"/>
                    <a:pt x="69056" y="614363"/>
                  </a:cubicBezTo>
                  <a:lnTo>
                    <a:pt x="73819" y="628650"/>
                  </a:lnTo>
                  <a:lnTo>
                    <a:pt x="78581" y="642938"/>
                  </a:lnTo>
                  <a:cubicBezTo>
                    <a:pt x="80168" y="647700"/>
                    <a:pt x="80963" y="651669"/>
                    <a:pt x="83344" y="657225"/>
                  </a:cubicBezTo>
                  <a:cubicBezTo>
                    <a:pt x="85725" y="662781"/>
                    <a:pt x="91282" y="671513"/>
                    <a:pt x="92869" y="676275"/>
                  </a:cubicBezTo>
                  <a:cubicBezTo>
                    <a:pt x="94456" y="681037"/>
                    <a:pt x="92075" y="682625"/>
                    <a:pt x="92869" y="685800"/>
                  </a:cubicBezTo>
                  <a:cubicBezTo>
                    <a:pt x="93663" y="688975"/>
                    <a:pt x="96837" y="690563"/>
                    <a:pt x="97631" y="695325"/>
                  </a:cubicBezTo>
                  <a:cubicBezTo>
                    <a:pt x="98425" y="700087"/>
                    <a:pt x="98425" y="708819"/>
                    <a:pt x="97631" y="714375"/>
                  </a:cubicBezTo>
                  <a:cubicBezTo>
                    <a:pt x="96837" y="719931"/>
                    <a:pt x="95250" y="725488"/>
                    <a:pt x="92869" y="728663"/>
                  </a:cubicBezTo>
                  <a:cubicBezTo>
                    <a:pt x="90488" y="731838"/>
                    <a:pt x="86519" y="731044"/>
                    <a:pt x="83344" y="733425"/>
                  </a:cubicBezTo>
                  <a:cubicBezTo>
                    <a:pt x="80169" y="735806"/>
                    <a:pt x="76200" y="738188"/>
                    <a:pt x="73819" y="742950"/>
                  </a:cubicBezTo>
                  <a:cubicBezTo>
                    <a:pt x="71438" y="747712"/>
                    <a:pt x="71437" y="757238"/>
                    <a:pt x="69056" y="762000"/>
                  </a:cubicBezTo>
                  <a:cubicBezTo>
                    <a:pt x="66675" y="766762"/>
                    <a:pt x="59531" y="771525"/>
                    <a:pt x="59531" y="771525"/>
                  </a:cubicBezTo>
                  <a:lnTo>
                    <a:pt x="50006" y="781050"/>
                  </a:lnTo>
                  <a:cubicBezTo>
                    <a:pt x="47625" y="783431"/>
                    <a:pt x="46038" y="782638"/>
                    <a:pt x="45244" y="785813"/>
                  </a:cubicBezTo>
                  <a:cubicBezTo>
                    <a:pt x="44450" y="788988"/>
                    <a:pt x="42863" y="796131"/>
                    <a:pt x="45244" y="800100"/>
                  </a:cubicBezTo>
                  <a:cubicBezTo>
                    <a:pt x="47625" y="804069"/>
                    <a:pt x="57150" y="805656"/>
                    <a:pt x="59531" y="809625"/>
                  </a:cubicBezTo>
                  <a:cubicBezTo>
                    <a:pt x="61912" y="813594"/>
                    <a:pt x="58737" y="819151"/>
                    <a:pt x="59531" y="823913"/>
                  </a:cubicBezTo>
                  <a:cubicBezTo>
                    <a:pt x="60325" y="828675"/>
                    <a:pt x="62707" y="834231"/>
                    <a:pt x="64294" y="838200"/>
                  </a:cubicBezTo>
                  <a:cubicBezTo>
                    <a:pt x="65881" y="842169"/>
                    <a:pt x="68262" y="843756"/>
                    <a:pt x="69056" y="847725"/>
                  </a:cubicBezTo>
                  <a:cubicBezTo>
                    <a:pt x="69850" y="851694"/>
                    <a:pt x="69056" y="862013"/>
                    <a:pt x="69056" y="862013"/>
                  </a:cubicBezTo>
                  <a:lnTo>
                    <a:pt x="69056" y="866775"/>
                  </a:lnTo>
                  <a:cubicBezTo>
                    <a:pt x="69056" y="869950"/>
                    <a:pt x="71437" y="876301"/>
                    <a:pt x="69056" y="881063"/>
                  </a:cubicBezTo>
                  <a:cubicBezTo>
                    <a:pt x="66675" y="885825"/>
                    <a:pt x="54769" y="895350"/>
                    <a:pt x="54769" y="895350"/>
                  </a:cubicBezTo>
                  <a:cubicBezTo>
                    <a:pt x="50007" y="900112"/>
                    <a:pt x="43656" y="907257"/>
                    <a:pt x="40481" y="909638"/>
                  </a:cubicBezTo>
                  <a:cubicBezTo>
                    <a:pt x="37306" y="912019"/>
                    <a:pt x="34132" y="907257"/>
                    <a:pt x="35719" y="909638"/>
                  </a:cubicBezTo>
                  <a:cubicBezTo>
                    <a:pt x="37307" y="912019"/>
                    <a:pt x="46037" y="918369"/>
                    <a:pt x="50006" y="923925"/>
                  </a:cubicBezTo>
                  <a:cubicBezTo>
                    <a:pt x="53975" y="929481"/>
                    <a:pt x="57944" y="939006"/>
                    <a:pt x="59531" y="942975"/>
                  </a:cubicBezTo>
                  <a:cubicBezTo>
                    <a:pt x="61119" y="946944"/>
                    <a:pt x="58737" y="943769"/>
                    <a:pt x="59531" y="947738"/>
                  </a:cubicBezTo>
                  <a:cubicBezTo>
                    <a:pt x="60325" y="951707"/>
                    <a:pt x="63500" y="962026"/>
                    <a:pt x="64294" y="966788"/>
                  </a:cubicBezTo>
                  <a:cubicBezTo>
                    <a:pt x="65088" y="971550"/>
                    <a:pt x="63500" y="971551"/>
                    <a:pt x="64294" y="976313"/>
                  </a:cubicBezTo>
                  <a:cubicBezTo>
                    <a:pt x="65088" y="981075"/>
                    <a:pt x="68262" y="989807"/>
                    <a:pt x="69056" y="995363"/>
                  </a:cubicBezTo>
                  <a:cubicBezTo>
                    <a:pt x="69850" y="1000919"/>
                    <a:pt x="68262" y="1004094"/>
                    <a:pt x="69056" y="1009650"/>
                  </a:cubicBezTo>
                  <a:cubicBezTo>
                    <a:pt x="69850" y="1015206"/>
                    <a:pt x="71438" y="1023144"/>
                    <a:pt x="73819" y="1028700"/>
                  </a:cubicBezTo>
                  <a:cubicBezTo>
                    <a:pt x="76200" y="1034256"/>
                    <a:pt x="80963" y="1039019"/>
                    <a:pt x="83344" y="1042988"/>
                  </a:cubicBezTo>
                  <a:cubicBezTo>
                    <a:pt x="85725" y="1046957"/>
                    <a:pt x="87312" y="1049338"/>
                    <a:pt x="88106" y="1052513"/>
                  </a:cubicBezTo>
                  <a:cubicBezTo>
                    <a:pt x="88900" y="1055688"/>
                    <a:pt x="88106" y="1062038"/>
                    <a:pt x="88106" y="1062038"/>
                  </a:cubicBezTo>
                  <a:lnTo>
                    <a:pt x="88106" y="1090613"/>
                  </a:lnTo>
                  <a:cubicBezTo>
                    <a:pt x="88106" y="1097757"/>
                    <a:pt x="88900" y="1098550"/>
                    <a:pt x="88106" y="1104900"/>
                  </a:cubicBezTo>
                  <a:cubicBezTo>
                    <a:pt x="87312" y="1111250"/>
                    <a:pt x="84138" y="1122363"/>
                    <a:pt x="83344" y="1128713"/>
                  </a:cubicBezTo>
                  <a:cubicBezTo>
                    <a:pt x="82550" y="1135063"/>
                    <a:pt x="84138" y="1139825"/>
                    <a:pt x="83344" y="1143000"/>
                  </a:cubicBezTo>
                  <a:cubicBezTo>
                    <a:pt x="82550" y="1146175"/>
                    <a:pt x="80168" y="1144588"/>
                    <a:pt x="78581" y="1147763"/>
                  </a:cubicBezTo>
                  <a:cubicBezTo>
                    <a:pt x="76994" y="1150938"/>
                    <a:pt x="74613" y="1158081"/>
                    <a:pt x="73819" y="1162050"/>
                  </a:cubicBezTo>
                  <a:cubicBezTo>
                    <a:pt x="73025" y="1166019"/>
                    <a:pt x="74613" y="1168400"/>
                    <a:pt x="73819" y="1171575"/>
                  </a:cubicBezTo>
                  <a:cubicBezTo>
                    <a:pt x="73025" y="1174750"/>
                    <a:pt x="70644" y="1177131"/>
                    <a:pt x="69056" y="1181100"/>
                  </a:cubicBezTo>
                  <a:cubicBezTo>
                    <a:pt x="67469" y="1185069"/>
                    <a:pt x="65088" y="1190626"/>
                    <a:pt x="64294" y="1195388"/>
                  </a:cubicBezTo>
                  <a:cubicBezTo>
                    <a:pt x="63500" y="1200150"/>
                    <a:pt x="65088" y="1205706"/>
                    <a:pt x="64294" y="1209675"/>
                  </a:cubicBezTo>
                  <a:cubicBezTo>
                    <a:pt x="63500" y="1213644"/>
                    <a:pt x="59531" y="1219200"/>
                    <a:pt x="59531" y="1219200"/>
                  </a:cubicBezTo>
                  <a:cubicBezTo>
                    <a:pt x="57944" y="1222375"/>
                    <a:pt x="55563" y="1225550"/>
                    <a:pt x="54769" y="1228725"/>
                  </a:cubicBezTo>
                  <a:cubicBezTo>
                    <a:pt x="53975" y="1231900"/>
                    <a:pt x="56356" y="1233488"/>
                    <a:pt x="54769" y="1238250"/>
                  </a:cubicBezTo>
                  <a:cubicBezTo>
                    <a:pt x="53182" y="1243012"/>
                    <a:pt x="46831" y="1251744"/>
                    <a:pt x="45244" y="1257300"/>
                  </a:cubicBezTo>
                  <a:cubicBezTo>
                    <a:pt x="43657" y="1262856"/>
                    <a:pt x="46038" y="1267619"/>
                    <a:pt x="45244" y="1271588"/>
                  </a:cubicBezTo>
                  <a:cubicBezTo>
                    <a:pt x="44450" y="1275557"/>
                    <a:pt x="40481" y="1277938"/>
                    <a:pt x="40481" y="1281113"/>
                  </a:cubicBezTo>
                  <a:cubicBezTo>
                    <a:pt x="40481" y="1284288"/>
                    <a:pt x="41275" y="1286669"/>
                    <a:pt x="45244" y="1290638"/>
                  </a:cubicBezTo>
                  <a:cubicBezTo>
                    <a:pt x="49213" y="1294607"/>
                    <a:pt x="61119" y="1299369"/>
                    <a:pt x="64294" y="1304925"/>
                  </a:cubicBezTo>
                  <a:cubicBezTo>
                    <a:pt x="67469" y="1310481"/>
                    <a:pt x="64294" y="1323975"/>
                    <a:pt x="64294" y="1323975"/>
                  </a:cubicBezTo>
                  <a:cubicBezTo>
                    <a:pt x="64294" y="1330325"/>
                    <a:pt x="62707" y="1336675"/>
                    <a:pt x="64294" y="1343025"/>
                  </a:cubicBezTo>
                  <a:cubicBezTo>
                    <a:pt x="65882" y="1349375"/>
                    <a:pt x="69850" y="1356519"/>
                    <a:pt x="73819" y="1362075"/>
                  </a:cubicBezTo>
                  <a:cubicBezTo>
                    <a:pt x="77788" y="1367631"/>
                    <a:pt x="84931" y="1370807"/>
                    <a:pt x="88106" y="1376363"/>
                  </a:cubicBezTo>
                  <a:cubicBezTo>
                    <a:pt x="91281" y="1381919"/>
                    <a:pt x="90488" y="1390651"/>
                    <a:pt x="92869" y="1395413"/>
                  </a:cubicBezTo>
                  <a:cubicBezTo>
                    <a:pt x="95250" y="1400175"/>
                    <a:pt x="99219" y="1400969"/>
                    <a:pt x="102394" y="1404938"/>
                  </a:cubicBezTo>
                  <a:cubicBezTo>
                    <a:pt x="105569" y="1408907"/>
                    <a:pt x="109538" y="1415256"/>
                    <a:pt x="111919" y="1419225"/>
                  </a:cubicBezTo>
                  <a:cubicBezTo>
                    <a:pt x="114300" y="1423194"/>
                    <a:pt x="115887" y="1423194"/>
                    <a:pt x="116681" y="1428750"/>
                  </a:cubicBezTo>
                  <a:cubicBezTo>
                    <a:pt x="117475" y="1434306"/>
                    <a:pt x="118268" y="1447007"/>
                    <a:pt x="116681" y="1452563"/>
                  </a:cubicBezTo>
                  <a:cubicBezTo>
                    <a:pt x="115094" y="1458119"/>
                    <a:pt x="111125" y="1457326"/>
                    <a:pt x="107156" y="1462088"/>
                  </a:cubicBezTo>
                  <a:cubicBezTo>
                    <a:pt x="103187" y="1466850"/>
                    <a:pt x="96044" y="1475582"/>
                    <a:pt x="92869" y="1481138"/>
                  </a:cubicBezTo>
                  <a:cubicBezTo>
                    <a:pt x="89694" y="1486694"/>
                    <a:pt x="91281" y="1489869"/>
                    <a:pt x="88106" y="1495425"/>
                  </a:cubicBezTo>
                  <a:cubicBezTo>
                    <a:pt x="84931" y="1500981"/>
                    <a:pt x="77788" y="1510506"/>
                    <a:pt x="73819" y="1514475"/>
                  </a:cubicBezTo>
                  <a:cubicBezTo>
                    <a:pt x="69850" y="1518444"/>
                    <a:pt x="69850" y="1516857"/>
                    <a:pt x="64294" y="1519238"/>
                  </a:cubicBezTo>
                  <a:cubicBezTo>
                    <a:pt x="58738" y="1521619"/>
                    <a:pt x="46037" y="1524794"/>
                    <a:pt x="40481" y="1528763"/>
                  </a:cubicBezTo>
                  <a:cubicBezTo>
                    <a:pt x="34925" y="1532732"/>
                    <a:pt x="29369" y="1537494"/>
                    <a:pt x="30956" y="1543050"/>
                  </a:cubicBezTo>
                  <a:cubicBezTo>
                    <a:pt x="32543" y="1548606"/>
                    <a:pt x="44450" y="1554956"/>
                    <a:pt x="50006" y="1562100"/>
                  </a:cubicBezTo>
                  <a:cubicBezTo>
                    <a:pt x="55562" y="1569244"/>
                    <a:pt x="58738" y="1579563"/>
                    <a:pt x="64294" y="1585913"/>
                  </a:cubicBezTo>
                  <a:cubicBezTo>
                    <a:pt x="69850" y="1592263"/>
                    <a:pt x="79375" y="1595438"/>
                    <a:pt x="83344" y="1600200"/>
                  </a:cubicBezTo>
                  <a:cubicBezTo>
                    <a:pt x="87313" y="1604962"/>
                    <a:pt x="87312" y="1609726"/>
                    <a:pt x="88106" y="1614488"/>
                  </a:cubicBezTo>
                  <a:cubicBezTo>
                    <a:pt x="88900" y="1619250"/>
                    <a:pt x="87312" y="1624013"/>
                    <a:pt x="88106" y="1628775"/>
                  </a:cubicBezTo>
                  <a:cubicBezTo>
                    <a:pt x="88900" y="1633537"/>
                    <a:pt x="90488" y="1633538"/>
                    <a:pt x="92869" y="1643063"/>
                  </a:cubicBezTo>
                  <a:cubicBezTo>
                    <a:pt x="95250" y="1652588"/>
                    <a:pt x="100807" y="1674813"/>
                    <a:pt x="102394" y="1685925"/>
                  </a:cubicBezTo>
                  <a:cubicBezTo>
                    <a:pt x="103981" y="1697037"/>
                    <a:pt x="102394" y="1709738"/>
                    <a:pt x="102394" y="1709738"/>
                  </a:cubicBezTo>
                  <a:lnTo>
                    <a:pt x="102394" y="1733550"/>
                  </a:lnTo>
                  <a:lnTo>
                    <a:pt x="102394" y="1747838"/>
                  </a:lnTo>
                  <a:cubicBezTo>
                    <a:pt x="102394" y="1754188"/>
                    <a:pt x="101600" y="1763713"/>
                    <a:pt x="102394" y="1771650"/>
                  </a:cubicBezTo>
                  <a:cubicBezTo>
                    <a:pt x="103188" y="1779587"/>
                    <a:pt x="104775" y="1786732"/>
                    <a:pt x="107156" y="1795463"/>
                  </a:cubicBezTo>
                  <a:cubicBezTo>
                    <a:pt x="109537" y="1804194"/>
                    <a:pt x="114300" y="1813719"/>
                    <a:pt x="116681" y="1824038"/>
                  </a:cubicBezTo>
                  <a:cubicBezTo>
                    <a:pt x="119062" y="1834357"/>
                    <a:pt x="120253" y="1845866"/>
                    <a:pt x="121444" y="1857375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endParaRPr lang="ja-JP" altLang="en-US"/>
            </a:p>
          </p:txBody>
        </p:sp>
        <p:sp>
          <p:nvSpPr>
            <p:cNvPr id="19481" name="フリーフォーム 81"/>
            <p:cNvSpPr>
              <a:spLocks/>
            </p:cNvSpPr>
            <p:nvPr/>
          </p:nvSpPr>
          <p:spPr bwMode="auto">
            <a:xfrm>
              <a:off x="2615406" y="4200525"/>
              <a:ext cx="284957" cy="1676400"/>
            </a:xfrm>
            <a:custGeom>
              <a:avLst/>
              <a:gdLst>
                <a:gd name="T0" fmla="*/ 227807 w 284957"/>
                <a:gd name="T1" fmla="*/ 57150 h 1676400"/>
                <a:gd name="T2" fmla="*/ 165894 w 284957"/>
                <a:gd name="T3" fmla="*/ 52388 h 1676400"/>
                <a:gd name="T4" fmla="*/ 146844 w 284957"/>
                <a:gd name="T5" fmla="*/ 80963 h 1676400"/>
                <a:gd name="T6" fmla="*/ 151607 w 284957"/>
                <a:gd name="T7" fmla="*/ 138113 h 1676400"/>
                <a:gd name="T8" fmla="*/ 161132 w 284957"/>
                <a:gd name="T9" fmla="*/ 190500 h 1676400"/>
                <a:gd name="T10" fmla="*/ 208757 w 284957"/>
                <a:gd name="T11" fmla="*/ 228600 h 1676400"/>
                <a:gd name="T12" fmla="*/ 194469 w 284957"/>
                <a:gd name="T13" fmla="*/ 271463 h 1676400"/>
                <a:gd name="T14" fmla="*/ 146844 w 284957"/>
                <a:gd name="T15" fmla="*/ 304800 h 1676400"/>
                <a:gd name="T16" fmla="*/ 118269 w 284957"/>
                <a:gd name="T17" fmla="*/ 323850 h 1676400"/>
                <a:gd name="T18" fmla="*/ 108744 w 284957"/>
                <a:gd name="T19" fmla="*/ 361950 h 1676400"/>
                <a:gd name="T20" fmla="*/ 161132 w 284957"/>
                <a:gd name="T21" fmla="*/ 390525 h 1676400"/>
                <a:gd name="T22" fmla="*/ 199232 w 284957"/>
                <a:gd name="T23" fmla="*/ 423863 h 1676400"/>
                <a:gd name="T24" fmla="*/ 184944 w 284957"/>
                <a:gd name="T25" fmla="*/ 481013 h 1676400"/>
                <a:gd name="T26" fmla="*/ 170657 w 284957"/>
                <a:gd name="T27" fmla="*/ 514350 h 1676400"/>
                <a:gd name="T28" fmla="*/ 151607 w 284957"/>
                <a:gd name="T29" fmla="*/ 547688 h 1676400"/>
                <a:gd name="T30" fmla="*/ 84932 w 284957"/>
                <a:gd name="T31" fmla="*/ 561975 h 1676400"/>
                <a:gd name="T32" fmla="*/ 37307 w 284957"/>
                <a:gd name="T33" fmla="*/ 566738 h 1676400"/>
                <a:gd name="T34" fmla="*/ 18257 w 284957"/>
                <a:gd name="T35" fmla="*/ 609600 h 1676400"/>
                <a:gd name="T36" fmla="*/ 8732 w 284957"/>
                <a:gd name="T37" fmla="*/ 647700 h 1676400"/>
                <a:gd name="T38" fmla="*/ 8732 w 284957"/>
                <a:gd name="T39" fmla="*/ 690563 h 1676400"/>
                <a:gd name="T40" fmla="*/ 27782 w 284957"/>
                <a:gd name="T41" fmla="*/ 747713 h 1676400"/>
                <a:gd name="T42" fmla="*/ 18257 w 284957"/>
                <a:gd name="T43" fmla="*/ 800100 h 1676400"/>
                <a:gd name="T44" fmla="*/ 61119 w 284957"/>
                <a:gd name="T45" fmla="*/ 833438 h 1676400"/>
                <a:gd name="T46" fmla="*/ 61119 w 284957"/>
                <a:gd name="T47" fmla="*/ 871538 h 1676400"/>
                <a:gd name="T48" fmla="*/ 80169 w 284957"/>
                <a:gd name="T49" fmla="*/ 919163 h 1676400"/>
                <a:gd name="T50" fmla="*/ 51594 w 284957"/>
                <a:gd name="T51" fmla="*/ 962025 h 1676400"/>
                <a:gd name="T52" fmla="*/ 8732 w 284957"/>
                <a:gd name="T53" fmla="*/ 1023938 h 1676400"/>
                <a:gd name="T54" fmla="*/ 3969 w 284957"/>
                <a:gd name="T55" fmla="*/ 1071563 h 1676400"/>
                <a:gd name="T56" fmla="*/ 75407 w 284957"/>
                <a:gd name="T57" fmla="*/ 1062038 h 1676400"/>
                <a:gd name="T58" fmla="*/ 132557 w 284957"/>
                <a:gd name="T59" fmla="*/ 1062038 h 1676400"/>
                <a:gd name="T60" fmla="*/ 156369 w 284957"/>
                <a:gd name="T61" fmla="*/ 1062038 h 1676400"/>
                <a:gd name="T62" fmla="*/ 199232 w 284957"/>
                <a:gd name="T63" fmla="*/ 1038225 h 1676400"/>
                <a:gd name="T64" fmla="*/ 189707 w 284957"/>
                <a:gd name="T65" fmla="*/ 1114425 h 1676400"/>
                <a:gd name="T66" fmla="*/ 180182 w 284957"/>
                <a:gd name="T67" fmla="*/ 1157288 h 1676400"/>
                <a:gd name="T68" fmla="*/ 184944 w 284957"/>
                <a:gd name="T69" fmla="*/ 1204913 h 1676400"/>
                <a:gd name="T70" fmla="*/ 175419 w 284957"/>
                <a:gd name="T71" fmla="*/ 1252538 h 1676400"/>
                <a:gd name="T72" fmla="*/ 142082 w 284957"/>
                <a:gd name="T73" fmla="*/ 1304925 h 1676400"/>
                <a:gd name="T74" fmla="*/ 127794 w 284957"/>
                <a:gd name="T75" fmla="*/ 1352550 h 1676400"/>
                <a:gd name="T76" fmla="*/ 118269 w 284957"/>
                <a:gd name="T77" fmla="*/ 1428750 h 1676400"/>
                <a:gd name="T78" fmla="*/ 137319 w 284957"/>
                <a:gd name="T79" fmla="*/ 1471613 h 1676400"/>
                <a:gd name="T80" fmla="*/ 94457 w 284957"/>
                <a:gd name="T81" fmla="*/ 1538288 h 1676400"/>
                <a:gd name="T82" fmla="*/ 123032 w 284957"/>
                <a:gd name="T83" fmla="*/ 1576388 h 1676400"/>
                <a:gd name="T84" fmla="*/ 127794 w 284957"/>
                <a:gd name="T85" fmla="*/ 1614488 h 1676400"/>
                <a:gd name="T86" fmla="*/ 127794 w 284957"/>
                <a:gd name="T87" fmla="*/ 1662113 h 16764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4957"/>
                <a:gd name="T133" fmla="*/ 0 h 1676400"/>
                <a:gd name="T134" fmla="*/ 284957 w 284957"/>
                <a:gd name="T135" fmla="*/ 1676400 h 16764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4957" h="1676400">
                  <a:moveTo>
                    <a:pt x="284957" y="0"/>
                  </a:moveTo>
                  <a:cubicBezTo>
                    <a:pt x="273050" y="21431"/>
                    <a:pt x="261144" y="42863"/>
                    <a:pt x="251619" y="52388"/>
                  </a:cubicBezTo>
                  <a:cubicBezTo>
                    <a:pt x="242094" y="61913"/>
                    <a:pt x="235744" y="56356"/>
                    <a:pt x="227807" y="57150"/>
                  </a:cubicBezTo>
                  <a:cubicBezTo>
                    <a:pt x="219870" y="57944"/>
                    <a:pt x="203994" y="57150"/>
                    <a:pt x="203994" y="57150"/>
                  </a:cubicBezTo>
                  <a:cubicBezTo>
                    <a:pt x="196850" y="57150"/>
                    <a:pt x="191294" y="57944"/>
                    <a:pt x="184944" y="57150"/>
                  </a:cubicBezTo>
                  <a:cubicBezTo>
                    <a:pt x="178594" y="56356"/>
                    <a:pt x="170656" y="53182"/>
                    <a:pt x="165894" y="52388"/>
                  </a:cubicBezTo>
                  <a:cubicBezTo>
                    <a:pt x="161132" y="51594"/>
                    <a:pt x="159544" y="50007"/>
                    <a:pt x="156369" y="52388"/>
                  </a:cubicBezTo>
                  <a:cubicBezTo>
                    <a:pt x="153194" y="54769"/>
                    <a:pt x="148431" y="61913"/>
                    <a:pt x="146844" y="66675"/>
                  </a:cubicBezTo>
                  <a:cubicBezTo>
                    <a:pt x="145257" y="71437"/>
                    <a:pt x="146050" y="75407"/>
                    <a:pt x="146844" y="80963"/>
                  </a:cubicBezTo>
                  <a:cubicBezTo>
                    <a:pt x="147638" y="86519"/>
                    <a:pt x="150813" y="92869"/>
                    <a:pt x="151607" y="100013"/>
                  </a:cubicBezTo>
                  <a:cubicBezTo>
                    <a:pt x="152401" y="107157"/>
                    <a:pt x="151607" y="123825"/>
                    <a:pt x="151607" y="123825"/>
                  </a:cubicBezTo>
                  <a:cubicBezTo>
                    <a:pt x="151607" y="130175"/>
                    <a:pt x="152401" y="133351"/>
                    <a:pt x="151607" y="138113"/>
                  </a:cubicBezTo>
                  <a:cubicBezTo>
                    <a:pt x="150813" y="142875"/>
                    <a:pt x="146844" y="146844"/>
                    <a:pt x="146844" y="152400"/>
                  </a:cubicBezTo>
                  <a:cubicBezTo>
                    <a:pt x="146844" y="157956"/>
                    <a:pt x="149226" y="165100"/>
                    <a:pt x="151607" y="171450"/>
                  </a:cubicBezTo>
                  <a:cubicBezTo>
                    <a:pt x="153988" y="177800"/>
                    <a:pt x="155576" y="185738"/>
                    <a:pt x="161132" y="190500"/>
                  </a:cubicBezTo>
                  <a:cubicBezTo>
                    <a:pt x="166688" y="195262"/>
                    <a:pt x="179388" y="196056"/>
                    <a:pt x="184944" y="200025"/>
                  </a:cubicBezTo>
                  <a:cubicBezTo>
                    <a:pt x="190500" y="203994"/>
                    <a:pt x="190500" y="209551"/>
                    <a:pt x="194469" y="214313"/>
                  </a:cubicBezTo>
                  <a:cubicBezTo>
                    <a:pt x="198438" y="219075"/>
                    <a:pt x="207170" y="223838"/>
                    <a:pt x="208757" y="228600"/>
                  </a:cubicBezTo>
                  <a:lnTo>
                    <a:pt x="203994" y="242888"/>
                  </a:lnTo>
                  <a:lnTo>
                    <a:pt x="199232" y="257175"/>
                  </a:lnTo>
                  <a:lnTo>
                    <a:pt x="194469" y="271463"/>
                  </a:lnTo>
                  <a:cubicBezTo>
                    <a:pt x="192882" y="276225"/>
                    <a:pt x="194469" y="280988"/>
                    <a:pt x="189707" y="285750"/>
                  </a:cubicBezTo>
                  <a:cubicBezTo>
                    <a:pt x="184945" y="290512"/>
                    <a:pt x="173038" y="296863"/>
                    <a:pt x="165894" y="300038"/>
                  </a:cubicBezTo>
                  <a:cubicBezTo>
                    <a:pt x="158750" y="303213"/>
                    <a:pt x="150813" y="303213"/>
                    <a:pt x="146844" y="304800"/>
                  </a:cubicBezTo>
                  <a:cubicBezTo>
                    <a:pt x="142875" y="306387"/>
                    <a:pt x="146051" y="307182"/>
                    <a:pt x="142082" y="309563"/>
                  </a:cubicBezTo>
                  <a:cubicBezTo>
                    <a:pt x="138113" y="311944"/>
                    <a:pt x="127001" y="316707"/>
                    <a:pt x="123032" y="319088"/>
                  </a:cubicBezTo>
                  <a:cubicBezTo>
                    <a:pt x="119063" y="321469"/>
                    <a:pt x="120650" y="322263"/>
                    <a:pt x="118269" y="323850"/>
                  </a:cubicBezTo>
                  <a:cubicBezTo>
                    <a:pt x="115888" y="325437"/>
                    <a:pt x="110332" y="324644"/>
                    <a:pt x="108744" y="328613"/>
                  </a:cubicBezTo>
                  <a:cubicBezTo>
                    <a:pt x="107157" y="332582"/>
                    <a:pt x="108744" y="347663"/>
                    <a:pt x="108744" y="347663"/>
                  </a:cubicBezTo>
                  <a:cubicBezTo>
                    <a:pt x="108744" y="353219"/>
                    <a:pt x="105569" y="357188"/>
                    <a:pt x="108744" y="361950"/>
                  </a:cubicBezTo>
                  <a:cubicBezTo>
                    <a:pt x="111919" y="366712"/>
                    <a:pt x="123032" y="372269"/>
                    <a:pt x="127794" y="376238"/>
                  </a:cubicBezTo>
                  <a:cubicBezTo>
                    <a:pt x="132556" y="380207"/>
                    <a:pt x="131763" y="383382"/>
                    <a:pt x="137319" y="385763"/>
                  </a:cubicBezTo>
                  <a:cubicBezTo>
                    <a:pt x="142875" y="388144"/>
                    <a:pt x="152401" y="388144"/>
                    <a:pt x="161132" y="390525"/>
                  </a:cubicBezTo>
                  <a:cubicBezTo>
                    <a:pt x="169863" y="392906"/>
                    <a:pt x="183357" y="395288"/>
                    <a:pt x="189707" y="400050"/>
                  </a:cubicBezTo>
                  <a:cubicBezTo>
                    <a:pt x="196057" y="404812"/>
                    <a:pt x="197645" y="415131"/>
                    <a:pt x="199232" y="419100"/>
                  </a:cubicBezTo>
                  <a:cubicBezTo>
                    <a:pt x="200820" y="423069"/>
                    <a:pt x="199232" y="423863"/>
                    <a:pt x="199232" y="423863"/>
                  </a:cubicBezTo>
                  <a:cubicBezTo>
                    <a:pt x="199232" y="427038"/>
                    <a:pt x="201613" y="432594"/>
                    <a:pt x="199232" y="438150"/>
                  </a:cubicBezTo>
                  <a:cubicBezTo>
                    <a:pt x="196851" y="443706"/>
                    <a:pt x="187325" y="450056"/>
                    <a:pt x="184944" y="457200"/>
                  </a:cubicBezTo>
                  <a:cubicBezTo>
                    <a:pt x="182563" y="464344"/>
                    <a:pt x="185738" y="475457"/>
                    <a:pt x="184944" y="481013"/>
                  </a:cubicBezTo>
                  <a:cubicBezTo>
                    <a:pt x="184150" y="486569"/>
                    <a:pt x="180976" y="487363"/>
                    <a:pt x="180182" y="490538"/>
                  </a:cubicBezTo>
                  <a:cubicBezTo>
                    <a:pt x="179388" y="493713"/>
                    <a:pt x="181769" y="496094"/>
                    <a:pt x="180182" y="500063"/>
                  </a:cubicBezTo>
                  <a:cubicBezTo>
                    <a:pt x="178595" y="504032"/>
                    <a:pt x="173038" y="510381"/>
                    <a:pt x="170657" y="514350"/>
                  </a:cubicBezTo>
                  <a:cubicBezTo>
                    <a:pt x="168276" y="518319"/>
                    <a:pt x="168275" y="520700"/>
                    <a:pt x="165894" y="523875"/>
                  </a:cubicBezTo>
                  <a:cubicBezTo>
                    <a:pt x="163513" y="527050"/>
                    <a:pt x="158750" y="529431"/>
                    <a:pt x="156369" y="533400"/>
                  </a:cubicBezTo>
                  <a:cubicBezTo>
                    <a:pt x="153988" y="537369"/>
                    <a:pt x="155576" y="542926"/>
                    <a:pt x="151607" y="547688"/>
                  </a:cubicBezTo>
                  <a:cubicBezTo>
                    <a:pt x="147638" y="552450"/>
                    <a:pt x="138907" y="559594"/>
                    <a:pt x="132557" y="561975"/>
                  </a:cubicBezTo>
                  <a:cubicBezTo>
                    <a:pt x="126207" y="564356"/>
                    <a:pt x="113507" y="561975"/>
                    <a:pt x="113507" y="561975"/>
                  </a:cubicBezTo>
                  <a:lnTo>
                    <a:pt x="84932" y="561975"/>
                  </a:lnTo>
                  <a:lnTo>
                    <a:pt x="70644" y="561975"/>
                  </a:lnTo>
                  <a:cubicBezTo>
                    <a:pt x="64294" y="561975"/>
                    <a:pt x="52388" y="561181"/>
                    <a:pt x="46832" y="561975"/>
                  </a:cubicBezTo>
                  <a:cubicBezTo>
                    <a:pt x="41276" y="562769"/>
                    <a:pt x="39688" y="564357"/>
                    <a:pt x="37307" y="566738"/>
                  </a:cubicBezTo>
                  <a:cubicBezTo>
                    <a:pt x="34926" y="569119"/>
                    <a:pt x="32544" y="576263"/>
                    <a:pt x="32544" y="576263"/>
                  </a:cubicBezTo>
                  <a:cubicBezTo>
                    <a:pt x="30163" y="581025"/>
                    <a:pt x="25400" y="589757"/>
                    <a:pt x="23019" y="595313"/>
                  </a:cubicBezTo>
                  <a:cubicBezTo>
                    <a:pt x="20638" y="600869"/>
                    <a:pt x="19051" y="606425"/>
                    <a:pt x="18257" y="609600"/>
                  </a:cubicBezTo>
                  <a:cubicBezTo>
                    <a:pt x="17463" y="612775"/>
                    <a:pt x="19844" y="611188"/>
                    <a:pt x="18257" y="614363"/>
                  </a:cubicBezTo>
                  <a:cubicBezTo>
                    <a:pt x="16670" y="617538"/>
                    <a:pt x="10319" y="623094"/>
                    <a:pt x="8732" y="628650"/>
                  </a:cubicBezTo>
                  <a:cubicBezTo>
                    <a:pt x="7145" y="634206"/>
                    <a:pt x="8732" y="647700"/>
                    <a:pt x="8732" y="647700"/>
                  </a:cubicBezTo>
                  <a:lnTo>
                    <a:pt x="8732" y="666750"/>
                  </a:lnTo>
                  <a:lnTo>
                    <a:pt x="8732" y="676275"/>
                  </a:lnTo>
                  <a:cubicBezTo>
                    <a:pt x="8732" y="680244"/>
                    <a:pt x="7938" y="683419"/>
                    <a:pt x="8732" y="690563"/>
                  </a:cubicBezTo>
                  <a:cubicBezTo>
                    <a:pt x="9526" y="697707"/>
                    <a:pt x="11907" y="711994"/>
                    <a:pt x="13494" y="719138"/>
                  </a:cubicBezTo>
                  <a:cubicBezTo>
                    <a:pt x="15082" y="726282"/>
                    <a:pt x="15876" y="728663"/>
                    <a:pt x="18257" y="733425"/>
                  </a:cubicBezTo>
                  <a:cubicBezTo>
                    <a:pt x="20638" y="738187"/>
                    <a:pt x="27782" y="741363"/>
                    <a:pt x="27782" y="747713"/>
                  </a:cubicBezTo>
                  <a:cubicBezTo>
                    <a:pt x="27782" y="754063"/>
                    <a:pt x="19844" y="765969"/>
                    <a:pt x="18257" y="771525"/>
                  </a:cubicBezTo>
                  <a:cubicBezTo>
                    <a:pt x="16670" y="777081"/>
                    <a:pt x="18257" y="781050"/>
                    <a:pt x="18257" y="781050"/>
                  </a:cubicBezTo>
                  <a:cubicBezTo>
                    <a:pt x="18257" y="785812"/>
                    <a:pt x="15876" y="794544"/>
                    <a:pt x="18257" y="800100"/>
                  </a:cubicBezTo>
                  <a:cubicBezTo>
                    <a:pt x="20638" y="805656"/>
                    <a:pt x="27782" y="811213"/>
                    <a:pt x="32544" y="814388"/>
                  </a:cubicBezTo>
                  <a:cubicBezTo>
                    <a:pt x="37306" y="817563"/>
                    <a:pt x="42070" y="815975"/>
                    <a:pt x="46832" y="819150"/>
                  </a:cubicBezTo>
                  <a:cubicBezTo>
                    <a:pt x="51594" y="822325"/>
                    <a:pt x="58738" y="828676"/>
                    <a:pt x="61119" y="833438"/>
                  </a:cubicBezTo>
                  <a:cubicBezTo>
                    <a:pt x="63500" y="838200"/>
                    <a:pt x="61119" y="847725"/>
                    <a:pt x="61119" y="847725"/>
                  </a:cubicBezTo>
                  <a:lnTo>
                    <a:pt x="61119" y="862013"/>
                  </a:lnTo>
                  <a:cubicBezTo>
                    <a:pt x="61119" y="865982"/>
                    <a:pt x="59532" y="866776"/>
                    <a:pt x="61119" y="871538"/>
                  </a:cubicBezTo>
                  <a:cubicBezTo>
                    <a:pt x="62706" y="876300"/>
                    <a:pt x="67469" y="885826"/>
                    <a:pt x="70644" y="890588"/>
                  </a:cubicBezTo>
                  <a:cubicBezTo>
                    <a:pt x="73819" y="895350"/>
                    <a:pt x="78582" y="895351"/>
                    <a:pt x="80169" y="900113"/>
                  </a:cubicBezTo>
                  <a:cubicBezTo>
                    <a:pt x="81756" y="904875"/>
                    <a:pt x="80963" y="912019"/>
                    <a:pt x="80169" y="919163"/>
                  </a:cubicBezTo>
                  <a:cubicBezTo>
                    <a:pt x="79375" y="926307"/>
                    <a:pt x="76994" y="937419"/>
                    <a:pt x="75407" y="942975"/>
                  </a:cubicBezTo>
                  <a:cubicBezTo>
                    <a:pt x="73820" y="948531"/>
                    <a:pt x="74613" y="949325"/>
                    <a:pt x="70644" y="952500"/>
                  </a:cubicBezTo>
                  <a:cubicBezTo>
                    <a:pt x="66675" y="955675"/>
                    <a:pt x="57944" y="955675"/>
                    <a:pt x="51594" y="962025"/>
                  </a:cubicBezTo>
                  <a:cubicBezTo>
                    <a:pt x="45244" y="968375"/>
                    <a:pt x="38100" y="982662"/>
                    <a:pt x="32544" y="990600"/>
                  </a:cubicBezTo>
                  <a:cubicBezTo>
                    <a:pt x="26988" y="998538"/>
                    <a:pt x="22226" y="1004094"/>
                    <a:pt x="18257" y="1009650"/>
                  </a:cubicBezTo>
                  <a:cubicBezTo>
                    <a:pt x="14288" y="1015206"/>
                    <a:pt x="11113" y="1018382"/>
                    <a:pt x="8732" y="1023938"/>
                  </a:cubicBezTo>
                  <a:cubicBezTo>
                    <a:pt x="6351" y="1029494"/>
                    <a:pt x="4763" y="1037432"/>
                    <a:pt x="3969" y="1042988"/>
                  </a:cubicBezTo>
                  <a:cubicBezTo>
                    <a:pt x="3175" y="1048544"/>
                    <a:pt x="3969" y="1057275"/>
                    <a:pt x="3969" y="1057275"/>
                  </a:cubicBezTo>
                  <a:cubicBezTo>
                    <a:pt x="3969" y="1062037"/>
                    <a:pt x="0" y="1069182"/>
                    <a:pt x="3969" y="1071563"/>
                  </a:cubicBezTo>
                  <a:cubicBezTo>
                    <a:pt x="7938" y="1073944"/>
                    <a:pt x="19844" y="1073151"/>
                    <a:pt x="27782" y="1071563"/>
                  </a:cubicBezTo>
                  <a:cubicBezTo>
                    <a:pt x="35720" y="1069975"/>
                    <a:pt x="43656" y="1063626"/>
                    <a:pt x="51594" y="1062038"/>
                  </a:cubicBezTo>
                  <a:cubicBezTo>
                    <a:pt x="59532" y="1060450"/>
                    <a:pt x="75407" y="1062038"/>
                    <a:pt x="75407" y="1062038"/>
                  </a:cubicBezTo>
                  <a:lnTo>
                    <a:pt x="94457" y="1062038"/>
                  </a:lnTo>
                  <a:lnTo>
                    <a:pt x="113507" y="1062038"/>
                  </a:lnTo>
                  <a:cubicBezTo>
                    <a:pt x="119857" y="1062038"/>
                    <a:pt x="127795" y="1060451"/>
                    <a:pt x="132557" y="1062038"/>
                  </a:cubicBezTo>
                  <a:cubicBezTo>
                    <a:pt x="137319" y="1063625"/>
                    <a:pt x="138907" y="1069182"/>
                    <a:pt x="142082" y="1071563"/>
                  </a:cubicBezTo>
                  <a:cubicBezTo>
                    <a:pt x="145257" y="1073944"/>
                    <a:pt x="149226" y="1077913"/>
                    <a:pt x="151607" y="1076325"/>
                  </a:cubicBezTo>
                  <a:cubicBezTo>
                    <a:pt x="153988" y="1074738"/>
                    <a:pt x="153194" y="1066800"/>
                    <a:pt x="156369" y="1062038"/>
                  </a:cubicBezTo>
                  <a:cubicBezTo>
                    <a:pt x="159544" y="1057276"/>
                    <a:pt x="165101" y="1051719"/>
                    <a:pt x="170657" y="1047750"/>
                  </a:cubicBezTo>
                  <a:cubicBezTo>
                    <a:pt x="176213" y="1043781"/>
                    <a:pt x="184945" y="1039812"/>
                    <a:pt x="189707" y="1038225"/>
                  </a:cubicBezTo>
                  <a:cubicBezTo>
                    <a:pt x="194469" y="1036638"/>
                    <a:pt x="196851" y="1033463"/>
                    <a:pt x="199232" y="1038225"/>
                  </a:cubicBezTo>
                  <a:cubicBezTo>
                    <a:pt x="201613" y="1042987"/>
                    <a:pt x="205582" y="1058069"/>
                    <a:pt x="203994" y="1066800"/>
                  </a:cubicBezTo>
                  <a:cubicBezTo>
                    <a:pt x="202406" y="1075531"/>
                    <a:pt x="192088" y="1082676"/>
                    <a:pt x="189707" y="1090613"/>
                  </a:cubicBezTo>
                  <a:cubicBezTo>
                    <a:pt x="187326" y="1098550"/>
                    <a:pt x="188913" y="1108075"/>
                    <a:pt x="189707" y="1114425"/>
                  </a:cubicBezTo>
                  <a:cubicBezTo>
                    <a:pt x="190501" y="1120775"/>
                    <a:pt x="195263" y="1123157"/>
                    <a:pt x="194469" y="1128713"/>
                  </a:cubicBezTo>
                  <a:cubicBezTo>
                    <a:pt x="193675" y="1134269"/>
                    <a:pt x="184944" y="1147763"/>
                    <a:pt x="184944" y="1147763"/>
                  </a:cubicBezTo>
                  <a:cubicBezTo>
                    <a:pt x="182563" y="1152525"/>
                    <a:pt x="180182" y="1153319"/>
                    <a:pt x="180182" y="1157288"/>
                  </a:cubicBezTo>
                  <a:cubicBezTo>
                    <a:pt x="180182" y="1161257"/>
                    <a:pt x="184150" y="1166019"/>
                    <a:pt x="184944" y="1171575"/>
                  </a:cubicBezTo>
                  <a:cubicBezTo>
                    <a:pt x="185738" y="1177131"/>
                    <a:pt x="184944" y="1190625"/>
                    <a:pt x="184944" y="1190625"/>
                  </a:cubicBezTo>
                  <a:lnTo>
                    <a:pt x="184944" y="1204913"/>
                  </a:lnTo>
                  <a:lnTo>
                    <a:pt x="184944" y="1223963"/>
                  </a:lnTo>
                  <a:cubicBezTo>
                    <a:pt x="184944" y="1229519"/>
                    <a:pt x="186531" y="1233488"/>
                    <a:pt x="184944" y="1238250"/>
                  </a:cubicBezTo>
                  <a:cubicBezTo>
                    <a:pt x="183357" y="1243012"/>
                    <a:pt x="177006" y="1247776"/>
                    <a:pt x="175419" y="1252538"/>
                  </a:cubicBezTo>
                  <a:cubicBezTo>
                    <a:pt x="173832" y="1257300"/>
                    <a:pt x="176213" y="1260475"/>
                    <a:pt x="175419" y="1266825"/>
                  </a:cubicBezTo>
                  <a:cubicBezTo>
                    <a:pt x="174625" y="1273175"/>
                    <a:pt x="176213" y="1284288"/>
                    <a:pt x="170657" y="1290638"/>
                  </a:cubicBezTo>
                  <a:cubicBezTo>
                    <a:pt x="165101" y="1296988"/>
                    <a:pt x="148432" y="1300956"/>
                    <a:pt x="142082" y="1304925"/>
                  </a:cubicBezTo>
                  <a:cubicBezTo>
                    <a:pt x="135732" y="1308894"/>
                    <a:pt x="132557" y="1314450"/>
                    <a:pt x="132557" y="1314450"/>
                  </a:cubicBezTo>
                  <a:cubicBezTo>
                    <a:pt x="129382" y="1317625"/>
                    <a:pt x="123826" y="1317625"/>
                    <a:pt x="123032" y="1323975"/>
                  </a:cubicBezTo>
                  <a:cubicBezTo>
                    <a:pt x="122238" y="1330325"/>
                    <a:pt x="126206" y="1343819"/>
                    <a:pt x="127794" y="1352550"/>
                  </a:cubicBezTo>
                  <a:cubicBezTo>
                    <a:pt x="129382" y="1361281"/>
                    <a:pt x="134145" y="1369219"/>
                    <a:pt x="132557" y="1376363"/>
                  </a:cubicBezTo>
                  <a:cubicBezTo>
                    <a:pt x="130970" y="1383507"/>
                    <a:pt x="120650" y="1386682"/>
                    <a:pt x="118269" y="1395413"/>
                  </a:cubicBezTo>
                  <a:cubicBezTo>
                    <a:pt x="115888" y="1404144"/>
                    <a:pt x="121444" y="1420812"/>
                    <a:pt x="118269" y="1428750"/>
                  </a:cubicBezTo>
                  <a:cubicBezTo>
                    <a:pt x="115094" y="1436688"/>
                    <a:pt x="98425" y="1438276"/>
                    <a:pt x="99219" y="1443038"/>
                  </a:cubicBezTo>
                  <a:cubicBezTo>
                    <a:pt x="100013" y="1447800"/>
                    <a:pt x="116682" y="1452563"/>
                    <a:pt x="123032" y="1457325"/>
                  </a:cubicBezTo>
                  <a:cubicBezTo>
                    <a:pt x="129382" y="1462087"/>
                    <a:pt x="136525" y="1463676"/>
                    <a:pt x="137319" y="1471613"/>
                  </a:cubicBezTo>
                  <a:cubicBezTo>
                    <a:pt x="138113" y="1479550"/>
                    <a:pt x="130969" y="1497012"/>
                    <a:pt x="127794" y="1504950"/>
                  </a:cubicBezTo>
                  <a:cubicBezTo>
                    <a:pt x="124619" y="1512888"/>
                    <a:pt x="123825" y="1513682"/>
                    <a:pt x="118269" y="1519238"/>
                  </a:cubicBezTo>
                  <a:cubicBezTo>
                    <a:pt x="112713" y="1524794"/>
                    <a:pt x="98426" y="1531144"/>
                    <a:pt x="94457" y="1538288"/>
                  </a:cubicBezTo>
                  <a:cubicBezTo>
                    <a:pt x="90488" y="1545432"/>
                    <a:pt x="94457" y="1562100"/>
                    <a:pt x="94457" y="1562100"/>
                  </a:cubicBezTo>
                  <a:cubicBezTo>
                    <a:pt x="94457" y="1568450"/>
                    <a:pt x="89695" y="1574007"/>
                    <a:pt x="94457" y="1576388"/>
                  </a:cubicBezTo>
                  <a:cubicBezTo>
                    <a:pt x="99219" y="1578769"/>
                    <a:pt x="116682" y="1577976"/>
                    <a:pt x="123032" y="1576388"/>
                  </a:cubicBezTo>
                  <a:cubicBezTo>
                    <a:pt x="129382" y="1574801"/>
                    <a:pt x="131763" y="1562894"/>
                    <a:pt x="132557" y="1566863"/>
                  </a:cubicBezTo>
                  <a:cubicBezTo>
                    <a:pt x="133351" y="1570832"/>
                    <a:pt x="128588" y="1592263"/>
                    <a:pt x="127794" y="1600200"/>
                  </a:cubicBezTo>
                  <a:cubicBezTo>
                    <a:pt x="127000" y="1608137"/>
                    <a:pt x="127794" y="1614488"/>
                    <a:pt x="127794" y="1614488"/>
                  </a:cubicBezTo>
                  <a:lnTo>
                    <a:pt x="127794" y="1624013"/>
                  </a:lnTo>
                  <a:lnTo>
                    <a:pt x="127794" y="1643063"/>
                  </a:lnTo>
                  <a:cubicBezTo>
                    <a:pt x="127794" y="1649413"/>
                    <a:pt x="127000" y="1656557"/>
                    <a:pt x="127794" y="1662113"/>
                  </a:cubicBezTo>
                  <a:cubicBezTo>
                    <a:pt x="128588" y="1667669"/>
                    <a:pt x="130572" y="1672034"/>
                    <a:pt x="132557" y="167640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endParaRPr lang="ja-JP" altLang="en-US"/>
            </a:p>
          </p:txBody>
        </p:sp>
        <p:sp>
          <p:nvSpPr>
            <p:cNvPr id="19482" name="フリーフォーム 82"/>
            <p:cNvSpPr>
              <a:spLocks/>
            </p:cNvSpPr>
            <p:nvPr/>
          </p:nvSpPr>
          <p:spPr bwMode="auto">
            <a:xfrm>
              <a:off x="4019751" y="4202036"/>
              <a:ext cx="188119" cy="1891260"/>
            </a:xfrm>
            <a:custGeom>
              <a:avLst/>
              <a:gdLst>
                <a:gd name="T0" fmla="*/ 182562 w 188119"/>
                <a:gd name="T1" fmla="*/ 116409 h 1847850"/>
                <a:gd name="T2" fmla="*/ 182562 w 188119"/>
                <a:gd name="T3" fmla="*/ 174618 h 1847850"/>
                <a:gd name="T4" fmla="*/ 168275 w 188119"/>
                <a:gd name="T5" fmla="*/ 199561 h 1847850"/>
                <a:gd name="T6" fmla="*/ 158750 w 188119"/>
                <a:gd name="T7" fmla="*/ 241139 h 1847850"/>
                <a:gd name="T8" fmla="*/ 168275 w 188119"/>
                <a:gd name="T9" fmla="*/ 282707 h 1847850"/>
                <a:gd name="T10" fmla="*/ 173037 w 188119"/>
                <a:gd name="T11" fmla="*/ 357545 h 1847850"/>
                <a:gd name="T12" fmla="*/ 158750 w 188119"/>
                <a:gd name="T13" fmla="*/ 399122 h 1847850"/>
                <a:gd name="T14" fmla="*/ 153987 w 188119"/>
                <a:gd name="T15" fmla="*/ 473954 h 1847850"/>
                <a:gd name="T16" fmla="*/ 144462 w 188119"/>
                <a:gd name="T17" fmla="*/ 540477 h 1847850"/>
                <a:gd name="T18" fmla="*/ 125412 w 188119"/>
                <a:gd name="T19" fmla="*/ 573734 h 1847850"/>
                <a:gd name="T20" fmla="*/ 106362 w 188119"/>
                <a:gd name="T21" fmla="*/ 523847 h 1847850"/>
                <a:gd name="T22" fmla="*/ 111125 w 188119"/>
                <a:gd name="T23" fmla="*/ 457325 h 1847850"/>
                <a:gd name="T24" fmla="*/ 111125 w 188119"/>
                <a:gd name="T25" fmla="*/ 424065 h 1847850"/>
                <a:gd name="T26" fmla="*/ 115887 w 188119"/>
                <a:gd name="T27" fmla="*/ 382492 h 1847850"/>
                <a:gd name="T28" fmla="*/ 111125 w 188119"/>
                <a:gd name="T29" fmla="*/ 332598 h 1847850"/>
                <a:gd name="T30" fmla="*/ 101600 w 188119"/>
                <a:gd name="T31" fmla="*/ 291024 h 1847850"/>
                <a:gd name="T32" fmla="*/ 82550 w 188119"/>
                <a:gd name="T33" fmla="*/ 307655 h 1847850"/>
                <a:gd name="T34" fmla="*/ 73025 w 188119"/>
                <a:gd name="T35" fmla="*/ 357545 h 1847850"/>
                <a:gd name="T36" fmla="*/ 63500 w 188119"/>
                <a:gd name="T37" fmla="*/ 390809 h 1847850"/>
                <a:gd name="T38" fmla="*/ 63500 w 188119"/>
                <a:gd name="T39" fmla="*/ 473954 h 1847850"/>
                <a:gd name="T40" fmla="*/ 73025 w 188119"/>
                <a:gd name="T41" fmla="*/ 532161 h 1847850"/>
                <a:gd name="T42" fmla="*/ 49212 w 188119"/>
                <a:gd name="T43" fmla="*/ 573734 h 1847850"/>
                <a:gd name="T44" fmla="*/ 20637 w 188119"/>
                <a:gd name="T45" fmla="*/ 640254 h 1847850"/>
                <a:gd name="T46" fmla="*/ 1587 w 188119"/>
                <a:gd name="T47" fmla="*/ 681833 h 1847850"/>
                <a:gd name="T48" fmla="*/ 1587 w 188119"/>
                <a:gd name="T49" fmla="*/ 740035 h 1847850"/>
                <a:gd name="T50" fmla="*/ 6350 w 188119"/>
                <a:gd name="T51" fmla="*/ 781613 h 1847850"/>
                <a:gd name="T52" fmla="*/ 20637 w 188119"/>
                <a:gd name="T53" fmla="*/ 864763 h 1847850"/>
                <a:gd name="T54" fmla="*/ 20637 w 188119"/>
                <a:gd name="T55" fmla="*/ 947913 h 1847850"/>
                <a:gd name="T56" fmla="*/ 20637 w 188119"/>
                <a:gd name="T57" fmla="*/ 1031064 h 1847850"/>
                <a:gd name="T58" fmla="*/ 25400 w 188119"/>
                <a:gd name="T59" fmla="*/ 1080952 h 1847850"/>
                <a:gd name="T60" fmla="*/ 20637 w 188119"/>
                <a:gd name="T61" fmla="*/ 1122529 h 1847850"/>
                <a:gd name="T62" fmla="*/ 30162 w 188119"/>
                <a:gd name="T63" fmla="*/ 1147477 h 1847850"/>
                <a:gd name="T64" fmla="*/ 63500 w 188119"/>
                <a:gd name="T65" fmla="*/ 1180731 h 1847850"/>
                <a:gd name="T66" fmla="*/ 82550 w 188119"/>
                <a:gd name="T67" fmla="*/ 1238939 h 1847850"/>
                <a:gd name="T68" fmla="*/ 77787 w 188119"/>
                <a:gd name="T69" fmla="*/ 1322096 h 1847850"/>
                <a:gd name="T70" fmla="*/ 58737 w 188119"/>
                <a:gd name="T71" fmla="*/ 1371979 h 1847850"/>
                <a:gd name="T72" fmla="*/ 44450 w 188119"/>
                <a:gd name="T73" fmla="*/ 1413557 h 1847850"/>
                <a:gd name="T74" fmla="*/ 53975 w 188119"/>
                <a:gd name="T75" fmla="*/ 1496707 h 1847850"/>
                <a:gd name="T76" fmla="*/ 63500 w 188119"/>
                <a:gd name="T77" fmla="*/ 1579854 h 1847850"/>
                <a:gd name="T78" fmla="*/ 73025 w 188119"/>
                <a:gd name="T79" fmla="*/ 1671322 h 1847850"/>
                <a:gd name="T80" fmla="*/ 68262 w 188119"/>
                <a:gd name="T81" fmla="*/ 1729530 h 1847850"/>
                <a:gd name="T82" fmla="*/ 53975 w 188119"/>
                <a:gd name="T83" fmla="*/ 1796047 h 1847850"/>
                <a:gd name="T84" fmla="*/ 49212 w 188119"/>
                <a:gd name="T85" fmla="*/ 1879196 h 1847850"/>
                <a:gd name="T86" fmla="*/ 53975 w 188119"/>
                <a:gd name="T87" fmla="*/ 1937407 h 1847850"/>
                <a:gd name="T88" fmla="*/ 58737 w 188119"/>
                <a:gd name="T89" fmla="*/ 2003924 h 1847850"/>
                <a:gd name="T90" fmla="*/ 53975 w 188119"/>
                <a:gd name="T91" fmla="*/ 2078757 h 1847850"/>
                <a:gd name="T92" fmla="*/ 49212 w 188119"/>
                <a:gd name="T93" fmla="*/ 2153592 h 1847850"/>
                <a:gd name="T94" fmla="*/ 44450 w 188119"/>
                <a:gd name="T95" fmla="*/ 2211798 h 1847850"/>
                <a:gd name="T96" fmla="*/ 53975 w 188119"/>
                <a:gd name="T97" fmla="*/ 2270004 h 1847850"/>
                <a:gd name="T98" fmla="*/ 44450 w 188119"/>
                <a:gd name="T99" fmla="*/ 2344837 h 1847850"/>
                <a:gd name="T100" fmla="*/ 44450 w 188119"/>
                <a:gd name="T101" fmla="*/ 2411360 h 1847850"/>
                <a:gd name="T102" fmla="*/ 49212 w 188119"/>
                <a:gd name="T103" fmla="*/ 2502821 h 1847850"/>
                <a:gd name="T104" fmla="*/ 58737 w 188119"/>
                <a:gd name="T105" fmla="*/ 2602602 h 1847850"/>
                <a:gd name="T106" fmla="*/ 73025 w 188119"/>
                <a:gd name="T107" fmla="*/ 2685752 h 1847850"/>
                <a:gd name="T108" fmla="*/ 53975 w 188119"/>
                <a:gd name="T109" fmla="*/ 2760590 h 1847850"/>
                <a:gd name="T110" fmla="*/ 53975 w 188119"/>
                <a:gd name="T111" fmla="*/ 2860368 h 1847850"/>
                <a:gd name="T112" fmla="*/ 49212 w 188119"/>
                <a:gd name="T113" fmla="*/ 2960144 h 1847850"/>
                <a:gd name="T114" fmla="*/ 68262 w 188119"/>
                <a:gd name="T115" fmla="*/ 3059927 h 1847850"/>
                <a:gd name="T116" fmla="*/ 53975 w 188119"/>
                <a:gd name="T117" fmla="*/ 3143073 h 1847850"/>
                <a:gd name="T118" fmla="*/ 53975 w 188119"/>
                <a:gd name="T119" fmla="*/ 3226226 h 18478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8119"/>
                <a:gd name="T181" fmla="*/ 0 h 1847850"/>
                <a:gd name="T182" fmla="*/ 188119 w 188119"/>
                <a:gd name="T183" fmla="*/ 1847850 h 18478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8119" h="1847850">
                  <a:moveTo>
                    <a:pt x="149225" y="0"/>
                  </a:moveTo>
                  <a:cubicBezTo>
                    <a:pt x="158353" y="23019"/>
                    <a:pt x="167481" y="46038"/>
                    <a:pt x="173037" y="57150"/>
                  </a:cubicBezTo>
                  <a:cubicBezTo>
                    <a:pt x="178593" y="68263"/>
                    <a:pt x="180181" y="63500"/>
                    <a:pt x="182562" y="66675"/>
                  </a:cubicBezTo>
                  <a:cubicBezTo>
                    <a:pt x="184943" y="69850"/>
                    <a:pt x="186531" y="73025"/>
                    <a:pt x="187325" y="76200"/>
                  </a:cubicBezTo>
                  <a:cubicBezTo>
                    <a:pt x="188119" y="79375"/>
                    <a:pt x="188119" y="81756"/>
                    <a:pt x="187325" y="85725"/>
                  </a:cubicBezTo>
                  <a:cubicBezTo>
                    <a:pt x="186531" y="89694"/>
                    <a:pt x="184150" y="97631"/>
                    <a:pt x="182562" y="100012"/>
                  </a:cubicBezTo>
                  <a:cubicBezTo>
                    <a:pt x="180975" y="102393"/>
                    <a:pt x="179387" y="99218"/>
                    <a:pt x="177800" y="100012"/>
                  </a:cubicBezTo>
                  <a:cubicBezTo>
                    <a:pt x="176213" y="100806"/>
                    <a:pt x="174624" y="102394"/>
                    <a:pt x="173037" y="104775"/>
                  </a:cubicBezTo>
                  <a:cubicBezTo>
                    <a:pt x="171450" y="107156"/>
                    <a:pt x="170656" y="112713"/>
                    <a:pt x="168275" y="114300"/>
                  </a:cubicBezTo>
                  <a:cubicBezTo>
                    <a:pt x="165894" y="115888"/>
                    <a:pt x="160338" y="111919"/>
                    <a:pt x="158750" y="114300"/>
                  </a:cubicBezTo>
                  <a:cubicBezTo>
                    <a:pt x="157163" y="116681"/>
                    <a:pt x="158750" y="128587"/>
                    <a:pt x="158750" y="128587"/>
                  </a:cubicBezTo>
                  <a:cubicBezTo>
                    <a:pt x="158750" y="132556"/>
                    <a:pt x="157956" y="134937"/>
                    <a:pt x="158750" y="138112"/>
                  </a:cubicBezTo>
                  <a:cubicBezTo>
                    <a:pt x="159544" y="141287"/>
                    <a:pt x="161925" y="145256"/>
                    <a:pt x="163512" y="147637"/>
                  </a:cubicBezTo>
                  <a:cubicBezTo>
                    <a:pt x="165099" y="150018"/>
                    <a:pt x="167481" y="150019"/>
                    <a:pt x="168275" y="152400"/>
                  </a:cubicBezTo>
                  <a:cubicBezTo>
                    <a:pt x="169069" y="154781"/>
                    <a:pt x="167481" y="158750"/>
                    <a:pt x="168275" y="161925"/>
                  </a:cubicBezTo>
                  <a:cubicBezTo>
                    <a:pt x="169069" y="165100"/>
                    <a:pt x="172243" y="167481"/>
                    <a:pt x="173037" y="171450"/>
                  </a:cubicBezTo>
                  <a:cubicBezTo>
                    <a:pt x="173831" y="175419"/>
                    <a:pt x="173037" y="185737"/>
                    <a:pt x="173037" y="185737"/>
                  </a:cubicBezTo>
                  <a:lnTo>
                    <a:pt x="173037" y="204787"/>
                  </a:lnTo>
                  <a:cubicBezTo>
                    <a:pt x="173037" y="209549"/>
                    <a:pt x="173831" y="211137"/>
                    <a:pt x="173037" y="214312"/>
                  </a:cubicBezTo>
                  <a:cubicBezTo>
                    <a:pt x="172243" y="217487"/>
                    <a:pt x="170656" y="221456"/>
                    <a:pt x="168275" y="223837"/>
                  </a:cubicBezTo>
                  <a:cubicBezTo>
                    <a:pt x="165894" y="226218"/>
                    <a:pt x="161131" y="226219"/>
                    <a:pt x="158750" y="228600"/>
                  </a:cubicBezTo>
                  <a:cubicBezTo>
                    <a:pt x="156369" y="230981"/>
                    <a:pt x="154781" y="234156"/>
                    <a:pt x="153987" y="238125"/>
                  </a:cubicBezTo>
                  <a:cubicBezTo>
                    <a:pt x="153193" y="242094"/>
                    <a:pt x="153987" y="252412"/>
                    <a:pt x="153987" y="252412"/>
                  </a:cubicBezTo>
                  <a:lnTo>
                    <a:pt x="153987" y="271462"/>
                  </a:lnTo>
                  <a:lnTo>
                    <a:pt x="153987" y="290512"/>
                  </a:lnTo>
                  <a:lnTo>
                    <a:pt x="153987" y="295275"/>
                  </a:lnTo>
                  <a:cubicBezTo>
                    <a:pt x="152400" y="298450"/>
                    <a:pt x="144462" y="309562"/>
                    <a:pt x="144462" y="309562"/>
                  </a:cubicBezTo>
                  <a:lnTo>
                    <a:pt x="134937" y="319087"/>
                  </a:lnTo>
                  <a:lnTo>
                    <a:pt x="130175" y="323850"/>
                  </a:lnTo>
                  <a:cubicBezTo>
                    <a:pt x="128588" y="325437"/>
                    <a:pt x="127793" y="327818"/>
                    <a:pt x="125412" y="328612"/>
                  </a:cubicBezTo>
                  <a:cubicBezTo>
                    <a:pt x="123031" y="329406"/>
                    <a:pt x="118268" y="330993"/>
                    <a:pt x="115887" y="328612"/>
                  </a:cubicBezTo>
                  <a:cubicBezTo>
                    <a:pt x="113506" y="326231"/>
                    <a:pt x="111125" y="314325"/>
                    <a:pt x="111125" y="314325"/>
                  </a:cubicBezTo>
                  <a:cubicBezTo>
                    <a:pt x="109538" y="309563"/>
                    <a:pt x="106362" y="306387"/>
                    <a:pt x="106362" y="300037"/>
                  </a:cubicBezTo>
                  <a:cubicBezTo>
                    <a:pt x="106362" y="293687"/>
                    <a:pt x="110331" y="281781"/>
                    <a:pt x="111125" y="276225"/>
                  </a:cubicBezTo>
                  <a:cubicBezTo>
                    <a:pt x="111919" y="270669"/>
                    <a:pt x="111125" y="266700"/>
                    <a:pt x="111125" y="266700"/>
                  </a:cubicBezTo>
                  <a:lnTo>
                    <a:pt x="111125" y="261937"/>
                  </a:lnTo>
                  <a:lnTo>
                    <a:pt x="111125" y="257175"/>
                  </a:lnTo>
                  <a:lnTo>
                    <a:pt x="111125" y="247650"/>
                  </a:lnTo>
                  <a:lnTo>
                    <a:pt x="111125" y="242887"/>
                  </a:lnTo>
                  <a:cubicBezTo>
                    <a:pt x="111125" y="241300"/>
                    <a:pt x="110331" y="240506"/>
                    <a:pt x="111125" y="238125"/>
                  </a:cubicBezTo>
                  <a:cubicBezTo>
                    <a:pt x="111919" y="235744"/>
                    <a:pt x="115093" y="231775"/>
                    <a:pt x="115887" y="228600"/>
                  </a:cubicBezTo>
                  <a:cubicBezTo>
                    <a:pt x="116681" y="225425"/>
                    <a:pt x="115887" y="219075"/>
                    <a:pt x="115887" y="219075"/>
                  </a:cubicBezTo>
                  <a:lnTo>
                    <a:pt x="115887" y="214312"/>
                  </a:lnTo>
                  <a:cubicBezTo>
                    <a:pt x="115887" y="211931"/>
                    <a:pt x="116681" y="208756"/>
                    <a:pt x="115887" y="204787"/>
                  </a:cubicBezTo>
                  <a:cubicBezTo>
                    <a:pt x="115093" y="200818"/>
                    <a:pt x="111919" y="193675"/>
                    <a:pt x="111125" y="190500"/>
                  </a:cubicBezTo>
                  <a:cubicBezTo>
                    <a:pt x="110331" y="187325"/>
                    <a:pt x="111919" y="188118"/>
                    <a:pt x="111125" y="185737"/>
                  </a:cubicBezTo>
                  <a:cubicBezTo>
                    <a:pt x="110331" y="183356"/>
                    <a:pt x="106362" y="176212"/>
                    <a:pt x="106362" y="176212"/>
                  </a:cubicBezTo>
                  <a:cubicBezTo>
                    <a:pt x="104775" y="173037"/>
                    <a:pt x="104775" y="168274"/>
                    <a:pt x="101600" y="166687"/>
                  </a:cubicBezTo>
                  <a:cubicBezTo>
                    <a:pt x="98425" y="165100"/>
                    <a:pt x="90487" y="165893"/>
                    <a:pt x="87312" y="166687"/>
                  </a:cubicBezTo>
                  <a:cubicBezTo>
                    <a:pt x="84137" y="167481"/>
                    <a:pt x="83344" y="169863"/>
                    <a:pt x="82550" y="171450"/>
                  </a:cubicBezTo>
                  <a:cubicBezTo>
                    <a:pt x="81756" y="173038"/>
                    <a:pt x="82550" y="176212"/>
                    <a:pt x="82550" y="176212"/>
                  </a:cubicBezTo>
                  <a:lnTo>
                    <a:pt x="82550" y="195262"/>
                  </a:lnTo>
                  <a:cubicBezTo>
                    <a:pt x="82550" y="200024"/>
                    <a:pt x="84137" y="203200"/>
                    <a:pt x="82550" y="204787"/>
                  </a:cubicBezTo>
                  <a:cubicBezTo>
                    <a:pt x="80963" y="206374"/>
                    <a:pt x="74612" y="203200"/>
                    <a:pt x="73025" y="204787"/>
                  </a:cubicBezTo>
                  <a:cubicBezTo>
                    <a:pt x="71438" y="206374"/>
                    <a:pt x="73819" y="211931"/>
                    <a:pt x="73025" y="214312"/>
                  </a:cubicBezTo>
                  <a:cubicBezTo>
                    <a:pt x="72231" y="216693"/>
                    <a:pt x="68262" y="219075"/>
                    <a:pt x="68262" y="219075"/>
                  </a:cubicBezTo>
                  <a:cubicBezTo>
                    <a:pt x="66675" y="220662"/>
                    <a:pt x="64294" y="220662"/>
                    <a:pt x="63500" y="223837"/>
                  </a:cubicBezTo>
                  <a:cubicBezTo>
                    <a:pt x="62706" y="227012"/>
                    <a:pt x="63500" y="238125"/>
                    <a:pt x="63500" y="238125"/>
                  </a:cubicBezTo>
                  <a:lnTo>
                    <a:pt x="63500" y="252412"/>
                  </a:lnTo>
                  <a:cubicBezTo>
                    <a:pt x="63500" y="257968"/>
                    <a:pt x="62706" y="265906"/>
                    <a:pt x="63500" y="271462"/>
                  </a:cubicBezTo>
                  <a:cubicBezTo>
                    <a:pt x="64294" y="277018"/>
                    <a:pt x="66675" y="281781"/>
                    <a:pt x="68262" y="285750"/>
                  </a:cubicBezTo>
                  <a:cubicBezTo>
                    <a:pt x="69850" y="289719"/>
                    <a:pt x="72231" y="292100"/>
                    <a:pt x="73025" y="295275"/>
                  </a:cubicBezTo>
                  <a:cubicBezTo>
                    <a:pt x="73819" y="298450"/>
                    <a:pt x="74612" y="301625"/>
                    <a:pt x="73025" y="304800"/>
                  </a:cubicBezTo>
                  <a:cubicBezTo>
                    <a:pt x="71438" y="307975"/>
                    <a:pt x="63500" y="314325"/>
                    <a:pt x="63500" y="314325"/>
                  </a:cubicBezTo>
                  <a:lnTo>
                    <a:pt x="53975" y="323850"/>
                  </a:lnTo>
                  <a:cubicBezTo>
                    <a:pt x="51594" y="326231"/>
                    <a:pt x="50800" y="326231"/>
                    <a:pt x="49212" y="328612"/>
                  </a:cubicBezTo>
                  <a:cubicBezTo>
                    <a:pt x="47625" y="330993"/>
                    <a:pt x="47625" y="334168"/>
                    <a:pt x="44450" y="338137"/>
                  </a:cubicBezTo>
                  <a:cubicBezTo>
                    <a:pt x="41275" y="342106"/>
                    <a:pt x="34131" y="347663"/>
                    <a:pt x="30162" y="352425"/>
                  </a:cubicBezTo>
                  <a:cubicBezTo>
                    <a:pt x="26193" y="357187"/>
                    <a:pt x="23018" y="362743"/>
                    <a:pt x="20637" y="366712"/>
                  </a:cubicBezTo>
                  <a:cubicBezTo>
                    <a:pt x="18256" y="370681"/>
                    <a:pt x="15875" y="376237"/>
                    <a:pt x="15875" y="376237"/>
                  </a:cubicBezTo>
                  <a:cubicBezTo>
                    <a:pt x="14288" y="379412"/>
                    <a:pt x="13493" y="383381"/>
                    <a:pt x="11112" y="385762"/>
                  </a:cubicBezTo>
                  <a:cubicBezTo>
                    <a:pt x="8731" y="388143"/>
                    <a:pt x="3174" y="388144"/>
                    <a:pt x="1587" y="390525"/>
                  </a:cubicBezTo>
                  <a:cubicBezTo>
                    <a:pt x="0" y="392906"/>
                    <a:pt x="1587" y="400050"/>
                    <a:pt x="1587" y="400050"/>
                  </a:cubicBezTo>
                  <a:lnTo>
                    <a:pt x="1587" y="409575"/>
                  </a:lnTo>
                  <a:lnTo>
                    <a:pt x="1587" y="423862"/>
                  </a:lnTo>
                  <a:lnTo>
                    <a:pt x="1587" y="428625"/>
                  </a:lnTo>
                  <a:cubicBezTo>
                    <a:pt x="1587" y="430212"/>
                    <a:pt x="793" y="430212"/>
                    <a:pt x="1587" y="433387"/>
                  </a:cubicBezTo>
                  <a:cubicBezTo>
                    <a:pt x="2381" y="436562"/>
                    <a:pt x="6350" y="447675"/>
                    <a:pt x="6350" y="447675"/>
                  </a:cubicBezTo>
                  <a:cubicBezTo>
                    <a:pt x="7937" y="452437"/>
                    <a:pt x="10318" y="457993"/>
                    <a:pt x="11112" y="461962"/>
                  </a:cubicBezTo>
                  <a:cubicBezTo>
                    <a:pt x="11906" y="465931"/>
                    <a:pt x="9525" y="465931"/>
                    <a:pt x="11112" y="471487"/>
                  </a:cubicBezTo>
                  <a:cubicBezTo>
                    <a:pt x="12699" y="477043"/>
                    <a:pt x="19050" y="488950"/>
                    <a:pt x="20637" y="495300"/>
                  </a:cubicBezTo>
                  <a:cubicBezTo>
                    <a:pt x="22225" y="501650"/>
                    <a:pt x="20637" y="509587"/>
                    <a:pt x="20637" y="509587"/>
                  </a:cubicBezTo>
                  <a:lnTo>
                    <a:pt x="20637" y="523875"/>
                  </a:lnTo>
                  <a:lnTo>
                    <a:pt x="20637" y="542925"/>
                  </a:lnTo>
                  <a:lnTo>
                    <a:pt x="20637" y="557212"/>
                  </a:lnTo>
                  <a:lnTo>
                    <a:pt x="20637" y="576262"/>
                  </a:lnTo>
                  <a:lnTo>
                    <a:pt x="20637" y="590550"/>
                  </a:lnTo>
                  <a:lnTo>
                    <a:pt x="20637" y="604837"/>
                  </a:lnTo>
                  <a:cubicBezTo>
                    <a:pt x="20637" y="608012"/>
                    <a:pt x="19843" y="607219"/>
                    <a:pt x="20637" y="609600"/>
                  </a:cubicBezTo>
                  <a:cubicBezTo>
                    <a:pt x="21431" y="611981"/>
                    <a:pt x="25400" y="615950"/>
                    <a:pt x="25400" y="619125"/>
                  </a:cubicBezTo>
                  <a:cubicBezTo>
                    <a:pt x="25400" y="622300"/>
                    <a:pt x="21431" y="625475"/>
                    <a:pt x="20637" y="628650"/>
                  </a:cubicBezTo>
                  <a:cubicBezTo>
                    <a:pt x="19843" y="631825"/>
                    <a:pt x="20637" y="638175"/>
                    <a:pt x="20637" y="638175"/>
                  </a:cubicBezTo>
                  <a:lnTo>
                    <a:pt x="20637" y="642937"/>
                  </a:lnTo>
                  <a:lnTo>
                    <a:pt x="20637" y="647700"/>
                  </a:lnTo>
                  <a:cubicBezTo>
                    <a:pt x="20637" y="649287"/>
                    <a:pt x="19050" y="650875"/>
                    <a:pt x="20637" y="652462"/>
                  </a:cubicBezTo>
                  <a:cubicBezTo>
                    <a:pt x="22224" y="654049"/>
                    <a:pt x="26193" y="654844"/>
                    <a:pt x="30162" y="657225"/>
                  </a:cubicBezTo>
                  <a:cubicBezTo>
                    <a:pt x="34131" y="659606"/>
                    <a:pt x="40481" y="664369"/>
                    <a:pt x="44450" y="666750"/>
                  </a:cubicBezTo>
                  <a:cubicBezTo>
                    <a:pt x="48419" y="669131"/>
                    <a:pt x="53975" y="671512"/>
                    <a:pt x="53975" y="671512"/>
                  </a:cubicBezTo>
                  <a:cubicBezTo>
                    <a:pt x="57150" y="673099"/>
                    <a:pt x="59531" y="673100"/>
                    <a:pt x="63500" y="676275"/>
                  </a:cubicBezTo>
                  <a:cubicBezTo>
                    <a:pt x="67469" y="679450"/>
                    <a:pt x="77787" y="690562"/>
                    <a:pt x="77787" y="690562"/>
                  </a:cubicBezTo>
                  <a:cubicBezTo>
                    <a:pt x="80962" y="693737"/>
                    <a:pt x="81756" y="692150"/>
                    <a:pt x="82550" y="695325"/>
                  </a:cubicBezTo>
                  <a:cubicBezTo>
                    <a:pt x="83344" y="698500"/>
                    <a:pt x="82550" y="709612"/>
                    <a:pt x="82550" y="709612"/>
                  </a:cubicBezTo>
                  <a:lnTo>
                    <a:pt x="82550" y="728662"/>
                  </a:lnTo>
                  <a:cubicBezTo>
                    <a:pt x="82550" y="733424"/>
                    <a:pt x="83344" y="733425"/>
                    <a:pt x="82550" y="738187"/>
                  </a:cubicBezTo>
                  <a:cubicBezTo>
                    <a:pt x="81756" y="742949"/>
                    <a:pt x="78581" y="753268"/>
                    <a:pt x="77787" y="757237"/>
                  </a:cubicBezTo>
                  <a:cubicBezTo>
                    <a:pt x="76993" y="761206"/>
                    <a:pt x="79374" y="758825"/>
                    <a:pt x="77787" y="762000"/>
                  </a:cubicBezTo>
                  <a:cubicBezTo>
                    <a:pt x="76200" y="765175"/>
                    <a:pt x="71437" y="772318"/>
                    <a:pt x="68262" y="776287"/>
                  </a:cubicBezTo>
                  <a:cubicBezTo>
                    <a:pt x="65087" y="780256"/>
                    <a:pt x="58737" y="785812"/>
                    <a:pt x="58737" y="785812"/>
                  </a:cubicBezTo>
                  <a:lnTo>
                    <a:pt x="53975" y="790575"/>
                  </a:lnTo>
                  <a:cubicBezTo>
                    <a:pt x="52388" y="792162"/>
                    <a:pt x="50799" y="792162"/>
                    <a:pt x="49212" y="795337"/>
                  </a:cubicBezTo>
                  <a:cubicBezTo>
                    <a:pt x="47625" y="798512"/>
                    <a:pt x="45244" y="804863"/>
                    <a:pt x="44450" y="809625"/>
                  </a:cubicBezTo>
                  <a:cubicBezTo>
                    <a:pt x="43656" y="814387"/>
                    <a:pt x="45244" y="819150"/>
                    <a:pt x="44450" y="823912"/>
                  </a:cubicBezTo>
                  <a:cubicBezTo>
                    <a:pt x="43656" y="828674"/>
                    <a:pt x="38100" y="832644"/>
                    <a:pt x="39687" y="838200"/>
                  </a:cubicBezTo>
                  <a:cubicBezTo>
                    <a:pt x="41274" y="843756"/>
                    <a:pt x="50800" y="851694"/>
                    <a:pt x="53975" y="857250"/>
                  </a:cubicBezTo>
                  <a:cubicBezTo>
                    <a:pt x="57150" y="862806"/>
                    <a:pt x="57943" y="866775"/>
                    <a:pt x="58737" y="871537"/>
                  </a:cubicBezTo>
                  <a:cubicBezTo>
                    <a:pt x="59531" y="876299"/>
                    <a:pt x="57943" y="880269"/>
                    <a:pt x="58737" y="885825"/>
                  </a:cubicBezTo>
                  <a:cubicBezTo>
                    <a:pt x="59531" y="891381"/>
                    <a:pt x="61913" y="900113"/>
                    <a:pt x="63500" y="904875"/>
                  </a:cubicBezTo>
                  <a:cubicBezTo>
                    <a:pt x="65087" y="909637"/>
                    <a:pt x="66675" y="908050"/>
                    <a:pt x="68262" y="914400"/>
                  </a:cubicBezTo>
                  <a:cubicBezTo>
                    <a:pt x="69850" y="920750"/>
                    <a:pt x="72231" y="935831"/>
                    <a:pt x="73025" y="942975"/>
                  </a:cubicBezTo>
                  <a:cubicBezTo>
                    <a:pt x="73819" y="950119"/>
                    <a:pt x="73025" y="957262"/>
                    <a:pt x="73025" y="957262"/>
                  </a:cubicBezTo>
                  <a:cubicBezTo>
                    <a:pt x="73025" y="961231"/>
                    <a:pt x="73819" y="963612"/>
                    <a:pt x="73025" y="966787"/>
                  </a:cubicBezTo>
                  <a:cubicBezTo>
                    <a:pt x="72231" y="969962"/>
                    <a:pt x="69056" y="972343"/>
                    <a:pt x="68262" y="976312"/>
                  </a:cubicBezTo>
                  <a:cubicBezTo>
                    <a:pt x="67468" y="980281"/>
                    <a:pt x="69056" y="985838"/>
                    <a:pt x="68262" y="990600"/>
                  </a:cubicBezTo>
                  <a:cubicBezTo>
                    <a:pt x="67468" y="995362"/>
                    <a:pt x="64294" y="1000918"/>
                    <a:pt x="63500" y="1004887"/>
                  </a:cubicBezTo>
                  <a:cubicBezTo>
                    <a:pt x="62706" y="1008856"/>
                    <a:pt x="65088" y="1010443"/>
                    <a:pt x="63500" y="1014412"/>
                  </a:cubicBezTo>
                  <a:cubicBezTo>
                    <a:pt x="61913" y="1018381"/>
                    <a:pt x="55562" y="1023938"/>
                    <a:pt x="53975" y="1028700"/>
                  </a:cubicBezTo>
                  <a:cubicBezTo>
                    <a:pt x="52388" y="1033462"/>
                    <a:pt x="53975" y="1042987"/>
                    <a:pt x="53975" y="1042987"/>
                  </a:cubicBezTo>
                  <a:cubicBezTo>
                    <a:pt x="53975" y="1048543"/>
                    <a:pt x="54769" y="1056481"/>
                    <a:pt x="53975" y="1062037"/>
                  </a:cubicBezTo>
                  <a:cubicBezTo>
                    <a:pt x="53181" y="1067593"/>
                    <a:pt x="50006" y="1073150"/>
                    <a:pt x="49212" y="1076325"/>
                  </a:cubicBezTo>
                  <a:cubicBezTo>
                    <a:pt x="48418" y="1079500"/>
                    <a:pt x="49212" y="1081087"/>
                    <a:pt x="49212" y="1081087"/>
                  </a:cubicBezTo>
                  <a:cubicBezTo>
                    <a:pt x="49212" y="1084262"/>
                    <a:pt x="48418" y="1090613"/>
                    <a:pt x="49212" y="1095375"/>
                  </a:cubicBezTo>
                  <a:cubicBezTo>
                    <a:pt x="50006" y="1100137"/>
                    <a:pt x="53181" y="1104900"/>
                    <a:pt x="53975" y="1109662"/>
                  </a:cubicBezTo>
                  <a:cubicBezTo>
                    <a:pt x="54769" y="1114424"/>
                    <a:pt x="53181" y="1119188"/>
                    <a:pt x="53975" y="1123950"/>
                  </a:cubicBezTo>
                  <a:cubicBezTo>
                    <a:pt x="54769" y="1128712"/>
                    <a:pt x="57943" y="1134268"/>
                    <a:pt x="58737" y="1138237"/>
                  </a:cubicBezTo>
                  <a:cubicBezTo>
                    <a:pt x="59531" y="1142206"/>
                    <a:pt x="59531" y="1143793"/>
                    <a:pt x="58737" y="1147762"/>
                  </a:cubicBezTo>
                  <a:cubicBezTo>
                    <a:pt x="57943" y="1151731"/>
                    <a:pt x="54769" y="1158081"/>
                    <a:pt x="53975" y="1162050"/>
                  </a:cubicBezTo>
                  <a:cubicBezTo>
                    <a:pt x="53181" y="1166019"/>
                    <a:pt x="53975" y="1171575"/>
                    <a:pt x="53975" y="1171575"/>
                  </a:cubicBezTo>
                  <a:cubicBezTo>
                    <a:pt x="53975" y="1176337"/>
                    <a:pt x="54769" y="1185069"/>
                    <a:pt x="53975" y="1190625"/>
                  </a:cubicBezTo>
                  <a:cubicBezTo>
                    <a:pt x="53181" y="1196181"/>
                    <a:pt x="50006" y="1199356"/>
                    <a:pt x="49212" y="1204912"/>
                  </a:cubicBezTo>
                  <a:cubicBezTo>
                    <a:pt x="48418" y="1210468"/>
                    <a:pt x="49212" y="1223962"/>
                    <a:pt x="49212" y="1223962"/>
                  </a:cubicBezTo>
                  <a:lnTo>
                    <a:pt x="49212" y="1233487"/>
                  </a:lnTo>
                  <a:cubicBezTo>
                    <a:pt x="49212" y="1237456"/>
                    <a:pt x="50006" y="1243806"/>
                    <a:pt x="49212" y="1247775"/>
                  </a:cubicBezTo>
                  <a:cubicBezTo>
                    <a:pt x="48418" y="1251744"/>
                    <a:pt x="45244" y="1254125"/>
                    <a:pt x="44450" y="1257300"/>
                  </a:cubicBezTo>
                  <a:cubicBezTo>
                    <a:pt x="43656" y="1260475"/>
                    <a:pt x="44450" y="1266825"/>
                    <a:pt x="44450" y="1266825"/>
                  </a:cubicBezTo>
                  <a:cubicBezTo>
                    <a:pt x="44450" y="1270000"/>
                    <a:pt x="43656" y="1272381"/>
                    <a:pt x="44450" y="1276350"/>
                  </a:cubicBezTo>
                  <a:cubicBezTo>
                    <a:pt x="45244" y="1280319"/>
                    <a:pt x="47625" y="1286668"/>
                    <a:pt x="49212" y="1290637"/>
                  </a:cubicBezTo>
                  <a:cubicBezTo>
                    <a:pt x="50799" y="1294606"/>
                    <a:pt x="53181" y="1296193"/>
                    <a:pt x="53975" y="1300162"/>
                  </a:cubicBezTo>
                  <a:cubicBezTo>
                    <a:pt x="54769" y="1304131"/>
                    <a:pt x="54769" y="1308894"/>
                    <a:pt x="53975" y="1314450"/>
                  </a:cubicBezTo>
                  <a:cubicBezTo>
                    <a:pt x="53181" y="1320006"/>
                    <a:pt x="50799" y="1328738"/>
                    <a:pt x="49212" y="1333500"/>
                  </a:cubicBezTo>
                  <a:cubicBezTo>
                    <a:pt x="47625" y="1338262"/>
                    <a:pt x="45244" y="1338263"/>
                    <a:pt x="44450" y="1343025"/>
                  </a:cubicBezTo>
                  <a:cubicBezTo>
                    <a:pt x="43656" y="1347787"/>
                    <a:pt x="44450" y="1362075"/>
                    <a:pt x="44450" y="1362075"/>
                  </a:cubicBezTo>
                  <a:lnTo>
                    <a:pt x="44450" y="1376362"/>
                  </a:lnTo>
                  <a:cubicBezTo>
                    <a:pt x="44450" y="1379537"/>
                    <a:pt x="43656" y="1376363"/>
                    <a:pt x="44450" y="1381125"/>
                  </a:cubicBezTo>
                  <a:cubicBezTo>
                    <a:pt x="45244" y="1385887"/>
                    <a:pt x="48418" y="1397793"/>
                    <a:pt x="49212" y="1404937"/>
                  </a:cubicBezTo>
                  <a:cubicBezTo>
                    <a:pt x="50006" y="1412081"/>
                    <a:pt x="49212" y="1423987"/>
                    <a:pt x="49212" y="1423987"/>
                  </a:cubicBezTo>
                  <a:cubicBezTo>
                    <a:pt x="49212" y="1428749"/>
                    <a:pt x="48418" y="1427956"/>
                    <a:pt x="49212" y="1433512"/>
                  </a:cubicBezTo>
                  <a:cubicBezTo>
                    <a:pt x="50006" y="1439068"/>
                    <a:pt x="53181" y="1450181"/>
                    <a:pt x="53975" y="1457325"/>
                  </a:cubicBezTo>
                  <a:cubicBezTo>
                    <a:pt x="54769" y="1464469"/>
                    <a:pt x="53181" y="1470819"/>
                    <a:pt x="53975" y="1476375"/>
                  </a:cubicBezTo>
                  <a:cubicBezTo>
                    <a:pt x="54769" y="1481931"/>
                    <a:pt x="57943" y="1485106"/>
                    <a:pt x="58737" y="1490662"/>
                  </a:cubicBezTo>
                  <a:cubicBezTo>
                    <a:pt x="59531" y="1496218"/>
                    <a:pt x="57150" y="1504156"/>
                    <a:pt x="58737" y="1509712"/>
                  </a:cubicBezTo>
                  <a:cubicBezTo>
                    <a:pt x="60324" y="1515268"/>
                    <a:pt x="65881" y="1519238"/>
                    <a:pt x="68262" y="1524000"/>
                  </a:cubicBezTo>
                  <a:cubicBezTo>
                    <a:pt x="70643" y="1528762"/>
                    <a:pt x="74612" y="1534318"/>
                    <a:pt x="73025" y="1538287"/>
                  </a:cubicBezTo>
                  <a:cubicBezTo>
                    <a:pt x="71438" y="1542256"/>
                    <a:pt x="61912" y="1544637"/>
                    <a:pt x="58737" y="1547812"/>
                  </a:cubicBezTo>
                  <a:cubicBezTo>
                    <a:pt x="55562" y="1550987"/>
                    <a:pt x="54769" y="1551781"/>
                    <a:pt x="53975" y="1557337"/>
                  </a:cubicBezTo>
                  <a:cubicBezTo>
                    <a:pt x="53181" y="1562893"/>
                    <a:pt x="53975" y="1581150"/>
                    <a:pt x="53975" y="1581150"/>
                  </a:cubicBezTo>
                  <a:lnTo>
                    <a:pt x="53975" y="1604962"/>
                  </a:lnTo>
                  <a:lnTo>
                    <a:pt x="53975" y="1619250"/>
                  </a:lnTo>
                  <a:cubicBezTo>
                    <a:pt x="53975" y="1624806"/>
                    <a:pt x="54769" y="1631950"/>
                    <a:pt x="53975" y="1638300"/>
                  </a:cubicBezTo>
                  <a:cubicBezTo>
                    <a:pt x="53181" y="1644650"/>
                    <a:pt x="50006" y="1651794"/>
                    <a:pt x="49212" y="1657350"/>
                  </a:cubicBezTo>
                  <a:cubicBezTo>
                    <a:pt x="48418" y="1662906"/>
                    <a:pt x="49212" y="1671637"/>
                    <a:pt x="49212" y="1671637"/>
                  </a:cubicBezTo>
                  <a:cubicBezTo>
                    <a:pt x="49212" y="1677987"/>
                    <a:pt x="47625" y="1689894"/>
                    <a:pt x="49212" y="1695450"/>
                  </a:cubicBezTo>
                  <a:cubicBezTo>
                    <a:pt x="50799" y="1701006"/>
                    <a:pt x="55562" y="1699419"/>
                    <a:pt x="58737" y="1704975"/>
                  </a:cubicBezTo>
                  <a:cubicBezTo>
                    <a:pt x="61912" y="1710531"/>
                    <a:pt x="66674" y="1720849"/>
                    <a:pt x="68262" y="1728787"/>
                  </a:cubicBezTo>
                  <a:cubicBezTo>
                    <a:pt x="69850" y="1736725"/>
                    <a:pt x="68262" y="1752600"/>
                    <a:pt x="68262" y="1752600"/>
                  </a:cubicBezTo>
                  <a:cubicBezTo>
                    <a:pt x="68262" y="1758156"/>
                    <a:pt x="69849" y="1756569"/>
                    <a:pt x="68262" y="1762125"/>
                  </a:cubicBezTo>
                  <a:cubicBezTo>
                    <a:pt x="66675" y="1767681"/>
                    <a:pt x="61118" y="1779587"/>
                    <a:pt x="58737" y="1785937"/>
                  </a:cubicBezTo>
                  <a:cubicBezTo>
                    <a:pt x="56356" y="1792287"/>
                    <a:pt x="53975" y="1800225"/>
                    <a:pt x="53975" y="1800225"/>
                  </a:cubicBezTo>
                  <a:cubicBezTo>
                    <a:pt x="52388" y="1804987"/>
                    <a:pt x="50799" y="1810543"/>
                    <a:pt x="49212" y="1814512"/>
                  </a:cubicBezTo>
                  <a:cubicBezTo>
                    <a:pt x="47625" y="1818481"/>
                    <a:pt x="43656" y="1818481"/>
                    <a:pt x="44450" y="1824037"/>
                  </a:cubicBezTo>
                  <a:cubicBezTo>
                    <a:pt x="45244" y="1829593"/>
                    <a:pt x="49609" y="1838721"/>
                    <a:pt x="53975" y="184785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endParaRPr lang="ja-JP" altLang="en-US"/>
            </a:p>
          </p:txBody>
        </p:sp>
        <p:sp>
          <p:nvSpPr>
            <p:cNvPr id="19483" name="フリーフォーム 83"/>
            <p:cNvSpPr>
              <a:spLocks/>
            </p:cNvSpPr>
            <p:nvPr/>
          </p:nvSpPr>
          <p:spPr bwMode="auto">
            <a:xfrm>
              <a:off x="3722672" y="4202578"/>
              <a:ext cx="119722" cy="1890717"/>
            </a:xfrm>
            <a:custGeom>
              <a:avLst/>
              <a:gdLst>
                <a:gd name="T0" fmla="*/ 4760923 w 100012"/>
                <a:gd name="T1" fmla="*/ 107354 h 1847850"/>
                <a:gd name="T2" fmla="*/ 4760923 w 100012"/>
                <a:gd name="T3" fmla="*/ 148643 h 1847850"/>
                <a:gd name="T4" fmla="*/ 6189144 w 100012"/>
                <a:gd name="T5" fmla="*/ 206448 h 1847850"/>
                <a:gd name="T6" fmla="*/ 3332651 w 100012"/>
                <a:gd name="T7" fmla="*/ 264251 h 1847850"/>
                <a:gd name="T8" fmla="*/ 3689780 w 100012"/>
                <a:gd name="T9" fmla="*/ 330314 h 1847850"/>
                <a:gd name="T10" fmla="*/ 3332651 w 100012"/>
                <a:gd name="T11" fmla="*/ 412897 h 1847850"/>
                <a:gd name="T12" fmla="*/ 2975594 w 100012"/>
                <a:gd name="T13" fmla="*/ 470706 h 1847850"/>
                <a:gd name="T14" fmla="*/ 2261454 w 100012"/>
                <a:gd name="T15" fmla="*/ 536764 h 1847850"/>
                <a:gd name="T16" fmla="*/ 2261454 w 100012"/>
                <a:gd name="T17" fmla="*/ 594570 h 1847850"/>
                <a:gd name="T18" fmla="*/ 3332651 w 100012"/>
                <a:gd name="T19" fmla="*/ 677152 h 1847850"/>
                <a:gd name="T20" fmla="*/ 2975594 w 100012"/>
                <a:gd name="T21" fmla="*/ 759729 h 1847850"/>
                <a:gd name="T22" fmla="*/ 2975594 w 100012"/>
                <a:gd name="T23" fmla="*/ 809274 h 1847850"/>
                <a:gd name="T24" fmla="*/ 2975594 w 100012"/>
                <a:gd name="T25" fmla="*/ 850564 h 1847850"/>
                <a:gd name="T26" fmla="*/ 3332651 w 100012"/>
                <a:gd name="T27" fmla="*/ 941401 h 1847850"/>
                <a:gd name="T28" fmla="*/ 3689780 w 100012"/>
                <a:gd name="T29" fmla="*/ 1007470 h 1847850"/>
                <a:gd name="T30" fmla="*/ 1547328 w 100012"/>
                <a:gd name="T31" fmla="*/ 1048757 h 1847850"/>
                <a:gd name="T32" fmla="*/ 1190150 w 100012"/>
                <a:gd name="T33" fmla="*/ 1090047 h 1847850"/>
                <a:gd name="T34" fmla="*/ 1190150 w 100012"/>
                <a:gd name="T35" fmla="*/ 1164368 h 1847850"/>
                <a:gd name="T36" fmla="*/ 3689780 w 100012"/>
                <a:gd name="T37" fmla="*/ 1197401 h 1847850"/>
                <a:gd name="T38" fmla="*/ 4403912 w 100012"/>
                <a:gd name="T39" fmla="*/ 1246947 h 1847850"/>
                <a:gd name="T40" fmla="*/ 4760923 w 100012"/>
                <a:gd name="T41" fmla="*/ 1288237 h 1847850"/>
                <a:gd name="T42" fmla="*/ 5118029 w 100012"/>
                <a:gd name="T43" fmla="*/ 1337784 h 1847850"/>
                <a:gd name="T44" fmla="*/ 5832200 w 100012"/>
                <a:gd name="T45" fmla="*/ 1403851 h 1847850"/>
                <a:gd name="T46" fmla="*/ 4046800 w 100012"/>
                <a:gd name="T47" fmla="*/ 1461652 h 1847850"/>
                <a:gd name="T48" fmla="*/ 2261454 w 100012"/>
                <a:gd name="T49" fmla="*/ 1486427 h 1847850"/>
                <a:gd name="T50" fmla="*/ 1904392 w 100012"/>
                <a:gd name="T51" fmla="*/ 1552494 h 1847850"/>
                <a:gd name="T52" fmla="*/ 1904392 w 100012"/>
                <a:gd name="T53" fmla="*/ 1643328 h 1847850"/>
                <a:gd name="T54" fmla="*/ 1547328 w 100012"/>
                <a:gd name="T55" fmla="*/ 1734164 h 1847850"/>
                <a:gd name="T56" fmla="*/ 833145 w 100012"/>
                <a:gd name="T57" fmla="*/ 1800230 h 1847850"/>
                <a:gd name="T58" fmla="*/ 2618528 w 100012"/>
                <a:gd name="T59" fmla="*/ 1899324 h 1847850"/>
                <a:gd name="T60" fmla="*/ 4046800 w 100012"/>
                <a:gd name="T61" fmla="*/ 1998419 h 1847850"/>
                <a:gd name="T62" fmla="*/ 4046800 w 100012"/>
                <a:gd name="T63" fmla="*/ 2064483 h 1847850"/>
                <a:gd name="T64" fmla="*/ 3689780 w 100012"/>
                <a:gd name="T65" fmla="*/ 2147061 h 1847850"/>
                <a:gd name="T66" fmla="*/ 2261454 w 100012"/>
                <a:gd name="T67" fmla="*/ 2229642 h 1847850"/>
                <a:gd name="T68" fmla="*/ 833145 w 100012"/>
                <a:gd name="T69" fmla="*/ 2262666 h 1847850"/>
                <a:gd name="T70" fmla="*/ 1190150 w 100012"/>
                <a:gd name="T71" fmla="*/ 2345251 h 1847850"/>
                <a:gd name="T72" fmla="*/ 476003 w 100012"/>
                <a:gd name="T73" fmla="*/ 2452601 h 1847850"/>
                <a:gd name="T74" fmla="*/ 118942 w 100012"/>
                <a:gd name="T75" fmla="*/ 2535181 h 1847850"/>
                <a:gd name="T76" fmla="*/ 833145 w 100012"/>
                <a:gd name="T77" fmla="*/ 2601239 h 1847850"/>
                <a:gd name="T78" fmla="*/ 2975594 w 100012"/>
                <a:gd name="T79" fmla="*/ 2650792 h 1847850"/>
                <a:gd name="T80" fmla="*/ 4403912 w 100012"/>
                <a:gd name="T81" fmla="*/ 2716852 h 1847850"/>
                <a:gd name="T82" fmla="*/ 6546342 w 100012"/>
                <a:gd name="T83" fmla="*/ 2782913 h 1847850"/>
                <a:gd name="T84" fmla="*/ 6546342 w 100012"/>
                <a:gd name="T85" fmla="*/ 2857239 h 1847850"/>
                <a:gd name="T86" fmla="*/ 6903429 w 100012"/>
                <a:gd name="T87" fmla="*/ 2923300 h 1847850"/>
                <a:gd name="T88" fmla="*/ 6903429 w 100012"/>
                <a:gd name="T89" fmla="*/ 3005872 h 1847850"/>
                <a:gd name="T90" fmla="*/ 5832200 w 100012"/>
                <a:gd name="T91" fmla="*/ 3063683 h 1847850"/>
                <a:gd name="T92" fmla="*/ 4046800 w 100012"/>
                <a:gd name="T93" fmla="*/ 3129745 h 1847850"/>
                <a:gd name="T94" fmla="*/ 2261454 w 100012"/>
                <a:gd name="T95" fmla="*/ 3171031 h 18478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0012"/>
                <a:gd name="T145" fmla="*/ 0 h 1847850"/>
                <a:gd name="T146" fmla="*/ 100012 w 100012"/>
                <a:gd name="T147" fmla="*/ 1847850 h 18478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0012" h="1847850">
                  <a:moveTo>
                    <a:pt x="73024" y="0"/>
                  </a:moveTo>
                  <a:cubicBezTo>
                    <a:pt x="71437" y="21034"/>
                    <a:pt x="69850" y="42068"/>
                    <a:pt x="68262" y="52387"/>
                  </a:cubicBezTo>
                  <a:cubicBezTo>
                    <a:pt x="66675" y="62706"/>
                    <a:pt x="64293" y="59531"/>
                    <a:pt x="63499" y="61912"/>
                  </a:cubicBezTo>
                  <a:cubicBezTo>
                    <a:pt x="62705" y="64293"/>
                    <a:pt x="64293" y="64294"/>
                    <a:pt x="63499" y="66675"/>
                  </a:cubicBezTo>
                  <a:cubicBezTo>
                    <a:pt x="62705" y="69056"/>
                    <a:pt x="58737" y="73025"/>
                    <a:pt x="58737" y="76200"/>
                  </a:cubicBezTo>
                  <a:cubicBezTo>
                    <a:pt x="58737" y="79375"/>
                    <a:pt x="60324" y="82550"/>
                    <a:pt x="63499" y="85725"/>
                  </a:cubicBezTo>
                  <a:cubicBezTo>
                    <a:pt x="66674" y="88900"/>
                    <a:pt x="74612" y="90488"/>
                    <a:pt x="77787" y="95250"/>
                  </a:cubicBezTo>
                  <a:cubicBezTo>
                    <a:pt x="80962" y="100012"/>
                    <a:pt x="81755" y="110331"/>
                    <a:pt x="82549" y="114300"/>
                  </a:cubicBezTo>
                  <a:cubicBezTo>
                    <a:pt x="83343" y="118269"/>
                    <a:pt x="84930" y="115887"/>
                    <a:pt x="82549" y="119062"/>
                  </a:cubicBezTo>
                  <a:cubicBezTo>
                    <a:pt x="80168" y="122237"/>
                    <a:pt x="68262" y="133350"/>
                    <a:pt x="68262" y="133350"/>
                  </a:cubicBezTo>
                  <a:cubicBezTo>
                    <a:pt x="64293" y="137319"/>
                    <a:pt x="62706" y="139700"/>
                    <a:pt x="58737" y="142875"/>
                  </a:cubicBezTo>
                  <a:cubicBezTo>
                    <a:pt x="54768" y="146050"/>
                    <a:pt x="46830" y="149225"/>
                    <a:pt x="44449" y="152400"/>
                  </a:cubicBezTo>
                  <a:cubicBezTo>
                    <a:pt x="42068" y="155575"/>
                    <a:pt x="43655" y="157163"/>
                    <a:pt x="44449" y="161925"/>
                  </a:cubicBezTo>
                  <a:cubicBezTo>
                    <a:pt x="45243" y="166687"/>
                    <a:pt x="48418" y="176213"/>
                    <a:pt x="49212" y="180975"/>
                  </a:cubicBezTo>
                  <a:cubicBezTo>
                    <a:pt x="50006" y="185737"/>
                    <a:pt x="50006" y="186531"/>
                    <a:pt x="49212" y="190500"/>
                  </a:cubicBezTo>
                  <a:cubicBezTo>
                    <a:pt x="48418" y="194469"/>
                    <a:pt x="45243" y="200025"/>
                    <a:pt x="44449" y="204787"/>
                  </a:cubicBezTo>
                  <a:cubicBezTo>
                    <a:pt x="43655" y="209549"/>
                    <a:pt x="44449" y="219075"/>
                    <a:pt x="44449" y="219075"/>
                  </a:cubicBezTo>
                  <a:lnTo>
                    <a:pt x="44449" y="238125"/>
                  </a:lnTo>
                  <a:cubicBezTo>
                    <a:pt x="44449" y="242887"/>
                    <a:pt x="45243" y="244475"/>
                    <a:pt x="44449" y="247650"/>
                  </a:cubicBezTo>
                  <a:cubicBezTo>
                    <a:pt x="43655" y="250825"/>
                    <a:pt x="40481" y="253206"/>
                    <a:pt x="39687" y="257175"/>
                  </a:cubicBezTo>
                  <a:cubicBezTo>
                    <a:pt x="38893" y="261144"/>
                    <a:pt x="40481" y="267493"/>
                    <a:pt x="39687" y="271462"/>
                  </a:cubicBezTo>
                  <a:cubicBezTo>
                    <a:pt x="38893" y="275431"/>
                    <a:pt x="34924" y="280987"/>
                    <a:pt x="34924" y="280987"/>
                  </a:cubicBezTo>
                  <a:cubicBezTo>
                    <a:pt x="33337" y="284162"/>
                    <a:pt x="30956" y="285750"/>
                    <a:pt x="30162" y="290512"/>
                  </a:cubicBezTo>
                  <a:cubicBezTo>
                    <a:pt x="29368" y="295274"/>
                    <a:pt x="30162" y="309562"/>
                    <a:pt x="30162" y="309562"/>
                  </a:cubicBezTo>
                  <a:lnTo>
                    <a:pt x="30162" y="319087"/>
                  </a:lnTo>
                  <a:lnTo>
                    <a:pt x="30162" y="328612"/>
                  </a:lnTo>
                  <a:cubicBezTo>
                    <a:pt x="30162" y="332581"/>
                    <a:pt x="27781" y="337344"/>
                    <a:pt x="30162" y="342900"/>
                  </a:cubicBezTo>
                  <a:cubicBezTo>
                    <a:pt x="32543" y="348456"/>
                    <a:pt x="42068" y="357188"/>
                    <a:pt x="44449" y="361950"/>
                  </a:cubicBezTo>
                  <a:cubicBezTo>
                    <a:pt x="46830" y="366712"/>
                    <a:pt x="44449" y="371475"/>
                    <a:pt x="44449" y="371475"/>
                  </a:cubicBezTo>
                  <a:cubicBezTo>
                    <a:pt x="44449" y="376237"/>
                    <a:pt x="45243" y="384969"/>
                    <a:pt x="44449" y="390525"/>
                  </a:cubicBezTo>
                  <a:cubicBezTo>
                    <a:pt x="43655" y="396081"/>
                    <a:pt x="40481" y="398462"/>
                    <a:pt x="39687" y="404812"/>
                  </a:cubicBezTo>
                  <a:cubicBezTo>
                    <a:pt x="38893" y="411162"/>
                    <a:pt x="39687" y="428625"/>
                    <a:pt x="39687" y="428625"/>
                  </a:cubicBezTo>
                  <a:lnTo>
                    <a:pt x="39687" y="438150"/>
                  </a:lnTo>
                  <a:lnTo>
                    <a:pt x="39687" y="447675"/>
                  </a:lnTo>
                  <a:lnTo>
                    <a:pt x="39687" y="457200"/>
                  </a:lnTo>
                  <a:lnTo>
                    <a:pt x="39687" y="466725"/>
                  </a:lnTo>
                  <a:lnTo>
                    <a:pt x="39687" y="471487"/>
                  </a:lnTo>
                  <a:lnTo>
                    <a:pt x="39687" y="476250"/>
                  </a:lnTo>
                  <a:lnTo>
                    <a:pt x="39687" y="490537"/>
                  </a:lnTo>
                  <a:lnTo>
                    <a:pt x="39687" y="509587"/>
                  </a:lnTo>
                  <a:cubicBezTo>
                    <a:pt x="39687" y="515937"/>
                    <a:pt x="38893" y="523081"/>
                    <a:pt x="39687" y="528637"/>
                  </a:cubicBezTo>
                  <a:cubicBezTo>
                    <a:pt x="40481" y="534193"/>
                    <a:pt x="43655" y="538163"/>
                    <a:pt x="44449" y="542925"/>
                  </a:cubicBezTo>
                  <a:cubicBezTo>
                    <a:pt x="45243" y="547687"/>
                    <a:pt x="44449" y="557212"/>
                    <a:pt x="44449" y="557212"/>
                  </a:cubicBezTo>
                  <a:cubicBezTo>
                    <a:pt x="44449" y="561181"/>
                    <a:pt x="43655" y="562768"/>
                    <a:pt x="44449" y="566737"/>
                  </a:cubicBezTo>
                  <a:cubicBezTo>
                    <a:pt x="45243" y="570706"/>
                    <a:pt x="49212" y="577056"/>
                    <a:pt x="49212" y="581025"/>
                  </a:cubicBezTo>
                  <a:cubicBezTo>
                    <a:pt x="49212" y="584994"/>
                    <a:pt x="46830" y="588169"/>
                    <a:pt x="44449" y="590550"/>
                  </a:cubicBezTo>
                  <a:cubicBezTo>
                    <a:pt x="42068" y="592931"/>
                    <a:pt x="38893" y="592931"/>
                    <a:pt x="34924" y="595312"/>
                  </a:cubicBezTo>
                  <a:cubicBezTo>
                    <a:pt x="30955" y="597693"/>
                    <a:pt x="23018" y="602456"/>
                    <a:pt x="20637" y="604837"/>
                  </a:cubicBezTo>
                  <a:cubicBezTo>
                    <a:pt x="18256" y="607218"/>
                    <a:pt x="21431" y="607219"/>
                    <a:pt x="20637" y="609600"/>
                  </a:cubicBezTo>
                  <a:cubicBezTo>
                    <a:pt x="19843" y="611981"/>
                    <a:pt x="16668" y="615950"/>
                    <a:pt x="15874" y="619125"/>
                  </a:cubicBezTo>
                  <a:cubicBezTo>
                    <a:pt x="15080" y="622300"/>
                    <a:pt x="15874" y="628650"/>
                    <a:pt x="15874" y="628650"/>
                  </a:cubicBezTo>
                  <a:lnTo>
                    <a:pt x="15874" y="642937"/>
                  </a:lnTo>
                  <a:lnTo>
                    <a:pt x="15874" y="657225"/>
                  </a:lnTo>
                  <a:cubicBezTo>
                    <a:pt x="15874" y="661987"/>
                    <a:pt x="13493" y="669131"/>
                    <a:pt x="15874" y="671512"/>
                  </a:cubicBezTo>
                  <a:cubicBezTo>
                    <a:pt x="18255" y="673893"/>
                    <a:pt x="26193" y="669925"/>
                    <a:pt x="30162" y="671512"/>
                  </a:cubicBezTo>
                  <a:cubicBezTo>
                    <a:pt x="34131" y="673100"/>
                    <a:pt x="39687" y="681037"/>
                    <a:pt x="39687" y="681037"/>
                  </a:cubicBezTo>
                  <a:lnTo>
                    <a:pt x="49212" y="690562"/>
                  </a:lnTo>
                  <a:cubicBezTo>
                    <a:pt x="51593" y="692943"/>
                    <a:pt x="52387" y="692944"/>
                    <a:pt x="53974" y="695325"/>
                  </a:cubicBezTo>
                  <a:cubicBezTo>
                    <a:pt x="55561" y="697706"/>
                    <a:pt x="57943" y="700881"/>
                    <a:pt x="58737" y="704850"/>
                  </a:cubicBezTo>
                  <a:cubicBezTo>
                    <a:pt x="59531" y="708819"/>
                    <a:pt x="58737" y="719137"/>
                    <a:pt x="58737" y="719137"/>
                  </a:cubicBezTo>
                  <a:lnTo>
                    <a:pt x="58737" y="728662"/>
                  </a:lnTo>
                  <a:cubicBezTo>
                    <a:pt x="58737" y="731837"/>
                    <a:pt x="57943" y="735806"/>
                    <a:pt x="58737" y="738187"/>
                  </a:cubicBezTo>
                  <a:cubicBezTo>
                    <a:pt x="59531" y="740568"/>
                    <a:pt x="61912" y="740569"/>
                    <a:pt x="63499" y="742950"/>
                  </a:cubicBezTo>
                  <a:cubicBezTo>
                    <a:pt x="65086" y="745331"/>
                    <a:pt x="67468" y="750094"/>
                    <a:pt x="68262" y="752475"/>
                  </a:cubicBezTo>
                  <a:cubicBezTo>
                    <a:pt x="69056" y="754856"/>
                    <a:pt x="68262" y="757237"/>
                    <a:pt x="68262" y="757237"/>
                  </a:cubicBezTo>
                  <a:cubicBezTo>
                    <a:pt x="68262" y="760412"/>
                    <a:pt x="67468" y="767556"/>
                    <a:pt x="68262" y="771525"/>
                  </a:cubicBezTo>
                  <a:cubicBezTo>
                    <a:pt x="69056" y="775494"/>
                    <a:pt x="73024" y="781050"/>
                    <a:pt x="73024" y="781050"/>
                  </a:cubicBezTo>
                  <a:cubicBezTo>
                    <a:pt x="74611" y="784225"/>
                    <a:pt x="76993" y="785813"/>
                    <a:pt x="77787" y="790575"/>
                  </a:cubicBezTo>
                  <a:cubicBezTo>
                    <a:pt x="78581" y="795337"/>
                    <a:pt x="77787" y="809625"/>
                    <a:pt x="77787" y="809625"/>
                  </a:cubicBezTo>
                  <a:cubicBezTo>
                    <a:pt x="77787" y="814387"/>
                    <a:pt x="79375" y="816769"/>
                    <a:pt x="77787" y="819150"/>
                  </a:cubicBezTo>
                  <a:cubicBezTo>
                    <a:pt x="76200" y="821531"/>
                    <a:pt x="72231" y="819943"/>
                    <a:pt x="68262" y="823912"/>
                  </a:cubicBezTo>
                  <a:cubicBezTo>
                    <a:pt x="64293" y="827881"/>
                    <a:pt x="57943" y="839787"/>
                    <a:pt x="53974" y="842962"/>
                  </a:cubicBezTo>
                  <a:cubicBezTo>
                    <a:pt x="50005" y="846137"/>
                    <a:pt x="46830" y="841375"/>
                    <a:pt x="44449" y="842962"/>
                  </a:cubicBezTo>
                  <a:cubicBezTo>
                    <a:pt x="42068" y="844550"/>
                    <a:pt x="42068" y="850106"/>
                    <a:pt x="39687" y="852487"/>
                  </a:cubicBezTo>
                  <a:cubicBezTo>
                    <a:pt x="37306" y="854868"/>
                    <a:pt x="31749" y="854869"/>
                    <a:pt x="30162" y="857250"/>
                  </a:cubicBezTo>
                  <a:cubicBezTo>
                    <a:pt x="28575" y="859631"/>
                    <a:pt x="30162" y="866775"/>
                    <a:pt x="30162" y="866775"/>
                  </a:cubicBezTo>
                  <a:cubicBezTo>
                    <a:pt x="30162" y="869950"/>
                    <a:pt x="30956" y="871538"/>
                    <a:pt x="30162" y="876300"/>
                  </a:cubicBezTo>
                  <a:cubicBezTo>
                    <a:pt x="29368" y="881062"/>
                    <a:pt x="26193" y="889000"/>
                    <a:pt x="25399" y="895350"/>
                  </a:cubicBezTo>
                  <a:cubicBezTo>
                    <a:pt x="24605" y="901700"/>
                    <a:pt x="25399" y="914400"/>
                    <a:pt x="25399" y="914400"/>
                  </a:cubicBezTo>
                  <a:lnTo>
                    <a:pt x="25399" y="928687"/>
                  </a:lnTo>
                  <a:lnTo>
                    <a:pt x="25399" y="947737"/>
                  </a:lnTo>
                  <a:cubicBezTo>
                    <a:pt x="25399" y="952499"/>
                    <a:pt x="26193" y="951706"/>
                    <a:pt x="25399" y="957262"/>
                  </a:cubicBezTo>
                  <a:cubicBezTo>
                    <a:pt x="24605" y="962818"/>
                    <a:pt x="21431" y="973931"/>
                    <a:pt x="20637" y="981075"/>
                  </a:cubicBezTo>
                  <a:cubicBezTo>
                    <a:pt x="19843" y="988219"/>
                    <a:pt x="21431" y="994569"/>
                    <a:pt x="20637" y="1000125"/>
                  </a:cubicBezTo>
                  <a:cubicBezTo>
                    <a:pt x="19843" y="1005681"/>
                    <a:pt x="16668" y="1009650"/>
                    <a:pt x="15874" y="1014412"/>
                  </a:cubicBezTo>
                  <a:cubicBezTo>
                    <a:pt x="15080" y="1019174"/>
                    <a:pt x="16668" y="1024731"/>
                    <a:pt x="15874" y="1028700"/>
                  </a:cubicBezTo>
                  <a:cubicBezTo>
                    <a:pt x="15080" y="1032669"/>
                    <a:pt x="10318" y="1031875"/>
                    <a:pt x="11112" y="1038225"/>
                  </a:cubicBezTo>
                  <a:cubicBezTo>
                    <a:pt x="11906" y="1044575"/>
                    <a:pt x="18256" y="1058863"/>
                    <a:pt x="20637" y="1066800"/>
                  </a:cubicBezTo>
                  <a:cubicBezTo>
                    <a:pt x="23018" y="1074737"/>
                    <a:pt x="23018" y="1081088"/>
                    <a:pt x="25399" y="1085850"/>
                  </a:cubicBezTo>
                  <a:cubicBezTo>
                    <a:pt x="27780" y="1090612"/>
                    <a:pt x="32543" y="1091406"/>
                    <a:pt x="34924" y="1095375"/>
                  </a:cubicBezTo>
                  <a:cubicBezTo>
                    <a:pt x="37305" y="1099344"/>
                    <a:pt x="39687" y="1109662"/>
                    <a:pt x="39687" y="1109662"/>
                  </a:cubicBezTo>
                  <a:lnTo>
                    <a:pt x="44449" y="1123950"/>
                  </a:lnTo>
                  <a:cubicBezTo>
                    <a:pt x="46830" y="1131094"/>
                    <a:pt x="52387" y="1146175"/>
                    <a:pt x="53974" y="1152525"/>
                  </a:cubicBezTo>
                  <a:cubicBezTo>
                    <a:pt x="55562" y="1158875"/>
                    <a:pt x="53974" y="1162050"/>
                    <a:pt x="53974" y="1162050"/>
                  </a:cubicBezTo>
                  <a:lnTo>
                    <a:pt x="53974" y="1176337"/>
                  </a:lnTo>
                  <a:cubicBezTo>
                    <a:pt x="53974" y="1181099"/>
                    <a:pt x="54768" y="1185069"/>
                    <a:pt x="53974" y="1190625"/>
                  </a:cubicBezTo>
                  <a:cubicBezTo>
                    <a:pt x="53180" y="1196181"/>
                    <a:pt x="50006" y="1203325"/>
                    <a:pt x="49212" y="1209675"/>
                  </a:cubicBezTo>
                  <a:cubicBezTo>
                    <a:pt x="48418" y="1216025"/>
                    <a:pt x="49212" y="1228725"/>
                    <a:pt x="49212" y="1228725"/>
                  </a:cubicBezTo>
                  <a:cubicBezTo>
                    <a:pt x="49212" y="1233487"/>
                    <a:pt x="50799" y="1233488"/>
                    <a:pt x="49212" y="1238250"/>
                  </a:cubicBezTo>
                  <a:cubicBezTo>
                    <a:pt x="47625" y="1243012"/>
                    <a:pt x="41274" y="1251744"/>
                    <a:pt x="39687" y="1257300"/>
                  </a:cubicBezTo>
                  <a:cubicBezTo>
                    <a:pt x="38100" y="1262856"/>
                    <a:pt x="41274" y="1266825"/>
                    <a:pt x="39687" y="1271587"/>
                  </a:cubicBezTo>
                  <a:cubicBezTo>
                    <a:pt x="38100" y="1276349"/>
                    <a:pt x="32543" y="1283494"/>
                    <a:pt x="30162" y="1285875"/>
                  </a:cubicBezTo>
                  <a:cubicBezTo>
                    <a:pt x="27781" y="1288256"/>
                    <a:pt x="28574" y="1284288"/>
                    <a:pt x="25399" y="1285875"/>
                  </a:cubicBezTo>
                  <a:cubicBezTo>
                    <a:pt x="22224" y="1287462"/>
                    <a:pt x="13493" y="1292225"/>
                    <a:pt x="11112" y="1295400"/>
                  </a:cubicBezTo>
                  <a:cubicBezTo>
                    <a:pt x="8731" y="1298575"/>
                    <a:pt x="8731" y="1300163"/>
                    <a:pt x="11112" y="1304925"/>
                  </a:cubicBezTo>
                  <a:cubicBezTo>
                    <a:pt x="13493" y="1309687"/>
                    <a:pt x="24605" y="1318419"/>
                    <a:pt x="25399" y="1323975"/>
                  </a:cubicBezTo>
                  <a:cubicBezTo>
                    <a:pt x="26193" y="1329531"/>
                    <a:pt x="17461" y="1333500"/>
                    <a:pt x="15874" y="1338262"/>
                  </a:cubicBezTo>
                  <a:cubicBezTo>
                    <a:pt x="14287" y="1343024"/>
                    <a:pt x="17462" y="1343819"/>
                    <a:pt x="15874" y="1352550"/>
                  </a:cubicBezTo>
                  <a:cubicBezTo>
                    <a:pt x="14286" y="1361281"/>
                    <a:pt x="7937" y="1381919"/>
                    <a:pt x="6349" y="1390650"/>
                  </a:cubicBezTo>
                  <a:cubicBezTo>
                    <a:pt x="4761" y="1399381"/>
                    <a:pt x="6349" y="1404937"/>
                    <a:pt x="6349" y="1404937"/>
                  </a:cubicBezTo>
                  <a:lnTo>
                    <a:pt x="6349" y="1414462"/>
                  </a:lnTo>
                  <a:lnTo>
                    <a:pt x="6349" y="1428750"/>
                  </a:lnTo>
                  <a:cubicBezTo>
                    <a:pt x="6349" y="1434306"/>
                    <a:pt x="7143" y="1442244"/>
                    <a:pt x="6349" y="1447800"/>
                  </a:cubicBezTo>
                  <a:cubicBezTo>
                    <a:pt x="5555" y="1453356"/>
                    <a:pt x="2381" y="1458912"/>
                    <a:pt x="1587" y="1462087"/>
                  </a:cubicBezTo>
                  <a:cubicBezTo>
                    <a:pt x="793" y="1465262"/>
                    <a:pt x="0" y="1462881"/>
                    <a:pt x="1587" y="1466850"/>
                  </a:cubicBezTo>
                  <a:cubicBezTo>
                    <a:pt x="3175" y="1470819"/>
                    <a:pt x="9525" y="1480344"/>
                    <a:pt x="11112" y="1485900"/>
                  </a:cubicBezTo>
                  <a:cubicBezTo>
                    <a:pt x="12699" y="1491456"/>
                    <a:pt x="9525" y="1496218"/>
                    <a:pt x="11112" y="1500187"/>
                  </a:cubicBezTo>
                  <a:cubicBezTo>
                    <a:pt x="12699" y="1504156"/>
                    <a:pt x="16668" y="1506537"/>
                    <a:pt x="20637" y="1509712"/>
                  </a:cubicBezTo>
                  <a:cubicBezTo>
                    <a:pt x="24606" y="1512887"/>
                    <a:pt x="31749" y="1516062"/>
                    <a:pt x="34924" y="1519237"/>
                  </a:cubicBezTo>
                  <a:cubicBezTo>
                    <a:pt x="38099" y="1522412"/>
                    <a:pt x="38100" y="1524000"/>
                    <a:pt x="39687" y="1528762"/>
                  </a:cubicBezTo>
                  <a:cubicBezTo>
                    <a:pt x="41274" y="1533524"/>
                    <a:pt x="42068" y="1543050"/>
                    <a:pt x="44449" y="1547812"/>
                  </a:cubicBezTo>
                  <a:cubicBezTo>
                    <a:pt x="46830" y="1552574"/>
                    <a:pt x="51593" y="1554162"/>
                    <a:pt x="53974" y="1557337"/>
                  </a:cubicBezTo>
                  <a:cubicBezTo>
                    <a:pt x="56355" y="1560512"/>
                    <a:pt x="55562" y="1562893"/>
                    <a:pt x="58737" y="1566862"/>
                  </a:cubicBezTo>
                  <a:cubicBezTo>
                    <a:pt x="61912" y="1570831"/>
                    <a:pt x="69849" y="1577181"/>
                    <a:pt x="73024" y="1581150"/>
                  </a:cubicBezTo>
                  <a:cubicBezTo>
                    <a:pt x="76199" y="1585119"/>
                    <a:pt x="75406" y="1586706"/>
                    <a:pt x="77787" y="1590675"/>
                  </a:cubicBezTo>
                  <a:cubicBezTo>
                    <a:pt x="80168" y="1594644"/>
                    <a:pt x="84931" y="1600993"/>
                    <a:pt x="87312" y="1604962"/>
                  </a:cubicBezTo>
                  <a:cubicBezTo>
                    <a:pt x="89693" y="1608931"/>
                    <a:pt x="92074" y="1609725"/>
                    <a:pt x="92074" y="1614487"/>
                  </a:cubicBezTo>
                  <a:cubicBezTo>
                    <a:pt x="92074" y="1619249"/>
                    <a:pt x="88106" y="1627981"/>
                    <a:pt x="87312" y="1633537"/>
                  </a:cubicBezTo>
                  <a:cubicBezTo>
                    <a:pt x="86518" y="1639093"/>
                    <a:pt x="87312" y="1647825"/>
                    <a:pt x="87312" y="1647825"/>
                  </a:cubicBezTo>
                  <a:cubicBezTo>
                    <a:pt x="87312" y="1652587"/>
                    <a:pt x="86518" y="1659731"/>
                    <a:pt x="87312" y="1662112"/>
                  </a:cubicBezTo>
                  <a:cubicBezTo>
                    <a:pt x="88106" y="1664493"/>
                    <a:pt x="91280" y="1658143"/>
                    <a:pt x="92074" y="1662112"/>
                  </a:cubicBezTo>
                  <a:cubicBezTo>
                    <a:pt x="92868" y="1666081"/>
                    <a:pt x="92074" y="1685925"/>
                    <a:pt x="92074" y="1685925"/>
                  </a:cubicBezTo>
                  <a:lnTo>
                    <a:pt x="92074" y="1700212"/>
                  </a:lnTo>
                  <a:lnTo>
                    <a:pt x="92074" y="1719262"/>
                  </a:lnTo>
                  <a:cubicBezTo>
                    <a:pt x="92074" y="1724818"/>
                    <a:pt x="91280" y="1728788"/>
                    <a:pt x="92074" y="1733550"/>
                  </a:cubicBezTo>
                  <a:cubicBezTo>
                    <a:pt x="92868" y="1738312"/>
                    <a:pt x="96043" y="1743868"/>
                    <a:pt x="96837" y="1747837"/>
                  </a:cubicBezTo>
                  <a:cubicBezTo>
                    <a:pt x="97631" y="1751806"/>
                    <a:pt x="100012" y="1754187"/>
                    <a:pt x="96837" y="1757362"/>
                  </a:cubicBezTo>
                  <a:cubicBezTo>
                    <a:pt x="93662" y="1760537"/>
                    <a:pt x="81756" y="1763712"/>
                    <a:pt x="77787" y="1766887"/>
                  </a:cubicBezTo>
                  <a:cubicBezTo>
                    <a:pt x="73818" y="1770062"/>
                    <a:pt x="75405" y="1772443"/>
                    <a:pt x="73024" y="1776412"/>
                  </a:cubicBezTo>
                  <a:cubicBezTo>
                    <a:pt x="70643" y="1780381"/>
                    <a:pt x="63499" y="1790700"/>
                    <a:pt x="63499" y="1790700"/>
                  </a:cubicBezTo>
                  <a:cubicBezTo>
                    <a:pt x="60324" y="1795462"/>
                    <a:pt x="57943" y="1801018"/>
                    <a:pt x="53974" y="1804987"/>
                  </a:cubicBezTo>
                  <a:cubicBezTo>
                    <a:pt x="50005" y="1808956"/>
                    <a:pt x="42862" y="1812131"/>
                    <a:pt x="39687" y="1814512"/>
                  </a:cubicBezTo>
                  <a:cubicBezTo>
                    <a:pt x="36512" y="1816893"/>
                    <a:pt x="36511" y="1816894"/>
                    <a:pt x="34924" y="1819275"/>
                  </a:cubicBezTo>
                  <a:cubicBezTo>
                    <a:pt x="33337" y="1821656"/>
                    <a:pt x="30956" y="1824831"/>
                    <a:pt x="30162" y="1828800"/>
                  </a:cubicBezTo>
                  <a:cubicBezTo>
                    <a:pt x="29368" y="1832769"/>
                    <a:pt x="30162" y="1843087"/>
                    <a:pt x="30162" y="1843087"/>
                  </a:cubicBezTo>
                  <a:lnTo>
                    <a:pt x="30162" y="184785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endParaRPr lang="ja-JP" altLang="en-US"/>
            </a:p>
          </p:txBody>
        </p:sp>
      </p:grpSp>
      <p:cxnSp>
        <p:nvCxnSpPr>
          <p:cNvPr id="19466" name="直線コネクタ 56"/>
          <p:cNvCxnSpPr>
            <a:cxnSpLocks noChangeShapeType="1"/>
          </p:cNvCxnSpPr>
          <p:nvPr/>
        </p:nvCxnSpPr>
        <p:spPr bwMode="auto">
          <a:xfrm>
            <a:off x="1476375" y="3482975"/>
            <a:ext cx="765175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67" name="直線コネクタ 56"/>
          <p:cNvCxnSpPr>
            <a:cxnSpLocks noChangeShapeType="1"/>
          </p:cNvCxnSpPr>
          <p:nvPr/>
        </p:nvCxnSpPr>
        <p:spPr bwMode="auto">
          <a:xfrm>
            <a:off x="1476375" y="5743575"/>
            <a:ext cx="765175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8" name="下矢印 67"/>
          <p:cNvSpPr/>
          <p:nvPr/>
        </p:nvSpPr>
        <p:spPr bwMode="auto">
          <a:xfrm rot="3005986">
            <a:off x="3505994" y="4056856"/>
            <a:ext cx="203200" cy="503238"/>
          </a:xfrm>
          <a:prstGeom prst="downArrow">
            <a:avLst>
              <a:gd name="adj1" fmla="val 50000"/>
              <a:gd name="adj2" fmla="val 77871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endParaRPr lang="ja-JP" altLang="en-US" sz="2000" i="1" dirty="0">
              <a:solidFill>
                <a:schemeClr val="bg2">
                  <a:lumMod val="50000"/>
                </a:schemeClr>
              </a:solidFill>
              <a:latin typeface="HGｺﾞｼｯｸM" pitchFamily="49" charset="-128"/>
              <a:ea typeface="HGｺﾞｼｯｸM" pitchFamily="49" charset="-128"/>
            </a:endParaRPr>
          </a:p>
        </p:txBody>
      </p:sp>
      <p:sp>
        <p:nvSpPr>
          <p:cNvPr id="69" name="下矢印 68"/>
          <p:cNvSpPr/>
          <p:nvPr/>
        </p:nvSpPr>
        <p:spPr bwMode="auto">
          <a:xfrm rot="3005986">
            <a:off x="2352675" y="3913188"/>
            <a:ext cx="204787" cy="503238"/>
          </a:xfrm>
          <a:prstGeom prst="downArrow">
            <a:avLst>
              <a:gd name="adj1" fmla="val 50000"/>
              <a:gd name="adj2" fmla="val 77871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endParaRPr lang="ja-JP" altLang="en-US" sz="2000" i="1" dirty="0">
              <a:solidFill>
                <a:schemeClr val="bg2">
                  <a:lumMod val="50000"/>
                </a:schemeClr>
              </a:solidFill>
              <a:latin typeface="HGｺﾞｼｯｸM" pitchFamily="49" charset="-128"/>
              <a:ea typeface="HGｺﾞｼｯｸM" pitchFamily="49" charset="-128"/>
            </a:endParaRPr>
          </a:p>
        </p:txBody>
      </p:sp>
      <p:pic>
        <p:nvPicPr>
          <p:cNvPr id="19470" name="図 9" descr="熱間鍛造①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60788" y="969963"/>
            <a:ext cx="146685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図 5" descr="冷間鍛造⑤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4475" y="1397000"/>
            <a:ext cx="15716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図 6" descr="熱間鍛造⑦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67588" y="1373188"/>
            <a:ext cx="1584325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3" name="テキスト ボックス 75"/>
          <p:cNvSpPr txBox="1">
            <a:spLocks noChangeArrowheads="1"/>
          </p:cNvSpPr>
          <p:nvPr/>
        </p:nvSpPr>
        <p:spPr bwMode="auto">
          <a:xfrm>
            <a:off x="222250" y="890588"/>
            <a:ext cx="2535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b="1">
                <a:solidFill>
                  <a:srgbClr val="0000FF"/>
                </a:solidFill>
                <a:latin typeface="Calibri" pitchFamily="34" charset="0"/>
              </a:rPr>
              <a:t>Weak</a:t>
            </a:r>
            <a:r>
              <a:rPr lang="en-US" altLang="ja-JP" sz="2000" b="1">
                <a:latin typeface="Calibri" pitchFamily="34" charset="0"/>
              </a:rPr>
              <a:t> process power</a:t>
            </a:r>
          </a:p>
        </p:txBody>
      </p:sp>
      <p:sp>
        <p:nvSpPr>
          <p:cNvPr id="19474" name="テキスト ボックス 75"/>
          <p:cNvSpPr txBox="1">
            <a:spLocks noChangeArrowheads="1"/>
          </p:cNvSpPr>
          <p:nvPr/>
        </p:nvSpPr>
        <p:spPr bwMode="auto">
          <a:xfrm>
            <a:off x="5383213" y="919163"/>
            <a:ext cx="2535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b="1">
                <a:solidFill>
                  <a:srgbClr val="FF0000"/>
                </a:solidFill>
                <a:latin typeface="Calibri" pitchFamily="34" charset="0"/>
              </a:rPr>
              <a:t>Strong</a:t>
            </a:r>
            <a:r>
              <a:rPr lang="en-US" altLang="ja-JP" sz="2000" b="1">
                <a:latin typeface="Calibri" pitchFamily="34" charset="0"/>
              </a:rPr>
              <a:t> process power</a:t>
            </a:r>
          </a:p>
        </p:txBody>
      </p:sp>
      <p:sp>
        <p:nvSpPr>
          <p:cNvPr id="77" name="角丸四角形 76"/>
          <p:cNvSpPr/>
          <p:nvPr/>
        </p:nvSpPr>
        <p:spPr>
          <a:xfrm>
            <a:off x="587375" y="5910263"/>
            <a:ext cx="7942263" cy="5048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9476" name="テキスト ボックス 94"/>
          <p:cNvSpPr txBox="1">
            <a:spLocks noChangeArrowheads="1"/>
          </p:cNvSpPr>
          <p:nvPr/>
        </p:nvSpPr>
        <p:spPr bwMode="auto">
          <a:xfrm>
            <a:off x="1200150" y="5910263"/>
            <a:ext cx="67564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ja-JP" sz="2000" b="1">
                <a:latin typeface="Calibri" pitchFamily="34" charset="0"/>
              </a:rPr>
              <a:t>We should apply more strong process for seamless tube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388" y="193675"/>
            <a:ext cx="1808162" cy="584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 smtClean="0">
                <a:latin typeface="Calibri" pitchFamily="34" charset="0"/>
                <a:cs typeface="Arial" pitchFamily="34" charset="0"/>
              </a:rPr>
              <a:t>Summary</a:t>
            </a:r>
            <a:endParaRPr lang="ja-JP" altLang="en-US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8197" name="スライド番号プレースホルダ 6"/>
          <p:cNvSpPr>
            <a:spLocks noGrp="1"/>
          </p:cNvSpPr>
          <p:nvPr>
            <p:ph type="sldNum" sz="quarter" idx="13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D625FD-4CB9-429D-8EAF-5064661BA972}" type="slidenum">
              <a:rPr lang="ja-JP" altLang="en-US" smtClean="0">
                <a:cs typeface="メイリオ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ja-JP" altLang="en-US" smtClean="0">
              <a:cs typeface="メイリオ" pitchFamily="50" charset="-128"/>
            </a:endParaRPr>
          </a:p>
        </p:txBody>
      </p:sp>
      <p:sp>
        <p:nvSpPr>
          <p:cNvPr id="19460" name="テキスト ボックス 94"/>
          <p:cNvSpPr txBox="1">
            <a:spLocks noChangeArrowheads="1"/>
          </p:cNvSpPr>
          <p:nvPr/>
        </p:nvSpPr>
        <p:spPr bwMode="auto">
          <a:xfrm>
            <a:off x="490538" y="874713"/>
            <a:ext cx="8475662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ja-JP" sz="2000" b="1">
                <a:latin typeface="Calibri" pitchFamily="34" charset="0"/>
              </a:rPr>
              <a:t> ULVAC can supply high purity Nb products satisfy ASTM 5 and ILC spec.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2000" b="1">
                <a:latin typeface="Calibri" pitchFamily="34" charset="0"/>
              </a:rPr>
              <a:t> In welding type 1-cell cavity, good accelerating performance was obtained.</a:t>
            </a:r>
          </a:p>
          <a:p>
            <a:r>
              <a:rPr lang="en-US" altLang="ja-JP" sz="2000" b="1">
                <a:latin typeface="Calibri" pitchFamily="34" charset="0"/>
              </a:rPr>
              <a:t>    (E</a:t>
            </a:r>
            <a:r>
              <a:rPr lang="en-US" altLang="ja-JP" sz="2000" b="1" baseline="-25000">
                <a:latin typeface="Calibri" pitchFamily="34" charset="0"/>
              </a:rPr>
              <a:t>acc</a:t>
            </a:r>
            <a:r>
              <a:rPr lang="en-US" altLang="ja-JP" sz="2000" b="1">
                <a:latin typeface="Calibri" pitchFamily="34" charset="0"/>
              </a:rPr>
              <a:t> max = 41 MV/m, Q</a:t>
            </a:r>
            <a:r>
              <a:rPr lang="en-US" altLang="ja-JP" sz="2000" b="1" baseline="-25000">
                <a:latin typeface="Calibri" pitchFamily="34" charset="0"/>
              </a:rPr>
              <a:t>0</a:t>
            </a:r>
            <a:r>
              <a:rPr lang="en-US" altLang="ja-JP" sz="2000" b="1">
                <a:latin typeface="Calibri" pitchFamily="34" charset="0"/>
              </a:rPr>
              <a:t> =1.0 x 10</a:t>
            </a:r>
            <a:r>
              <a:rPr lang="en-US" altLang="ja-JP" sz="2000" b="1" baseline="30000">
                <a:latin typeface="Calibri" pitchFamily="34" charset="0"/>
              </a:rPr>
              <a:t>10</a:t>
            </a:r>
            <a:r>
              <a:rPr lang="en-US" altLang="ja-JP" sz="2000" b="1">
                <a:latin typeface="Calibri" pitchFamily="34" charset="0"/>
              </a:rPr>
              <a:t> @32MV/m  (@2K))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ja-JP" sz="2000" b="1">
                <a:latin typeface="Calibri" pitchFamily="34" charset="0"/>
              </a:rPr>
              <a:t> We succeed in forming of seamless 1-cell cavity.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2000" b="1">
                <a:latin typeface="Calibri" pitchFamily="34" charset="0"/>
              </a:rPr>
              <a:t> In seamless type 1-cell cavity, E</a:t>
            </a:r>
            <a:r>
              <a:rPr lang="en-US" altLang="ja-JP" sz="2000" b="1" baseline="-25000">
                <a:latin typeface="Calibri" pitchFamily="34" charset="0"/>
              </a:rPr>
              <a:t>acc</a:t>
            </a:r>
            <a:r>
              <a:rPr lang="en-US" altLang="ja-JP" sz="2000" b="1">
                <a:latin typeface="Calibri" pitchFamily="34" charset="0"/>
              </a:rPr>
              <a:t> max = 37 MV/m @2K. </a:t>
            </a:r>
          </a:p>
          <a:p>
            <a:r>
              <a:rPr lang="en-US" altLang="ja-JP" sz="2000" b="1">
                <a:latin typeface="Calibri" pitchFamily="34" charset="0"/>
              </a:rPr>
              <a:t>    However, accelerating performance should be improved.</a:t>
            </a: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220663" y="3249613"/>
            <a:ext cx="2138362" cy="584200"/>
          </a:xfrm>
          <a:prstGeom prst="rect">
            <a:avLst/>
          </a:prstGeom>
          <a:solidFill>
            <a:srgbClr val="254061"/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sz="3200" b="1" dirty="0">
                <a:solidFill>
                  <a:schemeClr val="bg1"/>
                </a:solidFill>
                <a:latin typeface="Calibri" pitchFamily="34" charset="0"/>
                <a:ea typeface="+mj-ea"/>
                <a:cs typeface="Arial" pitchFamily="34" charset="0"/>
              </a:rPr>
              <a:t>Future plan</a:t>
            </a:r>
            <a:endParaRPr lang="ja-JP" altLang="en-US" sz="3200" b="1" dirty="0">
              <a:solidFill>
                <a:schemeClr val="bg1"/>
              </a:solidFill>
              <a:latin typeface="Calibri" pitchFamily="34" charset="0"/>
              <a:ea typeface="+mj-ea"/>
              <a:cs typeface="Arial" pitchFamily="34" charset="0"/>
            </a:endParaRPr>
          </a:p>
        </p:txBody>
      </p:sp>
      <p:sp>
        <p:nvSpPr>
          <p:cNvPr id="19462" name="テキスト ボックス 5"/>
          <p:cNvSpPr txBox="1">
            <a:spLocks noChangeArrowheads="1"/>
          </p:cNvSpPr>
          <p:nvPr/>
        </p:nvSpPr>
        <p:spPr bwMode="auto">
          <a:xfrm>
            <a:off x="6303963" y="4371975"/>
            <a:ext cx="21193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b="1">
                <a:latin typeface="Calibri" pitchFamily="34" charset="0"/>
              </a:rPr>
              <a:t>φ138 x φ131 x 830mm</a:t>
            </a:r>
            <a:endParaRPr lang="ja-JP" altLang="en-US" sz="1600" b="1">
              <a:latin typeface="Calibri" pitchFamily="34" charset="0"/>
            </a:endParaRPr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700463"/>
            <a:ext cx="2611438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テキスト ボックス 94"/>
          <p:cNvSpPr txBox="1">
            <a:spLocks noChangeArrowheads="1"/>
          </p:cNvSpPr>
          <p:nvPr/>
        </p:nvSpPr>
        <p:spPr bwMode="auto">
          <a:xfrm>
            <a:off x="561975" y="3851275"/>
            <a:ext cx="8161338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b="1">
                <a:latin typeface="Calibri" pitchFamily="34" charset="0"/>
              </a:rPr>
              <a:t>&lt;Scale up study&gt;</a:t>
            </a:r>
          </a:p>
          <a:p>
            <a:r>
              <a:rPr lang="en-US" altLang="ja-JP" sz="2000" b="1">
                <a:latin typeface="Calibri" pitchFamily="34" charset="0"/>
              </a:rPr>
              <a:t>Trial manufacturing of seamless tube for 3-cell</a:t>
            </a:r>
          </a:p>
          <a:p>
            <a:r>
              <a:rPr lang="en-US" altLang="ja-JP" sz="2000" b="1">
                <a:latin typeface="Calibri" pitchFamily="34" charset="0"/>
              </a:rPr>
              <a:t> was already finished.</a:t>
            </a:r>
          </a:p>
          <a:p>
            <a:r>
              <a:rPr lang="en-US" altLang="ja-JP" sz="2000" b="1">
                <a:latin typeface="Calibri" pitchFamily="34" charset="0"/>
              </a:rPr>
              <a:t>Necking and Hydoroforming process will be performed near future.</a:t>
            </a:r>
          </a:p>
          <a:p>
            <a:endParaRPr lang="en-US" altLang="ja-JP" sz="2000" b="1">
              <a:latin typeface="Calibri" pitchFamily="34" charset="0"/>
            </a:endParaRPr>
          </a:p>
          <a:p>
            <a:r>
              <a:rPr lang="en-US" altLang="ja-JP" sz="2000" b="1">
                <a:latin typeface="Calibri" pitchFamily="34" charset="0"/>
              </a:rPr>
              <a:t>&lt;Improvement of accelerating performance for seamless cavity&gt;</a:t>
            </a:r>
          </a:p>
          <a:p>
            <a:r>
              <a:rPr lang="en-US" altLang="ja-JP" sz="2000" b="1">
                <a:latin typeface="Calibri" pitchFamily="34" charset="0"/>
              </a:rPr>
              <a:t>We will optimize forging, deforming and annealing condition,</a:t>
            </a:r>
          </a:p>
          <a:p>
            <a:r>
              <a:rPr lang="en-US" altLang="ja-JP" sz="2000" b="1">
                <a:latin typeface="Calibri" pitchFamily="34" charset="0"/>
              </a:rPr>
              <a:t>so as to be uniform grain size.</a:t>
            </a:r>
          </a:p>
        </p:txBody>
      </p:sp>
      <p:sp>
        <p:nvSpPr>
          <p:cNvPr id="19465" name="正方形/長方形 8"/>
          <p:cNvSpPr>
            <a:spLocks noChangeArrowheads="1"/>
          </p:cNvSpPr>
          <p:nvPr/>
        </p:nvSpPr>
        <p:spPr bwMode="auto">
          <a:xfrm>
            <a:off x="6018213" y="3386138"/>
            <a:ext cx="26892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1600" b="1">
                <a:solidFill>
                  <a:srgbClr val="000000"/>
                </a:solidFill>
                <a:latin typeface="Calibri" pitchFamily="34" charset="0"/>
              </a:rPr>
              <a:t>seamless tube for 3-cell</a:t>
            </a:r>
            <a:endParaRPr lang="ja-JP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スライド番号プレースホルダ 6"/>
          <p:cNvSpPr>
            <a:spLocks noGrp="1"/>
          </p:cNvSpPr>
          <p:nvPr>
            <p:ph type="sldNum" sz="quarter" idx="13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8E9740-EABC-4765-BE3D-E5D29B10FBD6}" type="slidenum">
              <a:rPr lang="ja-JP" altLang="en-US" smtClean="0">
                <a:cs typeface="メイリオ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ja-JP" altLang="en-US" smtClean="0">
              <a:cs typeface="メイリオ" pitchFamily="50" charset="-128"/>
            </a:endParaRPr>
          </a:p>
        </p:txBody>
      </p:sp>
      <p:sp>
        <p:nvSpPr>
          <p:cNvPr id="20483" name="テキスト ボックス 94"/>
          <p:cNvSpPr txBox="1">
            <a:spLocks noChangeArrowheads="1"/>
          </p:cNvSpPr>
          <p:nvPr/>
        </p:nvSpPr>
        <p:spPr bwMode="auto">
          <a:xfrm>
            <a:off x="763588" y="2635250"/>
            <a:ext cx="74517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4400" b="1">
                <a:latin typeface="Calibri" pitchFamily="34" charset="0"/>
              </a:rPr>
              <a:t>Thank you for your attention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988" y="706438"/>
            <a:ext cx="4037012" cy="30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角丸四角形 44"/>
          <p:cNvSpPr/>
          <p:nvPr/>
        </p:nvSpPr>
        <p:spPr>
          <a:xfrm>
            <a:off x="179388" y="3767138"/>
            <a:ext cx="3983037" cy="2470150"/>
          </a:xfrm>
          <a:prstGeom prst="round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4" name="角丸四角形 43"/>
          <p:cNvSpPr/>
          <p:nvPr/>
        </p:nvSpPr>
        <p:spPr>
          <a:xfrm>
            <a:off x="4451350" y="3800475"/>
            <a:ext cx="4529138" cy="253206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3" name="角丸四角形 42"/>
          <p:cNvSpPr/>
          <p:nvPr/>
        </p:nvSpPr>
        <p:spPr>
          <a:xfrm>
            <a:off x="4735513" y="450850"/>
            <a:ext cx="4325937" cy="3043238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1127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3388" y="1885950"/>
            <a:ext cx="21844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70000" y="3806825"/>
            <a:ext cx="1227138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3" descr="http://www.ulvac.co.jp/products/p_img/EX_2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91075" y="1485900"/>
            <a:ext cx="1260475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388" y="193675"/>
            <a:ext cx="2419350" cy="584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 smtClean="0">
                <a:latin typeface="Calibri" pitchFamily="34" charset="0"/>
                <a:ea typeface="Arial Unicode MS" pitchFamily="50" charset="-128"/>
                <a:cs typeface="Arial" pitchFamily="34" charset="0"/>
              </a:rPr>
              <a:t>About ULVAC</a:t>
            </a:r>
            <a:endParaRPr lang="ja-JP" altLang="en-US" dirty="0">
              <a:latin typeface="Calibri" pitchFamily="34" charset="0"/>
              <a:ea typeface="Arial Unicode MS" pitchFamily="50" charset="-128"/>
              <a:cs typeface="Arial" pitchFamily="34" charset="0"/>
            </a:endParaRPr>
          </a:p>
        </p:txBody>
      </p:sp>
      <p:sp>
        <p:nvSpPr>
          <p:cNvPr id="8197" name="スライド番号プレースホルダ 6"/>
          <p:cNvSpPr>
            <a:spLocks noGrp="1"/>
          </p:cNvSpPr>
          <p:nvPr>
            <p:ph type="sldNum" sz="quarter" idx="13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8894B1-197A-4355-9F2A-D242DE374E1E}" type="slidenum">
              <a:rPr lang="ja-JP" altLang="en-US" smtClean="0">
                <a:cs typeface="メイリオ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ja-JP" altLang="en-US" dirty="0" smtClean="0">
              <a:cs typeface="メイリオ" pitchFamily="50" charset="-128"/>
            </a:endParaRPr>
          </a:p>
        </p:txBody>
      </p:sp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42000" y="669925"/>
            <a:ext cx="2071688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6" name="テキスト ボックス 80"/>
          <p:cNvSpPr txBox="1">
            <a:spLocks noChangeArrowheads="1"/>
          </p:cNvSpPr>
          <p:nvPr/>
        </p:nvSpPr>
        <p:spPr bwMode="auto">
          <a:xfrm>
            <a:off x="5653088" y="3275013"/>
            <a:ext cx="25908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000" b="1">
                <a:latin typeface="Calibri" pitchFamily="34" charset="0"/>
                <a:ea typeface="Arial Unicode MS" pitchFamily="50" charset="-128"/>
                <a:cs typeface="Arial" charset="0"/>
              </a:rPr>
              <a:t>Vacuum Equipments</a:t>
            </a:r>
            <a:endParaRPr lang="ja-JP" altLang="en-US" sz="2000" b="1">
              <a:latin typeface="Calibri" pitchFamily="34" charset="0"/>
              <a:ea typeface="Arial Unicode MS" pitchFamily="50" charset="-128"/>
              <a:cs typeface="Arial" charset="0"/>
            </a:endParaRPr>
          </a:p>
        </p:txBody>
      </p:sp>
      <p:pic>
        <p:nvPicPr>
          <p:cNvPr id="11277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075" y="4540250"/>
            <a:ext cx="13239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55825" y="4676775"/>
            <a:ext cx="180657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9" name="テキスト ボックス 80"/>
          <p:cNvSpPr txBox="1">
            <a:spLocks noChangeArrowheads="1"/>
          </p:cNvSpPr>
          <p:nvPr/>
        </p:nvSpPr>
        <p:spPr bwMode="auto">
          <a:xfrm>
            <a:off x="954088" y="6022975"/>
            <a:ext cx="2239962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000" b="1">
                <a:latin typeface="Calibri" pitchFamily="34" charset="0"/>
                <a:ea typeface="Arial Unicode MS" pitchFamily="50" charset="-128"/>
                <a:cs typeface="Arial" charset="0"/>
              </a:rPr>
              <a:t>Vacuum Pump</a:t>
            </a:r>
            <a:endParaRPr lang="ja-JP" altLang="en-US" sz="2000" b="1">
              <a:latin typeface="Calibri" pitchFamily="34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11280" name="テキスト ボックス 80"/>
          <p:cNvSpPr txBox="1">
            <a:spLocks noChangeArrowheads="1"/>
          </p:cNvSpPr>
          <p:nvPr/>
        </p:nvSpPr>
        <p:spPr bwMode="auto">
          <a:xfrm>
            <a:off x="5970588" y="6042025"/>
            <a:ext cx="16573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000" b="1">
                <a:latin typeface="Calibri" pitchFamily="34" charset="0"/>
                <a:ea typeface="Arial Unicode MS" pitchFamily="50" charset="-128"/>
                <a:cs typeface="Arial" charset="0"/>
              </a:rPr>
              <a:t>Materials</a:t>
            </a:r>
            <a:endParaRPr lang="ja-JP" altLang="en-US" sz="2000" b="1">
              <a:latin typeface="Calibri" pitchFamily="34" charset="0"/>
              <a:ea typeface="Arial Unicode MS" pitchFamily="50" charset="-128"/>
              <a:cs typeface="Arial" charset="0"/>
            </a:endParaRPr>
          </a:p>
        </p:txBody>
      </p:sp>
      <p:pic>
        <p:nvPicPr>
          <p:cNvPr id="11281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86288" y="4016375"/>
            <a:ext cx="1798637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Picture 10" descr="https://www.ulvac.co.jp/eng/img/products/materials/8/ph0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00763" y="4725988"/>
            <a:ext cx="1776412" cy="12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3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66000" y="3943350"/>
            <a:ext cx="1420813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円/楕円 20"/>
          <p:cNvSpPr/>
          <p:nvPr/>
        </p:nvSpPr>
        <p:spPr>
          <a:xfrm rot="20598990">
            <a:off x="2798763" y="3305175"/>
            <a:ext cx="2894012" cy="892175"/>
          </a:xfrm>
          <a:prstGeom prst="ellipse">
            <a:avLst/>
          </a:prstGeom>
          <a:solidFill>
            <a:srgbClr val="FFFF00">
              <a:tint val="66000"/>
              <a:satMod val="160000"/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285" name="テキスト ボックス 80"/>
          <p:cNvSpPr txBox="1">
            <a:spLocks noChangeArrowheads="1"/>
          </p:cNvSpPr>
          <p:nvPr/>
        </p:nvSpPr>
        <p:spPr bwMode="auto">
          <a:xfrm rot="-1087843">
            <a:off x="2898775" y="3563938"/>
            <a:ext cx="259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000" b="1">
                <a:latin typeface="Calibri" pitchFamily="34" charset="0"/>
                <a:ea typeface="Arial Unicode MS" pitchFamily="50" charset="-128"/>
                <a:cs typeface="Arial" charset="0"/>
              </a:rPr>
              <a:t>Vacuum Technology</a:t>
            </a:r>
            <a:endParaRPr lang="ja-JP" altLang="en-US" sz="2000" b="1">
              <a:latin typeface="Calibri" pitchFamily="34" charset="0"/>
              <a:ea typeface="Arial Unicode MS" pitchFamily="50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104775" y="1069975"/>
            <a:ext cx="3225800" cy="528955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7" name="角丸四角形 46"/>
          <p:cNvSpPr/>
          <p:nvPr/>
        </p:nvSpPr>
        <p:spPr>
          <a:xfrm>
            <a:off x="1582738" y="5010150"/>
            <a:ext cx="2416175" cy="87153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12292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4350" y="5051425"/>
            <a:ext cx="212883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388" y="193675"/>
            <a:ext cx="5124450" cy="584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 smtClean="0">
                <a:latin typeface="Calibri" pitchFamily="34" charset="0"/>
                <a:cs typeface="Arial" pitchFamily="34" charset="0"/>
              </a:rPr>
              <a:t>Products for SRF accelerators</a:t>
            </a:r>
            <a:endParaRPr lang="ja-JP" altLang="en-US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8197" name="スライド番号プレースホルダ 6"/>
          <p:cNvSpPr>
            <a:spLocks noGrp="1"/>
          </p:cNvSpPr>
          <p:nvPr>
            <p:ph type="sldNum" sz="quarter" idx="13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732989-7301-45DA-8AD7-19ED7ED1C520}" type="slidenum">
              <a:rPr lang="ja-JP" altLang="en-US" smtClean="0">
                <a:cs typeface="メイリオ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ja-JP" altLang="en-US" smtClean="0">
              <a:cs typeface="メイリオ" pitchFamily="50" charset="-128"/>
            </a:endParaRPr>
          </a:p>
        </p:txBody>
      </p:sp>
      <p:sp>
        <p:nvSpPr>
          <p:cNvPr id="12295" name="テキスト ボックス 10"/>
          <p:cNvSpPr txBox="1">
            <a:spLocks noChangeArrowheads="1"/>
          </p:cNvSpPr>
          <p:nvPr/>
        </p:nvSpPr>
        <p:spPr bwMode="auto">
          <a:xfrm>
            <a:off x="133350" y="1069975"/>
            <a:ext cx="3060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b="1">
                <a:latin typeface="Calibri" pitchFamily="34" charset="0"/>
              </a:rPr>
              <a:t>600kW EB melting furnace</a:t>
            </a:r>
            <a:endParaRPr lang="ja-JP" altLang="en-US" b="1">
              <a:latin typeface="Calibri" pitchFamily="34" charset="0"/>
            </a:endParaRPr>
          </a:p>
        </p:txBody>
      </p:sp>
      <p:pic>
        <p:nvPicPr>
          <p:cNvPr id="1229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300" y="1400175"/>
            <a:ext cx="27305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正方形/長方形 6"/>
          <p:cNvSpPr/>
          <p:nvPr/>
        </p:nvSpPr>
        <p:spPr>
          <a:xfrm>
            <a:off x="155575" y="3835400"/>
            <a:ext cx="1411288" cy="2470150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122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9550" y="3943350"/>
            <a:ext cx="1295400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9" name="テキスト ボックス 11"/>
          <p:cNvSpPr txBox="1">
            <a:spLocks noChangeArrowheads="1"/>
          </p:cNvSpPr>
          <p:nvPr/>
        </p:nvSpPr>
        <p:spPr bwMode="auto">
          <a:xfrm>
            <a:off x="53975" y="5583238"/>
            <a:ext cx="1655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b="1">
                <a:latin typeface="Calibri" pitchFamily="34" charset="0"/>
              </a:rPr>
              <a:t>Nb ingot</a:t>
            </a:r>
            <a:endParaRPr lang="ja-JP" altLang="en-US" b="1">
              <a:latin typeface="Calibri" pitchFamily="34" charset="0"/>
            </a:endParaRPr>
          </a:p>
        </p:txBody>
      </p:sp>
      <p:pic>
        <p:nvPicPr>
          <p:cNvPr id="12300" name="Picture 3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5950" y="1274763"/>
            <a:ext cx="1401763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43413" y="3975100"/>
            <a:ext cx="134302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正方形/長方形 11"/>
          <p:cNvSpPr/>
          <p:nvPr/>
        </p:nvSpPr>
        <p:spPr>
          <a:xfrm>
            <a:off x="4105275" y="901700"/>
            <a:ext cx="2063750" cy="26463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2303" name="テキスト ボックス 22"/>
          <p:cNvSpPr txBox="1">
            <a:spLocks noChangeArrowheads="1"/>
          </p:cNvSpPr>
          <p:nvPr/>
        </p:nvSpPr>
        <p:spPr bwMode="auto">
          <a:xfrm>
            <a:off x="4094163" y="903288"/>
            <a:ext cx="1624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>
                <a:solidFill>
                  <a:srgbClr val="FF0000"/>
                </a:solidFill>
                <a:latin typeface="Calibri" pitchFamily="34" charset="0"/>
              </a:rPr>
              <a:t>Nb sheets:</a:t>
            </a:r>
            <a:endParaRPr lang="ja-JP" altLang="en-US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2304" name="Picture 13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54525" y="5076825"/>
            <a:ext cx="1368425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正方形/長方形 16"/>
          <p:cNvSpPr/>
          <p:nvPr/>
        </p:nvSpPr>
        <p:spPr>
          <a:xfrm>
            <a:off x="4106863" y="3657600"/>
            <a:ext cx="2103437" cy="27701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12306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69113" y="1411288"/>
            <a:ext cx="1824037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7" name="テキスト ボックス 22"/>
          <p:cNvSpPr txBox="1">
            <a:spLocks noChangeArrowheads="1"/>
          </p:cNvSpPr>
          <p:nvPr/>
        </p:nvSpPr>
        <p:spPr bwMode="auto">
          <a:xfrm>
            <a:off x="4137025" y="363378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>
                <a:solidFill>
                  <a:srgbClr val="FF0000"/>
                </a:solidFill>
                <a:latin typeface="Calibri" pitchFamily="34" charset="0"/>
              </a:rPr>
              <a:t>Nb tubes:</a:t>
            </a:r>
            <a:endParaRPr lang="ja-JP" altLang="en-US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308" name="テキスト ボックス 11"/>
          <p:cNvSpPr txBox="1">
            <a:spLocks noChangeArrowheads="1"/>
          </p:cNvSpPr>
          <p:nvPr/>
        </p:nvSpPr>
        <p:spPr bwMode="auto">
          <a:xfrm>
            <a:off x="192088" y="5886450"/>
            <a:ext cx="13223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b="1">
                <a:solidFill>
                  <a:srgbClr val="0000FF"/>
                </a:solidFill>
                <a:latin typeface="Calibri" pitchFamily="34" charset="0"/>
              </a:rPr>
              <a:t>RRR &gt; 300</a:t>
            </a:r>
            <a:endParaRPr lang="ja-JP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12309" name="Picture 7" descr="C:\Users\UJ30188\AppData\Local\Microsoft\Windows\Temporary Internet Files\Content.IE5\Q3TE2BPJ\arrow-157549__180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21038" y="1520825"/>
            <a:ext cx="1131887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0" name="Picture 7" descr="C:\Users\UJ30188\AppData\Local\Microsoft\Windows\Temporary Internet Files\Content.IE5\Q3TE2BPJ\arrow-157549__180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22625" y="3979863"/>
            <a:ext cx="11334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1" name="正方形/長方形 26"/>
          <p:cNvSpPr>
            <a:spLocks noChangeArrowheads="1"/>
          </p:cNvSpPr>
          <p:nvPr/>
        </p:nvSpPr>
        <p:spPr bwMode="auto">
          <a:xfrm>
            <a:off x="6500813" y="2862263"/>
            <a:ext cx="2563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FF0000"/>
                </a:solidFill>
                <a:latin typeface="Calibri" pitchFamily="34" charset="0"/>
              </a:rPr>
              <a:t>For welding-type cavities</a:t>
            </a:r>
            <a:endParaRPr lang="ja-JP" altLang="en-US"/>
          </a:p>
        </p:txBody>
      </p:sp>
      <p:cxnSp>
        <p:nvCxnSpPr>
          <p:cNvPr id="30" name="直線矢印コネクタ 29"/>
          <p:cNvCxnSpPr/>
          <p:nvPr/>
        </p:nvCxnSpPr>
        <p:spPr>
          <a:xfrm>
            <a:off x="6046788" y="2211388"/>
            <a:ext cx="900112" cy="0"/>
          </a:xfrm>
          <a:prstGeom prst="straightConnector1">
            <a:avLst/>
          </a:prstGeom>
          <a:ln w="149225">
            <a:prstDash val="soli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>
            <a:off x="6075363" y="4356100"/>
            <a:ext cx="900112" cy="0"/>
          </a:xfrm>
          <a:prstGeom prst="straightConnector1">
            <a:avLst/>
          </a:prstGeom>
          <a:ln w="149225">
            <a:prstDash val="soli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>
            <a:off x="6078538" y="5614988"/>
            <a:ext cx="900112" cy="0"/>
          </a:xfrm>
          <a:prstGeom prst="straightConnector1">
            <a:avLst/>
          </a:prstGeom>
          <a:ln w="149225">
            <a:prstDash val="soli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315" name="正方形/長方形 35"/>
          <p:cNvSpPr>
            <a:spLocks noChangeArrowheads="1"/>
          </p:cNvSpPr>
          <p:nvPr/>
        </p:nvSpPr>
        <p:spPr bwMode="auto">
          <a:xfrm>
            <a:off x="6692900" y="6140450"/>
            <a:ext cx="2409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b="1">
                <a:solidFill>
                  <a:srgbClr val="FF0000"/>
                </a:solidFill>
                <a:latin typeface="Calibri" pitchFamily="34" charset="0"/>
              </a:rPr>
              <a:t>For seamless cavites</a:t>
            </a:r>
            <a:endParaRPr lang="ja-JP" altLang="en-US"/>
          </a:p>
        </p:txBody>
      </p:sp>
      <p:sp>
        <p:nvSpPr>
          <p:cNvPr id="12316" name="正方形/長方形 42"/>
          <p:cNvSpPr>
            <a:spLocks noChangeArrowheads="1"/>
          </p:cNvSpPr>
          <p:nvPr/>
        </p:nvSpPr>
        <p:spPr bwMode="auto">
          <a:xfrm>
            <a:off x="6705600" y="3641725"/>
            <a:ext cx="1673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FF0000"/>
                </a:solidFill>
                <a:latin typeface="Calibri" pitchFamily="34" charset="0"/>
              </a:rPr>
              <a:t>For beam tubes</a:t>
            </a:r>
            <a:endParaRPr lang="ja-JP" altLang="en-US"/>
          </a:p>
        </p:txBody>
      </p:sp>
      <p:sp>
        <p:nvSpPr>
          <p:cNvPr id="12317" name="テキスト ボックス 10"/>
          <p:cNvSpPr txBox="1">
            <a:spLocks noChangeArrowheads="1"/>
          </p:cNvSpPr>
          <p:nvPr/>
        </p:nvSpPr>
        <p:spPr bwMode="auto">
          <a:xfrm>
            <a:off x="1392238" y="5083175"/>
            <a:ext cx="2784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b="1">
                <a:latin typeface="Calibri" pitchFamily="34" charset="0"/>
              </a:rPr>
              <a:t>ULVAC can produce</a:t>
            </a:r>
          </a:p>
          <a:p>
            <a:pPr algn="ctr"/>
            <a:r>
              <a:rPr lang="en-US" altLang="ja-JP" b="1">
                <a:latin typeface="Calibri" pitchFamily="34" charset="0"/>
              </a:rPr>
              <a:t> high-purity Nb</a:t>
            </a:r>
            <a:r>
              <a:rPr lang="ja-JP" altLang="en-US" b="1">
                <a:latin typeface="Calibri" pitchFamily="34" charset="0"/>
              </a:rPr>
              <a:t> </a:t>
            </a:r>
            <a:r>
              <a:rPr lang="en-US" altLang="ja-JP" b="1">
                <a:latin typeface="Calibri" pitchFamily="34" charset="0"/>
              </a:rPr>
              <a:t>ingots</a:t>
            </a:r>
          </a:p>
        </p:txBody>
      </p:sp>
      <p:pic>
        <p:nvPicPr>
          <p:cNvPr id="12318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08813" y="3965575"/>
            <a:ext cx="2135187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9" name="図 3" descr="図1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57713" y="2389188"/>
            <a:ext cx="1119187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正方形/長方形 33"/>
          <p:cNvSpPr/>
          <p:nvPr/>
        </p:nvSpPr>
        <p:spPr>
          <a:xfrm>
            <a:off x="327025" y="968375"/>
            <a:ext cx="1460500" cy="210185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300038" y="3289300"/>
            <a:ext cx="3657600" cy="30972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388" y="193675"/>
            <a:ext cx="4098925" cy="584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 smtClean="0">
                <a:latin typeface="Calibri" pitchFamily="34" charset="0"/>
                <a:cs typeface="Arial" pitchFamily="34" charset="0"/>
              </a:rPr>
              <a:t>Manufacturing scheme</a:t>
            </a:r>
            <a:endParaRPr lang="ja-JP" altLang="en-US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8197" name="スライド番号プレースホルダ 6"/>
          <p:cNvSpPr>
            <a:spLocks noGrp="1"/>
          </p:cNvSpPr>
          <p:nvPr>
            <p:ph type="sldNum" sz="quarter" idx="13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91A5B4-06C2-439B-AAEB-9819C2C1D230}" type="slidenum">
              <a:rPr lang="ja-JP" altLang="en-US" smtClean="0">
                <a:cs typeface="メイリオ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ja-JP" altLang="en-US" smtClean="0">
              <a:cs typeface="メイリオ" pitchFamily="50" charset="-128"/>
            </a:endParaRP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013" y="4271963"/>
            <a:ext cx="1878012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1295400"/>
            <a:ext cx="1295400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79650" y="3616325"/>
            <a:ext cx="14605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5213" y="5029200"/>
            <a:ext cx="123983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正方形/長方形 14"/>
          <p:cNvSpPr>
            <a:spLocks noChangeArrowheads="1"/>
          </p:cNvSpPr>
          <p:nvPr/>
        </p:nvSpPr>
        <p:spPr bwMode="auto">
          <a:xfrm>
            <a:off x="387350" y="3941763"/>
            <a:ext cx="922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>
                <a:latin typeface="Calibri" pitchFamily="34" charset="0"/>
              </a:rPr>
              <a:t>RRR</a:t>
            </a:r>
            <a:endParaRPr lang="ja-JP" altLang="en-US"/>
          </a:p>
        </p:txBody>
      </p:sp>
      <p:sp>
        <p:nvSpPr>
          <p:cNvPr id="13323" name="正方形/長方形 15"/>
          <p:cNvSpPr>
            <a:spLocks noChangeArrowheads="1"/>
          </p:cNvSpPr>
          <p:nvPr/>
        </p:nvSpPr>
        <p:spPr bwMode="auto">
          <a:xfrm>
            <a:off x="2232025" y="3276600"/>
            <a:ext cx="1630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>
                <a:latin typeface="Calibri" pitchFamily="34" charset="0"/>
              </a:rPr>
              <a:t>Mechanical</a:t>
            </a:r>
            <a:endParaRPr lang="ja-JP" altLang="en-US"/>
          </a:p>
        </p:txBody>
      </p:sp>
      <p:sp>
        <p:nvSpPr>
          <p:cNvPr id="13324" name="正方形/長方形 16"/>
          <p:cNvSpPr>
            <a:spLocks noChangeArrowheads="1"/>
          </p:cNvSpPr>
          <p:nvPr/>
        </p:nvSpPr>
        <p:spPr bwMode="auto">
          <a:xfrm>
            <a:off x="2271713" y="4692650"/>
            <a:ext cx="1166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>
                <a:latin typeface="Calibri" pitchFamily="34" charset="0"/>
              </a:rPr>
              <a:t>Chemical</a:t>
            </a:r>
            <a:endParaRPr lang="ja-JP" altLang="en-US"/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1749425" y="2130425"/>
            <a:ext cx="792163" cy="0"/>
          </a:xfrm>
          <a:prstGeom prst="straightConnector1">
            <a:avLst/>
          </a:prstGeom>
          <a:ln w="101600">
            <a:solidFill>
              <a:srgbClr val="0000FF"/>
            </a:solidFill>
            <a:prstDash val="soli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3326" name="Picture 2" descr="https://upload.wikimedia.org/wikipedia/commons/thumb/4/44/Recycle001.svg/250px-Recycle001.svg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32288" y="3278188"/>
            <a:ext cx="11811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7" name="正方形/長方形 27"/>
          <p:cNvSpPr>
            <a:spLocks noChangeArrowheads="1"/>
          </p:cNvSpPr>
          <p:nvPr/>
        </p:nvSpPr>
        <p:spPr bwMode="auto">
          <a:xfrm>
            <a:off x="4470400" y="992188"/>
            <a:ext cx="1503363" cy="4000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ja-JP" sz="2000" b="1">
                <a:latin typeface="Calibri" pitchFamily="34" charset="0"/>
              </a:rPr>
              <a:t>Deforming</a:t>
            </a:r>
          </a:p>
        </p:txBody>
      </p:sp>
      <p:sp>
        <p:nvSpPr>
          <p:cNvPr id="13328" name="正方形/長方形 28"/>
          <p:cNvSpPr>
            <a:spLocks noChangeArrowheads="1"/>
          </p:cNvSpPr>
          <p:nvPr/>
        </p:nvSpPr>
        <p:spPr bwMode="auto">
          <a:xfrm>
            <a:off x="6207125" y="3362325"/>
            <a:ext cx="1681163" cy="4000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l"/>
            </a:pPr>
            <a:r>
              <a:rPr lang="en-US" altLang="ja-JP" sz="2000" b="1">
                <a:solidFill>
                  <a:srgbClr val="000000"/>
                </a:solidFill>
                <a:latin typeface="Calibri" pitchFamily="34" charset="0"/>
              </a:rPr>
              <a:t>Machining</a:t>
            </a:r>
          </a:p>
        </p:txBody>
      </p:sp>
      <p:sp>
        <p:nvSpPr>
          <p:cNvPr id="13329" name="正方形/長方形 29"/>
          <p:cNvSpPr>
            <a:spLocks noChangeArrowheads="1"/>
          </p:cNvSpPr>
          <p:nvPr/>
        </p:nvSpPr>
        <p:spPr bwMode="auto">
          <a:xfrm>
            <a:off x="6210300" y="4181475"/>
            <a:ext cx="1677988" cy="4000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l"/>
            </a:pPr>
            <a:r>
              <a:rPr lang="en-US" altLang="ja-JP" sz="2000" b="1">
                <a:solidFill>
                  <a:srgbClr val="000000"/>
                </a:solidFill>
                <a:latin typeface="Calibri" pitchFamily="34" charset="0"/>
              </a:rPr>
              <a:t>Annealing</a:t>
            </a:r>
            <a:endParaRPr lang="ja-JP" altLang="en-US" sz="2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330" name="正方形/長方形 30"/>
          <p:cNvSpPr>
            <a:spLocks noChangeArrowheads="1"/>
          </p:cNvSpPr>
          <p:nvPr/>
        </p:nvSpPr>
        <p:spPr bwMode="auto">
          <a:xfrm>
            <a:off x="2506663" y="962025"/>
            <a:ext cx="1160462" cy="4000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ja-JP" sz="2000" b="1">
                <a:solidFill>
                  <a:srgbClr val="000000"/>
                </a:solidFill>
                <a:latin typeface="Calibri" pitchFamily="34" charset="0"/>
              </a:rPr>
              <a:t>Forging</a:t>
            </a:r>
          </a:p>
        </p:txBody>
      </p:sp>
      <p:sp>
        <p:nvSpPr>
          <p:cNvPr id="13331" name="正方形/長方形 31"/>
          <p:cNvSpPr>
            <a:spLocks noChangeArrowheads="1"/>
          </p:cNvSpPr>
          <p:nvPr/>
        </p:nvSpPr>
        <p:spPr bwMode="auto">
          <a:xfrm>
            <a:off x="473075" y="3444875"/>
            <a:ext cx="1490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ja-JP" sz="2000" b="1">
                <a:solidFill>
                  <a:srgbClr val="000000"/>
                </a:solidFill>
                <a:latin typeface="Calibri" pitchFamily="34" charset="0"/>
              </a:rPr>
              <a:t>Evaluation</a:t>
            </a:r>
            <a:endParaRPr lang="ja-JP" altLang="en-US" sz="2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332" name="正方形/長方形 32"/>
          <p:cNvSpPr>
            <a:spLocks noChangeArrowheads="1"/>
          </p:cNvSpPr>
          <p:nvPr/>
        </p:nvSpPr>
        <p:spPr bwMode="auto">
          <a:xfrm>
            <a:off x="352425" y="936625"/>
            <a:ext cx="1325563" cy="4000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ja-JP" sz="2000" b="1">
                <a:solidFill>
                  <a:srgbClr val="000000"/>
                </a:solidFill>
                <a:latin typeface="Calibri" pitchFamily="34" charset="0"/>
              </a:rPr>
              <a:t>Refining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2390775" y="984250"/>
            <a:ext cx="1460500" cy="210185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13334" name="Picture 5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51125" y="1419225"/>
            <a:ext cx="896938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正方形/長方形 29"/>
          <p:cNvSpPr/>
          <p:nvPr/>
        </p:nvSpPr>
        <p:spPr>
          <a:xfrm>
            <a:off x="4479925" y="973138"/>
            <a:ext cx="3803650" cy="1947862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13336" name="Picture 5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3288" y="1423988"/>
            <a:ext cx="144462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37" name="グループ化 66"/>
          <p:cNvGrpSpPr>
            <a:grpSpLocks/>
          </p:cNvGrpSpPr>
          <p:nvPr/>
        </p:nvGrpSpPr>
        <p:grpSpPr bwMode="auto">
          <a:xfrm>
            <a:off x="6370638" y="1487488"/>
            <a:ext cx="1736725" cy="1009650"/>
            <a:chOff x="539745" y="4221163"/>
            <a:chExt cx="2324688" cy="1339850"/>
          </a:xfrm>
        </p:grpSpPr>
        <p:grpSp>
          <p:nvGrpSpPr>
            <p:cNvPr id="13350" name="Group 1071"/>
            <p:cNvGrpSpPr>
              <a:grpSpLocks/>
            </p:cNvGrpSpPr>
            <p:nvPr/>
          </p:nvGrpSpPr>
          <p:grpSpPr bwMode="auto">
            <a:xfrm>
              <a:off x="539745" y="4610100"/>
              <a:ext cx="2324688" cy="482600"/>
              <a:chOff x="3744" y="3234"/>
              <a:chExt cx="1680" cy="366"/>
            </a:xfrm>
          </p:grpSpPr>
          <p:sp>
            <p:nvSpPr>
              <p:cNvPr id="13365" name="Oval 1072"/>
              <p:cNvSpPr>
                <a:spLocks noChangeArrowheads="1"/>
              </p:cNvSpPr>
              <p:nvPr/>
            </p:nvSpPr>
            <p:spPr bwMode="auto">
              <a:xfrm>
                <a:off x="3744" y="3234"/>
                <a:ext cx="134" cy="360"/>
              </a:xfrm>
              <a:prstGeom prst="ellipse">
                <a:avLst/>
              </a:prstGeom>
              <a:noFill/>
              <a:ln w="9525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366" name="AutoShape 1073"/>
              <p:cNvSpPr>
                <a:spLocks noChangeArrowheads="1"/>
              </p:cNvSpPr>
              <p:nvPr/>
            </p:nvSpPr>
            <p:spPr bwMode="auto">
              <a:xfrm rot="5400000">
                <a:off x="4406" y="2582"/>
                <a:ext cx="356" cy="1680"/>
              </a:xfrm>
              <a:prstGeom prst="can">
                <a:avLst>
                  <a:gd name="adj" fmla="val 38081"/>
                </a:avLst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67" name="Oval 1074"/>
              <p:cNvSpPr>
                <a:spLocks noChangeArrowheads="1"/>
              </p:cNvSpPr>
              <p:nvPr/>
            </p:nvSpPr>
            <p:spPr bwMode="auto">
              <a:xfrm rot="5400000">
                <a:off x="5290" y="3385"/>
                <a:ext cx="138" cy="6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ja-JP" altLang="en-US"/>
              </a:p>
            </p:txBody>
          </p:sp>
          <p:sp>
            <p:nvSpPr>
              <p:cNvPr id="13368" name="Oval 1075"/>
              <p:cNvSpPr>
                <a:spLocks noChangeArrowheads="1"/>
              </p:cNvSpPr>
              <p:nvPr/>
            </p:nvSpPr>
            <p:spPr bwMode="auto">
              <a:xfrm rot="5400000">
                <a:off x="3751" y="3375"/>
                <a:ext cx="138" cy="8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ja-JP" altLang="en-US"/>
              </a:p>
            </p:txBody>
          </p:sp>
          <p:sp>
            <p:nvSpPr>
              <p:cNvPr id="13369" name="Line 1076"/>
              <p:cNvSpPr>
                <a:spLocks noChangeShapeType="1"/>
              </p:cNvSpPr>
              <p:nvPr/>
            </p:nvSpPr>
            <p:spPr bwMode="auto">
              <a:xfrm rot="5400000">
                <a:off x="4600" y="2604"/>
                <a:ext cx="0" cy="14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ja-JP" altLang="en-US"/>
              </a:p>
            </p:txBody>
          </p:sp>
          <p:sp>
            <p:nvSpPr>
              <p:cNvPr id="13370" name="Line 1077"/>
              <p:cNvSpPr>
                <a:spLocks noChangeShapeType="1"/>
              </p:cNvSpPr>
              <p:nvPr/>
            </p:nvSpPr>
            <p:spPr bwMode="auto">
              <a:xfrm rot="16200000" flipV="1">
                <a:off x="4592" y="2740"/>
                <a:ext cx="0" cy="14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ja-JP" altLang="en-US"/>
              </a:p>
            </p:txBody>
          </p:sp>
        </p:grpSp>
        <p:grpSp>
          <p:nvGrpSpPr>
            <p:cNvPr id="13351" name="グループ化 73"/>
            <p:cNvGrpSpPr>
              <a:grpSpLocks/>
            </p:cNvGrpSpPr>
            <p:nvPr/>
          </p:nvGrpSpPr>
          <p:grpSpPr bwMode="auto">
            <a:xfrm>
              <a:off x="827088" y="4221163"/>
              <a:ext cx="1800225" cy="431800"/>
              <a:chOff x="827584" y="4077072"/>
              <a:chExt cx="1800200" cy="575692"/>
            </a:xfrm>
          </p:grpSpPr>
          <p:cxnSp>
            <p:nvCxnSpPr>
              <p:cNvPr id="41" name="直線コネクタ 40"/>
              <p:cNvCxnSpPr/>
              <p:nvPr/>
            </p:nvCxnSpPr>
            <p:spPr bwMode="auto">
              <a:xfrm>
                <a:off x="852606" y="4363560"/>
                <a:ext cx="1774303" cy="0"/>
              </a:xfrm>
              <a:prstGeom prst="line">
                <a:avLst/>
              </a:prstGeom>
              <a:solidFill>
                <a:srgbClr val="CCFFCC"/>
              </a:solidFill>
              <a:ln w="47625" cap="flat" cmpd="sng" algn="ctr">
                <a:solidFill>
                  <a:schemeClr val="tx1">
                    <a:lumMod val="85000"/>
                    <a:lumOff val="15000"/>
                    <a:alpha val="52000"/>
                  </a:schemeClr>
                </a:solidFill>
                <a:prstDash val="sysDot"/>
                <a:round/>
                <a:headEnd type="arrow" w="sm" len="sm"/>
                <a:tailEnd type="arrow" w="sm" len="sm"/>
              </a:ln>
              <a:effectLst/>
            </p:spPr>
          </p:cxnSp>
          <p:grpSp>
            <p:nvGrpSpPr>
              <p:cNvPr id="13360" name="グループ化 49"/>
              <p:cNvGrpSpPr>
                <a:grpSpLocks/>
              </p:cNvGrpSpPr>
              <p:nvPr/>
            </p:nvGrpSpPr>
            <p:grpSpPr bwMode="auto">
              <a:xfrm>
                <a:off x="1725533" y="4077072"/>
                <a:ext cx="288345" cy="575692"/>
                <a:chOff x="4442498" y="1268760"/>
                <a:chExt cx="360040" cy="648072"/>
              </a:xfrm>
            </p:grpSpPr>
            <p:sp>
              <p:nvSpPr>
                <p:cNvPr id="43" name="八角形 42"/>
                <p:cNvSpPr/>
                <p:nvPr/>
              </p:nvSpPr>
              <p:spPr bwMode="auto">
                <a:xfrm>
                  <a:off x="4440360" y="1398394"/>
                  <a:ext cx="326352" cy="357289"/>
                </a:xfrm>
                <a:prstGeom prst="octagon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 algn="ctr">
                    <a:defRPr/>
                  </a:pPr>
                  <a:endParaRPr lang="ja-JP" altLang="en-US" sz="2000" i="1" dirty="0">
                    <a:solidFill>
                      <a:schemeClr val="bg2">
                        <a:lumMod val="50000"/>
                      </a:schemeClr>
                    </a:solidFill>
                    <a:latin typeface="HGｺﾞｼｯｸM" pitchFamily="49" charset="-128"/>
                    <a:ea typeface="HGｺﾞｼｯｸM" pitchFamily="49" charset="-128"/>
                  </a:endParaRPr>
                </a:p>
              </p:txBody>
            </p:sp>
            <p:sp>
              <p:nvSpPr>
                <p:cNvPr id="44" name="角丸四角形 43"/>
                <p:cNvSpPr/>
                <p:nvPr/>
              </p:nvSpPr>
              <p:spPr bwMode="auto">
                <a:xfrm>
                  <a:off x="4572000" y="1268760"/>
                  <a:ext cx="144016" cy="648072"/>
                </a:xfrm>
                <a:prstGeom prst="roundRect">
                  <a:avLst>
                    <a:gd name="adj" fmla="val 40855"/>
                  </a:avLst>
                </a:prstGeom>
                <a:solidFill>
                  <a:schemeClr val="tx1">
                    <a:lumMod val="50000"/>
                    <a:lumOff val="50000"/>
                    <a:alpha val="83000"/>
                  </a:schemeClr>
                </a:solidFill>
                <a:ln w="9525" cap="flat" cmpd="sng" algn="ctr">
                  <a:solidFill>
                    <a:schemeClr val="bg1">
                      <a:lumMod val="65000"/>
                      <a:alpha val="88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soft" dir="t"/>
                </a:scene3d>
                <a:sp3d extrusionH="19050" contourW="12700" prstMaterial="metal">
                  <a:extrusionClr>
                    <a:schemeClr val="bg1">
                      <a:lumMod val="50000"/>
                    </a:schemeClr>
                  </a:extrusionClr>
                  <a:contourClr>
                    <a:schemeClr val="bg1"/>
                  </a:contourClr>
                </a:sp3d>
              </p:spPr>
              <p:txBody>
                <a:bodyPr/>
                <a:lstStyle/>
                <a:p>
                  <a:pPr algn="ctr">
                    <a:defRPr/>
                  </a:pPr>
                  <a:endParaRPr lang="ja-JP" altLang="en-US" sz="2000" i="1" dirty="0">
                    <a:solidFill>
                      <a:schemeClr val="bg2">
                        <a:lumMod val="50000"/>
                      </a:schemeClr>
                    </a:solidFill>
                    <a:latin typeface="HGｺﾞｼｯｸM" pitchFamily="49" charset="-128"/>
                    <a:ea typeface="HGｺﾞｼｯｸM" pitchFamily="49" charset="-128"/>
                  </a:endParaRPr>
                </a:p>
              </p:txBody>
            </p:sp>
          </p:grpSp>
        </p:grpSp>
        <p:grpSp>
          <p:nvGrpSpPr>
            <p:cNvPr id="13352" name="グループ化 74"/>
            <p:cNvGrpSpPr>
              <a:grpSpLocks/>
            </p:cNvGrpSpPr>
            <p:nvPr/>
          </p:nvGrpSpPr>
          <p:grpSpPr bwMode="auto">
            <a:xfrm>
              <a:off x="827088" y="5129213"/>
              <a:ext cx="1800225" cy="431800"/>
              <a:chOff x="827584" y="4077072"/>
              <a:chExt cx="1800200" cy="575692"/>
            </a:xfrm>
          </p:grpSpPr>
          <p:grpSp>
            <p:nvGrpSpPr>
              <p:cNvPr id="13353" name="グループ化 49"/>
              <p:cNvGrpSpPr>
                <a:grpSpLocks/>
              </p:cNvGrpSpPr>
              <p:nvPr/>
            </p:nvGrpSpPr>
            <p:grpSpPr bwMode="auto">
              <a:xfrm>
                <a:off x="1725533" y="4077072"/>
                <a:ext cx="288345" cy="575692"/>
                <a:chOff x="4442498" y="1268760"/>
                <a:chExt cx="360040" cy="648072"/>
              </a:xfrm>
            </p:grpSpPr>
            <p:sp>
              <p:nvSpPr>
                <p:cNvPr id="39" name="八角形 38"/>
                <p:cNvSpPr/>
                <p:nvPr/>
              </p:nvSpPr>
              <p:spPr bwMode="auto">
                <a:xfrm>
                  <a:off x="4440360" y="1398291"/>
                  <a:ext cx="326352" cy="360449"/>
                </a:xfrm>
                <a:prstGeom prst="octagon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 algn="ctr">
                    <a:defRPr/>
                  </a:pPr>
                  <a:endParaRPr lang="ja-JP" altLang="en-US" sz="2000" i="1" dirty="0">
                    <a:solidFill>
                      <a:schemeClr val="bg2">
                        <a:lumMod val="50000"/>
                      </a:schemeClr>
                    </a:solidFill>
                    <a:latin typeface="HGｺﾞｼｯｸM" pitchFamily="49" charset="-128"/>
                    <a:ea typeface="HGｺﾞｼｯｸM" pitchFamily="49" charset="-128"/>
                  </a:endParaRPr>
                </a:p>
              </p:txBody>
            </p:sp>
            <p:sp>
              <p:nvSpPr>
                <p:cNvPr id="40" name="角丸四角形 39"/>
                <p:cNvSpPr/>
                <p:nvPr/>
              </p:nvSpPr>
              <p:spPr bwMode="auto">
                <a:xfrm>
                  <a:off x="4572000" y="1268760"/>
                  <a:ext cx="144016" cy="648072"/>
                </a:xfrm>
                <a:prstGeom prst="roundRect">
                  <a:avLst>
                    <a:gd name="adj" fmla="val 40855"/>
                  </a:avLst>
                </a:prstGeom>
                <a:solidFill>
                  <a:schemeClr val="tx1">
                    <a:lumMod val="50000"/>
                    <a:lumOff val="50000"/>
                    <a:alpha val="83000"/>
                  </a:schemeClr>
                </a:solidFill>
                <a:ln w="9525" cap="flat" cmpd="sng" algn="ctr">
                  <a:solidFill>
                    <a:schemeClr val="bg1">
                      <a:lumMod val="65000"/>
                      <a:alpha val="88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soft" dir="t"/>
                </a:scene3d>
                <a:sp3d extrusionH="19050" contourW="12700" prstMaterial="metal">
                  <a:extrusionClr>
                    <a:schemeClr val="bg1">
                      <a:lumMod val="50000"/>
                    </a:schemeClr>
                  </a:extrusionClr>
                  <a:contourClr>
                    <a:schemeClr val="bg1"/>
                  </a:contourClr>
                </a:sp3d>
              </p:spPr>
              <p:txBody>
                <a:bodyPr/>
                <a:lstStyle/>
                <a:p>
                  <a:pPr algn="ctr">
                    <a:defRPr/>
                  </a:pPr>
                  <a:endParaRPr lang="ja-JP" altLang="en-US" sz="2000" i="1" dirty="0">
                    <a:solidFill>
                      <a:schemeClr val="bg2">
                        <a:lumMod val="50000"/>
                      </a:schemeClr>
                    </a:solidFill>
                    <a:latin typeface="HGｺﾞｼｯｸM" pitchFamily="49" charset="-128"/>
                    <a:ea typeface="HGｺﾞｼｯｸM" pitchFamily="49" charset="-128"/>
                  </a:endParaRPr>
                </a:p>
              </p:txBody>
            </p:sp>
          </p:grpSp>
          <p:cxnSp>
            <p:nvCxnSpPr>
              <p:cNvPr id="38" name="直線コネクタ 37"/>
              <p:cNvCxnSpPr/>
              <p:nvPr/>
            </p:nvCxnSpPr>
            <p:spPr bwMode="auto">
              <a:xfrm>
                <a:off x="852606" y="4363466"/>
                <a:ext cx="1774303" cy="0"/>
              </a:xfrm>
              <a:prstGeom prst="line">
                <a:avLst/>
              </a:prstGeom>
              <a:solidFill>
                <a:srgbClr val="CCFFCC"/>
              </a:solidFill>
              <a:ln w="47625" cap="flat" cmpd="sng" algn="ctr">
                <a:solidFill>
                  <a:schemeClr val="tx1">
                    <a:lumMod val="85000"/>
                    <a:lumOff val="15000"/>
                    <a:alpha val="52000"/>
                  </a:schemeClr>
                </a:solidFill>
                <a:prstDash val="sysDot"/>
                <a:round/>
                <a:headEnd type="arrow" w="sm" len="sm"/>
                <a:tailEnd type="arrow" w="sm" len="sm"/>
              </a:ln>
              <a:effectLst/>
            </p:spPr>
          </p:cxnSp>
        </p:grpSp>
      </p:grpSp>
      <p:sp>
        <p:nvSpPr>
          <p:cNvPr id="13338" name="正方形/長方形 27"/>
          <p:cNvSpPr>
            <a:spLocks noChangeArrowheads="1"/>
          </p:cNvSpPr>
          <p:nvPr/>
        </p:nvSpPr>
        <p:spPr bwMode="auto">
          <a:xfrm>
            <a:off x="4322763" y="4297363"/>
            <a:ext cx="1171575" cy="4000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ja-JP" sz="2000" b="1">
                <a:latin typeface="Calibri" pitchFamily="34" charset="0"/>
              </a:rPr>
              <a:t>Recycle</a:t>
            </a:r>
          </a:p>
        </p:txBody>
      </p:sp>
      <p:sp>
        <p:nvSpPr>
          <p:cNvPr id="53" name="フリーフォーム 52"/>
          <p:cNvSpPr/>
          <p:nvPr/>
        </p:nvSpPr>
        <p:spPr>
          <a:xfrm>
            <a:off x="1814513" y="3057525"/>
            <a:ext cx="2511425" cy="531813"/>
          </a:xfrm>
          <a:custGeom>
            <a:avLst/>
            <a:gdLst>
              <a:gd name="connsiteX0" fmla="*/ 2429301 w 2429301"/>
              <a:gd name="connsiteY0" fmla="*/ 532262 h 532262"/>
              <a:gd name="connsiteX1" fmla="*/ 1924334 w 2429301"/>
              <a:gd name="connsiteY1" fmla="*/ 218364 h 532262"/>
              <a:gd name="connsiteX2" fmla="*/ 1624083 w 2429301"/>
              <a:gd name="connsiteY2" fmla="*/ 122830 h 532262"/>
              <a:gd name="connsiteX3" fmla="*/ 395785 w 2429301"/>
              <a:gd name="connsiteY3" fmla="*/ 109182 h 532262"/>
              <a:gd name="connsiteX4" fmla="*/ 0 w 2429301"/>
              <a:gd name="connsiteY4" fmla="*/ 0 h 53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9301" h="532262">
                <a:moveTo>
                  <a:pt x="2429301" y="532262"/>
                </a:moveTo>
                <a:cubicBezTo>
                  <a:pt x="2243919" y="409432"/>
                  <a:pt x="2058537" y="286603"/>
                  <a:pt x="1924334" y="218364"/>
                </a:cubicBezTo>
                <a:cubicBezTo>
                  <a:pt x="1790131" y="150125"/>
                  <a:pt x="1878841" y="141027"/>
                  <a:pt x="1624083" y="122830"/>
                </a:cubicBezTo>
                <a:cubicBezTo>
                  <a:pt x="1369325" y="104633"/>
                  <a:pt x="666465" y="129654"/>
                  <a:pt x="395785" y="109182"/>
                </a:cubicBezTo>
                <a:cubicBezTo>
                  <a:pt x="125105" y="88710"/>
                  <a:pt x="62552" y="44355"/>
                  <a:pt x="0" y="0"/>
                </a:cubicBezTo>
              </a:path>
            </a:pathLst>
          </a:custGeom>
          <a:ln w="762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55" name="直線矢印コネクタ 54"/>
          <p:cNvCxnSpPr/>
          <p:nvPr/>
        </p:nvCxnSpPr>
        <p:spPr>
          <a:xfrm flipH="1">
            <a:off x="5335588" y="2728913"/>
            <a:ext cx="465137" cy="641350"/>
          </a:xfrm>
          <a:prstGeom prst="straightConnector1">
            <a:avLst/>
          </a:prstGeom>
          <a:ln w="762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>
            <a:off x="3730625" y="2119313"/>
            <a:ext cx="792163" cy="0"/>
          </a:xfrm>
          <a:prstGeom prst="straightConnector1">
            <a:avLst/>
          </a:prstGeom>
          <a:ln w="101600">
            <a:solidFill>
              <a:srgbClr val="0000FF"/>
            </a:solidFill>
            <a:prstDash val="soli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>
            <a:off x="7008813" y="2886075"/>
            <a:ext cx="0" cy="512763"/>
          </a:xfrm>
          <a:prstGeom prst="straightConnector1">
            <a:avLst/>
          </a:prstGeom>
          <a:ln w="101600">
            <a:solidFill>
              <a:srgbClr val="0000FF"/>
            </a:solidFill>
            <a:prstDash val="soli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3" name="直線矢印コネクタ 62"/>
          <p:cNvCxnSpPr/>
          <p:nvPr/>
        </p:nvCxnSpPr>
        <p:spPr>
          <a:xfrm>
            <a:off x="7024688" y="3721100"/>
            <a:ext cx="0" cy="512763"/>
          </a:xfrm>
          <a:prstGeom prst="straightConnector1">
            <a:avLst/>
          </a:prstGeom>
          <a:ln w="101600">
            <a:solidFill>
              <a:srgbClr val="0000FF"/>
            </a:solidFill>
            <a:prstDash val="soli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4" name="角丸四角形 63"/>
          <p:cNvSpPr/>
          <p:nvPr/>
        </p:nvSpPr>
        <p:spPr>
          <a:xfrm>
            <a:off x="4216400" y="4968875"/>
            <a:ext cx="4572000" cy="12541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345" name="テキスト ボックス 10"/>
          <p:cNvSpPr txBox="1">
            <a:spLocks noChangeArrowheads="1"/>
          </p:cNvSpPr>
          <p:nvPr/>
        </p:nvSpPr>
        <p:spPr bwMode="auto">
          <a:xfrm>
            <a:off x="4284663" y="4986338"/>
            <a:ext cx="4408487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ja-JP" sz="2000" b="1">
                <a:latin typeface="Calibri" pitchFamily="34" charset="0"/>
              </a:rPr>
              <a:t> Consistently integrated production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2000" b="1">
                <a:latin typeface="Calibri" pitchFamily="34" charset="0"/>
              </a:rPr>
              <a:t> We can supply various shape and size</a:t>
            </a:r>
          </a:p>
          <a:p>
            <a:r>
              <a:rPr lang="en-US" altLang="ja-JP" sz="2000" b="1">
                <a:latin typeface="Calibri" pitchFamily="34" charset="0"/>
              </a:rPr>
              <a:t>     as you like.</a:t>
            </a:r>
          </a:p>
        </p:txBody>
      </p:sp>
      <p:sp>
        <p:nvSpPr>
          <p:cNvPr id="13346" name="正方形/長方形 27"/>
          <p:cNvSpPr>
            <a:spLocks noChangeArrowheads="1"/>
          </p:cNvSpPr>
          <p:nvPr/>
        </p:nvSpPr>
        <p:spPr bwMode="auto">
          <a:xfrm>
            <a:off x="406400" y="5730875"/>
            <a:ext cx="1866900" cy="584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 b="1">
                <a:latin typeface="Calibri" pitchFamily="34" charset="0"/>
              </a:rPr>
              <a:t>Comparable with</a:t>
            </a:r>
          </a:p>
          <a:p>
            <a:pPr algn="ctr"/>
            <a:r>
              <a:rPr lang="en-US" altLang="ja-JP" sz="1600" b="1">
                <a:latin typeface="Calibri" pitchFamily="34" charset="0"/>
              </a:rPr>
              <a:t> KEK measurements</a:t>
            </a:r>
          </a:p>
        </p:txBody>
      </p:sp>
      <p:sp>
        <p:nvSpPr>
          <p:cNvPr id="52" name="下矢印 51"/>
          <p:cNvSpPr/>
          <p:nvPr/>
        </p:nvSpPr>
        <p:spPr>
          <a:xfrm>
            <a:off x="1132762" y="5609230"/>
            <a:ext cx="341194" cy="218364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388" y="193675"/>
            <a:ext cx="5889625" cy="584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 smtClean="0">
                <a:latin typeface="Calibri" pitchFamily="34" charset="0"/>
                <a:cs typeface="Arial" pitchFamily="34" charset="0"/>
              </a:rPr>
              <a:t>Collaborative cavity development</a:t>
            </a:r>
            <a:endParaRPr lang="ja-JP" altLang="en-US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8197" name="スライド番号プレースホルダ 6"/>
          <p:cNvSpPr>
            <a:spLocks noGrp="1"/>
          </p:cNvSpPr>
          <p:nvPr>
            <p:ph type="sldNum" sz="quarter" idx="13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918B85-B384-4228-A34C-E6A1329680A7}" type="slidenum">
              <a:rPr lang="ja-JP" altLang="en-US" smtClean="0">
                <a:cs typeface="メイリオ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ja-JP" altLang="en-US" smtClean="0">
              <a:cs typeface="メイリオ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250825" y="1196975"/>
            <a:ext cx="4033838" cy="4494213"/>
          </a:xfrm>
          <a:prstGeom prst="rect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ja-JP" altLang="en-US" sz="2000" i="1" dirty="0">
              <a:solidFill>
                <a:schemeClr val="bg2">
                  <a:lumMod val="50000"/>
                </a:schemeClr>
              </a:solidFill>
              <a:latin typeface="HGｺﾞｼｯｸM" pitchFamily="49" charset="-128"/>
              <a:ea typeface="HGｺﾞｼｯｸM" pitchFamily="49" charset="-128"/>
            </a:endParaRPr>
          </a:p>
        </p:txBody>
      </p:sp>
      <p:sp>
        <p:nvSpPr>
          <p:cNvPr id="1030" name="テキスト ボックス 13"/>
          <p:cNvSpPr txBox="1">
            <a:spLocks noChangeArrowheads="1"/>
          </p:cNvSpPr>
          <p:nvPr/>
        </p:nvSpPr>
        <p:spPr bwMode="auto">
          <a:xfrm>
            <a:off x="400050" y="4686300"/>
            <a:ext cx="1135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000" b="1">
                <a:latin typeface="Calibri" pitchFamily="34" charset="0"/>
              </a:rPr>
              <a:t>Nb Ingot</a:t>
            </a:r>
          </a:p>
          <a:p>
            <a:pPr algn="ctr"/>
            <a:r>
              <a:rPr lang="en-US" altLang="ja-JP" sz="2000" b="1">
                <a:latin typeface="Calibri" pitchFamily="34" charset="0"/>
              </a:rPr>
              <a:t>RRR&gt;300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258888" y="1023938"/>
          <a:ext cx="1944687" cy="317500"/>
        </p:xfrm>
        <a:graphic>
          <a:graphicData uri="http://schemas.openxmlformats.org/presentationml/2006/ole">
            <p:oleObj spid="_x0000_s1026" r:id="rId4" imgW="27060480" imgH="4124160" progId="">
              <p:embed/>
            </p:oleObj>
          </a:graphicData>
        </a:graphic>
      </p:graphicFrame>
      <p:sp>
        <p:nvSpPr>
          <p:cNvPr id="21" name="正方形/長方形 20"/>
          <p:cNvSpPr/>
          <p:nvPr/>
        </p:nvSpPr>
        <p:spPr bwMode="auto">
          <a:xfrm>
            <a:off x="4633913" y="1196975"/>
            <a:ext cx="4248150" cy="4494213"/>
          </a:xfrm>
          <a:prstGeom prst="rect">
            <a:avLst/>
          </a:prstGeom>
          <a:noFill/>
          <a:ln w="571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ja-JP" altLang="en-US" sz="2000" i="1" dirty="0">
              <a:solidFill>
                <a:schemeClr val="bg2">
                  <a:lumMod val="50000"/>
                </a:schemeClr>
              </a:solidFill>
              <a:latin typeface="HGｺﾞｼｯｸM" pitchFamily="49" charset="-128"/>
              <a:ea typeface="HGｺﾞｼｯｸM" pitchFamily="49" charset="-128"/>
            </a:endParaRPr>
          </a:p>
        </p:txBody>
      </p:sp>
      <p:pic>
        <p:nvPicPr>
          <p:cNvPr id="1032" name="図 22" descr="h_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950913"/>
            <a:ext cx="131127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図 3" descr="図1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6963" y="1979613"/>
            <a:ext cx="1125537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図 3" descr="トリミング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91113" y="4518025"/>
            <a:ext cx="1279525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図 5" descr="IMGA0525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7100" y="4568825"/>
            <a:ext cx="157003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図 2" descr="IMGA0037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" y="2022475"/>
            <a:ext cx="1211263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図 10" descr="図3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49838" y="1954213"/>
            <a:ext cx="1271587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図 9" descr="熱間鍛造①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64125" y="3351213"/>
            <a:ext cx="1077913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テキスト ボックス 43"/>
          <p:cNvSpPr txBox="1">
            <a:spLocks noChangeArrowheads="1"/>
          </p:cNvSpPr>
          <p:nvPr/>
        </p:nvSpPr>
        <p:spPr bwMode="auto">
          <a:xfrm>
            <a:off x="7054850" y="5270500"/>
            <a:ext cx="1516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000">
                <a:latin typeface="Calibri" pitchFamily="34" charset="0"/>
              </a:rPr>
              <a:t>Vertical Test</a:t>
            </a:r>
          </a:p>
        </p:txBody>
      </p:sp>
      <p:pic>
        <p:nvPicPr>
          <p:cNvPr id="1040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19338" y="3367088"/>
            <a:ext cx="114776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1" name="テキスト ボックス 45"/>
          <p:cNvSpPr txBox="1">
            <a:spLocks noChangeArrowheads="1"/>
          </p:cNvSpPr>
          <p:nvPr/>
        </p:nvSpPr>
        <p:spPr bwMode="auto">
          <a:xfrm>
            <a:off x="2162175" y="4278313"/>
            <a:ext cx="1454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>
                <a:latin typeface="Calibri" pitchFamily="34" charset="0"/>
              </a:rPr>
              <a:t>Large tube</a:t>
            </a:r>
          </a:p>
        </p:txBody>
      </p:sp>
      <p:sp>
        <p:nvSpPr>
          <p:cNvPr id="1042" name="テキスト ボックス 46"/>
          <p:cNvSpPr txBox="1">
            <a:spLocks noChangeArrowheads="1"/>
          </p:cNvSpPr>
          <p:nvPr/>
        </p:nvSpPr>
        <p:spPr bwMode="auto">
          <a:xfrm>
            <a:off x="2273300" y="3067050"/>
            <a:ext cx="11525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>
                <a:latin typeface="Calibri" pitchFamily="34" charset="0"/>
              </a:rPr>
              <a:t>Small tube</a:t>
            </a:r>
          </a:p>
        </p:txBody>
      </p:sp>
      <p:sp>
        <p:nvSpPr>
          <p:cNvPr id="1043" name="テキスト ボックス 47"/>
          <p:cNvSpPr txBox="1">
            <a:spLocks noChangeArrowheads="1"/>
          </p:cNvSpPr>
          <p:nvPr/>
        </p:nvSpPr>
        <p:spPr bwMode="auto">
          <a:xfrm>
            <a:off x="2343150" y="1703388"/>
            <a:ext cx="7270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>
                <a:latin typeface="Calibri" pitchFamily="34" charset="0"/>
              </a:rPr>
              <a:t>Disk</a:t>
            </a:r>
          </a:p>
        </p:txBody>
      </p:sp>
      <p:sp>
        <p:nvSpPr>
          <p:cNvPr id="49" name="角丸四角形 48"/>
          <p:cNvSpPr/>
          <p:nvPr/>
        </p:nvSpPr>
        <p:spPr>
          <a:xfrm>
            <a:off x="2060575" y="1570038"/>
            <a:ext cx="1897063" cy="40259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45" name="テキスト ボックス 49"/>
          <p:cNvSpPr txBox="1">
            <a:spLocks noChangeArrowheads="1"/>
          </p:cNvSpPr>
          <p:nvPr/>
        </p:nvSpPr>
        <p:spPr bwMode="auto">
          <a:xfrm>
            <a:off x="2387600" y="1365250"/>
            <a:ext cx="135255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b="1">
                <a:latin typeface="Calibri" pitchFamily="34" charset="0"/>
              </a:rPr>
              <a:t>Parts supply</a:t>
            </a:r>
          </a:p>
        </p:txBody>
      </p:sp>
      <p:sp>
        <p:nvSpPr>
          <p:cNvPr id="51" name="右矢印 50"/>
          <p:cNvSpPr/>
          <p:nvPr/>
        </p:nvSpPr>
        <p:spPr>
          <a:xfrm>
            <a:off x="1610436" y="3630304"/>
            <a:ext cx="723331" cy="313899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2" name="正方形/長方形 51"/>
          <p:cNvSpPr/>
          <p:nvPr/>
        </p:nvSpPr>
        <p:spPr>
          <a:xfrm>
            <a:off x="1746913" y="2524836"/>
            <a:ext cx="122830" cy="117370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1735540" y="3864591"/>
            <a:ext cx="122830" cy="117370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4" name="右矢印 53"/>
          <p:cNvSpPr/>
          <p:nvPr/>
        </p:nvSpPr>
        <p:spPr>
          <a:xfrm>
            <a:off x="1858371" y="4847230"/>
            <a:ext cx="407158" cy="270681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5" name="右矢印 54"/>
          <p:cNvSpPr/>
          <p:nvPr/>
        </p:nvSpPr>
        <p:spPr>
          <a:xfrm>
            <a:off x="1874293" y="2447498"/>
            <a:ext cx="407158" cy="270681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6" name="角丸四角形 55"/>
          <p:cNvSpPr/>
          <p:nvPr/>
        </p:nvSpPr>
        <p:spPr>
          <a:xfrm>
            <a:off x="4833938" y="1544638"/>
            <a:ext cx="1730375" cy="40259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62" name="テキスト ボックス 56"/>
          <p:cNvSpPr txBox="1">
            <a:spLocks noChangeArrowheads="1"/>
          </p:cNvSpPr>
          <p:nvPr/>
        </p:nvSpPr>
        <p:spPr bwMode="auto">
          <a:xfrm>
            <a:off x="5214938" y="1354138"/>
            <a:ext cx="1035050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b="1">
                <a:latin typeface="Calibri" pitchFamily="34" charset="0"/>
              </a:rPr>
              <a:t>Forming</a:t>
            </a:r>
          </a:p>
        </p:txBody>
      </p:sp>
      <p:sp>
        <p:nvSpPr>
          <p:cNvPr id="1063" name="テキスト ボックス 57"/>
          <p:cNvSpPr txBox="1">
            <a:spLocks noChangeArrowheads="1"/>
          </p:cNvSpPr>
          <p:nvPr/>
        </p:nvSpPr>
        <p:spPr bwMode="auto">
          <a:xfrm>
            <a:off x="4989513" y="4240213"/>
            <a:ext cx="16430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>
                <a:latin typeface="Calibri" pitchFamily="34" charset="0"/>
              </a:rPr>
              <a:t>Seamless cavity</a:t>
            </a:r>
          </a:p>
        </p:txBody>
      </p:sp>
      <p:sp>
        <p:nvSpPr>
          <p:cNvPr id="1064" name="テキスト ボックス 58"/>
          <p:cNvSpPr txBox="1">
            <a:spLocks noChangeArrowheads="1"/>
          </p:cNvSpPr>
          <p:nvPr/>
        </p:nvSpPr>
        <p:spPr bwMode="auto">
          <a:xfrm>
            <a:off x="5018088" y="3068638"/>
            <a:ext cx="11525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>
                <a:latin typeface="Calibri" pitchFamily="34" charset="0"/>
              </a:rPr>
              <a:t>Beam tube</a:t>
            </a:r>
          </a:p>
        </p:txBody>
      </p:sp>
      <p:sp>
        <p:nvSpPr>
          <p:cNvPr id="1065" name="テキスト ボックス 59"/>
          <p:cNvSpPr txBox="1">
            <a:spLocks noChangeArrowheads="1"/>
          </p:cNvSpPr>
          <p:nvPr/>
        </p:nvSpPr>
        <p:spPr bwMode="auto">
          <a:xfrm>
            <a:off x="5006975" y="1665288"/>
            <a:ext cx="10382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>
                <a:latin typeface="Calibri" pitchFamily="34" charset="0"/>
              </a:rPr>
              <a:t>Half cell</a:t>
            </a:r>
          </a:p>
        </p:txBody>
      </p:sp>
      <p:sp>
        <p:nvSpPr>
          <p:cNvPr id="61" name="右矢印 60"/>
          <p:cNvSpPr/>
          <p:nvPr/>
        </p:nvSpPr>
        <p:spPr>
          <a:xfrm>
            <a:off x="3812274" y="4835857"/>
            <a:ext cx="1210101" cy="282053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2" name="右矢印 61"/>
          <p:cNvSpPr/>
          <p:nvPr/>
        </p:nvSpPr>
        <p:spPr>
          <a:xfrm>
            <a:off x="3493828" y="3691720"/>
            <a:ext cx="1503528" cy="238835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3" name="右矢印 62"/>
          <p:cNvSpPr/>
          <p:nvPr/>
        </p:nvSpPr>
        <p:spPr>
          <a:xfrm>
            <a:off x="3523398" y="2411105"/>
            <a:ext cx="1503528" cy="238835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75" name="正方形/長方形 63"/>
          <p:cNvSpPr>
            <a:spLocks noChangeArrowheads="1"/>
          </p:cNvSpPr>
          <p:nvPr/>
        </p:nvSpPr>
        <p:spPr bwMode="auto">
          <a:xfrm>
            <a:off x="7335838" y="2106613"/>
            <a:ext cx="1039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000000"/>
                </a:solidFill>
                <a:latin typeface="Calibri" pitchFamily="34" charset="0"/>
              </a:rPr>
              <a:t>Welding</a:t>
            </a:r>
          </a:p>
        </p:txBody>
      </p:sp>
      <p:sp>
        <p:nvSpPr>
          <p:cNvPr id="1076" name="正方形/長方形 64"/>
          <p:cNvSpPr>
            <a:spLocks noChangeArrowheads="1"/>
          </p:cNvSpPr>
          <p:nvPr/>
        </p:nvSpPr>
        <p:spPr bwMode="auto">
          <a:xfrm>
            <a:off x="7427913" y="2898775"/>
            <a:ext cx="801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000000"/>
                </a:solidFill>
                <a:latin typeface="Calibri" pitchFamily="34" charset="0"/>
              </a:rPr>
              <a:t>Polish</a:t>
            </a:r>
          </a:p>
        </p:txBody>
      </p:sp>
      <p:sp>
        <p:nvSpPr>
          <p:cNvPr id="1077" name="正方形/長方形 65"/>
          <p:cNvSpPr>
            <a:spLocks noChangeArrowheads="1"/>
          </p:cNvSpPr>
          <p:nvPr/>
        </p:nvSpPr>
        <p:spPr bwMode="auto">
          <a:xfrm>
            <a:off x="7483475" y="3705225"/>
            <a:ext cx="746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000000"/>
                </a:solidFill>
                <a:latin typeface="Calibri" pitchFamily="34" charset="0"/>
              </a:rPr>
              <a:t>Rinse</a:t>
            </a:r>
          </a:p>
        </p:txBody>
      </p:sp>
      <p:sp>
        <p:nvSpPr>
          <p:cNvPr id="1078" name="正方形/長方形 66"/>
          <p:cNvSpPr>
            <a:spLocks noChangeArrowheads="1"/>
          </p:cNvSpPr>
          <p:nvPr/>
        </p:nvSpPr>
        <p:spPr bwMode="auto">
          <a:xfrm>
            <a:off x="7253288" y="4495800"/>
            <a:ext cx="1177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000000"/>
                </a:solidFill>
                <a:latin typeface="Calibri" pitchFamily="34" charset="0"/>
              </a:rPr>
              <a:t>Assembly</a:t>
            </a:r>
          </a:p>
        </p:txBody>
      </p:sp>
      <p:sp>
        <p:nvSpPr>
          <p:cNvPr id="68" name="右矢印 67"/>
          <p:cNvSpPr/>
          <p:nvPr/>
        </p:nvSpPr>
        <p:spPr>
          <a:xfrm>
            <a:off x="6905767" y="2185917"/>
            <a:ext cx="425355" cy="257033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9" name="右矢印 68"/>
          <p:cNvSpPr/>
          <p:nvPr/>
        </p:nvSpPr>
        <p:spPr>
          <a:xfrm rot="5400000">
            <a:off x="7640910" y="2550295"/>
            <a:ext cx="407158" cy="2880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0" name="右矢印 69"/>
          <p:cNvSpPr/>
          <p:nvPr/>
        </p:nvSpPr>
        <p:spPr>
          <a:xfrm rot="5400000">
            <a:off x="7643184" y="3357789"/>
            <a:ext cx="407158" cy="2880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1" name="右矢印 70"/>
          <p:cNvSpPr/>
          <p:nvPr/>
        </p:nvSpPr>
        <p:spPr>
          <a:xfrm rot="5400000">
            <a:off x="7643185" y="4176656"/>
            <a:ext cx="407158" cy="2880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2" name="右矢印 71"/>
          <p:cNvSpPr/>
          <p:nvPr/>
        </p:nvSpPr>
        <p:spPr>
          <a:xfrm rot="5400000">
            <a:off x="7631812" y="4943206"/>
            <a:ext cx="407158" cy="2880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4" name="正方形/長方形 73"/>
          <p:cNvSpPr/>
          <p:nvPr/>
        </p:nvSpPr>
        <p:spPr>
          <a:xfrm>
            <a:off x="6387152" y="4885898"/>
            <a:ext cx="504968" cy="15012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5" name="正方形/長方形 74"/>
          <p:cNvSpPr/>
          <p:nvPr/>
        </p:nvSpPr>
        <p:spPr>
          <a:xfrm>
            <a:off x="6182436" y="3755409"/>
            <a:ext cx="698311" cy="14785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6" name="正方形/長方形 75"/>
          <p:cNvSpPr/>
          <p:nvPr/>
        </p:nvSpPr>
        <p:spPr>
          <a:xfrm>
            <a:off x="6350758" y="2433851"/>
            <a:ext cx="504968" cy="15012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3" name="正方形/長方形 72"/>
          <p:cNvSpPr/>
          <p:nvPr/>
        </p:nvSpPr>
        <p:spPr>
          <a:xfrm>
            <a:off x="6812506" y="2251881"/>
            <a:ext cx="134204" cy="27864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388" y="193675"/>
            <a:ext cx="4537075" cy="584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 smtClean="0">
                <a:latin typeface="Calibri" pitchFamily="34" charset="0"/>
                <a:cs typeface="Arial" pitchFamily="34" charset="0"/>
              </a:rPr>
              <a:t>Welding type 1-cell cavity</a:t>
            </a:r>
            <a:endParaRPr lang="ja-JP" altLang="en-US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8197" name="スライド番号プレースホルダ 6"/>
          <p:cNvSpPr>
            <a:spLocks noGrp="1"/>
          </p:cNvSpPr>
          <p:nvPr>
            <p:ph type="sldNum" sz="quarter" idx="13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E7B349-780F-4A1F-94CC-C0333B93D3B9}" type="slidenum">
              <a:rPr lang="ja-JP" altLang="en-US" smtClean="0">
                <a:cs typeface="メイリオ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ja-JP" altLang="en-US" smtClean="0">
              <a:cs typeface="メイリオ" pitchFamily="50" charset="-128"/>
            </a:endParaRPr>
          </a:p>
        </p:txBody>
      </p:sp>
      <p:sp>
        <p:nvSpPr>
          <p:cNvPr id="2053" name="テキスト ボックス 48"/>
          <p:cNvSpPr txBox="1">
            <a:spLocks noChangeArrowheads="1"/>
          </p:cNvSpPr>
          <p:nvPr/>
        </p:nvSpPr>
        <p:spPr bwMode="auto">
          <a:xfrm>
            <a:off x="400050" y="4686300"/>
            <a:ext cx="1135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000" b="1">
                <a:latin typeface="Calibri" pitchFamily="34" charset="0"/>
              </a:rPr>
              <a:t>Nb Ingot</a:t>
            </a:r>
          </a:p>
          <a:p>
            <a:pPr algn="ctr"/>
            <a:r>
              <a:rPr lang="en-US" altLang="ja-JP" sz="2000" b="1">
                <a:latin typeface="Calibri" pitchFamily="34" charset="0"/>
              </a:rPr>
              <a:t>RRR&gt;300</a:t>
            </a:r>
          </a:p>
        </p:txBody>
      </p:sp>
      <p:pic>
        <p:nvPicPr>
          <p:cNvPr id="2054" name="図 3" descr="図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6963" y="1979613"/>
            <a:ext cx="1125537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図 3" descr="トリミング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1113" y="4518025"/>
            <a:ext cx="1279525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図 5" descr="IMGA052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7100" y="4568825"/>
            <a:ext cx="157003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図 2" descr="IMGA0037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2022475"/>
            <a:ext cx="1211263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図 10" descr="図3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49838" y="1954213"/>
            <a:ext cx="1271587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図 9" descr="熱間鍛造①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64125" y="3351213"/>
            <a:ext cx="1077913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テキスト ボックス 58"/>
          <p:cNvSpPr txBox="1">
            <a:spLocks noChangeArrowheads="1"/>
          </p:cNvSpPr>
          <p:nvPr/>
        </p:nvSpPr>
        <p:spPr bwMode="auto">
          <a:xfrm>
            <a:off x="7054850" y="5270500"/>
            <a:ext cx="1516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000">
                <a:latin typeface="Calibri" pitchFamily="34" charset="0"/>
              </a:rPr>
              <a:t>Vertical Test</a:t>
            </a:r>
          </a:p>
        </p:txBody>
      </p:sp>
      <p:pic>
        <p:nvPicPr>
          <p:cNvPr id="2061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19338" y="3367088"/>
            <a:ext cx="114776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2" name="テキスト ボックス 60"/>
          <p:cNvSpPr txBox="1">
            <a:spLocks noChangeArrowheads="1"/>
          </p:cNvSpPr>
          <p:nvPr/>
        </p:nvSpPr>
        <p:spPr bwMode="auto">
          <a:xfrm>
            <a:off x="2162175" y="4278313"/>
            <a:ext cx="1454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>
                <a:latin typeface="Calibri" pitchFamily="34" charset="0"/>
              </a:rPr>
              <a:t>Large tube</a:t>
            </a:r>
          </a:p>
        </p:txBody>
      </p:sp>
      <p:sp>
        <p:nvSpPr>
          <p:cNvPr id="2063" name="テキスト ボックス 61"/>
          <p:cNvSpPr txBox="1">
            <a:spLocks noChangeArrowheads="1"/>
          </p:cNvSpPr>
          <p:nvPr/>
        </p:nvSpPr>
        <p:spPr bwMode="auto">
          <a:xfrm>
            <a:off x="2273300" y="3067050"/>
            <a:ext cx="11525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>
                <a:latin typeface="Calibri" pitchFamily="34" charset="0"/>
              </a:rPr>
              <a:t>Small tube</a:t>
            </a:r>
          </a:p>
        </p:txBody>
      </p:sp>
      <p:sp>
        <p:nvSpPr>
          <p:cNvPr id="2064" name="テキスト ボックス 62"/>
          <p:cNvSpPr txBox="1">
            <a:spLocks noChangeArrowheads="1"/>
          </p:cNvSpPr>
          <p:nvPr/>
        </p:nvSpPr>
        <p:spPr bwMode="auto">
          <a:xfrm>
            <a:off x="2343150" y="1703388"/>
            <a:ext cx="7270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>
                <a:latin typeface="Calibri" pitchFamily="34" charset="0"/>
              </a:rPr>
              <a:t>Disk</a:t>
            </a:r>
          </a:p>
        </p:txBody>
      </p:sp>
      <p:sp>
        <p:nvSpPr>
          <p:cNvPr id="67" name="正方形/長方形 66"/>
          <p:cNvSpPr/>
          <p:nvPr/>
        </p:nvSpPr>
        <p:spPr>
          <a:xfrm>
            <a:off x="1746913" y="2524836"/>
            <a:ext cx="122830" cy="117370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8" name="正方形/長方形 67"/>
          <p:cNvSpPr/>
          <p:nvPr/>
        </p:nvSpPr>
        <p:spPr>
          <a:xfrm>
            <a:off x="1735540" y="3864591"/>
            <a:ext cx="122830" cy="117370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9" name="右矢印 68"/>
          <p:cNvSpPr/>
          <p:nvPr/>
        </p:nvSpPr>
        <p:spPr>
          <a:xfrm>
            <a:off x="1858371" y="4847230"/>
            <a:ext cx="407158" cy="270681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074" name="テキスト ボックス 72"/>
          <p:cNvSpPr txBox="1">
            <a:spLocks noChangeArrowheads="1"/>
          </p:cNvSpPr>
          <p:nvPr/>
        </p:nvSpPr>
        <p:spPr bwMode="auto">
          <a:xfrm>
            <a:off x="4989513" y="4240213"/>
            <a:ext cx="16430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>
                <a:latin typeface="Calibri" pitchFamily="34" charset="0"/>
              </a:rPr>
              <a:t>Seamless cavity</a:t>
            </a:r>
          </a:p>
        </p:txBody>
      </p:sp>
      <p:sp>
        <p:nvSpPr>
          <p:cNvPr id="2075" name="テキスト ボックス 73"/>
          <p:cNvSpPr txBox="1">
            <a:spLocks noChangeArrowheads="1"/>
          </p:cNvSpPr>
          <p:nvPr/>
        </p:nvSpPr>
        <p:spPr bwMode="auto">
          <a:xfrm>
            <a:off x="5018088" y="3068638"/>
            <a:ext cx="11525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>
                <a:latin typeface="Calibri" pitchFamily="34" charset="0"/>
              </a:rPr>
              <a:t>Beam tube</a:t>
            </a:r>
          </a:p>
        </p:txBody>
      </p:sp>
      <p:sp>
        <p:nvSpPr>
          <p:cNvPr id="2076" name="テキスト ボックス 74"/>
          <p:cNvSpPr txBox="1">
            <a:spLocks noChangeArrowheads="1"/>
          </p:cNvSpPr>
          <p:nvPr/>
        </p:nvSpPr>
        <p:spPr bwMode="auto">
          <a:xfrm>
            <a:off x="5006975" y="1665288"/>
            <a:ext cx="10382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>
                <a:latin typeface="Calibri" pitchFamily="34" charset="0"/>
              </a:rPr>
              <a:t>Half cell</a:t>
            </a:r>
          </a:p>
        </p:txBody>
      </p:sp>
      <p:sp>
        <p:nvSpPr>
          <p:cNvPr id="76" name="右矢印 75"/>
          <p:cNvSpPr/>
          <p:nvPr/>
        </p:nvSpPr>
        <p:spPr>
          <a:xfrm>
            <a:off x="3812274" y="4835857"/>
            <a:ext cx="1210101" cy="282053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080" name="正方形/長方形 78"/>
          <p:cNvSpPr>
            <a:spLocks noChangeArrowheads="1"/>
          </p:cNvSpPr>
          <p:nvPr/>
        </p:nvSpPr>
        <p:spPr bwMode="auto">
          <a:xfrm>
            <a:off x="7335838" y="2106613"/>
            <a:ext cx="1039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000000"/>
                </a:solidFill>
                <a:latin typeface="Calibri" pitchFamily="34" charset="0"/>
              </a:rPr>
              <a:t>Welding</a:t>
            </a:r>
          </a:p>
        </p:txBody>
      </p:sp>
      <p:sp>
        <p:nvSpPr>
          <p:cNvPr id="2081" name="正方形/長方形 79"/>
          <p:cNvSpPr>
            <a:spLocks noChangeArrowheads="1"/>
          </p:cNvSpPr>
          <p:nvPr/>
        </p:nvSpPr>
        <p:spPr bwMode="auto">
          <a:xfrm>
            <a:off x="7427913" y="2898775"/>
            <a:ext cx="801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000000"/>
                </a:solidFill>
                <a:latin typeface="Calibri" pitchFamily="34" charset="0"/>
              </a:rPr>
              <a:t>Polish</a:t>
            </a:r>
          </a:p>
        </p:txBody>
      </p:sp>
      <p:sp>
        <p:nvSpPr>
          <p:cNvPr id="2082" name="正方形/長方形 80"/>
          <p:cNvSpPr>
            <a:spLocks noChangeArrowheads="1"/>
          </p:cNvSpPr>
          <p:nvPr/>
        </p:nvSpPr>
        <p:spPr bwMode="auto">
          <a:xfrm>
            <a:off x="7483475" y="3705225"/>
            <a:ext cx="746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000000"/>
                </a:solidFill>
                <a:latin typeface="Calibri" pitchFamily="34" charset="0"/>
              </a:rPr>
              <a:t>Rinse</a:t>
            </a:r>
          </a:p>
        </p:txBody>
      </p:sp>
      <p:sp>
        <p:nvSpPr>
          <p:cNvPr id="2083" name="正方形/長方形 81"/>
          <p:cNvSpPr>
            <a:spLocks noChangeArrowheads="1"/>
          </p:cNvSpPr>
          <p:nvPr/>
        </p:nvSpPr>
        <p:spPr bwMode="auto">
          <a:xfrm>
            <a:off x="7253288" y="4495800"/>
            <a:ext cx="1177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000000"/>
                </a:solidFill>
                <a:latin typeface="Calibri" pitchFamily="34" charset="0"/>
              </a:rPr>
              <a:t>Assembly</a:t>
            </a:r>
          </a:p>
        </p:txBody>
      </p:sp>
      <p:sp>
        <p:nvSpPr>
          <p:cNvPr id="83" name="右矢印 82"/>
          <p:cNvSpPr/>
          <p:nvPr/>
        </p:nvSpPr>
        <p:spPr>
          <a:xfrm>
            <a:off x="6905767" y="2185917"/>
            <a:ext cx="425355" cy="257033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4" name="右矢印 83"/>
          <p:cNvSpPr/>
          <p:nvPr/>
        </p:nvSpPr>
        <p:spPr>
          <a:xfrm rot="5400000">
            <a:off x="7640910" y="2550295"/>
            <a:ext cx="407158" cy="2880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5" name="右矢印 84"/>
          <p:cNvSpPr/>
          <p:nvPr/>
        </p:nvSpPr>
        <p:spPr>
          <a:xfrm rot="5400000">
            <a:off x="7643184" y="3357789"/>
            <a:ext cx="407158" cy="2880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6" name="右矢印 85"/>
          <p:cNvSpPr/>
          <p:nvPr/>
        </p:nvSpPr>
        <p:spPr>
          <a:xfrm rot="5400000">
            <a:off x="7643185" y="4176656"/>
            <a:ext cx="407158" cy="2880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7" name="右矢印 86"/>
          <p:cNvSpPr/>
          <p:nvPr/>
        </p:nvSpPr>
        <p:spPr>
          <a:xfrm rot="5400000">
            <a:off x="7631812" y="4943206"/>
            <a:ext cx="407158" cy="2880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8" name="正方形/長方形 87"/>
          <p:cNvSpPr/>
          <p:nvPr/>
        </p:nvSpPr>
        <p:spPr>
          <a:xfrm>
            <a:off x="6387152" y="4885898"/>
            <a:ext cx="504968" cy="15012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1" name="角丸四角形 70"/>
          <p:cNvSpPr/>
          <p:nvPr/>
        </p:nvSpPr>
        <p:spPr>
          <a:xfrm>
            <a:off x="4833938" y="1544638"/>
            <a:ext cx="1730375" cy="40259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103" name="テキスト ボックス 71"/>
          <p:cNvSpPr txBox="1">
            <a:spLocks noChangeArrowheads="1"/>
          </p:cNvSpPr>
          <p:nvPr/>
        </p:nvSpPr>
        <p:spPr bwMode="auto">
          <a:xfrm>
            <a:off x="5214938" y="1354138"/>
            <a:ext cx="1035050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b="1">
                <a:latin typeface="Calibri" pitchFamily="34" charset="0"/>
              </a:rPr>
              <a:t>Forming</a:t>
            </a:r>
          </a:p>
        </p:txBody>
      </p:sp>
      <p:sp>
        <p:nvSpPr>
          <p:cNvPr id="64" name="角丸四角形 63"/>
          <p:cNvSpPr/>
          <p:nvPr/>
        </p:nvSpPr>
        <p:spPr>
          <a:xfrm>
            <a:off x="2060575" y="1570038"/>
            <a:ext cx="1897063" cy="40259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105" name="テキスト ボックス 64"/>
          <p:cNvSpPr txBox="1">
            <a:spLocks noChangeArrowheads="1"/>
          </p:cNvSpPr>
          <p:nvPr/>
        </p:nvSpPr>
        <p:spPr bwMode="auto">
          <a:xfrm>
            <a:off x="2387600" y="1365250"/>
            <a:ext cx="135255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b="1">
                <a:latin typeface="Calibri" pitchFamily="34" charset="0"/>
              </a:rPr>
              <a:t>Parts supply</a:t>
            </a:r>
          </a:p>
        </p:txBody>
      </p:sp>
      <p:sp>
        <p:nvSpPr>
          <p:cNvPr id="48" name="正方形/長方形 47"/>
          <p:cNvSpPr/>
          <p:nvPr/>
        </p:nvSpPr>
        <p:spPr bwMode="auto">
          <a:xfrm>
            <a:off x="250825" y="1196975"/>
            <a:ext cx="4033838" cy="4494213"/>
          </a:xfrm>
          <a:prstGeom prst="rect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ja-JP" altLang="en-US" sz="2000" i="1" dirty="0">
              <a:solidFill>
                <a:schemeClr val="bg2">
                  <a:lumMod val="50000"/>
                </a:schemeClr>
              </a:solidFill>
              <a:latin typeface="HGｺﾞｼｯｸM" pitchFamily="49" charset="-128"/>
              <a:ea typeface="HGｺﾞｼｯｸM" pitchFamily="49" charset="-128"/>
            </a:endParaRPr>
          </a:p>
        </p:txBody>
      </p:sp>
      <p:sp>
        <p:nvSpPr>
          <p:cNvPr id="51" name="正方形/長方形 50"/>
          <p:cNvSpPr/>
          <p:nvPr/>
        </p:nvSpPr>
        <p:spPr bwMode="auto">
          <a:xfrm>
            <a:off x="4633913" y="1196975"/>
            <a:ext cx="4248150" cy="4494213"/>
          </a:xfrm>
          <a:prstGeom prst="rect">
            <a:avLst/>
          </a:prstGeom>
          <a:noFill/>
          <a:ln w="571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ja-JP" altLang="en-US" sz="2000" i="1" dirty="0">
              <a:solidFill>
                <a:schemeClr val="bg2">
                  <a:lumMod val="50000"/>
                </a:schemeClr>
              </a:solidFill>
              <a:latin typeface="HGｺﾞｼｯｸM" pitchFamily="49" charset="-128"/>
              <a:ea typeface="HGｺﾞｼｯｸM" pitchFamily="49" charset="-128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258888" y="1023938"/>
          <a:ext cx="1944687" cy="317500"/>
        </p:xfrm>
        <a:graphic>
          <a:graphicData uri="http://schemas.openxmlformats.org/presentationml/2006/ole">
            <p:oleObj spid="_x0000_s2050" r:id="rId11" imgW="27060480" imgH="4124160" progId="">
              <p:embed/>
            </p:oleObj>
          </a:graphicData>
        </a:graphic>
      </p:graphicFrame>
      <p:pic>
        <p:nvPicPr>
          <p:cNvPr id="2108" name="図 22" descr="h_logo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56325" y="950913"/>
            <a:ext cx="131127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正方形/長方形 93"/>
          <p:cNvSpPr/>
          <p:nvPr/>
        </p:nvSpPr>
        <p:spPr>
          <a:xfrm>
            <a:off x="1601788" y="3863975"/>
            <a:ext cx="338137" cy="43338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110" name="テキスト ボックス 94"/>
          <p:cNvSpPr txBox="1">
            <a:spLocks noChangeArrowheads="1"/>
          </p:cNvSpPr>
          <p:nvPr/>
        </p:nvSpPr>
        <p:spPr bwMode="auto">
          <a:xfrm>
            <a:off x="1012825" y="5870575"/>
            <a:ext cx="698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400" b="1">
                <a:solidFill>
                  <a:srgbClr val="FF0000"/>
                </a:solidFill>
                <a:latin typeface="Calibri" pitchFamily="34" charset="0"/>
              </a:rPr>
              <a:t>Can be used our Nb materials for SRF accelerators?</a:t>
            </a:r>
          </a:p>
        </p:txBody>
      </p:sp>
      <p:sp>
        <p:nvSpPr>
          <p:cNvPr id="66" name="右矢印 65"/>
          <p:cNvSpPr/>
          <p:nvPr/>
        </p:nvSpPr>
        <p:spPr>
          <a:xfrm>
            <a:off x="1610436" y="3630304"/>
            <a:ext cx="723331" cy="313899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0" name="右矢印 69"/>
          <p:cNvSpPr/>
          <p:nvPr/>
        </p:nvSpPr>
        <p:spPr>
          <a:xfrm>
            <a:off x="1874293" y="2447498"/>
            <a:ext cx="407158" cy="270681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8" name="右矢印 77"/>
          <p:cNvSpPr/>
          <p:nvPr/>
        </p:nvSpPr>
        <p:spPr>
          <a:xfrm>
            <a:off x="3523398" y="2411105"/>
            <a:ext cx="1503528" cy="238835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7" name="右矢印 76"/>
          <p:cNvSpPr/>
          <p:nvPr/>
        </p:nvSpPr>
        <p:spPr>
          <a:xfrm>
            <a:off x="3493828" y="3691720"/>
            <a:ext cx="1503528" cy="238835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9" name="正方形/長方形 88"/>
          <p:cNvSpPr/>
          <p:nvPr/>
        </p:nvSpPr>
        <p:spPr>
          <a:xfrm>
            <a:off x="6182436" y="3755409"/>
            <a:ext cx="698311" cy="14785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0" name="正方形/長方形 89"/>
          <p:cNvSpPr/>
          <p:nvPr/>
        </p:nvSpPr>
        <p:spPr>
          <a:xfrm>
            <a:off x="6350758" y="2433851"/>
            <a:ext cx="504968" cy="15012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1" name="正方形/長方形 90"/>
          <p:cNvSpPr/>
          <p:nvPr/>
        </p:nvSpPr>
        <p:spPr>
          <a:xfrm>
            <a:off x="6812506" y="2251881"/>
            <a:ext cx="134204" cy="27864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2" name="正方形/長方形 91"/>
          <p:cNvSpPr/>
          <p:nvPr/>
        </p:nvSpPr>
        <p:spPr>
          <a:xfrm>
            <a:off x="1677988" y="4298950"/>
            <a:ext cx="5337175" cy="130968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3" name="正方形/長方形 92"/>
          <p:cNvSpPr/>
          <p:nvPr/>
        </p:nvSpPr>
        <p:spPr>
          <a:xfrm>
            <a:off x="6716713" y="3916363"/>
            <a:ext cx="339725" cy="38258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388" y="193675"/>
            <a:ext cx="4537075" cy="584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 smtClean="0">
                <a:latin typeface="Calibri" pitchFamily="34" charset="0"/>
                <a:cs typeface="Arial" pitchFamily="34" charset="0"/>
              </a:rPr>
              <a:t>Welding type 1-cell cavity</a:t>
            </a:r>
            <a:endParaRPr lang="ja-JP" altLang="en-US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8197" name="スライド番号プレースホルダ 6"/>
          <p:cNvSpPr>
            <a:spLocks noGrp="1"/>
          </p:cNvSpPr>
          <p:nvPr>
            <p:ph type="sldNum" sz="quarter" idx="13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4D8019-6E49-41DE-A286-F81FBDD02479}" type="slidenum">
              <a:rPr lang="ja-JP" altLang="en-US" smtClean="0">
                <a:cs typeface="メイリオ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ja-JP" altLang="en-US" dirty="0" smtClean="0">
              <a:cs typeface="メイリオ" pitchFamily="50" charset="-128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355600" y="1731963"/>
          <a:ext cx="7547211" cy="2194560"/>
        </p:xfrm>
        <a:graphic>
          <a:graphicData uri="http://schemas.openxmlformats.org/drawingml/2006/table">
            <a:tbl>
              <a:tblPr/>
              <a:tblGrid>
                <a:gridCol w="1332718"/>
                <a:gridCol w="823835"/>
                <a:gridCol w="1077549"/>
                <a:gridCol w="1077548"/>
                <a:gridCol w="1077549"/>
                <a:gridCol w="1079006"/>
                <a:gridCol w="1079006"/>
              </a:tblGrid>
              <a:tr h="3077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H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O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N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C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Zr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Fe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92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ASTM Type5 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5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40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30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30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100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50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ULVAC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1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&lt;10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&lt;10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10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&lt;10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&lt;10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3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Si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W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800" dirty="0" smtClean="0">
                          <a:latin typeface="Calibri" pitchFamily="34" charset="0"/>
                        </a:rPr>
                        <a:t>Ni</a:t>
                      </a:r>
                      <a:endParaRPr lang="ja-JP" altLang="en-US" sz="1800" dirty="0">
                        <a:latin typeface="Calibri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Ti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800" dirty="0" smtClean="0">
                          <a:latin typeface="Calibri" pitchFamily="34" charset="0"/>
                        </a:rPr>
                        <a:t>Al</a:t>
                      </a:r>
                      <a:endParaRPr lang="ja-JP" altLang="en-US" sz="1800" dirty="0">
                        <a:latin typeface="Calibri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Ta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53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ASTM Type5 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50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70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800" dirty="0" smtClean="0">
                          <a:latin typeface="Calibri" pitchFamily="34" charset="0"/>
                        </a:rPr>
                        <a:t>30</a:t>
                      </a:r>
                      <a:endParaRPr lang="ja-JP" altLang="en-US" sz="1800" dirty="0">
                        <a:latin typeface="Calibri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50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800" dirty="0" smtClean="0">
                          <a:latin typeface="Calibri" pitchFamily="34" charset="0"/>
                        </a:rPr>
                        <a:t>50</a:t>
                      </a:r>
                      <a:endParaRPr lang="ja-JP" altLang="en-US" sz="1800" dirty="0">
                        <a:latin typeface="Calibri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1000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ULVAC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&lt;10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10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&lt;10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&lt;5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&lt;10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140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98" name="テキスト ボックス 48"/>
          <p:cNvSpPr txBox="1">
            <a:spLocks noChangeArrowheads="1"/>
          </p:cNvSpPr>
          <p:nvPr/>
        </p:nvSpPr>
        <p:spPr bwMode="auto">
          <a:xfrm>
            <a:off x="331788" y="1301750"/>
            <a:ext cx="3776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b="1">
                <a:latin typeface="Calibri" pitchFamily="34" charset="0"/>
              </a:rPr>
              <a:t>Chemical components (for Ingot)</a:t>
            </a:r>
          </a:p>
        </p:txBody>
      </p:sp>
      <p:sp>
        <p:nvSpPr>
          <p:cNvPr id="14399" name="テキスト ボックス 48"/>
          <p:cNvSpPr txBox="1">
            <a:spLocks noChangeArrowheads="1"/>
          </p:cNvSpPr>
          <p:nvPr/>
        </p:nvSpPr>
        <p:spPr bwMode="auto">
          <a:xfrm>
            <a:off x="361950" y="881063"/>
            <a:ext cx="294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b="1" u="sng">
                <a:latin typeface="Calibri" pitchFamily="34" charset="0"/>
              </a:rPr>
              <a:t>Property confirmation</a:t>
            </a:r>
          </a:p>
        </p:txBody>
      </p:sp>
      <p:graphicFrame>
        <p:nvGraphicFramePr>
          <p:cNvPr id="9" name="表 8"/>
          <p:cNvGraphicFramePr>
            <a:graphicFrameLocks noGrp="1"/>
          </p:cNvGraphicFramePr>
          <p:nvPr/>
        </p:nvGraphicFramePr>
        <p:xfrm>
          <a:off x="303213" y="4457700"/>
          <a:ext cx="5620199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5286"/>
                <a:gridCol w="1575486"/>
                <a:gridCol w="1419368"/>
                <a:gridCol w="1160059"/>
              </a:tblGrid>
              <a:tr h="53218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Ultimate Tensile Strength (</a:t>
                      </a:r>
                      <a:r>
                        <a:rPr kumimoji="1" lang="en-US" altLang="ja-JP" sz="16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MPa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Yield Strength</a:t>
                      </a:r>
                    </a:p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(</a:t>
                      </a:r>
                      <a:r>
                        <a:rPr kumimoji="1" lang="en-US" altLang="ja-JP" sz="16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MPa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Elongation</a:t>
                      </a:r>
                    </a:p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(%)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0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ASTM Type5 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Calibri" pitchFamily="34" charset="0"/>
                        </a:rPr>
                        <a:t>&gt;95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Calibri" pitchFamily="34" charset="0"/>
                        </a:rPr>
                        <a:t>&gt;50</a:t>
                      </a:r>
                      <a:endParaRPr kumimoji="1" lang="ja-JP" altLang="en-US" sz="18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Calibri" pitchFamily="34" charset="0"/>
                        </a:rPr>
                        <a:t>&gt;30</a:t>
                      </a:r>
                      <a:endParaRPr kumimoji="1" lang="ja-JP" altLang="en-US" sz="18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10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Calibri" pitchFamily="34" charset="0"/>
                        </a:rPr>
                        <a:t>ULVAC</a:t>
                      </a:r>
                      <a:endParaRPr kumimoji="1" lang="ja-JP" altLang="en-US" sz="18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Calibri" pitchFamily="34" charset="0"/>
                        </a:rPr>
                        <a:t>149</a:t>
                      </a:r>
                      <a:endParaRPr kumimoji="1" lang="ja-JP" altLang="en-US" sz="18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>
                          <a:latin typeface="Calibri" pitchFamily="34" charset="0"/>
                        </a:rPr>
                        <a:t>61</a:t>
                      </a:r>
                      <a:r>
                        <a:rPr kumimoji="1" lang="ja-JP" altLang="en-US" sz="1800" dirty="0" smtClean="0">
                          <a:latin typeface="Calibri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Calibri" pitchFamily="34" charset="0"/>
                        </a:rPr>
                        <a:t>38</a:t>
                      </a:r>
                      <a:endParaRPr kumimoji="1" lang="ja-JP" altLang="en-US" sz="18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422" name="テキスト ボックス 48"/>
          <p:cNvSpPr txBox="1">
            <a:spLocks noChangeArrowheads="1"/>
          </p:cNvSpPr>
          <p:nvPr/>
        </p:nvSpPr>
        <p:spPr bwMode="auto">
          <a:xfrm>
            <a:off x="279400" y="4060825"/>
            <a:ext cx="4171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b="1">
                <a:latin typeface="Calibri" pitchFamily="34" charset="0"/>
              </a:rPr>
              <a:t>Mechanical properties (for Disk)</a:t>
            </a:r>
          </a:p>
        </p:txBody>
      </p:sp>
      <p:graphicFrame>
        <p:nvGraphicFramePr>
          <p:cNvPr id="11" name="表 10"/>
          <p:cNvGraphicFramePr>
            <a:graphicFrameLocks noGrp="1"/>
          </p:cNvGraphicFramePr>
          <p:nvPr/>
        </p:nvGraphicFramePr>
        <p:xfrm>
          <a:off x="6249988" y="4470400"/>
          <a:ext cx="2606719" cy="110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2512"/>
                <a:gridCol w="764275"/>
                <a:gridCol w="1009932"/>
              </a:tblGrid>
              <a:tr h="293469">
                <a:tc>
                  <a:txBody>
                    <a:bodyPr/>
                    <a:lstStyle/>
                    <a:p>
                      <a:endParaRPr kumimoji="1" lang="ja-JP" alt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Calibri" pitchFamily="34" charset="0"/>
                        </a:rPr>
                        <a:t>Top</a:t>
                      </a:r>
                      <a:endParaRPr kumimoji="1" lang="ja-JP" alt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Calibri" pitchFamily="34" charset="0"/>
                        </a:rPr>
                        <a:t>Bottom</a:t>
                      </a:r>
                      <a:endParaRPr kumimoji="1" lang="ja-JP" alt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Calibri" pitchFamily="34" charset="0"/>
                        </a:rPr>
                        <a:t>Ingot</a:t>
                      </a:r>
                      <a:endParaRPr kumimoji="1" lang="ja-JP" alt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Calibri" pitchFamily="34" charset="0"/>
                        </a:rPr>
                        <a:t>324</a:t>
                      </a:r>
                      <a:endParaRPr kumimoji="1" lang="ja-JP" alt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Calibri" pitchFamily="34" charset="0"/>
                        </a:rPr>
                        <a:t>338</a:t>
                      </a:r>
                      <a:endParaRPr kumimoji="1" lang="ja-JP" alt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Calibri" pitchFamily="34" charset="0"/>
                        </a:rPr>
                        <a:t>Disk</a:t>
                      </a:r>
                      <a:endParaRPr kumimoji="1" lang="ja-JP" altLang="en-US" dirty="0">
                        <a:latin typeface="Calibri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325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440" name="テキスト ボックス 48"/>
          <p:cNvSpPr txBox="1">
            <a:spLocks noChangeArrowheads="1"/>
          </p:cNvSpPr>
          <p:nvPr/>
        </p:nvSpPr>
        <p:spPr bwMode="auto">
          <a:xfrm>
            <a:off x="6218238" y="4090988"/>
            <a:ext cx="29257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b="1">
                <a:latin typeface="Calibri" pitchFamily="34" charset="0"/>
              </a:rPr>
              <a:t>RRR (for Ingot and Disk)</a:t>
            </a:r>
          </a:p>
        </p:txBody>
      </p:sp>
      <p:sp>
        <p:nvSpPr>
          <p:cNvPr id="14441" name="テキスト ボックス 48"/>
          <p:cNvSpPr txBox="1">
            <a:spLocks noChangeArrowheads="1"/>
          </p:cNvSpPr>
          <p:nvPr/>
        </p:nvSpPr>
        <p:spPr bwMode="auto">
          <a:xfrm>
            <a:off x="7062788" y="1371600"/>
            <a:ext cx="825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>
                <a:latin typeface="Calibri" pitchFamily="34" charset="0"/>
              </a:rPr>
              <a:t>(ppm)</a:t>
            </a:r>
          </a:p>
        </p:txBody>
      </p:sp>
      <p:sp>
        <p:nvSpPr>
          <p:cNvPr id="14" name="角丸四角形 13"/>
          <p:cNvSpPr/>
          <p:nvPr/>
        </p:nvSpPr>
        <p:spPr>
          <a:xfrm>
            <a:off x="1092200" y="5827713"/>
            <a:ext cx="7232650" cy="72390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443" name="テキスト ボックス 10"/>
          <p:cNvSpPr txBox="1">
            <a:spLocks noChangeArrowheads="1"/>
          </p:cNvSpPr>
          <p:nvPr/>
        </p:nvSpPr>
        <p:spPr bwMode="auto">
          <a:xfrm>
            <a:off x="1419225" y="5846763"/>
            <a:ext cx="6810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sz="2000" b="1">
                <a:latin typeface="Calibri" pitchFamily="34" charset="0"/>
              </a:rPr>
              <a:t> Nb disk satisfies the ASTM Type 5 (RRR Grade) specification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2000" b="1">
                <a:latin typeface="Calibri" pitchFamily="34" charset="0"/>
              </a:rPr>
              <a:t> No degradation in process to disk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388" y="193675"/>
            <a:ext cx="4537075" cy="584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 smtClean="0">
                <a:latin typeface="Calibri" pitchFamily="34" charset="0"/>
                <a:cs typeface="Arial" pitchFamily="34" charset="0"/>
              </a:rPr>
              <a:t>Welding type 1-cell cavity</a:t>
            </a:r>
            <a:endParaRPr lang="ja-JP" altLang="en-US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8197" name="スライド番号プレースホルダ 6"/>
          <p:cNvSpPr>
            <a:spLocks noGrp="1"/>
          </p:cNvSpPr>
          <p:nvPr>
            <p:ph type="sldNum" sz="quarter" idx="13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D3FF37-91C8-4651-876B-6BE077127805}" type="slidenum">
              <a:rPr lang="ja-JP" altLang="en-US" smtClean="0">
                <a:cs typeface="メイリオ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ja-JP" altLang="en-US" smtClean="0">
              <a:cs typeface="メイリオ" pitchFamily="50" charset="-128"/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8450" y="1368425"/>
            <a:ext cx="4776788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9" descr="C:\Users\um00240\Desktop\技術係\YO13-0745\板\Nb1cell空洞【板・ビーム管】\Nb1Cell空洞【円板・管】\写真１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850" y="1446213"/>
            <a:ext cx="3462338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テキスト ボックス 11"/>
          <p:cNvSpPr txBox="1"/>
          <p:nvPr/>
        </p:nvSpPr>
        <p:spPr bwMode="auto">
          <a:xfrm>
            <a:off x="5608638" y="3730625"/>
            <a:ext cx="3084512" cy="400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000" b="1" dirty="0" err="1">
                <a:latin typeface="Calibri" pitchFamily="34" charset="0"/>
              </a:rPr>
              <a:t>E</a:t>
            </a:r>
            <a:r>
              <a:rPr lang="en-US" altLang="ja-JP" sz="2000" b="1" baseline="-25000" dirty="0" err="1">
                <a:latin typeface="Calibri" pitchFamily="34" charset="0"/>
              </a:rPr>
              <a:t>acc</a:t>
            </a:r>
            <a:r>
              <a:rPr lang="en-US" altLang="ja-JP" sz="2000" b="1" dirty="0">
                <a:latin typeface="Calibri" pitchFamily="34" charset="0"/>
              </a:rPr>
              <a:t> max. = 41 MV/m @2K</a:t>
            </a:r>
          </a:p>
        </p:txBody>
      </p:sp>
      <p:sp>
        <p:nvSpPr>
          <p:cNvPr id="13" name="角丸四角形 12"/>
          <p:cNvSpPr/>
          <p:nvPr/>
        </p:nvSpPr>
        <p:spPr>
          <a:xfrm>
            <a:off x="3246438" y="5141913"/>
            <a:ext cx="5746750" cy="1027112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368" name="テキスト ボックス 10"/>
          <p:cNvSpPr txBox="1">
            <a:spLocks noChangeArrowheads="1"/>
          </p:cNvSpPr>
          <p:nvPr/>
        </p:nvSpPr>
        <p:spPr bwMode="auto">
          <a:xfrm>
            <a:off x="5527675" y="5635625"/>
            <a:ext cx="982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400" b="1">
                <a:solidFill>
                  <a:srgbClr val="FF0000"/>
                </a:solidFill>
                <a:latin typeface="Calibri" pitchFamily="34" charset="0"/>
              </a:rPr>
              <a:t>Yes ! </a:t>
            </a:r>
            <a:endParaRPr lang="ja-JP" altLang="en-US" sz="2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369" name="テキスト ボックス 48"/>
          <p:cNvSpPr txBox="1">
            <a:spLocks noChangeArrowheads="1"/>
          </p:cNvSpPr>
          <p:nvPr/>
        </p:nvSpPr>
        <p:spPr bwMode="auto">
          <a:xfrm>
            <a:off x="361950" y="881063"/>
            <a:ext cx="2736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b="1" u="sng">
                <a:latin typeface="Calibri" pitchFamily="34" charset="0"/>
              </a:rPr>
              <a:t>Vertical test @ KEK </a:t>
            </a:r>
          </a:p>
        </p:txBody>
      </p:sp>
      <p:pic>
        <p:nvPicPr>
          <p:cNvPr id="15370" name="Picture 3" descr="D:\photo2\2015VT_R4\DSCN2013.JPG"/>
          <p:cNvPicPr>
            <a:picLocks noChangeAspect="1" noChangeArrowheads="1"/>
          </p:cNvPicPr>
          <p:nvPr/>
        </p:nvPicPr>
        <p:blipFill>
          <a:blip r:embed="rId5" cstate="print"/>
          <a:srcRect t="9811" r="6299" b="2803"/>
          <a:stretch>
            <a:fillRect/>
          </a:stretch>
        </p:blipFill>
        <p:spPr bwMode="auto">
          <a:xfrm>
            <a:off x="452438" y="3817938"/>
            <a:ext cx="25749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1" name="テキスト ボックス 94"/>
          <p:cNvSpPr txBox="1">
            <a:spLocks noChangeArrowheads="1"/>
          </p:cNvSpPr>
          <p:nvPr/>
        </p:nvSpPr>
        <p:spPr bwMode="auto">
          <a:xfrm>
            <a:off x="3319463" y="5214938"/>
            <a:ext cx="5605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000" b="1">
                <a:latin typeface="Calibri" pitchFamily="34" charset="0"/>
              </a:rPr>
              <a:t>Can be used our Nb materials for SRF accelerators?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388" y="193675"/>
            <a:ext cx="4708525" cy="584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 smtClean="0">
                <a:latin typeface="Calibri" pitchFamily="34" charset="0"/>
                <a:cs typeface="Arial" pitchFamily="34" charset="0"/>
              </a:rPr>
              <a:t>Seamless type 1-cell cavity</a:t>
            </a:r>
            <a:endParaRPr lang="ja-JP" altLang="en-US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8197" name="スライド番号プレースホルダ 6"/>
          <p:cNvSpPr>
            <a:spLocks noGrp="1"/>
          </p:cNvSpPr>
          <p:nvPr>
            <p:ph type="sldNum" sz="quarter" idx="13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73E0CD-505A-4FE1-B760-6AD2EF19BFB4}" type="slidenum">
              <a:rPr lang="ja-JP" altLang="en-US" smtClean="0">
                <a:cs typeface="メイリオ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ja-JP" altLang="en-US" smtClean="0">
              <a:cs typeface="メイリオ" pitchFamily="50" charset="-128"/>
            </a:endParaRPr>
          </a:p>
        </p:txBody>
      </p:sp>
      <p:sp>
        <p:nvSpPr>
          <p:cNvPr id="3077" name="テキスト ボックス 36"/>
          <p:cNvSpPr txBox="1">
            <a:spLocks noChangeArrowheads="1"/>
          </p:cNvSpPr>
          <p:nvPr/>
        </p:nvSpPr>
        <p:spPr bwMode="auto">
          <a:xfrm>
            <a:off x="400050" y="4686300"/>
            <a:ext cx="1135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000" b="1">
                <a:latin typeface="Calibri" pitchFamily="34" charset="0"/>
              </a:rPr>
              <a:t>Nb Ingot</a:t>
            </a:r>
          </a:p>
          <a:p>
            <a:pPr algn="ctr"/>
            <a:r>
              <a:rPr lang="en-US" altLang="ja-JP" sz="2000" b="1">
                <a:latin typeface="Calibri" pitchFamily="34" charset="0"/>
              </a:rPr>
              <a:t>RRR&gt;300</a:t>
            </a:r>
          </a:p>
        </p:txBody>
      </p:sp>
      <p:pic>
        <p:nvPicPr>
          <p:cNvPr id="3078" name="図 3" descr="図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6963" y="1979613"/>
            <a:ext cx="1125537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図 3" descr="トリミング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1113" y="4518025"/>
            <a:ext cx="1279525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図 5" descr="IMGA052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7100" y="4568825"/>
            <a:ext cx="157003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図 2" descr="IMGA0037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2022475"/>
            <a:ext cx="1211263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図 10" descr="図3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49838" y="1954213"/>
            <a:ext cx="1271587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図 9" descr="熱間鍛造①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64125" y="3351213"/>
            <a:ext cx="1077913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テキスト ボックス 43"/>
          <p:cNvSpPr txBox="1">
            <a:spLocks noChangeArrowheads="1"/>
          </p:cNvSpPr>
          <p:nvPr/>
        </p:nvSpPr>
        <p:spPr bwMode="auto">
          <a:xfrm>
            <a:off x="7054850" y="5270500"/>
            <a:ext cx="1516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000">
                <a:latin typeface="Calibri" pitchFamily="34" charset="0"/>
              </a:rPr>
              <a:t>Vertical Test</a:t>
            </a:r>
          </a:p>
        </p:txBody>
      </p:sp>
      <p:pic>
        <p:nvPicPr>
          <p:cNvPr id="3085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19338" y="3367088"/>
            <a:ext cx="114776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6" name="テキスト ボックス 45"/>
          <p:cNvSpPr txBox="1">
            <a:spLocks noChangeArrowheads="1"/>
          </p:cNvSpPr>
          <p:nvPr/>
        </p:nvSpPr>
        <p:spPr bwMode="auto">
          <a:xfrm>
            <a:off x="2162175" y="4278313"/>
            <a:ext cx="1454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>
                <a:latin typeface="Calibri" pitchFamily="34" charset="0"/>
              </a:rPr>
              <a:t>Large tube</a:t>
            </a:r>
          </a:p>
        </p:txBody>
      </p:sp>
      <p:sp>
        <p:nvSpPr>
          <p:cNvPr id="3087" name="テキスト ボックス 46"/>
          <p:cNvSpPr txBox="1">
            <a:spLocks noChangeArrowheads="1"/>
          </p:cNvSpPr>
          <p:nvPr/>
        </p:nvSpPr>
        <p:spPr bwMode="auto">
          <a:xfrm>
            <a:off x="2273300" y="3067050"/>
            <a:ext cx="11525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>
                <a:latin typeface="Calibri" pitchFamily="34" charset="0"/>
              </a:rPr>
              <a:t>Small tube</a:t>
            </a:r>
          </a:p>
        </p:txBody>
      </p:sp>
      <p:sp>
        <p:nvSpPr>
          <p:cNvPr id="3088" name="テキスト ボックス 47"/>
          <p:cNvSpPr txBox="1">
            <a:spLocks noChangeArrowheads="1"/>
          </p:cNvSpPr>
          <p:nvPr/>
        </p:nvSpPr>
        <p:spPr bwMode="auto">
          <a:xfrm>
            <a:off x="2343150" y="1703388"/>
            <a:ext cx="7270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>
                <a:latin typeface="Calibri" pitchFamily="34" charset="0"/>
              </a:rPr>
              <a:t>Disk</a:t>
            </a:r>
          </a:p>
        </p:txBody>
      </p:sp>
      <p:sp>
        <p:nvSpPr>
          <p:cNvPr id="50" name="正方形/長方形 49"/>
          <p:cNvSpPr/>
          <p:nvPr/>
        </p:nvSpPr>
        <p:spPr>
          <a:xfrm>
            <a:off x="1746913" y="2511188"/>
            <a:ext cx="122830" cy="117370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1" name="正方形/長方形 50"/>
          <p:cNvSpPr/>
          <p:nvPr/>
        </p:nvSpPr>
        <p:spPr>
          <a:xfrm>
            <a:off x="1735540" y="3864591"/>
            <a:ext cx="122830" cy="117370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3" name="右矢印 52"/>
          <p:cNvSpPr/>
          <p:nvPr/>
        </p:nvSpPr>
        <p:spPr>
          <a:xfrm>
            <a:off x="1874293" y="2433850"/>
            <a:ext cx="407158" cy="270681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098" name="テキスト ボックス 53"/>
          <p:cNvSpPr txBox="1">
            <a:spLocks noChangeArrowheads="1"/>
          </p:cNvSpPr>
          <p:nvPr/>
        </p:nvSpPr>
        <p:spPr bwMode="auto">
          <a:xfrm>
            <a:off x="4989513" y="4240213"/>
            <a:ext cx="16430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>
                <a:latin typeface="Calibri" pitchFamily="34" charset="0"/>
              </a:rPr>
              <a:t>Seamless cavity</a:t>
            </a:r>
          </a:p>
        </p:txBody>
      </p:sp>
      <p:sp>
        <p:nvSpPr>
          <p:cNvPr id="3099" name="テキスト ボックス 54"/>
          <p:cNvSpPr txBox="1">
            <a:spLocks noChangeArrowheads="1"/>
          </p:cNvSpPr>
          <p:nvPr/>
        </p:nvSpPr>
        <p:spPr bwMode="auto">
          <a:xfrm>
            <a:off x="5018088" y="3068638"/>
            <a:ext cx="11525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>
                <a:latin typeface="Calibri" pitchFamily="34" charset="0"/>
              </a:rPr>
              <a:t>Beam tube</a:t>
            </a:r>
          </a:p>
        </p:txBody>
      </p:sp>
      <p:sp>
        <p:nvSpPr>
          <p:cNvPr id="3100" name="テキスト ボックス 55"/>
          <p:cNvSpPr txBox="1">
            <a:spLocks noChangeArrowheads="1"/>
          </p:cNvSpPr>
          <p:nvPr/>
        </p:nvSpPr>
        <p:spPr bwMode="auto">
          <a:xfrm>
            <a:off x="5006975" y="1665288"/>
            <a:ext cx="10382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>
                <a:latin typeface="Calibri" pitchFamily="34" charset="0"/>
              </a:rPr>
              <a:t>Half cell</a:t>
            </a:r>
          </a:p>
        </p:txBody>
      </p:sp>
      <p:sp>
        <p:nvSpPr>
          <p:cNvPr id="59" name="右矢印 58"/>
          <p:cNvSpPr/>
          <p:nvPr/>
        </p:nvSpPr>
        <p:spPr>
          <a:xfrm>
            <a:off x="3523398" y="2411105"/>
            <a:ext cx="1503528" cy="238835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104" name="正方形/長方形 59"/>
          <p:cNvSpPr>
            <a:spLocks noChangeArrowheads="1"/>
          </p:cNvSpPr>
          <p:nvPr/>
        </p:nvSpPr>
        <p:spPr bwMode="auto">
          <a:xfrm>
            <a:off x="7335838" y="2106613"/>
            <a:ext cx="1039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000000"/>
                </a:solidFill>
                <a:latin typeface="Calibri" pitchFamily="34" charset="0"/>
              </a:rPr>
              <a:t>Welding</a:t>
            </a:r>
          </a:p>
        </p:txBody>
      </p:sp>
      <p:sp>
        <p:nvSpPr>
          <p:cNvPr id="3105" name="正方形/長方形 60"/>
          <p:cNvSpPr>
            <a:spLocks noChangeArrowheads="1"/>
          </p:cNvSpPr>
          <p:nvPr/>
        </p:nvSpPr>
        <p:spPr bwMode="auto">
          <a:xfrm>
            <a:off x="7427913" y="2898775"/>
            <a:ext cx="801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000000"/>
                </a:solidFill>
                <a:latin typeface="Calibri" pitchFamily="34" charset="0"/>
              </a:rPr>
              <a:t>Polish</a:t>
            </a:r>
          </a:p>
        </p:txBody>
      </p:sp>
      <p:sp>
        <p:nvSpPr>
          <p:cNvPr id="3106" name="正方形/長方形 61"/>
          <p:cNvSpPr>
            <a:spLocks noChangeArrowheads="1"/>
          </p:cNvSpPr>
          <p:nvPr/>
        </p:nvSpPr>
        <p:spPr bwMode="auto">
          <a:xfrm>
            <a:off x="7483475" y="3705225"/>
            <a:ext cx="746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000000"/>
                </a:solidFill>
                <a:latin typeface="Calibri" pitchFamily="34" charset="0"/>
              </a:rPr>
              <a:t>Rinse</a:t>
            </a:r>
          </a:p>
        </p:txBody>
      </p:sp>
      <p:sp>
        <p:nvSpPr>
          <p:cNvPr id="3107" name="正方形/長方形 62"/>
          <p:cNvSpPr>
            <a:spLocks noChangeArrowheads="1"/>
          </p:cNvSpPr>
          <p:nvPr/>
        </p:nvSpPr>
        <p:spPr bwMode="auto">
          <a:xfrm>
            <a:off x="7253288" y="4495800"/>
            <a:ext cx="1177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000000"/>
                </a:solidFill>
                <a:latin typeface="Calibri" pitchFamily="34" charset="0"/>
              </a:rPr>
              <a:t>Assembly</a:t>
            </a:r>
          </a:p>
        </p:txBody>
      </p:sp>
      <p:sp>
        <p:nvSpPr>
          <p:cNvPr id="64" name="右矢印 63"/>
          <p:cNvSpPr/>
          <p:nvPr/>
        </p:nvSpPr>
        <p:spPr>
          <a:xfrm>
            <a:off x="6905767" y="2185917"/>
            <a:ext cx="425355" cy="257033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5" name="右矢印 64"/>
          <p:cNvSpPr/>
          <p:nvPr/>
        </p:nvSpPr>
        <p:spPr>
          <a:xfrm rot="5400000">
            <a:off x="7640910" y="2550295"/>
            <a:ext cx="407158" cy="2880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6" name="右矢印 65"/>
          <p:cNvSpPr/>
          <p:nvPr/>
        </p:nvSpPr>
        <p:spPr>
          <a:xfrm rot="5400000">
            <a:off x="7643184" y="3357789"/>
            <a:ext cx="407158" cy="2880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7" name="右矢印 66"/>
          <p:cNvSpPr/>
          <p:nvPr/>
        </p:nvSpPr>
        <p:spPr>
          <a:xfrm rot="5400000">
            <a:off x="7643185" y="4176656"/>
            <a:ext cx="407158" cy="2880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8" name="右矢印 67"/>
          <p:cNvSpPr/>
          <p:nvPr/>
        </p:nvSpPr>
        <p:spPr>
          <a:xfrm rot="5400000">
            <a:off x="7631812" y="4943206"/>
            <a:ext cx="407158" cy="2880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1" name="正方形/長方形 70"/>
          <p:cNvSpPr/>
          <p:nvPr/>
        </p:nvSpPr>
        <p:spPr>
          <a:xfrm>
            <a:off x="6350758" y="2433851"/>
            <a:ext cx="504968" cy="15012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3" name="正方形/長方形 72"/>
          <p:cNvSpPr/>
          <p:nvPr/>
        </p:nvSpPr>
        <p:spPr>
          <a:xfrm>
            <a:off x="1719263" y="1733550"/>
            <a:ext cx="5076825" cy="133667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4" name="正方形/長方形 73"/>
          <p:cNvSpPr/>
          <p:nvPr/>
        </p:nvSpPr>
        <p:spPr>
          <a:xfrm>
            <a:off x="1666875" y="3070225"/>
            <a:ext cx="339725" cy="64135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5" name="角丸四角形 74"/>
          <p:cNvSpPr/>
          <p:nvPr/>
        </p:nvSpPr>
        <p:spPr>
          <a:xfrm>
            <a:off x="4833938" y="1544638"/>
            <a:ext cx="1730375" cy="40259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129" name="テキスト ボックス 75"/>
          <p:cNvSpPr txBox="1">
            <a:spLocks noChangeArrowheads="1"/>
          </p:cNvSpPr>
          <p:nvPr/>
        </p:nvSpPr>
        <p:spPr bwMode="auto">
          <a:xfrm>
            <a:off x="5214938" y="1354138"/>
            <a:ext cx="1035050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b="1">
                <a:latin typeface="Calibri" pitchFamily="34" charset="0"/>
              </a:rPr>
              <a:t>Forming</a:t>
            </a:r>
          </a:p>
        </p:txBody>
      </p:sp>
      <p:sp>
        <p:nvSpPr>
          <p:cNvPr id="77" name="角丸四角形 76"/>
          <p:cNvSpPr/>
          <p:nvPr/>
        </p:nvSpPr>
        <p:spPr>
          <a:xfrm>
            <a:off x="2060575" y="1570038"/>
            <a:ext cx="1897063" cy="40259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131" name="テキスト ボックス 77"/>
          <p:cNvSpPr txBox="1">
            <a:spLocks noChangeArrowheads="1"/>
          </p:cNvSpPr>
          <p:nvPr/>
        </p:nvSpPr>
        <p:spPr bwMode="auto">
          <a:xfrm>
            <a:off x="2387600" y="1365250"/>
            <a:ext cx="135255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b="1">
                <a:latin typeface="Calibri" pitchFamily="34" charset="0"/>
              </a:rPr>
              <a:t>Parts supply</a:t>
            </a:r>
          </a:p>
        </p:txBody>
      </p:sp>
      <p:sp>
        <p:nvSpPr>
          <p:cNvPr id="79" name="正方形/長方形 78"/>
          <p:cNvSpPr/>
          <p:nvPr/>
        </p:nvSpPr>
        <p:spPr bwMode="auto">
          <a:xfrm>
            <a:off x="250825" y="1196975"/>
            <a:ext cx="4033838" cy="4494213"/>
          </a:xfrm>
          <a:prstGeom prst="rect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ja-JP" altLang="en-US" sz="2000" i="1" dirty="0">
              <a:solidFill>
                <a:schemeClr val="bg2">
                  <a:lumMod val="50000"/>
                </a:schemeClr>
              </a:solidFill>
              <a:latin typeface="HGｺﾞｼｯｸM" pitchFamily="49" charset="-128"/>
              <a:ea typeface="HGｺﾞｼｯｸM" pitchFamily="49" charset="-128"/>
            </a:endParaRPr>
          </a:p>
        </p:txBody>
      </p:sp>
      <p:sp>
        <p:nvSpPr>
          <p:cNvPr id="80" name="正方形/長方形 79"/>
          <p:cNvSpPr/>
          <p:nvPr/>
        </p:nvSpPr>
        <p:spPr bwMode="auto">
          <a:xfrm>
            <a:off x="4633913" y="1196975"/>
            <a:ext cx="4248150" cy="4494213"/>
          </a:xfrm>
          <a:prstGeom prst="rect">
            <a:avLst/>
          </a:prstGeom>
          <a:noFill/>
          <a:ln w="571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ja-JP" altLang="en-US" sz="2000" i="1" dirty="0">
              <a:solidFill>
                <a:schemeClr val="bg2">
                  <a:lumMod val="50000"/>
                </a:schemeClr>
              </a:solidFill>
              <a:latin typeface="HGｺﾞｼｯｸM" pitchFamily="49" charset="-128"/>
              <a:ea typeface="HGｺﾞｼｯｸM" pitchFamily="49" charset="-128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258888" y="1023938"/>
          <a:ext cx="1944687" cy="317500"/>
        </p:xfrm>
        <a:graphic>
          <a:graphicData uri="http://schemas.openxmlformats.org/presentationml/2006/ole">
            <p:oleObj spid="_x0000_s3074" r:id="rId11" imgW="27060480" imgH="4124160" progId="">
              <p:embed/>
            </p:oleObj>
          </a:graphicData>
        </a:graphic>
      </p:graphicFrame>
      <p:pic>
        <p:nvPicPr>
          <p:cNvPr id="3134" name="図 22" descr="h_logo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56325" y="950913"/>
            <a:ext cx="131127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35" name="テキスト ボックス 82"/>
          <p:cNvSpPr txBox="1">
            <a:spLocks noChangeArrowheads="1"/>
          </p:cNvSpPr>
          <p:nvPr/>
        </p:nvSpPr>
        <p:spPr bwMode="auto">
          <a:xfrm>
            <a:off x="1012825" y="5870575"/>
            <a:ext cx="698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400" b="1">
                <a:solidFill>
                  <a:srgbClr val="FF0000"/>
                </a:solidFill>
                <a:latin typeface="Calibri" pitchFamily="34" charset="0"/>
              </a:rPr>
              <a:t>Investigation for low-cost manufacturing</a:t>
            </a:r>
          </a:p>
        </p:txBody>
      </p:sp>
      <p:sp>
        <p:nvSpPr>
          <p:cNvPr id="49" name="右矢印 48"/>
          <p:cNvSpPr/>
          <p:nvPr/>
        </p:nvSpPr>
        <p:spPr>
          <a:xfrm>
            <a:off x="1610436" y="3630304"/>
            <a:ext cx="723331" cy="313899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8" name="右矢印 57"/>
          <p:cNvSpPr/>
          <p:nvPr/>
        </p:nvSpPr>
        <p:spPr>
          <a:xfrm>
            <a:off x="3493828" y="3691720"/>
            <a:ext cx="1503528" cy="238835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7" name="右矢印 56"/>
          <p:cNvSpPr/>
          <p:nvPr/>
        </p:nvSpPr>
        <p:spPr>
          <a:xfrm>
            <a:off x="3812274" y="4835857"/>
            <a:ext cx="1210101" cy="282053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0" name="正方形/長方形 69"/>
          <p:cNvSpPr/>
          <p:nvPr/>
        </p:nvSpPr>
        <p:spPr>
          <a:xfrm>
            <a:off x="6182436" y="3755409"/>
            <a:ext cx="698311" cy="14785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9" name="正方形/長方形 68"/>
          <p:cNvSpPr/>
          <p:nvPr/>
        </p:nvSpPr>
        <p:spPr>
          <a:xfrm>
            <a:off x="6387152" y="4885898"/>
            <a:ext cx="504968" cy="15012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2" name="正方形/長方形 71"/>
          <p:cNvSpPr/>
          <p:nvPr/>
        </p:nvSpPr>
        <p:spPr>
          <a:xfrm>
            <a:off x="6812506" y="2251881"/>
            <a:ext cx="134204" cy="27864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2" name="右矢印 51"/>
          <p:cNvSpPr/>
          <p:nvPr/>
        </p:nvSpPr>
        <p:spPr>
          <a:xfrm>
            <a:off x="1858371" y="4847230"/>
            <a:ext cx="407158" cy="270681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sz="2400" dirty="0" smtClean="0">
            <a:solidFill>
              <a:schemeClr val="accent1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11714</TotalTime>
  <Words>714</Words>
  <Application>Microsoft Office PowerPoint</Application>
  <PresentationFormat>画面に合わせる (4:3)</PresentationFormat>
  <Paragraphs>252</Paragraphs>
  <Slides>15</Slides>
  <Notes>15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0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Office テーマ</vt:lpstr>
      <vt:lpstr>スライド 0</vt:lpstr>
      <vt:lpstr>About ULVAC</vt:lpstr>
      <vt:lpstr>Products for SRF accelerators</vt:lpstr>
      <vt:lpstr>Manufacturing scheme</vt:lpstr>
      <vt:lpstr>Collaborative cavity development</vt:lpstr>
      <vt:lpstr>Welding type 1-cell cavity</vt:lpstr>
      <vt:lpstr>Welding type 1-cell cavity</vt:lpstr>
      <vt:lpstr>Welding type 1-cell cavity</vt:lpstr>
      <vt:lpstr>Seamless type 1-cell cavity</vt:lpstr>
      <vt:lpstr>Seamless type 1-cell cavity</vt:lpstr>
      <vt:lpstr>Seamless type 1-cell cavity</vt:lpstr>
      <vt:lpstr>Seamless type 1-cell cavity</vt:lpstr>
      <vt:lpstr>Crystalline uniformity confirmation</vt:lpstr>
      <vt:lpstr>Summary</vt:lpstr>
      <vt:lpstr>スライド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0</dc:title>
  <dc:creator>uj35105</dc:creator>
  <cp:lastModifiedBy>uj30188</cp:lastModifiedBy>
  <cp:revision>872</cp:revision>
  <cp:lastPrinted>2015-11-30T01:38:23Z</cp:lastPrinted>
  <dcterms:created xsi:type="dcterms:W3CDTF">2013-10-07T04:16:25Z</dcterms:created>
  <dcterms:modified xsi:type="dcterms:W3CDTF">2015-12-02T18:27:37Z</dcterms:modified>
</cp:coreProperties>
</file>