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5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2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# speakers</a:t>
            </a:r>
            <a:endParaRPr lang="en-US" sz="2800" dirty="0"/>
          </a:p>
        </c:rich>
      </c:tx>
      <c:layout>
        <c:manualLayout>
          <c:xMode val="edge"/>
          <c:yMode val="edge"/>
          <c:x val="0.17475554054696299"/>
          <c:y val="0.1458333281327270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speakers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63500">
                <a:solidFill>
                  <a:schemeClr val="tx1"/>
                </a:solidFill>
              </a:ln>
              <a:effectLst/>
            </c:spPr>
          </c:marker>
          <c:xVal>
            <c:numRef>
              <c:f>Sheet1!$A$2:$A$24</c:f>
              <c:numCache>
                <c:formatCode>d\-mmm</c:formatCode>
                <c:ptCount val="23"/>
                <c:pt idx="0">
                  <c:v>42247</c:v>
                </c:pt>
                <c:pt idx="1">
                  <c:v>42298</c:v>
                </c:pt>
                <c:pt idx="2">
                  <c:v>42299</c:v>
                </c:pt>
                <c:pt idx="3">
                  <c:v>42303</c:v>
                </c:pt>
                <c:pt idx="4">
                  <c:v>42304</c:v>
                </c:pt>
                <c:pt idx="5">
                  <c:v>42305</c:v>
                </c:pt>
                <c:pt idx="6">
                  <c:v>42306</c:v>
                </c:pt>
                <c:pt idx="7">
                  <c:v>42317</c:v>
                </c:pt>
                <c:pt idx="8">
                  <c:v>42321</c:v>
                </c:pt>
                <c:pt idx="9">
                  <c:v>42324</c:v>
                </c:pt>
                <c:pt idx="10">
                  <c:v>42325</c:v>
                </c:pt>
                <c:pt idx="11">
                  <c:v>42327</c:v>
                </c:pt>
                <c:pt idx="12">
                  <c:v>42327</c:v>
                </c:pt>
                <c:pt idx="13">
                  <c:v>42327</c:v>
                </c:pt>
                <c:pt idx="14">
                  <c:v>42328</c:v>
                </c:pt>
                <c:pt idx="15">
                  <c:v>42331</c:v>
                </c:pt>
                <c:pt idx="16">
                  <c:v>42304</c:v>
                </c:pt>
                <c:pt idx="17">
                  <c:v>42305</c:v>
                </c:pt>
                <c:pt idx="18">
                  <c:v>42306</c:v>
                </c:pt>
                <c:pt idx="19">
                  <c:v>42312</c:v>
                </c:pt>
                <c:pt idx="20">
                  <c:v>42328</c:v>
                </c:pt>
                <c:pt idx="21">
                  <c:v>42328</c:v>
                </c:pt>
                <c:pt idx="22">
                  <c:v>42331</c:v>
                </c:pt>
              </c:numCache>
            </c:numRef>
          </c:xVal>
          <c:yVal>
            <c:numRef>
              <c:f>Sheet1!$B$2:$B$24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13</c:v>
                </c:pt>
                <c:pt idx="15">
                  <c:v>12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able to attend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63500">
                <a:solidFill>
                  <a:srgbClr val="FFFF00"/>
                </a:solidFill>
              </a:ln>
              <a:effectLst/>
            </c:spPr>
          </c:marker>
          <c:xVal>
            <c:numRef>
              <c:f>Sheet1!$A$2:$A$24</c:f>
              <c:numCache>
                <c:formatCode>d\-mmm</c:formatCode>
                <c:ptCount val="23"/>
                <c:pt idx="0">
                  <c:v>42247</c:v>
                </c:pt>
                <c:pt idx="1">
                  <c:v>42298</c:v>
                </c:pt>
                <c:pt idx="2">
                  <c:v>42299</c:v>
                </c:pt>
                <c:pt idx="3">
                  <c:v>42303</c:v>
                </c:pt>
                <c:pt idx="4">
                  <c:v>42304</c:v>
                </c:pt>
                <c:pt idx="5">
                  <c:v>42305</c:v>
                </c:pt>
                <c:pt idx="6">
                  <c:v>42306</c:v>
                </c:pt>
                <c:pt idx="7">
                  <c:v>42317</c:v>
                </c:pt>
                <c:pt idx="8">
                  <c:v>42321</c:v>
                </c:pt>
                <c:pt idx="9">
                  <c:v>42324</c:v>
                </c:pt>
                <c:pt idx="10">
                  <c:v>42325</c:v>
                </c:pt>
                <c:pt idx="11">
                  <c:v>42327</c:v>
                </c:pt>
                <c:pt idx="12">
                  <c:v>42327</c:v>
                </c:pt>
                <c:pt idx="13">
                  <c:v>42327</c:v>
                </c:pt>
                <c:pt idx="14">
                  <c:v>42328</c:v>
                </c:pt>
                <c:pt idx="15">
                  <c:v>42331</c:v>
                </c:pt>
                <c:pt idx="16">
                  <c:v>42304</c:v>
                </c:pt>
                <c:pt idx="17">
                  <c:v>42305</c:v>
                </c:pt>
                <c:pt idx="18">
                  <c:v>42306</c:v>
                </c:pt>
                <c:pt idx="19">
                  <c:v>42312</c:v>
                </c:pt>
                <c:pt idx="20">
                  <c:v>42328</c:v>
                </c:pt>
                <c:pt idx="21">
                  <c:v>42328</c:v>
                </c:pt>
                <c:pt idx="22">
                  <c:v>42331</c:v>
                </c:pt>
              </c:numCache>
            </c:numRef>
          </c:xVal>
          <c:yVal>
            <c:numRef>
              <c:f>Sheet1!$C$2:$C$24</c:f>
              <c:numCache>
                <c:formatCode>General</c:formatCode>
                <c:ptCount val="23"/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881664"/>
        <c:axId val="94568448"/>
      </c:scatterChart>
      <c:valAx>
        <c:axId val="948816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68448"/>
        <c:crosses val="autoZero"/>
        <c:crossBetween val="midCat"/>
      </c:valAx>
      <c:valAx>
        <c:axId val="94568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81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5CEB-BC0B-42EB-BDFE-FE2D0121DAD3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F0281-27D0-4A53-ADDF-6C56242B7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5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82140"/>
            <a:ext cx="10763604" cy="7888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237130"/>
            <a:ext cx="4995334" cy="485169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7314" y="1237130"/>
            <a:ext cx="4995332" cy="485169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6861"/>
            <a:ext cx="10764000" cy="788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194099"/>
            <a:ext cx="10763605" cy="494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67605" y="6333158"/>
            <a:ext cx="519594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735" y="6333156"/>
            <a:ext cx="355271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9406" y="6322396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TTC meeting 2015</a:t>
            </a:r>
            <a:br>
              <a:rPr lang="en-GB" dirty="0" smtClean="0"/>
            </a:br>
            <a:r>
              <a:rPr lang="en-GB" dirty="0" smtClean="0"/>
              <a:t>WG4a</a:t>
            </a:r>
            <a:br>
              <a:rPr lang="en-GB" dirty="0" smtClean="0"/>
            </a:br>
            <a:r>
              <a:rPr lang="en-GB" dirty="0" smtClean="0"/>
              <a:t>FPC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SLAC, 01-04 December 2015</a:t>
            </a:r>
          </a:p>
          <a:p>
            <a:r>
              <a:rPr lang="en-GB" dirty="0" smtClean="0"/>
              <a:t>Walid </a:t>
            </a:r>
            <a:r>
              <a:rPr lang="en-GB" dirty="0" err="1" smtClean="0"/>
              <a:t>KAAbi</a:t>
            </a:r>
            <a:r>
              <a:rPr lang="en-GB" dirty="0" smtClean="0"/>
              <a:t>, Eric Montesinos, on behalf of wg4a speakers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0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of the session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3953031"/>
              </p:ext>
            </p:extLst>
          </p:nvPr>
        </p:nvGraphicFramePr>
        <p:xfrm>
          <a:off x="685800" y="2144486"/>
          <a:ext cx="6585857" cy="377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7373877" y="1892238"/>
            <a:ext cx="4351112" cy="3955045"/>
          </a:xfrm>
        </p:spPr>
        <p:txBody>
          <a:bodyPr>
            <a:normAutofit/>
          </a:bodyPr>
          <a:lstStyle/>
          <a:p>
            <a:pPr lvl="0"/>
            <a:r>
              <a:rPr lang="en-GB" altLang="ja-JP" sz="2000" dirty="0" smtClean="0"/>
              <a:t>Fundamental Power Couplers</a:t>
            </a:r>
          </a:p>
          <a:p>
            <a:pPr lvl="0"/>
            <a:endParaRPr lang="en-GB" altLang="ja-JP" sz="2000" dirty="0" smtClean="0"/>
          </a:p>
          <a:p>
            <a:pPr lvl="1"/>
            <a:r>
              <a:rPr lang="de-DE" altLang="ja-JP" sz="2000" dirty="0" smtClean="0"/>
              <a:t>Fabrication issues – plating, EBW, cleaning, checking</a:t>
            </a:r>
            <a:endParaRPr lang="en-GB" altLang="ja-JP" sz="2000" dirty="0" smtClean="0"/>
          </a:p>
          <a:p>
            <a:pPr lvl="1"/>
            <a:r>
              <a:rPr lang="de-DE" altLang="ja-JP" sz="2000" dirty="0" smtClean="0"/>
              <a:t>Cooling</a:t>
            </a:r>
            <a:endParaRPr lang="en-GB" altLang="ja-JP" sz="2000" dirty="0" smtClean="0"/>
          </a:p>
          <a:p>
            <a:pPr lvl="1"/>
            <a:r>
              <a:rPr lang="de-DE" altLang="ja-JP" sz="2000" dirty="0" smtClean="0"/>
              <a:t>Integration</a:t>
            </a:r>
            <a:endParaRPr lang="en-GB" altLang="ja-JP" sz="2000" dirty="0" smtClean="0"/>
          </a:p>
          <a:p>
            <a:pPr lvl="1"/>
            <a:r>
              <a:rPr lang="de-DE" altLang="ja-JP" sz="2000" dirty="0" smtClean="0"/>
              <a:t>Testing CW coupler</a:t>
            </a:r>
            <a:endParaRPr lang="en-GB" altLang="ja-JP" sz="2000" dirty="0" smtClean="0"/>
          </a:p>
          <a:p>
            <a:pPr lvl="1"/>
            <a:r>
              <a:rPr lang="de-DE" altLang="ja-JP" sz="2000" dirty="0" smtClean="0"/>
              <a:t>Processing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4327" y="4487110"/>
            <a:ext cx="116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Call for abstract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967839" y="3702673"/>
            <a:ext cx="116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Call for abstract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225017" y="4802521"/>
            <a:ext cx="4082" cy="752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3"/>
          </p:cNvCxnSpPr>
          <p:nvPr/>
        </p:nvCxnSpPr>
        <p:spPr>
          <a:xfrm>
            <a:off x="5132611" y="4025839"/>
            <a:ext cx="0" cy="15290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3" idx="3"/>
          </p:cNvCxnSpPr>
          <p:nvPr/>
        </p:nvCxnSpPr>
        <p:spPr>
          <a:xfrm>
            <a:off x="5883728" y="3234712"/>
            <a:ext cx="0" cy="23201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18956" y="2911546"/>
            <a:ext cx="116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Call for abstract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453742" y="1966784"/>
            <a:ext cx="116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Agenda to </a:t>
            </a:r>
            <a:r>
              <a:rPr lang="en-GB" dirty="0" err="1" smtClean="0"/>
              <a:t>Indico</a:t>
            </a:r>
            <a:endParaRPr lang="en-GB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618514" y="2351314"/>
            <a:ext cx="5443" cy="3203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77542" y="4802521"/>
            <a:ext cx="1725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2 x  Funding reasons</a:t>
            </a:r>
          </a:p>
          <a:p>
            <a:r>
              <a:rPr lang="en-GB" sz="1400" dirty="0" smtClean="0">
                <a:solidFill>
                  <a:srgbClr val="FFFF00"/>
                </a:solidFill>
              </a:rPr>
              <a:t>2 x Visa</a:t>
            </a:r>
          </a:p>
          <a:p>
            <a:r>
              <a:rPr lang="en-GB" sz="1400" dirty="0" smtClean="0">
                <a:solidFill>
                  <a:srgbClr val="FFFF00"/>
                </a:solidFill>
              </a:rPr>
              <a:t>1 x too late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Preparation of the session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90" y="1236663"/>
            <a:ext cx="4674082" cy="4851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Short talks requested</a:t>
            </a:r>
          </a:p>
          <a:p>
            <a:pPr lvl="1"/>
            <a:r>
              <a:rPr lang="de-DE" sz="2000" dirty="0" smtClean="0"/>
              <a:t>60 % presentation / 40 % disucssion</a:t>
            </a:r>
          </a:p>
          <a:p>
            <a:pPr lvl="1"/>
            <a:r>
              <a:rPr lang="en-GB" sz="2000" dirty="0" smtClean="0"/>
              <a:t>10 minutes + 4 minutes + 1 minute</a:t>
            </a:r>
          </a:p>
          <a:p>
            <a:pPr lvl="1"/>
            <a:r>
              <a:rPr lang="en-GB" sz="2000" dirty="0" smtClean="0"/>
              <a:t>Focused on ‘provocative’ topics</a:t>
            </a:r>
          </a:p>
          <a:p>
            <a:pPr lvl="1"/>
            <a:endParaRPr lang="en-GB" sz="2000" dirty="0"/>
          </a:p>
          <a:p>
            <a:r>
              <a:rPr lang="en-GB" sz="2200" dirty="0" smtClean="0"/>
              <a:t>In real life</a:t>
            </a:r>
          </a:p>
          <a:p>
            <a:pPr lvl="1"/>
            <a:r>
              <a:rPr lang="en-GB" sz="2000" dirty="0" smtClean="0"/>
              <a:t>15-20 minutes + 5-10 minutes</a:t>
            </a:r>
          </a:p>
          <a:p>
            <a:pPr lvl="1"/>
            <a:r>
              <a:rPr lang="en-GB" sz="2000" dirty="0" smtClean="0"/>
              <a:t>A lot of interesting discussions</a:t>
            </a:r>
          </a:p>
          <a:p>
            <a:pPr lvl="1"/>
            <a:r>
              <a:rPr lang="en-GB" sz="2000" dirty="0" smtClean="0"/>
              <a:t>14:15 (computer crash) to 18:00 with no break – intensive session</a:t>
            </a:r>
          </a:p>
          <a:p>
            <a:pPr lvl="1"/>
            <a:r>
              <a:rPr lang="en-GB" sz="2000" dirty="0" smtClean="0">
                <a:solidFill>
                  <a:srgbClr val="FFFF00"/>
                </a:solidFill>
              </a:rPr>
              <a:t>Warmest thanks to All Speakers 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4" y="1246760"/>
            <a:ext cx="10465833" cy="54534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 of the session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Donut 15"/>
          <p:cNvSpPr/>
          <p:nvPr/>
        </p:nvSpPr>
        <p:spPr>
          <a:xfrm>
            <a:off x="2405601" y="3338730"/>
            <a:ext cx="180000" cy="180000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3477549" y="3286755"/>
            <a:ext cx="180000" cy="180000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700718" y="2865137"/>
            <a:ext cx="180000" cy="180000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5805163" y="2944086"/>
            <a:ext cx="180000" cy="180000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3360431" y="2788546"/>
            <a:ext cx="180000" cy="180000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9231371" y="3376755"/>
            <a:ext cx="180000" cy="180000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8478830" y="3375370"/>
            <a:ext cx="180000" cy="180000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5663006" y="2931006"/>
            <a:ext cx="180000" cy="180000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3592588" y="3111006"/>
            <a:ext cx="180000" cy="180000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3759850" y="2955137"/>
            <a:ext cx="180000" cy="180000"/>
          </a:xfrm>
          <a:prstGeom prst="donu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5828430" y="2808072"/>
            <a:ext cx="180000" cy="180000"/>
          </a:xfrm>
          <a:prstGeom prst="donu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9341559" y="3296960"/>
            <a:ext cx="180000" cy="180000"/>
          </a:xfrm>
          <a:prstGeom prst="donu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9602" y="2221140"/>
            <a:ext cx="19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Thales-RI (vendor)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8444" y="3072180"/>
            <a:ext cx="17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CPI (vendor)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81208" y="3476960"/>
            <a:ext cx="19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Toshiba (vendor)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9521559" y="3156858"/>
            <a:ext cx="180000" cy="180000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of talks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Simulations provide a good idea of the results, but keep margin</a:t>
            </a:r>
          </a:p>
          <a:p>
            <a:r>
              <a:rPr lang="en-GB" dirty="0" smtClean="0"/>
              <a:t>Quite some discrepancies</a:t>
            </a:r>
          </a:p>
          <a:p>
            <a:pPr lvl="1"/>
            <a:r>
              <a:rPr lang="en-GB" dirty="0" smtClean="0"/>
              <a:t>simulation vs true life</a:t>
            </a:r>
          </a:p>
          <a:p>
            <a:pPr lvl="1"/>
            <a:r>
              <a:rPr lang="en-GB" dirty="0" smtClean="0"/>
              <a:t>unit to unit</a:t>
            </a:r>
          </a:p>
          <a:p>
            <a:r>
              <a:rPr lang="en-GB" dirty="0"/>
              <a:t>S</a:t>
            </a:r>
            <a:r>
              <a:rPr lang="en-GB" dirty="0" smtClean="0"/>
              <a:t>ome parameters still to be understood even with operating couplers</a:t>
            </a:r>
          </a:p>
          <a:p>
            <a:endParaRPr lang="en-GB" dirty="0" smtClean="0"/>
          </a:p>
          <a:p>
            <a:r>
              <a:rPr lang="en-GB" u="sng" dirty="0" smtClean="0"/>
              <a:t>Is outgassing a problem ? </a:t>
            </a:r>
            <a:r>
              <a:rPr lang="en-GB" dirty="0" smtClean="0"/>
              <a:t>Even some leaky couplers have not stopped operation at SNS, lead into manageable degraded operation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921" y="42688"/>
            <a:ext cx="4979579" cy="36348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922" y="181419"/>
            <a:ext cx="4977386" cy="35764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484" y="693669"/>
            <a:ext cx="4932806" cy="36479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796" y="64024"/>
            <a:ext cx="4942857" cy="368752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612" y="682976"/>
            <a:ext cx="4897432" cy="36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of talks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Moving to series production</a:t>
            </a:r>
            <a:endParaRPr lang="en-GB" dirty="0"/>
          </a:p>
          <a:p>
            <a:pPr lvl="1"/>
            <a:r>
              <a:rPr lang="en-GB" dirty="0" smtClean="0"/>
              <a:t>ramp </a:t>
            </a:r>
            <a:r>
              <a:rPr lang="en-GB" dirty="0"/>
              <a:t>up is long, multiplied by number of </a:t>
            </a:r>
            <a:r>
              <a:rPr lang="en-GB" dirty="0" smtClean="0"/>
              <a:t>actors</a:t>
            </a:r>
          </a:p>
          <a:p>
            <a:pPr lvl="1"/>
            <a:r>
              <a:rPr lang="en-GB" dirty="0" smtClean="0"/>
              <a:t>Ramp </a:t>
            </a:r>
            <a:r>
              <a:rPr lang="en-GB" dirty="0"/>
              <a:t>down, </a:t>
            </a:r>
            <a:r>
              <a:rPr lang="en-GB" dirty="0" smtClean="0"/>
              <a:t>suspicious pieces that have previously been rejected will </a:t>
            </a:r>
            <a:r>
              <a:rPr lang="en-GB" dirty="0"/>
              <a:t>be </a:t>
            </a:r>
            <a:r>
              <a:rPr lang="en-GB" dirty="0" smtClean="0"/>
              <a:t>recovered/repaired </a:t>
            </a:r>
            <a:r>
              <a:rPr lang="en-GB" dirty="0"/>
              <a:t>for the last </a:t>
            </a:r>
            <a:r>
              <a:rPr lang="en-GB" dirty="0" smtClean="0"/>
              <a:t>FPC, take </a:t>
            </a:r>
            <a:r>
              <a:rPr lang="en-GB" dirty="0"/>
              <a:t>a longer time to qualify </a:t>
            </a:r>
            <a:r>
              <a:rPr lang="en-GB" dirty="0" smtClean="0"/>
              <a:t>them</a:t>
            </a:r>
          </a:p>
          <a:p>
            <a:pPr lvl="1"/>
            <a:r>
              <a:rPr lang="en-GB" dirty="0"/>
              <a:t>Difficult to keep the knowledge (knowhow) in companies on long term </a:t>
            </a:r>
            <a:r>
              <a:rPr lang="en-GB" dirty="0" smtClean="0"/>
              <a:t>basis</a:t>
            </a:r>
          </a:p>
          <a:p>
            <a:endParaRPr lang="en-GB" dirty="0"/>
          </a:p>
          <a:p>
            <a:r>
              <a:rPr lang="en-GB" b="1" u="sng" dirty="0"/>
              <a:t>Good enough vs </a:t>
            </a:r>
            <a:r>
              <a:rPr lang="en-GB" b="1" u="sng" dirty="0" smtClean="0"/>
              <a:t>perfect</a:t>
            </a:r>
            <a:endParaRPr lang="en-GB" b="1" dirty="0"/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set </a:t>
            </a:r>
            <a:r>
              <a:rPr lang="en-GB" dirty="0">
                <a:solidFill>
                  <a:srgbClr val="FFFF00"/>
                </a:solidFill>
              </a:rPr>
              <a:t>up objective criteria </a:t>
            </a:r>
            <a:r>
              <a:rPr lang="en-GB" dirty="0" smtClean="0">
                <a:solidFill>
                  <a:srgbClr val="FFFF00"/>
                </a:solidFill>
              </a:rPr>
              <a:t>!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Do </a:t>
            </a:r>
            <a:r>
              <a:rPr lang="en-GB" dirty="0">
                <a:solidFill>
                  <a:srgbClr val="FFFF00"/>
                </a:solidFill>
              </a:rPr>
              <a:t>not ask what is not needed </a:t>
            </a:r>
            <a:r>
              <a:rPr lang="en-GB" dirty="0" smtClean="0">
                <a:solidFill>
                  <a:srgbClr val="FFFF00"/>
                </a:solidFill>
              </a:rPr>
              <a:t>!</a:t>
            </a:r>
          </a:p>
          <a:p>
            <a:pPr lvl="1"/>
            <a:r>
              <a:rPr lang="en-GB" dirty="0" smtClean="0"/>
              <a:t>Even with </a:t>
            </a:r>
            <a:r>
              <a:rPr lang="en-GB" dirty="0"/>
              <a:t>the same sample, quite a lot of </a:t>
            </a:r>
            <a:r>
              <a:rPr lang="en-GB" dirty="0" smtClean="0"/>
              <a:t>dispersion </a:t>
            </a:r>
            <a:r>
              <a:rPr lang="en-GB" dirty="0"/>
              <a:t>on </a:t>
            </a:r>
            <a:r>
              <a:rPr lang="en-GB" dirty="0" smtClean="0"/>
              <a:t>results</a:t>
            </a:r>
          </a:p>
          <a:p>
            <a:pPr lvl="1"/>
            <a:r>
              <a:rPr lang="en-GB" dirty="0"/>
              <a:t>Correctly adapt the Quality Control </a:t>
            </a:r>
            <a:r>
              <a:rPr lang="en-GB" dirty="0" smtClean="0"/>
              <a:t>program as this will have a direct impact on cost and delivery delays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of talks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u="sng" dirty="0"/>
              <a:t>Dark ceramics are </a:t>
            </a:r>
            <a:r>
              <a:rPr lang="en-GB" u="sng" dirty="0" smtClean="0"/>
              <a:t>rejected (up to now)</a:t>
            </a:r>
          </a:p>
          <a:p>
            <a:pPr lvl="1"/>
            <a:r>
              <a:rPr lang="en-GB" dirty="0"/>
              <a:t>5 </a:t>
            </a:r>
            <a:r>
              <a:rPr lang="en-GB" dirty="0" smtClean="0"/>
              <a:t>% </a:t>
            </a:r>
            <a:r>
              <a:rPr lang="en-GB" dirty="0"/>
              <a:t>rejected </a:t>
            </a:r>
            <a:r>
              <a:rPr lang="en-GB" dirty="0" smtClean="0"/>
              <a:t>couplers</a:t>
            </a:r>
          </a:p>
          <a:p>
            <a:pPr lvl="1"/>
            <a:r>
              <a:rPr lang="en-GB" dirty="0" smtClean="0"/>
              <a:t>Is it really a matter ?</a:t>
            </a:r>
            <a:endParaRPr lang="en-GB" dirty="0"/>
          </a:p>
          <a:p>
            <a:pPr lvl="1"/>
            <a:r>
              <a:rPr lang="en-GB" dirty="0" smtClean="0"/>
              <a:t>Is it really only on outer side of cold ceramics ?</a:t>
            </a:r>
          </a:p>
          <a:p>
            <a:pPr lvl="1"/>
            <a:r>
              <a:rPr lang="en-GB" dirty="0"/>
              <a:t>Would be nice to have a dedicated program in order to find out what is the reason of this phenomena, volunteer(s) </a:t>
            </a:r>
            <a:r>
              <a:rPr lang="en-GB" dirty="0" smtClean="0"/>
              <a:t>?</a:t>
            </a:r>
          </a:p>
          <a:p>
            <a:pPr lvl="1"/>
            <a:endParaRPr lang="en-GB" dirty="0"/>
          </a:p>
          <a:p>
            <a:r>
              <a:rPr lang="en-GB" u="sng" dirty="0" smtClean="0"/>
              <a:t>Stain in copper coating </a:t>
            </a:r>
            <a:r>
              <a:rPr lang="en-GB" dirty="0" smtClean="0"/>
              <a:t>: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iscovered at earlier stage: Which treatment? Chemical Vs. mechanical treatment </a:t>
            </a:r>
          </a:p>
          <a:p>
            <a:pPr lvl="1"/>
            <a:r>
              <a:rPr lang="en-GB" dirty="0" smtClean="0"/>
              <a:t>Discovered after RF conditioning: Could we live with it?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Surface treatment after copper plating:</a:t>
            </a:r>
          </a:p>
          <a:p>
            <a:pPr lvl="1"/>
            <a:r>
              <a:rPr lang="en-GB" dirty="0" smtClean="0"/>
              <a:t>Really needed?</a:t>
            </a:r>
          </a:p>
          <a:p>
            <a:pPr lvl="1"/>
            <a:r>
              <a:rPr lang="en-GB" dirty="0" smtClean="0"/>
              <a:t>Which treatment? Mo Wool polishing? Ceramic wool burnishing? Glass bead blasting?</a:t>
            </a:r>
          </a:p>
          <a:p>
            <a:pPr lvl="1"/>
            <a:r>
              <a:rPr lang="en-GB" dirty="0" smtClean="0"/>
              <a:t>Impact on RF processing?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787" y="26940"/>
            <a:ext cx="4601068" cy="34478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459" y="210755"/>
            <a:ext cx="4563048" cy="34136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176" y="1301959"/>
            <a:ext cx="4554430" cy="34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of talks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194100"/>
            <a:ext cx="10763605" cy="3522860"/>
          </a:xfrm>
        </p:spPr>
        <p:txBody>
          <a:bodyPr>
            <a:normAutofit/>
          </a:bodyPr>
          <a:lstStyle/>
          <a:p>
            <a:r>
              <a:rPr lang="en-GB" u="sng" dirty="0"/>
              <a:t>R&amp;D on couplers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Make R&amp;D in step in order to separate troubles to be able to identify what impacts what (time consuming but well invested)</a:t>
            </a:r>
          </a:p>
          <a:p>
            <a:pPr lvl="1"/>
            <a:r>
              <a:rPr lang="en-GB" dirty="0"/>
              <a:t>Add additional sensors on a prototype, simplify the needs for the series production</a:t>
            </a:r>
          </a:p>
          <a:p>
            <a:pPr lvl="1"/>
            <a:r>
              <a:rPr lang="en-GB" dirty="0"/>
              <a:t>Report on all R&amp;D to the community, redundant results (not necessarily linked to the project itself, like copper plating for example)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not all understood ABOUT FPC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194099"/>
            <a:ext cx="2623456" cy="4948517"/>
          </a:xfrm>
        </p:spPr>
        <p:txBody>
          <a:bodyPr/>
          <a:lstStyle/>
          <a:p>
            <a:r>
              <a:rPr lang="en-GB" dirty="0" smtClean="0"/>
              <a:t>The elephant is still not fully visible, but could it be one day ?</a:t>
            </a:r>
          </a:p>
          <a:p>
            <a:r>
              <a:rPr lang="en-GB" dirty="0" smtClean="0"/>
              <a:t>Or are we moving to production before we can completely see it ?</a:t>
            </a:r>
          </a:p>
          <a:p>
            <a:r>
              <a:rPr lang="en-GB" dirty="0" smtClean="0"/>
              <a:t>Beauty of our job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WG4a - Fundamental Power Couplers - Walid Kaabi (LAL) &amp; Eric Montesinos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TTC 2015 meeting, 04 December 2015, SLAC, Stanford,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https://areasonablefaithdotme.files.wordpress.com/2014/09/6-blind-men-han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8" y="1075261"/>
            <a:ext cx="7753169" cy="49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8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914</TotalTime>
  <Words>779</Words>
  <Application>Microsoft Office PowerPoint</Application>
  <PresentationFormat>Custom</PresentationFormat>
  <Paragraphs>103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Celestial</vt:lpstr>
      <vt:lpstr>TTC meeting 2015 WG4a FPC</vt:lpstr>
      <vt:lpstr>Preparation of the session</vt:lpstr>
      <vt:lpstr>Preparation of the session</vt:lpstr>
      <vt:lpstr>Preparation of the session</vt:lpstr>
      <vt:lpstr>Outcome of talks</vt:lpstr>
      <vt:lpstr>Outcome of talks</vt:lpstr>
      <vt:lpstr>Outcome of talks</vt:lpstr>
      <vt:lpstr>Outcome of talks</vt:lpstr>
      <vt:lpstr>Still not all understood ABOUT FPC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TTC meeting 2015 WG4a FPC</dc:title>
  <dc:creator>Eric Montesinos</dc:creator>
  <cp:lastModifiedBy>Browne, Laura</cp:lastModifiedBy>
  <cp:revision>37</cp:revision>
  <dcterms:created xsi:type="dcterms:W3CDTF">2015-12-01T11:33:39Z</dcterms:created>
  <dcterms:modified xsi:type="dcterms:W3CDTF">2015-12-04T17:04:46Z</dcterms:modified>
</cp:coreProperties>
</file>