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9" r:id="rId2"/>
    <p:sldId id="275" r:id="rId3"/>
    <p:sldId id="310" r:id="rId4"/>
    <p:sldId id="311" r:id="rId5"/>
    <p:sldId id="313" r:id="rId6"/>
    <p:sldId id="312" r:id="rId7"/>
    <p:sldId id="314" r:id="rId8"/>
    <p:sldId id="315" r:id="rId9"/>
    <p:sldId id="318" r:id="rId10"/>
    <p:sldId id="316" r:id="rId11"/>
    <p:sldId id="317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</p:sldIdLst>
  <p:sldSz cx="9144000" cy="6858000" type="screen4x3"/>
  <p:notesSz cx="6950075" cy="9236075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60" autoAdjust="0"/>
  </p:normalViewPr>
  <p:slideViewPr>
    <p:cSldViewPr snapToObjects="1" showGuides="1">
      <p:cViewPr>
        <p:scale>
          <a:sx n="73" d="100"/>
          <a:sy n="73" d="100"/>
        </p:scale>
        <p:origin x="-1296" y="-126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909"/>
        <p:guide pos="218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987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946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July Review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Chess2 Review</a:t>
            </a:r>
            <a:br>
              <a:rPr lang="en-US" dirty="0" smtClean="0"/>
            </a:br>
            <a:r>
              <a:rPr lang="en-US" sz="3600" b="0" i="1" dirty="0" smtClean="0"/>
              <a:t>Hit Encoding and Readout Blocks</a:t>
            </a:r>
            <a:endParaRPr lang="en-US" sz="36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390900"/>
            <a:ext cx="7989887" cy="2442972"/>
          </a:xfrm>
        </p:spPr>
        <p:txBody>
          <a:bodyPr/>
          <a:lstStyle/>
          <a:p>
            <a:r>
              <a:rPr lang="en-US" dirty="0" smtClean="0"/>
              <a:t>P. Caragiulo, C. Tamma, A. Dragone, C. Kenney, P. Grenier, Su Dong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July 1</a:t>
            </a:r>
            <a:r>
              <a:rPr lang="en-US" baseline="30000" dirty="0" smtClean="0"/>
              <a:t>st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228600" y="4030482"/>
            <a:ext cx="1447800" cy="303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(* </a:t>
            </a:r>
            <a:r>
              <a:rPr lang="en-US" sz="800" noProof="0" dirty="0" smtClean="0">
                <a:latin typeface="Arial" pitchFamily="34" charset="0"/>
                <a:cs typeface="Arial" pitchFamily="34" charset="0"/>
              </a:rPr>
              <a:t>pietroc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@slac.stanford.edu) </a:t>
            </a:r>
            <a:endParaRPr kumimoji="0" lang="en-CA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81813" y="5833872"/>
            <a:ext cx="2185987" cy="266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AIR Integrated Circuit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3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0" y="1900431"/>
            <a:ext cx="4419600" cy="4957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-457200" y="1764279"/>
            <a:ext cx="2209800" cy="541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Hit Encoding – Processing the Strip Encoding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99287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230529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261771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93013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324255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355497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386739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417981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449223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480465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511707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0" y="542949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0" y="574191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0" y="605433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636675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0" y="667917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97407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row0</a:t>
            </a:r>
            <a:endParaRPr lang="en-US" sz="9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-1" y="228649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row1</a:t>
            </a:r>
            <a:endParaRPr lang="en-US" sz="9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259891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row2</a:t>
            </a:r>
            <a:endParaRPr lang="en-US" sz="9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-2" y="2930139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3" y="3234939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row4</a:t>
            </a:r>
            <a:endParaRPr lang="en-US" sz="9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-4" y="353617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384859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416101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445463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478585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row9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241334" y="234339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241334" y="203097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241334" y="265581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241334" y="298703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41334" y="328065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41334" y="359307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240608" y="390549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240608" y="421791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240608" y="453033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241334" y="484275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04800" y="2030979"/>
            <a:ext cx="914400" cy="228600"/>
            <a:chOff x="2057400" y="1828799"/>
            <a:chExt cx="914400" cy="228600"/>
          </a:xfrm>
        </p:grpSpPr>
        <p:sp>
          <p:nvSpPr>
            <p:cNvPr id="91" name="Rectangle 90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04800" y="2347458"/>
            <a:ext cx="914400" cy="228600"/>
            <a:chOff x="2057400" y="1828799"/>
            <a:chExt cx="914400" cy="228600"/>
          </a:xfrm>
        </p:grpSpPr>
        <p:sp>
          <p:nvSpPr>
            <p:cNvPr id="97" name="Rectangle 9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04800" y="2655818"/>
            <a:ext cx="914400" cy="228600"/>
            <a:chOff x="2057400" y="1828799"/>
            <a:chExt cx="914400" cy="228600"/>
          </a:xfrm>
        </p:grpSpPr>
        <p:sp>
          <p:nvSpPr>
            <p:cNvPr id="102" name="Rectangle 10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04800" y="2987039"/>
            <a:ext cx="914400" cy="228600"/>
            <a:chOff x="2057400" y="1828799"/>
            <a:chExt cx="9144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04800" y="3284717"/>
            <a:ext cx="914400" cy="228600"/>
            <a:chOff x="2057400" y="1828799"/>
            <a:chExt cx="914400" cy="228600"/>
          </a:xfrm>
        </p:grpSpPr>
        <p:sp>
          <p:nvSpPr>
            <p:cNvPr id="112" name="Rectangle 11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03300" y="3600200"/>
            <a:ext cx="914400" cy="228600"/>
            <a:chOff x="2057400" y="1828799"/>
            <a:chExt cx="914400" cy="228600"/>
          </a:xfrm>
        </p:grpSpPr>
        <p:sp>
          <p:nvSpPr>
            <p:cNvPr id="117" name="Rectangle 11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03300" y="3909059"/>
            <a:ext cx="914400" cy="228600"/>
            <a:chOff x="2057400" y="1828799"/>
            <a:chExt cx="914400" cy="228600"/>
          </a:xfrm>
        </p:grpSpPr>
        <p:sp>
          <p:nvSpPr>
            <p:cNvPr id="122" name="Rectangle 12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03300" y="4225039"/>
            <a:ext cx="914400" cy="228600"/>
            <a:chOff x="2057400" y="1828799"/>
            <a:chExt cx="914400" cy="228600"/>
          </a:xfrm>
        </p:grpSpPr>
        <p:sp>
          <p:nvSpPr>
            <p:cNvPr id="127" name="Rectangle 12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303300" y="4533400"/>
            <a:ext cx="914400" cy="228600"/>
            <a:chOff x="2057400" y="1828799"/>
            <a:chExt cx="914400" cy="228600"/>
          </a:xfrm>
        </p:grpSpPr>
        <p:sp>
          <p:nvSpPr>
            <p:cNvPr id="132" name="Rectangle 13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03300" y="4846318"/>
            <a:ext cx="914400" cy="228600"/>
            <a:chOff x="2057400" y="1828799"/>
            <a:chExt cx="914400" cy="228600"/>
          </a:xfrm>
        </p:grpSpPr>
        <p:sp>
          <p:nvSpPr>
            <p:cNvPr id="137" name="Rectangle 13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1240608" y="5155179"/>
            <a:ext cx="228600" cy="1855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303300" y="5155178"/>
            <a:ext cx="914400" cy="1855221"/>
            <a:chOff x="2057400" y="1828799"/>
            <a:chExt cx="914400" cy="228600"/>
          </a:xfrm>
        </p:grpSpPr>
        <p:sp>
          <p:nvSpPr>
            <p:cNvPr id="143" name="Rectangle 142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828800" y="2030978"/>
            <a:ext cx="496479" cy="2285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821051" y="5196494"/>
            <a:ext cx="991907" cy="18547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36420" y="2048124"/>
            <a:ext cx="483383" cy="19431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+</a:t>
            </a:r>
            <a:r>
              <a:rPr lang="en-US" sz="1100" dirty="0" smtClean="0">
                <a:solidFill>
                  <a:schemeClr val="tx1"/>
                </a:solidFill>
              </a:rPr>
              <a:t>1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66" idx="3"/>
            <a:endCxn id="3" idx="1"/>
          </p:cNvCxnSpPr>
          <p:nvPr/>
        </p:nvCxnSpPr>
        <p:spPr>
          <a:xfrm>
            <a:off x="1469934" y="2145278"/>
            <a:ext cx="35886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2319640" y="1900431"/>
            <a:ext cx="0" cy="1371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55520" y="1662847"/>
            <a:ext cx="1282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1" dirty="0" smtClean="0"/>
              <a:t>0</a:t>
            </a:r>
            <a:endParaRPr lang="en-US" i="1" dirty="0"/>
          </a:p>
        </p:txBody>
      </p:sp>
      <p:pic>
        <p:nvPicPr>
          <p:cNvPr id="4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0335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/>
          <p:cNvCxnSpPr>
            <a:stCxn id="3" idx="3"/>
          </p:cNvCxnSpPr>
          <p:nvPr/>
        </p:nvCxnSpPr>
        <p:spPr>
          <a:xfrm>
            <a:off x="2325279" y="2145278"/>
            <a:ext cx="2475321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V="1">
            <a:off x="2325279" y="245769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V="1">
            <a:off x="2324100" y="277011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flipV="1">
            <a:off x="2325279" y="3082539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2324100" y="342295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V="1">
            <a:off x="2325279" y="3735379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flipV="1">
            <a:off x="2324100" y="4047799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flipV="1">
            <a:off x="2325279" y="4360220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 flipV="1">
            <a:off x="2319803" y="4651867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 flipV="1">
            <a:off x="2320982" y="496428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3462803" y="1939847"/>
            <a:ext cx="1149286" cy="4994354"/>
            <a:chOff x="3462803" y="1939847"/>
            <a:chExt cx="1149286" cy="4994354"/>
          </a:xfrm>
        </p:grpSpPr>
        <p:grpSp>
          <p:nvGrpSpPr>
            <p:cNvPr id="30" name="Group 29"/>
            <p:cNvGrpSpPr/>
            <p:nvPr/>
          </p:nvGrpSpPr>
          <p:grpSpPr>
            <a:xfrm>
              <a:off x="3505200" y="1939847"/>
              <a:ext cx="1066800" cy="4994354"/>
              <a:chOff x="3505200" y="2357631"/>
              <a:chExt cx="1066800" cy="4576569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5052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36576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38100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39624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41148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42672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44196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45720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9" name="Rectangle 218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6" name="Rectangle 295"/>
          <p:cNvSpPr/>
          <p:nvPr/>
        </p:nvSpPr>
        <p:spPr>
          <a:xfrm>
            <a:off x="2324100" y="2030978"/>
            <a:ext cx="496479" cy="2285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SKIP</a:t>
            </a:r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69208" y="2227194"/>
            <a:ext cx="1351371" cy="333876"/>
            <a:chOff x="1469208" y="2242434"/>
            <a:chExt cx="1351371" cy="333876"/>
          </a:xfrm>
        </p:grpSpPr>
        <p:cxnSp>
          <p:nvCxnSpPr>
            <p:cNvPr id="175" name="Straight Arrow Connector 174"/>
            <p:cNvCxnSpPr>
              <a:endCxn id="173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6" name="Straight Arrow Connector 175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6" name="Oval 285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07" name="Group 306"/>
          <p:cNvGrpSpPr/>
          <p:nvPr/>
        </p:nvGrpSpPr>
        <p:grpSpPr>
          <a:xfrm>
            <a:off x="1465398" y="2550089"/>
            <a:ext cx="1351371" cy="333876"/>
            <a:chOff x="1469208" y="2242434"/>
            <a:chExt cx="1351371" cy="333876"/>
          </a:xfrm>
        </p:grpSpPr>
        <p:cxnSp>
          <p:nvCxnSpPr>
            <p:cNvPr id="308" name="Straight Arrow Connector 307"/>
            <p:cNvCxnSpPr>
              <a:endCxn id="310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" name="Group 308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10" name="Rectangle 309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1" name="Straight Arrow Connector 310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Oval 311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14" name="Group 313"/>
          <p:cNvGrpSpPr/>
          <p:nvPr/>
        </p:nvGrpSpPr>
        <p:grpSpPr>
          <a:xfrm>
            <a:off x="1469934" y="2875138"/>
            <a:ext cx="1351371" cy="333876"/>
            <a:chOff x="1469208" y="2242434"/>
            <a:chExt cx="1351371" cy="333876"/>
          </a:xfrm>
        </p:grpSpPr>
        <p:cxnSp>
          <p:nvCxnSpPr>
            <p:cNvPr id="315" name="Straight Arrow Connector 314"/>
            <p:cNvCxnSpPr>
              <a:endCxn id="317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6" name="Group 315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17" name="Rectangle 316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8" name="Straight Arrow Connector 317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9" name="Oval 318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1" name="Group 320"/>
          <p:cNvGrpSpPr/>
          <p:nvPr/>
        </p:nvGrpSpPr>
        <p:grpSpPr>
          <a:xfrm>
            <a:off x="1466124" y="3198033"/>
            <a:ext cx="1351371" cy="333876"/>
            <a:chOff x="1469208" y="2242434"/>
            <a:chExt cx="1351371" cy="333876"/>
          </a:xfrm>
        </p:grpSpPr>
        <p:cxnSp>
          <p:nvCxnSpPr>
            <p:cNvPr id="322" name="Straight Arrow Connector 321"/>
            <p:cNvCxnSpPr>
              <a:endCxn id="324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3" name="Group 322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24" name="Rectangle 323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5" name="Straight Arrow Connector 324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6" name="Oval 325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2" name="Group 341"/>
          <p:cNvGrpSpPr/>
          <p:nvPr/>
        </p:nvGrpSpPr>
        <p:grpSpPr>
          <a:xfrm>
            <a:off x="1465398" y="3531870"/>
            <a:ext cx="1351371" cy="333876"/>
            <a:chOff x="1469208" y="2242434"/>
            <a:chExt cx="1351371" cy="333876"/>
          </a:xfrm>
        </p:grpSpPr>
        <p:cxnSp>
          <p:nvCxnSpPr>
            <p:cNvPr id="343" name="Straight Arrow Connector 342"/>
            <p:cNvCxnSpPr>
              <a:endCxn id="345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4" name="Group 343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45" name="Rectangle 344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46" name="Straight Arrow Connector 345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Oval 346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9" name="Group 348"/>
          <p:cNvGrpSpPr/>
          <p:nvPr/>
        </p:nvGrpSpPr>
        <p:grpSpPr>
          <a:xfrm>
            <a:off x="1461588" y="3847145"/>
            <a:ext cx="1351371" cy="333876"/>
            <a:chOff x="1469208" y="2242434"/>
            <a:chExt cx="1351371" cy="333876"/>
          </a:xfrm>
        </p:grpSpPr>
        <p:cxnSp>
          <p:nvCxnSpPr>
            <p:cNvPr id="350" name="Straight Arrow Connector 349"/>
            <p:cNvCxnSpPr>
              <a:endCxn id="352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1" name="Group 350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52" name="Rectangle 351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53" name="Straight Arrow Connector 352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Oval 353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56" name="Group 355"/>
          <p:cNvGrpSpPr/>
          <p:nvPr/>
        </p:nvGrpSpPr>
        <p:grpSpPr>
          <a:xfrm>
            <a:off x="1466124" y="4172194"/>
            <a:ext cx="1351371" cy="333876"/>
            <a:chOff x="1469208" y="2242434"/>
            <a:chExt cx="1351371" cy="333876"/>
          </a:xfrm>
        </p:grpSpPr>
        <p:cxnSp>
          <p:nvCxnSpPr>
            <p:cNvPr id="357" name="Straight Arrow Connector 356"/>
            <p:cNvCxnSpPr>
              <a:endCxn id="359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Group 357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59" name="Rectangle 358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60" name="Straight Arrow Connector 359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1" name="Oval 360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63" name="Group 362"/>
          <p:cNvGrpSpPr/>
          <p:nvPr/>
        </p:nvGrpSpPr>
        <p:grpSpPr>
          <a:xfrm>
            <a:off x="1462314" y="4495089"/>
            <a:ext cx="1351371" cy="333876"/>
            <a:chOff x="1469208" y="2242434"/>
            <a:chExt cx="1351371" cy="333876"/>
          </a:xfrm>
        </p:grpSpPr>
        <p:cxnSp>
          <p:nvCxnSpPr>
            <p:cNvPr id="364" name="Straight Arrow Connector 363"/>
            <p:cNvCxnSpPr>
              <a:endCxn id="366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5" name="Group 364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66" name="Rectangle 365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67" name="Straight Arrow Connector 366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67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70" name="Group 369"/>
          <p:cNvGrpSpPr/>
          <p:nvPr/>
        </p:nvGrpSpPr>
        <p:grpSpPr>
          <a:xfrm>
            <a:off x="1458504" y="4819650"/>
            <a:ext cx="1351371" cy="333876"/>
            <a:chOff x="1469208" y="2242434"/>
            <a:chExt cx="1351371" cy="333876"/>
          </a:xfrm>
        </p:grpSpPr>
        <p:cxnSp>
          <p:nvCxnSpPr>
            <p:cNvPr id="371" name="Straight Arrow Connector 370"/>
            <p:cNvCxnSpPr>
              <a:endCxn id="373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2" name="Group 371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73" name="Rectangle 372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74" name="Straight Arrow Connector 373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Oval 374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745568" y="5038508"/>
            <a:ext cx="2986864" cy="1454406"/>
            <a:chOff x="5745568" y="5038508"/>
            <a:chExt cx="2986864" cy="1454406"/>
          </a:xfrm>
        </p:grpSpPr>
        <p:sp>
          <p:nvSpPr>
            <p:cNvPr id="379" name="Rectangle 378"/>
            <p:cNvSpPr/>
            <p:nvPr/>
          </p:nvSpPr>
          <p:spPr>
            <a:xfrm>
              <a:off x="7239000" y="5296422"/>
              <a:ext cx="1493432" cy="81149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SKIP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5745568" y="5295190"/>
              <a:ext cx="1493432" cy="8114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5745569" y="5336554"/>
              <a:ext cx="1493432" cy="689776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6121029" y="6154360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/>
                <a:t>500ps</a:t>
              </a:r>
              <a:endParaRPr lang="en-US" sz="1600" b="1" i="1" dirty="0"/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7603239" y="6154360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/>
                <a:t>150ps</a:t>
              </a:r>
              <a:endParaRPr lang="en-US" sz="1600" b="1" i="1" dirty="0"/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6518490" y="5038508"/>
              <a:ext cx="14883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 smtClean="0"/>
                <a:t>Worst case speed</a:t>
              </a:r>
              <a:endParaRPr lang="en-US" sz="1200" b="1" i="1" dirty="0"/>
            </a:p>
          </p:txBody>
        </p:sp>
      </p:grpSp>
      <p:sp>
        <p:nvSpPr>
          <p:cNvPr id="330" name="Rectangle 329"/>
          <p:cNvSpPr/>
          <p:nvPr/>
        </p:nvSpPr>
        <p:spPr>
          <a:xfrm>
            <a:off x="4876800" y="2079251"/>
            <a:ext cx="490167" cy="1231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5371284" y="2400510"/>
            <a:ext cx="152400" cy="1231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5539548" y="2703792"/>
            <a:ext cx="152400" cy="1231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5691948" y="3009847"/>
            <a:ext cx="152400" cy="1231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844348" y="3344577"/>
            <a:ext cx="490167" cy="1231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6334515" y="3678102"/>
            <a:ext cx="490167" cy="1231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824682" y="3939287"/>
            <a:ext cx="152400" cy="1231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6977082" y="4245342"/>
            <a:ext cx="152400" cy="1231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7281882" y="4891161"/>
            <a:ext cx="490167" cy="1231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129482" y="4583077"/>
            <a:ext cx="152400" cy="1231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1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Hit Encoding – Processing the Strip Encoding</a:t>
            </a:r>
          </a:p>
        </p:txBody>
      </p:sp>
      <p:sp>
        <p:nvSpPr>
          <p:cNvPr id="379" name="Rectangle 378"/>
          <p:cNvSpPr/>
          <p:nvPr/>
        </p:nvSpPr>
        <p:spPr>
          <a:xfrm>
            <a:off x="6629398" y="2405734"/>
            <a:ext cx="1493432" cy="81149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SKIP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6629398" y="1593004"/>
            <a:ext cx="1493432" cy="8114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6629399" y="1634368"/>
            <a:ext cx="1493432" cy="68977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2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0335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1" name="Rectangle 330"/>
          <p:cNvSpPr/>
          <p:nvPr/>
        </p:nvSpPr>
        <p:spPr>
          <a:xfrm>
            <a:off x="6629399" y="3217232"/>
            <a:ext cx="1493432" cy="8114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Bit line settling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0820" y="1779788"/>
            <a:ext cx="4419600" cy="1972861"/>
            <a:chOff x="1325715" y="2827990"/>
            <a:chExt cx="4419600" cy="1972861"/>
          </a:xfrm>
        </p:grpSpPr>
        <p:sp>
          <p:nvSpPr>
            <p:cNvPr id="4" name="Rectangle 3"/>
            <p:cNvSpPr/>
            <p:nvPr/>
          </p:nvSpPr>
          <p:spPr>
            <a:xfrm>
              <a:off x="1325715" y="2827990"/>
              <a:ext cx="4419600" cy="19728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1532453" y="3091112"/>
              <a:ext cx="490167" cy="1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2022619" y="3091112"/>
              <a:ext cx="947367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2178963" y="3214235"/>
              <a:ext cx="962474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2331363" y="3338906"/>
              <a:ext cx="981524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2022620" y="3214235"/>
              <a:ext cx="152400" cy="1231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2175020" y="3337358"/>
              <a:ext cx="152400" cy="1231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2479980" y="3460481"/>
              <a:ext cx="980174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2969987" y="3583604"/>
              <a:ext cx="980664" cy="12189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2479820" y="3583604"/>
              <a:ext cx="490167" cy="1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2327420" y="3460481"/>
              <a:ext cx="152400" cy="1231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3460153" y="3705494"/>
              <a:ext cx="947367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3607751" y="3829850"/>
              <a:ext cx="1044744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3760150" y="3952972"/>
              <a:ext cx="1055079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3917353" y="4076095"/>
              <a:ext cx="1039941" cy="12154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4407520" y="4202701"/>
              <a:ext cx="549773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2969987" y="3706727"/>
              <a:ext cx="490167" cy="1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3460154" y="3829850"/>
              <a:ext cx="152400" cy="1231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3612554" y="3952973"/>
              <a:ext cx="152400" cy="1231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3917354" y="4199311"/>
              <a:ext cx="490167" cy="1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3764954" y="4071894"/>
              <a:ext cx="152400" cy="1231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2" name="Rectangle 411"/>
          <p:cNvSpPr/>
          <p:nvPr/>
        </p:nvSpPr>
        <p:spPr>
          <a:xfrm>
            <a:off x="6629398" y="4028730"/>
            <a:ext cx="1493432" cy="8114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Write Bit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962400" y="1593004"/>
            <a:ext cx="0" cy="243572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TextBox 413"/>
          <p:cNvSpPr txBox="1"/>
          <p:nvPr/>
        </p:nvSpPr>
        <p:spPr>
          <a:xfrm>
            <a:off x="3278591" y="1285044"/>
            <a:ext cx="1367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Write Memory</a:t>
            </a:r>
            <a:endParaRPr lang="en-US" sz="1400" b="1" i="1" dirty="0"/>
          </a:p>
        </p:txBody>
      </p:sp>
      <p:cxnSp>
        <p:nvCxnSpPr>
          <p:cNvPr id="416" name="Straight Arrow Connector 415"/>
          <p:cNvCxnSpPr/>
          <p:nvPr/>
        </p:nvCxnSpPr>
        <p:spPr>
          <a:xfrm>
            <a:off x="330820" y="3866659"/>
            <a:ext cx="49269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TextBox 416"/>
          <p:cNvSpPr txBox="1"/>
          <p:nvPr/>
        </p:nvSpPr>
        <p:spPr>
          <a:xfrm>
            <a:off x="4750531" y="3962400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time</a:t>
            </a:r>
            <a:endParaRPr lang="en-US" sz="1400" b="1" i="1" dirty="0"/>
          </a:p>
        </p:txBody>
      </p:sp>
      <p:sp>
        <p:nvSpPr>
          <p:cNvPr id="418" name="TextBox 417"/>
          <p:cNvSpPr txBox="1"/>
          <p:nvPr/>
        </p:nvSpPr>
        <p:spPr>
          <a:xfrm rot="16200000">
            <a:off x="4300728" y="2689320"/>
            <a:ext cx="591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/>
              <a:t>25ns</a:t>
            </a:r>
            <a:endParaRPr lang="en-US" sz="1400" i="1" dirty="0"/>
          </a:p>
        </p:txBody>
      </p:sp>
      <p:sp>
        <p:nvSpPr>
          <p:cNvPr id="419" name="Rectangle 418"/>
          <p:cNvSpPr/>
          <p:nvPr/>
        </p:nvSpPr>
        <p:spPr>
          <a:xfrm>
            <a:off x="3962400" y="2055311"/>
            <a:ext cx="342900" cy="12342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9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Hit Encoding – Processing the Strip Encoding</a:t>
            </a:r>
          </a:p>
        </p:txBody>
      </p:sp>
      <p:sp>
        <p:nvSpPr>
          <p:cNvPr id="379" name="Rectangle 378"/>
          <p:cNvSpPr/>
          <p:nvPr/>
        </p:nvSpPr>
        <p:spPr>
          <a:xfrm>
            <a:off x="6629398" y="2405734"/>
            <a:ext cx="1493432" cy="81149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SKIP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6629398" y="1593004"/>
            <a:ext cx="1493432" cy="8114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6629399" y="1634368"/>
            <a:ext cx="1493432" cy="68977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2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0335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1" name="Rectangle 330"/>
          <p:cNvSpPr/>
          <p:nvPr/>
        </p:nvSpPr>
        <p:spPr>
          <a:xfrm>
            <a:off x="6629399" y="3217232"/>
            <a:ext cx="1493432" cy="8114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Bit line settling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0820" y="1779788"/>
            <a:ext cx="4419600" cy="1972861"/>
            <a:chOff x="1325715" y="2827990"/>
            <a:chExt cx="4419600" cy="1972861"/>
          </a:xfrm>
        </p:grpSpPr>
        <p:sp>
          <p:nvSpPr>
            <p:cNvPr id="4" name="Rectangle 3"/>
            <p:cNvSpPr/>
            <p:nvPr/>
          </p:nvSpPr>
          <p:spPr>
            <a:xfrm>
              <a:off x="1325715" y="2827990"/>
              <a:ext cx="4419600" cy="19728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1532453" y="3091112"/>
              <a:ext cx="490167" cy="1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2022619" y="3091112"/>
              <a:ext cx="947367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2178963" y="3214235"/>
              <a:ext cx="962474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2331363" y="3338906"/>
              <a:ext cx="981524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2022620" y="3214235"/>
              <a:ext cx="152400" cy="1231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2175020" y="3337358"/>
              <a:ext cx="152400" cy="1231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2479980" y="3460481"/>
              <a:ext cx="980174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2969987" y="3583604"/>
              <a:ext cx="980664" cy="12189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2479820" y="3583604"/>
              <a:ext cx="490167" cy="1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2327420" y="3460481"/>
              <a:ext cx="152400" cy="1231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3460153" y="3705494"/>
              <a:ext cx="947367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3607751" y="3829850"/>
              <a:ext cx="1044744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3760150" y="3952972"/>
              <a:ext cx="1055079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3917353" y="4076095"/>
              <a:ext cx="1039941" cy="12154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4407520" y="4202701"/>
              <a:ext cx="549773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2969987" y="3706727"/>
              <a:ext cx="490167" cy="1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3460154" y="3829850"/>
              <a:ext cx="152400" cy="1231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3612554" y="3952973"/>
              <a:ext cx="152400" cy="1231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3917354" y="4199311"/>
              <a:ext cx="490167" cy="1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3764954" y="4071894"/>
              <a:ext cx="152400" cy="1231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1" name="TextBox 410"/>
          <p:cNvSpPr txBox="1"/>
          <p:nvPr/>
        </p:nvSpPr>
        <p:spPr>
          <a:xfrm>
            <a:off x="330820" y="4679722"/>
            <a:ext cx="54603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Time to get the bit lines ready is based on number of hits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Can be as high as 64ns if are all hits.</a:t>
            </a:r>
            <a:endParaRPr lang="en-US" sz="1400" i="1" dirty="0"/>
          </a:p>
        </p:txBody>
      </p:sp>
      <p:sp>
        <p:nvSpPr>
          <p:cNvPr id="412" name="Rectangle 411"/>
          <p:cNvSpPr/>
          <p:nvPr/>
        </p:nvSpPr>
        <p:spPr>
          <a:xfrm>
            <a:off x="6629398" y="4028730"/>
            <a:ext cx="1493432" cy="8114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Write Bit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962400" y="1593004"/>
            <a:ext cx="0" cy="243572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TextBox 413"/>
          <p:cNvSpPr txBox="1"/>
          <p:nvPr/>
        </p:nvSpPr>
        <p:spPr>
          <a:xfrm>
            <a:off x="3278591" y="1285044"/>
            <a:ext cx="1367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Write Memory</a:t>
            </a:r>
            <a:endParaRPr lang="en-US" sz="1400" b="1" i="1" dirty="0"/>
          </a:p>
        </p:txBody>
      </p:sp>
      <p:cxnSp>
        <p:nvCxnSpPr>
          <p:cNvPr id="416" name="Straight Arrow Connector 415"/>
          <p:cNvCxnSpPr/>
          <p:nvPr/>
        </p:nvCxnSpPr>
        <p:spPr>
          <a:xfrm>
            <a:off x="330820" y="3866659"/>
            <a:ext cx="49269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TextBox 416"/>
          <p:cNvSpPr txBox="1"/>
          <p:nvPr/>
        </p:nvSpPr>
        <p:spPr>
          <a:xfrm>
            <a:off x="4750531" y="3962400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time</a:t>
            </a:r>
            <a:endParaRPr lang="en-US" sz="1400" b="1" i="1" dirty="0"/>
          </a:p>
        </p:txBody>
      </p:sp>
      <p:sp>
        <p:nvSpPr>
          <p:cNvPr id="418" name="TextBox 417"/>
          <p:cNvSpPr txBox="1"/>
          <p:nvPr/>
        </p:nvSpPr>
        <p:spPr>
          <a:xfrm rot="16200000">
            <a:off x="4300728" y="2689320"/>
            <a:ext cx="591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/>
              <a:t>25ns</a:t>
            </a:r>
            <a:endParaRPr lang="en-US" sz="1400" i="1" dirty="0"/>
          </a:p>
        </p:txBody>
      </p:sp>
      <p:sp>
        <p:nvSpPr>
          <p:cNvPr id="419" name="Rectangle 418"/>
          <p:cNvSpPr/>
          <p:nvPr/>
        </p:nvSpPr>
        <p:spPr>
          <a:xfrm>
            <a:off x="3962400" y="2055311"/>
            <a:ext cx="342900" cy="12342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411" idx="2"/>
          </p:cNvCxnSpPr>
          <p:nvPr/>
        </p:nvCxnSpPr>
        <p:spPr>
          <a:xfrm>
            <a:off x="3061010" y="5202942"/>
            <a:ext cx="0" cy="5120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TextBox 426"/>
          <p:cNvSpPr txBox="1"/>
          <p:nvPr/>
        </p:nvSpPr>
        <p:spPr>
          <a:xfrm>
            <a:off x="315433" y="5607278"/>
            <a:ext cx="546038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We are interested in the first 8 hits so the worst case using this architecture is when we have no hit on the first 120 rows and hit on the last 8 rows -&gt; 22ns</a:t>
            </a:r>
            <a:endParaRPr lang="en-US" sz="14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5738552" y="1823410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500ps</a:t>
            </a:r>
            <a:endParaRPr lang="en-US" sz="16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738552" y="2596347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150ps</a:t>
            </a:r>
            <a:endParaRPr lang="en-US" sz="1600" b="1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5738552" y="3453704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4ns</a:t>
            </a:r>
            <a:endParaRPr lang="en-US" sz="1600" b="1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5738552" y="4255488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300ps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xmlns="" val="23366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Hit Encoding – Processing the Strip Encoding</a:t>
            </a:r>
          </a:p>
        </p:txBody>
      </p:sp>
      <p:sp>
        <p:nvSpPr>
          <p:cNvPr id="379" name="Rectangle 378"/>
          <p:cNvSpPr/>
          <p:nvPr/>
        </p:nvSpPr>
        <p:spPr>
          <a:xfrm>
            <a:off x="6629398" y="2405734"/>
            <a:ext cx="1493432" cy="81149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SKIP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6629398" y="1593004"/>
            <a:ext cx="1493432" cy="8114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6629399" y="1634368"/>
            <a:ext cx="1493432" cy="68977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2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0335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1" name="Rectangle 330"/>
          <p:cNvSpPr/>
          <p:nvPr/>
        </p:nvSpPr>
        <p:spPr>
          <a:xfrm>
            <a:off x="6629399" y="3217232"/>
            <a:ext cx="1493432" cy="8114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Bit line settling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0820" y="1779788"/>
            <a:ext cx="4419600" cy="1972861"/>
            <a:chOff x="1325715" y="2827990"/>
            <a:chExt cx="4419600" cy="1972861"/>
          </a:xfrm>
        </p:grpSpPr>
        <p:sp>
          <p:nvSpPr>
            <p:cNvPr id="4" name="Rectangle 3"/>
            <p:cNvSpPr/>
            <p:nvPr/>
          </p:nvSpPr>
          <p:spPr>
            <a:xfrm>
              <a:off x="1325715" y="2827990"/>
              <a:ext cx="4419600" cy="19728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1532453" y="3091112"/>
              <a:ext cx="490167" cy="1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2022619" y="3091112"/>
              <a:ext cx="947367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2178963" y="3214235"/>
              <a:ext cx="962474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2331363" y="3338906"/>
              <a:ext cx="981524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2022620" y="3214235"/>
              <a:ext cx="152400" cy="1231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2175020" y="3337358"/>
              <a:ext cx="152400" cy="1231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2479980" y="3460481"/>
              <a:ext cx="980174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2969987" y="3583604"/>
              <a:ext cx="980664" cy="12189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2479820" y="3583604"/>
              <a:ext cx="490167" cy="1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2327420" y="3460481"/>
              <a:ext cx="152400" cy="1231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3460153" y="3705494"/>
              <a:ext cx="947367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3607751" y="3829850"/>
              <a:ext cx="1044744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3760150" y="3952972"/>
              <a:ext cx="1055079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3917353" y="4076095"/>
              <a:ext cx="1039941" cy="12154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4407520" y="4202701"/>
              <a:ext cx="549773" cy="1231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2969987" y="3706727"/>
              <a:ext cx="490167" cy="1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3460154" y="3829850"/>
              <a:ext cx="152400" cy="1231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3612554" y="3952973"/>
              <a:ext cx="152400" cy="1231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3917354" y="4199311"/>
              <a:ext cx="490167" cy="1231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3764954" y="4071894"/>
              <a:ext cx="152400" cy="1231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1" name="TextBox 410"/>
          <p:cNvSpPr txBox="1"/>
          <p:nvPr/>
        </p:nvSpPr>
        <p:spPr>
          <a:xfrm>
            <a:off x="330820" y="4679722"/>
            <a:ext cx="54603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Time to get the bit lines ready is based on number of hits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Can be as high as 64ns if are all hits.</a:t>
            </a:r>
            <a:endParaRPr lang="en-US" sz="1400" i="1" dirty="0"/>
          </a:p>
        </p:txBody>
      </p:sp>
      <p:sp>
        <p:nvSpPr>
          <p:cNvPr id="412" name="Rectangle 411"/>
          <p:cNvSpPr/>
          <p:nvPr/>
        </p:nvSpPr>
        <p:spPr>
          <a:xfrm>
            <a:off x="6629398" y="4028730"/>
            <a:ext cx="1493432" cy="8114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Write Bit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962400" y="1593004"/>
            <a:ext cx="0" cy="243572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TextBox 413"/>
          <p:cNvSpPr txBox="1"/>
          <p:nvPr/>
        </p:nvSpPr>
        <p:spPr>
          <a:xfrm>
            <a:off x="3278591" y="1285044"/>
            <a:ext cx="1367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Write Memory</a:t>
            </a:r>
            <a:endParaRPr lang="en-US" sz="1400" b="1" i="1" dirty="0"/>
          </a:p>
        </p:txBody>
      </p:sp>
      <p:cxnSp>
        <p:nvCxnSpPr>
          <p:cNvPr id="416" name="Straight Arrow Connector 415"/>
          <p:cNvCxnSpPr/>
          <p:nvPr/>
        </p:nvCxnSpPr>
        <p:spPr>
          <a:xfrm>
            <a:off x="330820" y="3866659"/>
            <a:ext cx="49269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TextBox 416"/>
          <p:cNvSpPr txBox="1"/>
          <p:nvPr/>
        </p:nvSpPr>
        <p:spPr>
          <a:xfrm>
            <a:off x="4750531" y="3962400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time</a:t>
            </a:r>
            <a:endParaRPr lang="en-US" sz="1400" b="1" i="1" dirty="0"/>
          </a:p>
        </p:txBody>
      </p:sp>
      <p:sp>
        <p:nvSpPr>
          <p:cNvPr id="418" name="TextBox 417"/>
          <p:cNvSpPr txBox="1"/>
          <p:nvPr/>
        </p:nvSpPr>
        <p:spPr>
          <a:xfrm rot="16200000">
            <a:off x="4300728" y="2689320"/>
            <a:ext cx="591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/>
              <a:t>25ns</a:t>
            </a:r>
            <a:endParaRPr lang="en-US" sz="1400" i="1" dirty="0"/>
          </a:p>
        </p:txBody>
      </p:sp>
      <p:sp>
        <p:nvSpPr>
          <p:cNvPr id="419" name="Rectangle 418"/>
          <p:cNvSpPr/>
          <p:nvPr/>
        </p:nvSpPr>
        <p:spPr>
          <a:xfrm>
            <a:off x="3962400" y="2055311"/>
            <a:ext cx="342900" cy="12342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411" idx="2"/>
          </p:cNvCxnSpPr>
          <p:nvPr/>
        </p:nvCxnSpPr>
        <p:spPr>
          <a:xfrm>
            <a:off x="3061010" y="5202942"/>
            <a:ext cx="0" cy="5120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TextBox 426"/>
          <p:cNvSpPr txBox="1"/>
          <p:nvPr/>
        </p:nvSpPr>
        <p:spPr>
          <a:xfrm>
            <a:off x="315433" y="5607278"/>
            <a:ext cx="546038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We are interested in the first 8 hits so the worst case using this architecture is when we have no hit on the first 120 rows and hit on the last 8 rows -&gt; </a:t>
            </a:r>
            <a:r>
              <a:rPr lang="en-US" sz="1400" b="1" dirty="0" smtClean="0"/>
              <a:t>22ns</a:t>
            </a:r>
            <a:endParaRPr lang="en-US" sz="1400" b="1" i="1" dirty="0"/>
          </a:p>
        </p:txBody>
      </p:sp>
      <p:cxnSp>
        <p:nvCxnSpPr>
          <p:cNvPr id="40" name="Straight Arrow Connector 39"/>
          <p:cNvCxnSpPr>
            <a:stCxn id="427" idx="3"/>
          </p:cNvCxnSpPr>
          <p:nvPr/>
        </p:nvCxnSpPr>
        <p:spPr>
          <a:xfrm>
            <a:off x="5775813" y="5976610"/>
            <a:ext cx="39638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378452" y="5715000"/>
            <a:ext cx="27301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Avoid ghost from previous cycle </a:t>
            </a:r>
          </a:p>
          <a:p>
            <a:r>
              <a:rPr lang="en-US" sz="1400" dirty="0" smtClean="0"/>
              <a:t>introducing a </a:t>
            </a:r>
            <a:r>
              <a:rPr lang="en-US" sz="1400" b="1" dirty="0" smtClean="0">
                <a:solidFill>
                  <a:srgbClr val="FFC000"/>
                </a:solidFill>
              </a:rPr>
              <a:t>reset phase</a:t>
            </a:r>
            <a:endParaRPr lang="en-US" sz="1400" b="1" i="1" dirty="0">
              <a:solidFill>
                <a:srgbClr val="FFC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0820" y="2043333"/>
            <a:ext cx="203990" cy="124626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534810" y="1779788"/>
            <a:ext cx="2748" cy="208687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6200000">
            <a:off x="120811" y="1381037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reset</a:t>
            </a:r>
            <a:endParaRPr lang="en-US" sz="1400" b="1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5738552" y="1823410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500ps</a:t>
            </a:r>
            <a:endParaRPr lang="en-US" sz="1600" b="1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5738552" y="2596347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150ps</a:t>
            </a:r>
            <a:endParaRPr lang="en-US" sz="1600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5738552" y="3453704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4ns</a:t>
            </a:r>
            <a:endParaRPr lang="en-US" sz="1600" b="1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5738552" y="4255488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300ps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xmlns="" val="18167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Hit Encoding – Processing the Strip Encoding</a:t>
            </a:r>
          </a:p>
        </p:txBody>
      </p:sp>
      <p:pic>
        <p:nvPicPr>
          <p:cNvPr id="32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0335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228600" y="2190750"/>
            <a:ext cx="1524000" cy="35355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962400" y="2195111"/>
            <a:ext cx="1524000" cy="3547697"/>
            <a:chOff x="6400800" y="1600200"/>
            <a:chExt cx="1524000" cy="4890652"/>
          </a:xfrm>
        </p:grpSpPr>
        <p:sp>
          <p:nvSpPr>
            <p:cNvPr id="49" name="Rectangle 48"/>
            <p:cNvSpPr/>
            <p:nvPr/>
          </p:nvSpPr>
          <p:spPr>
            <a:xfrm>
              <a:off x="6400800" y="1600200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400800" y="2834608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400800" y="4076700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00800" y="5309752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6200" y="1760024"/>
            <a:ext cx="2895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/>
              <a:t>Find first 8 hits in 128 rows</a:t>
            </a:r>
            <a:endParaRPr lang="en-US" sz="1400" b="1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4267200" y="1764387"/>
            <a:ext cx="2895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/>
              <a:t>2x Find first 8 hits in 32 rows</a:t>
            </a:r>
            <a:endParaRPr lang="en-US" sz="1400" b="1" i="1" dirty="0"/>
          </a:p>
        </p:txBody>
      </p:sp>
      <p:sp>
        <p:nvSpPr>
          <p:cNvPr id="55" name="Rectangle 54"/>
          <p:cNvSpPr/>
          <p:nvPr/>
        </p:nvSpPr>
        <p:spPr>
          <a:xfrm>
            <a:off x="1800253" y="2189914"/>
            <a:ext cx="104747" cy="35355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904613" y="2189914"/>
            <a:ext cx="104747" cy="35355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 rot="16200000">
            <a:off x="2454525" y="3678359"/>
            <a:ext cx="1281031" cy="47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13 x 8b Memory</a:t>
            </a:r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2131874" y="2177457"/>
            <a:ext cx="463486" cy="3537325"/>
            <a:chOff x="2665274" y="2177457"/>
            <a:chExt cx="463486" cy="3665010"/>
          </a:xfrm>
        </p:grpSpPr>
        <p:grpSp>
          <p:nvGrpSpPr>
            <p:cNvPr id="58" name="Group 57"/>
            <p:cNvGrpSpPr/>
            <p:nvPr/>
          </p:nvGrpSpPr>
          <p:grpSpPr>
            <a:xfrm>
              <a:off x="2665274" y="3111173"/>
              <a:ext cx="463486" cy="883359"/>
              <a:chOff x="3462803" y="2088000"/>
              <a:chExt cx="1149286" cy="293356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467100" y="2088000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6203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7719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9251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0767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2299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3815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5347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4682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6214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7730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9262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0778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2310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3826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5358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4671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6203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7719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9251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0767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2299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3815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5347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34682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6214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7730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262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0778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2310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3826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45358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4671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620310" y="3365681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7719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9251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40767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42299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3815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5347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34682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6214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773079" y="3678102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9262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40778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2310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3826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5358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34671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36203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7719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39251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0767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2299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3815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5347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4682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36214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7730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9262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40778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2310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3826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5358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34628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6160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37676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39208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40724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2256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43772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45304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34639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6171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7687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921992" y="4907011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40735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42267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3783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5315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2665274" y="2177457"/>
              <a:ext cx="463486" cy="883359"/>
              <a:chOff x="3462803" y="2088000"/>
              <a:chExt cx="1149286" cy="2933565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3467100" y="2088000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36203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7719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39251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0767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42299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43815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45347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4682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6214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7730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39262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0778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2310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43826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5358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34671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36203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37719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39251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40767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42299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43815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45347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34682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36214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37730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39262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40778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42310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43826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45358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34671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3620310" y="3365681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37719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39251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0767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42299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43815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45347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34682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36214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3773079" y="3678102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39262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40778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42310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43826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45358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34671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36203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37719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39251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40767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42299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43815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45347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34682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36214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37730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39262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40778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42310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43826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45358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34628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36160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37676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39208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40724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42256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43772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45304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34639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36171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37687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3921992" y="4907011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40735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42267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43783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45315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2665274" y="4959108"/>
              <a:ext cx="463486" cy="883359"/>
              <a:chOff x="3462803" y="2088000"/>
              <a:chExt cx="1149286" cy="2933565"/>
            </a:xfrm>
          </p:grpSpPr>
          <p:sp>
            <p:nvSpPr>
              <p:cNvPr id="230" name="Rectangle 229"/>
              <p:cNvSpPr/>
              <p:nvPr/>
            </p:nvSpPr>
            <p:spPr>
              <a:xfrm>
                <a:off x="3467100" y="2088000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36203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37719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39251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40767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42299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43815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45347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34682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36214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37730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39262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40778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42310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43826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45358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34671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36203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37719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39251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40767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42299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43815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45347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34682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36214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37730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39262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40778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42310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43826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45358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34671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3620310" y="3365681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37719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39251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40767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42299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43815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45347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34682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36214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3773079" y="3678102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39262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40778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42310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43826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45358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34671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36203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37719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39251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40767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42299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43815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45347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34682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36214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Rectangle 287"/>
              <p:cNvSpPr/>
              <p:nvPr/>
            </p:nvSpPr>
            <p:spPr>
              <a:xfrm>
                <a:off x="37730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39262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40778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42310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43826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45358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34628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36160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37676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39208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40724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42256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43772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45304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34639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36171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37687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3921992" y="4907011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40735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42267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43783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45315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0" name="Group 309"/>
            <p:cNvGrpSpPr/>
            <p:nvPr/>
          </p:nvGrpSpPr>
          <p:grpSpPr>
            <a:xfrm>
              <a:off x="2665274" y="4033155"/>
              <a:ext cx="463486" cy="883359"/>
              <a:chOff x="3462803" y="2088000"/>
              <a:chExt cx="1149286" cy="2933565"/>
            </a:xfrm>
          </p:grpSpPr>
          <p:sp>
            <p:nvSpPr>
              <p:cNvPr id="311" name="Rectangle 310"/>
              <p:cNvSpPr/>
              <p:nvPr/>
            </p:nvSpPr>
            <p:spPr>
              <a:xfrm>
                <a:off x="3467100" y="2088000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36203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37719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39251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40767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42299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438150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4534710" y="208800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34682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36214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37730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39262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40778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42310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438267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4535889" y="240042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34671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36203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Rectangle 341"/>
              <p:cNvSpPr/>
              <p:nvPr/>
            </p:nvSpPr>
            <p:spPr>
              <a:xfrm>
                <a:off x="37719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39251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40767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42299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438150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4534710" y="271284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34682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36214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37730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39262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40778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42310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438267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4535889" y="302526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34671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3620310" y="3365681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37719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39251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40767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42299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438150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4534710" y="336568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34682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36214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3773079" y="3678102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39262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40778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42310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438267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4535889" y="367810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34671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36203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37719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39251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40767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42299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438150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4534710" y="3990522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34682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36214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37730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39262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40778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42310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438267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4535889" y="4302943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34628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36160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37676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39208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40724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42256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437720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4530413" y="4594590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34639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36171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37687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3921992" y="4907011"/>
                <a:ext cx="76200" cy="11455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40735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42267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437838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4531592" y="4907011"/>
                <a:ext cx="76200" cy="1145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Bent Arrow 9"/>
          <p:cNvSpPr/>
          <p:nvPr/>
        </p:nvSpPr>
        <p:spPr>
          <a:xfrm>
            <a:off x="2318789" y="3783512"/>
            <a:ext cx="540030" cy="1550488"/>
          </a:xfrm>
          <a:prstGeom prst="bentArrow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3" name="Bent Arrow 422"/>
          <p:cNvSpPr/>
          <p:nvPr/>
        </p:nvSpPr>
        <p:spPr>
          <a:xfrm flipV="1">
            <a:off x="2294615" y="2629137"/>
            <a:ext cx="540030" cy="1431197"/>
          </a:xfrm>
          <a:prstGeom prst="bentArrow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26" name="Group 425"/>
          <p:cNvGrpSpPr/>
          <p:nvPr/>
        </p:nvGrpSpPr>
        <p:grpSpPr>
          <a:xfrm>
            <a:off x="5673797" y="2231834"/>
            <a:ext cx="463486" cy="761785"/>
            <a:chOff x="3462803" y="2088000"/>
            <a:chExt cx="1149286" cy="2933565"/>
          </a:xfrm>
        </p:grpSpPr>
        <p:sp>
          <p:nvSpPr>
            <p:cNvPr id="590" name="Rectangle 589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Rectangle 597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 598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9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 601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Rectangle 602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Rectangle 603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Rectangle 604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 606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Rectangle 610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ectangle 611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 629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 630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 631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 632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Rectangle 634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Rectangle 636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Rectangle 637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Rectangle 638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Rectangle 639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Rectangle 640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Rectangle 641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Rectangle 643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Rectangle 644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Rectangle 645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Rectangle 646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Rectangle 647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Rectangle 648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Rectangle 650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Rectangle 651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Rectangle 652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Rectangle 653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Rectangle 654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Rectangle 657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Rectangle 660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Rectangle 666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Rectangle 667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" name="Group 749"/>
          <p:cNvGrpSpPr/>
          <p:nvPr/>
        </p:nvGrpSpPr>
        <p:grpSpPr>
          <a:xfrm>
            <a:off x="5683857" y="4066389"/>
            <a:ext cx="463486" cy="761785"/>
            <a:chOff x="3462803" y="2088000"/>
            <a:chExt cx="1149286" cy="2933565"/>
          </a:xfrm>
        </p:grpSpPr>
        <p:sp>
          <p:nvSpPr>
            <p:cNvPr id="751" name="Rectangle 750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Rectangle 776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Rectangle 777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Rectangle 781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ectangle 782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Rectangle 784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Rectangle 785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Rectangle 786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Rectangle 787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Rectangle 788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Rectangle 789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Rectangle 790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Rectangle 791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Rectangle 811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Rectangle 812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Rectangle 818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Rectangle 828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Rectangle 829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1" name="Group 830"/>
          <p:cNvGrpSpPr/>
          <p:nvPr/>
        </p:nvGrpSpPr>
        <p:grpSpPr>
          <a:xfrm>
            <a:off x="5681649" y="3152794"/>
            <a:ext cx="463486" cy="761785"/>
            <a:chOff x="3462803" y="2088000"/>
            <a:chExt cx="1149286" cy="2933565"/>
          </a:xfrm>
        </p:grpSpPr>
        <p:sp>
          <p:nvSpPr>
            <p:cNvPr id="832" name="Rectangle 831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Rectangle 839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Rectangle 840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Rectangle 841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842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Rectangle 843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Rectangle 844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Rectangle 846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Rectangle 847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Rectangle 848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Rectangle 849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Rectangle 850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Rectangle 851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Rectangle 853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Rectangle 854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Rectangle 855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Rectangle 856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Rectangle 857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Rectangle 858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Rectangle 860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Rectangle 861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Rectangle 862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Rectangle 863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Rectangle 864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Rectangle 865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Rectangle 867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Rectangle 868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Rectangle 869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Rectangle 870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Rectangle 871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Rectangle 872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Rectangle 874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Rectangle 875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Rectangle 876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Rectangle 877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Rectangle 878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Rectangle 879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Rectangle 881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Rectangle 882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Rectangle 883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Rectangle 884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Rectangle 885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Rectangle 886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Rectangle 888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Rectangle 889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890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Rectangle 891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Rectangle 892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Rectangle 893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Rectangle 895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Rectangle 896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Rectangle 897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Rectangle 898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Rectangle 899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Rectangle 900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Rectangle 902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Rectangle 903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Rectangle 904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Rectangle 905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Rectangle 906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Rectangle 907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Rectangle 909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Rectangle 910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2" name="Group 911"/>
          <p:cNvGrpSpPr/>
          <p:nvPr/>
        </p:nvGrpSpPr>
        <p:grpSpPr>
          <a:xfrm>
            <a:off x="5682011" y="4933528"/>
            <a:ext cx="463486" cy="761785"/>
            <a:chOff x="3462803" y="2088000"/>
            <a:chExt cx="1149286" cy="2933565"/>
          </a:xfrm>
        </p:grpSpPr>
        <p:sp>
          <p:nvSpPr>
            <p:cNvPr id="913" name="Rectangle 912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Rectangle 913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Rectangle 914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Rectangle 916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Rectangle 917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Rectangle 918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Rectangle 919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Rectangle 920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Rectangle 921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Rectangle 923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Rectangle 924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Rectangle 925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Rectangle 926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Rectangle 927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Rectangle 928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Rectangle 930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Rectangle 931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Rectangle 932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Rectangle 933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Rectangle 934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Rectangle 935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Rectangle 937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Rectangle 938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Rectangle 939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Rectangle 940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Rectangle 941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Rectangle 942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Rectangle 944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Rectangle 945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Rectangle 946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Rectangle 947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Rectangle 948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Rectangle 949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Rectangle 951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Rectangle 952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Rectangle 953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Rectangle 954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Rectangle 955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Rectangle 956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Rectangle 958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Rectangle 959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Rectangle 960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Rectangle 961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Rectangle 962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Rectangle 964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Rectangle 965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Rectangle 966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Rectangle 967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Rectangle 968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Rectangle 969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Rectangle 971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Rectangle 972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Rectangle 973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Rectangle 974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Rectangle 975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Rectangle 976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Rectangle 977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Rectangle 978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Rectangle 979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Rectangle 980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Rectangle 981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Rectangle 982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Rectangle 983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Rectangle 984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Rectangle 985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Rectangle 986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Rectangle 987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Rectangle 988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Rectangle 989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Rectangle 990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Rectangle 991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47464" y="2375701"/>
            <a:ext cx="548907" cy="538716"/>
            <a:chOff x="2971538" y="2781537"/>
            <a:chExt cx="548907" cy="2226269"/>
          </a:xfrm>
        </p:grpSpPr>
        <p:sp>
          <p:nvSpPr>
            <p:cNvPr id="993" name="Bent Arrow 992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4" name="Bent Arrow 993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5" name="Group 994"/>
          <p:cNvGrpSpPr/>
          <p:nvPr/>
        </p:nvGrpSpPr>
        <p:grpSpPr>
          <a:xfrm>
            <a:off x="5889710" y="3244796"/>
            <a:ext cx="548907" cy="538716"/>
            <a:chOff x="2971538" y="2781537"/>
            <a:chExt cx="548907" cy="2226269"/>
          </a:xfrm>
        </p:grpSpPr>
        <p:sp>
          <p:nvSpPr>
            <p:cNvPr id="996" name="Bent Arrow 995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7" name="Bent Arrow 996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8" name="Group 997"/>
          <p:cNvGrpSpPr/>
          <p:nvPr/>
        </p:nvGrpSpPr>
        <p:grpSpPr>
          <a:xfrm>
            <a:off x="5887025" y="4178838"/>
            <a:ext cx="548907" cy="538716"/>
            <a:chOff x="2971538" y="2781537"/>
            <a:chExt cx="548907" cy="2226269"/>
          </a:xfrm>
        </p:grpSpPr>
        <p:sp>
          <p:nvSpPr>
            <p:cNvPr id="999" name="Bent Arrow 998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0" name="Bent Arrow 999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01" name="Group 1000"/>
          <p:cNvGrpSpPr/>
          <p:nvPr/>
        </p:nvGrpSpPr>
        <p:grpSpPr>
          <a:xfrm>
            <a:off x="5885271" y="5029530"/>
            <a:ext cx="548907" cy="538716"/>
            <a:chOff x="2971538" y="2781537"/>
            <a:chExt cx="548907" cy="2226269"/>
          </a:xfrm>
        </p:grpSpPr>
        <p:sp>
          <p:nvSpPr>
            <p:cNvPr id="1002" name="Bent Arrow 1001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3" name="Bent Arrow 1002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04" name="Rectangle 1003"/>
          <p:cNvSpPr/>
          <p:nvPr/>
        </p:nvSpPr>
        <p:spPr>
          <a:xfrm>
            <a:off x="6454224" y="3548116"/>
            <a:ext cx="762000" cy="8567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5" name="Group 1004"/>
          <p:cNvGrpSpPr/>
          <p:nvPr/>
        </p:nvGrpSpPr>
        <p:grpSpPr>
          <a:xfrm>
            <a:off x="7331691" y="3595917"/>
            <a:ext cx="463486" cy="761785"/>
            <a:chOff x="3462803" y="2088000"/>
            <a:chExt cx="1149286" cy="2933565"/>
          </a:xfrm>
        </p:grpSpPr>
        <p:sp>
          <p:nvSpPr>
            <p:cNvPr id="1006" name="Rectangle 1005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Rectangle 1006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Rectangle 1007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Rectangle 1008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Rectangle 1009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Rectangle 1010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Rectangle 1011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Rectangle 1012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Rectangle 1013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Rectangle 1014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Rectangle 1015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Rectangle 1016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Rectangle 1017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Rectangle 1018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Rectangle 1019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Rectangle 1020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Rectangle 1021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Rectangle 1022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Rectangle 1023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Rectangle 1024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Rectangle 1025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Rectangle 1026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Rectangle 1027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Rectangle 1028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Rectangle 1029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Rectangle 1030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Rectangle 1031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6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Rectangle 1037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038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1039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1041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1042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1043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1044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1045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46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1047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1048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1049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1050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1051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1052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1053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1054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1055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1056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Rectangle 1057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Rectangle 1058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Rectangle 1059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Rectangle 1060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1061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Rectangle 1062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Rectangle 1063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Rectangle 1064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Rectangle 1065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Rectangle 1066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Rectangle 1067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Rectangle 1068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Rectangle 1069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Rectangle 1070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Rectangle 1071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Rectangle 1072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073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Rectangle 1074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Rectangle 1075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Rectangle 1076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Rectangle 1077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Rectangle 1078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Rectangle 1079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Rectangle 1080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Rectangle 1081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082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Rectangle 1083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Rectangle 1084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6" name="Group 1085"/>
          <p:cNvGrpSpPr/>
          <p:nvPr/>
        </p:nvGrpSpPr>
        <p:grpSpPr>
          <a:xfrm>
            <a:off x="7505358" y="3739784"/>
            <a:ext cx="548907" cy="538716"/>
            <a:chOff x="2971538" y="2781537"/>
            <a:chExt cx="548907" cy="2226269"/>
          </a:xfrm>
        </p:grpSpPr>
        <p:sp>
          <p:nvSpPr>
            <p:cNvPr id="1087" name="Bent Arrow 1086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8" name="Bent Arrow 1087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89" name="Rectangle 1088"/>
          <p:cNvSpPr/>
          <p:nvPr/>
        </p:nvSpPr>
        <p:spPr>
          <a:xfrm rot="16200000">
            <a:off x="7703022" y="3787486"/>
            <a:ext cx="1281031" cy="47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13 x 8b Memory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7824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Hit Encoding – Processing the Strip Encoding</a:t>
            </a:r>
          </a:p>
        </p:txBody>
      </p:sp>
      <p:sp>
        <p:nvSpPr>
          <p:cNvPr id="379" name="Rectangle 378"/>
          <p:cNvSpPr/>
          <p:nvPr/>
        </p:nvSpPr>
        <p:spPr>
          <a:xfrm>
            <a:off x="2642360" y="2527081"/>
            <a:ext cx="1493432" cy="81149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SKIP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2642360" y="1714351"/>
            <a:ext cx="1493432" cy="8114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2642361" y="1755715"/>
            <a:ext cx="1493432" cy="68977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2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0335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1" name="Rectangle 330"/>
          <p:cNvSpPr/>
          <p:nvPr/>
        </p:nvSpPr>
        <p:spPr>
          <a:xfrm>
            <a:off x="2642361" y="3338579"/>
            <a:ext cx="1493432" cy="8114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Bit line settling</a:t>
            </a:r>
          </a:p>
        </p:txBody>
      </p:sp>
      <p:sp>
        <p:nvSpPr>
          <p:cNvPr id="412" name="Rectangle 411"/>
          <p:cNvSpPr/>
          <p:nvPr/>
        </p:nvSpPr>
        <p:spPr>
          <a:xfrm>
            <a:off x="2642360" y="4150077"/>
            <a:ext cx="1493432" cy="8114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Write Bit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51514" y="1944757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500ps</a:t>
            </a:r>
            <a:endParaRPr lang="en-US" sz="1600" b="1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1751514" y="2717694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150ps</a:t>
            </a:r>
            <a:endParaRPr lang="en-US" sz="1600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1751514" y="3575051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4ns</a:t>
            </a:r>
            <a:endParaRPr lang="en-US" sz="1600" b="1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1751514" y="4376835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300ps</a:t>
            </a:r>
            <a:endParaRPr lang="en-US" sz="1600" b="1" i="1" dirty="0"/>
          </a:p>
        </p:txBody>
      </p:sp>
      <p:sp>
        <p:nvSpPr>
          <p:cNvPr id="53" name="Rectangle 52"/>
          <p:cNvSpPr/>
          <p:nvPr/>
        </p:nvSpPr>
        <p:spPr>
          <a:xfrm>
            <a:off x="7061960" y="2543272"/>
            <a:ext cx="1493432" cy="81149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SKIP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61960" y="1730542"/>
            <a:ext cx="1493432" cy="8114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061961" y="1771906"/>
            <a:ext cx="1493432" cy="68977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061961" y="3354770"/>
            <a:ext cx="1493432" cy="8114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Bit line settling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061960" y="4166268"/>
            <a:ext cx="1493432" cy="8114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Write Bit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71114" y="1960948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500ps</a:t>
            </a:r>
            <a:endParaRPr lang="en-US" sz="1600" b="1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6171114" y="2733885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150ps</a:t>
            </a:r>
            <a:endParaRPr lang="en-US" sz="1600" b="1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6171114" y="3591242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0.8ns</a:t>
            </a:r>
            <a:endParaRPr lang="en-US" sz="1600" b="1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6171114" y="4393026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300ps</a:t>
            </a:r>
            <a:endParaRPr lang="en-US" sz="1600" b="1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137586" y="5228202"/>
            <a:ext cx="19133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i="1" dirty="0" smtClean="0"/>
              <a:t>Worst case scenario:</a:t>
            </a:r>
            <a:endParaRPr lang="en-US" sz="14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006599" y="5320535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22ns</a:t>
            </a:r>
            <a:endParaRPr lang="en-US" sz="1600" b="1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7483106" y="5320535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7.6ns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xmlns="" val="1031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Hit </a:t>
            </a:r>
            <a:r>
              <a:rPr lang="en-CA" dirty="0"/>
              <a:t>Encoding – </a:t>
            </a:r>
            <a:r>
              <a:rPr lang="en-CA" dirty="0" err="1" smtClean="0"/>
              <a:t>ReadOut</a:t>
            </a:r>
            <a:r>
              <a:rPr lang="en-CA" dirty="0" smtClean="0"/>
              <a:t> interface</a:t>
            </a:r>
            <a:endParaRPr lang="en-CA" dirty="0"/>
          </a:p>
        </p:txBody>
      </p:sp>
      <p:pic>
        <p:nvPicPr>
          <p:cNvPr id="32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0335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4800" y="2140730"/>
            <a:ext cx="1524000" cy="3547697"/>
            <a:chOff x="6400800" y="1600200"/>
            <a:chExt cx="1524000" cy="4890652"/>
          </a:xfrm>
        </p:grpSpPr>
        <p:sp>
          <p:nvSpPr>
            <p:cNvPr id="49" name="Rectangle 48"/>
            <p:cNvSpPr/>
            <p:nvPr/>
          </p:nvSpPr>
          <p:spPr>
            <a:xfrm>
              <a:off x="6400800" y="1600200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400800" y="2834608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400800" y="4076700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00800" y="5309752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09600" y="1710006"/>
            <a:ext cx="2895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/>
              <a:t>2x Find first 8 hits in 32 rows</a:t>
            </a:r>
            <a:endParaRPr lang="en-US" sz="1400" b="1" i="1" dirty="0"/>
          </a:p>
        </p:txBody>
      </p:sp>
      <p:grpSp>
        <p:nvGrpSpPr>
          <p:cNvPr id="426" name="Group 425"/>
          <p:cNvGrpSpPr/>
          <p:nvPr/>
        </p:nvGrpSpPr>
        <p:grpSpPr>
          <a:xfrm>
            <a:off x="2016197" y="2177453"/>
            <a:ext cx="463486" cy="761785"/>
            <a:chOff x="3462803" y="2088000"/>
            <a:chExt cx="1149286" cy="2933565"/>
          </a:xfrm>
        </p:grpSpPr>
        <p:sp>
          <p:nvSpPr>
            <p:cNvPr id="590" name="Rectangle 589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Rectangle 597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 598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9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 601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Rectangle 602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Rectangle 603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Rectangle 604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 606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Rectangle 610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ectangle 611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 629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 630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 631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 632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Rectangle 634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Rectangle 636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Rectangle 637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Rectangle 638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Rectangle 639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Rectangle 640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Rectangle 641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Rectangle 643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Rectangle 644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Rectangle 645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Rectangle 646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Rectangle 647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Rectangle 648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Rectangle 650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Rectangle 651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Rectangle 652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Rectangle 653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Rectangle 654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Rectangle 657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Rectangle 660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Rectangle 666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Rectangle 667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" name="Group 749"/>
          <p:cNvGrpSpPr/>
          <p:nvPr/>
        </p:nvGrpSpPr>
        <p:grpSpPr>
          <a:xfrm>
            <a:off x="2026257" y="4012008"/>
            <a:ext cx="463486" cy="761785"/>
            <a:chOff x="3462803" y="2088000"/>
            <a:chExt cx="1149286" cy="2933565"/>
          </a:xfrm>
        </p:grpSpPr>
        <p:sp>
          <p:nvSpPr>
            <p:cNvPr id="751" name="Rectangle 750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Rectangle 776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Rectangle 777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Rectangle 781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ectangle 782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Rectangle 784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Rectangle 785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Rectangle 786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Rectangle 787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Rectangle 788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Rectangle 789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Rectangle 790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Rectangle 791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Rectangle 811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Rectangle 812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Rectangle 818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Rectangle 828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Rectangle 829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1" name="Group 830"/>
          <p:cNvGrpSpPr/>
          <p:nvPr/>
        </p:nvGrpSpPr>
        <p:grpSpPr>
          <a:xfrm>
            <a:off x="2024049" y="3098413"/>
            <a:ext cx="463486" cy="761785"/>
            <a:chOff x="3462803" y="2088000"/>
            <a:chExt cx="1149286" cy="2933565"/>
          </a:xfrm>
        </p:grpSpPr>
        <p:sp>
          <p:nvSpPr>
            <p:cNvPr id="832" name="Rectangle 831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Rectangle 839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Rectangle 840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Rectangle 841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842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Rectangle 843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Rectangle 844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Rectangle 846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Rectangle 847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Rectangle 848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Rectangle 849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Rectangle 850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Rectangle 851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Rectangle 853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Rectangle 854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Rectangle 855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Rectangle 856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Rectangle 857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Rectangle 858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Rectangle 860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Rectangle 861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Rectangle 862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Rectangle 863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Rectangle 864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Rectangle 865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Rectangle 867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Rectangle 868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Rectangle 869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Rectangle 870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Rectangle 871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Rectangle 872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Rectangle 874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Rectangle 875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Rectangle 876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Rectangle 877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Rectangle 878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Rectangle 879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Rectangle 881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Rectangle 882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Rectangle 883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Rectangle 884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Rectangle 885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Rectangle 886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Rectangle 888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Rectangle 889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890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Rectangle 891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Rectangle 892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Rectangle 893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Rectangle 895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Rectangle 896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Rectangle 897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Rectangle 898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Rectangle 899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Rectangle 900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Rectangle 902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Rectangle 903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Rectangle 904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Rectangle 905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Rectangle 906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Rectangle 907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Rectangle 909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Rectangle 910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2" name="Group 911"/>
          <p:cNvGrpSpPr/>
          <p:nvPr/>
        </p:nvGrpSpPr>
        <p:grpSpPr>
          <a:xfrm>
            <a:off x="2024411" y="4879147"/>
            <a:ext cx="463486" cy="761785"/>
            <a:chOff x="3462803" y="2088000"/>
            <a:chExt cx="1149286" cy="2933565"/>
          </a:xfrm>
        </p:grpSpPr>
        <p:sp>
          <p:nvSpPr>
            <p:cNvPr id="913" name="Rectangle 912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Rectangle 913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Rectangle 914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Rectangle 916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Rectangle 917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Rectangle 918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Rectangle 919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Rectangle 920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Rectangle 921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Rectangle 923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Rectangle 924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Rectangle 925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Rectangle 926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Rectangle 927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Rectangle 928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Rectangle 930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Rectangle 931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Rectangle 932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Rectangle 933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Rectangle 934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Rectangle 935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Rectangle 937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Rectangle 938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Rectangle 939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Rectangle 940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Rectangle 941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Rectangle 942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Rectangle 944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Rectangle 945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Rectangle 946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Rectangle 947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Rectangle 948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Rectangle 949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Rectangle 951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Rectangle 952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Rectangle 953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Rectangle 954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Rectangle 955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Rectangle 956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Rectangle 958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Rectangle 959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Rectangle 960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Rectangle 961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Rectangle 962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Rectangle 964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Rectangle 965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Rectangle 966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Rectangle 967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Rectangle 968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Rectangle 969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Rectangle 971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Rectangle 972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Rectangle 973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Rectangle 974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Rectangle 975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Rectangle 976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Rectangle 977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Rectangle 978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Rectangle 979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Rectangle 980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Rectangle 981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Rectangle 982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Rectangle 983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Rectangle 984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Rectangle 985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Rectangle 986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Rectangle 987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Rectangle 988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Rectangle 989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Rectangle 990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Rectangle 991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89864" y="2321320"/>
            <a:ext cx="548907" cy="538716"/>
            <a:chOff x="2971538" y="2781537"/>
            <a:chExt cx="548907" cy="2226269"/>
          </a:xfrm>
        </p:grpSpPr>
        <p:sp>
          <p:nvSpPr>
            <p:cNvPr id="993" name="Bent Arrow 992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4" name="Bent Arrow 993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5" name="Group 994"/>
          <p:cNvGrpSpPr/>
          <p:nvPr/>
        </p:nvGrpSpPr>
        <p:grpSpPr>
          <a:xfrm>
            <a:off x="2232110" y="3190415"/>
            <a:ext cx="548907" cy="538716"/>
            <a:chOff x="2971538" y="2781537"/>
            <a:chExt cx="548907" cy="2226269"/>
          </a:xfrm>
        </p:grpSpPr>
        <p:sp>
          <p:nvSpPr>
            <p:cNvPr id="996" name="Bent Arrow 995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7" name="Bent Arrow 996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8" name="Group 997"/>
          <p:cNvGrpSpPr/>
          <p:nvPr/>
        </p:nvGrpSpPr>
        <p:grpSpPr>
          <a:xfrm>
            <a:off x="2229425" y="4124457"/>
            <a:ext cx="548907" cy="538716"/>
            <a:chOff x="2971538" y="2781537"/>
            <a:chExt cx="548907" cy="2226269"/>
          </a:xfrm>
        </p:grpSpPr>
        <p:sp>
          <p:nvSpPr>
            <p:cNvPr id="999" name="Bent Arrow 998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0" name="Bent Arrow 999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01" name="Group 1000"/>
          <p:cNvGrpSpPr/>
          <p:nvPr/>
        </p:nvGrpSpPr>
        <p:grpSpPr>
          <a:xfrm>
            <a:off x="2227671" y="4975149"/>
            <a:ext cx="548907" cy="538716"/>
            <a:chOff x="2971538" y="2781537"/>
            <a:chExt cx="548907" cy="2226269"/>
          </a:xfrm>
        </p:grpSpPr>
        <p:sp>
          <p:nvSpPr>
            <p:cNvPr id="1002" name="Bent Arrow 1001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3" name="Bent Arrow 1002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04" name="Rectangle 1003"/>
          <p:cNvSpPr/>
          <p:nvPr/>
        </p:nvSpPr>
        <p:spPr>
          <a:xfrm>
            <a:off x="2796624" y="3493735"/>
            <a:ext cx="762000" cy="8567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5" name="Group 1004"/>
          <p:cNvGrpSpPr/>
          <p:nvPr/>
        </p:nvGrpSpPr>
        <p:grpSpPr>
          <a:xfrm>
            <a:off x="3674091" y="3541536"/>
            <a:ext cx="463486" cy="761785"/>
            <a:chOff x="3462803" y="2088000"/>
            <a:chExt cx="1149286" cy="2933565"/>
          </a:xfrm>
        </p:grpSpPr>
        <p:sp>
          <p:nvSpPr>
            <p:cNvPr id="1006" name="Rectangle 1005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Rectangle 1006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Rectangle 1007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Rectangle 1008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Rectangle 1009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Rectangle 1010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Rectangle 1011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Rectangle 1012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Rectangle 1013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Rectangle 1014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Rectangle 1015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Rectangle 1016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Rectangle 1017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Rectangle 1018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Rectangle 1019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Rectangle 1020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Rectangle 1021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Rectangle 1022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Rectangle 1023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Rectangle 1024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Rectangle 1025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Rectangle 1026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Rectangle 1027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Rectangle 1028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Rectangle 1029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Rectangle 1030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Rectangle 1031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6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Rectangle 1037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038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1039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1041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1042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1043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1044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1045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46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1047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1048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1049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1050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1051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1052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1053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1054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1055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1056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Rectangle 1057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Rectangle 1058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Rectangle 1059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Rectangle 1060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1061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Rectangle 1062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Rectangle 1063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Rectangle 1064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Rectangle 1065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Rectangle 1066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Rectangle 1067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Rectangle 1068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Rectangle 1069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Rectangle 1070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Rectangle 1071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Rectangle 1072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073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Rectangle 1074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Rectangle 1075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Rectangle 1076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Rectangle 1077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Rectangle 1078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Rectangle 1079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Rectangle 1080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Rectangle 1081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082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Rectangle 1083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Rectangle 1084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6" name="Group 1085"/>
          <p:cNvGrpSpPr/>
          <p:nvPr/>
        </p:nvGrpSpPr>
        <p:grpSpPr>
          <a:xfrm>
            <a:off x="3847758" y="3685403"/>
            <a:ext cx="548907" cy="538716"/>
            <a:chOff x="2971538" y="2781537"/>
            <a:chExt cx="548907" cy="2226269"/>
          </a:xfrm>
        </p:grpSpPr>
        <p:sp>
          <p:nvSpPr>
            <p:cNvPr id="1087" name="Bent Arrow 1086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8" name="Bent Arrow 1087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89" name="Rectangle 1088"/>
          <p:cNvSpPr/>
          <p:nvPr/>
        </p:nvSpPr>
        <p:spPr>
          <a:xfrm rot="16200000">
            <a:off x="4045422" y="3733105"/>
            <a:ext cx="1281031" cy="47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13 x 8b Memory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4922158" y="3411194"/>
            <a:ext cx="3905301" cy="1019594"/>
            <a:chOff x="4941186" y="3673070"/>
            <a:chExt cx="1976674" cy="516069"/>
          </a:xfrm>
        </p:grpSpPr>
        <p:cxnSp>
          <p:nvCxnSpPr>
            <p:cNvPr id="1090" name="Straight Connector 1089"/>
            <p:cNvCxnSpPr/>
            <p:nvPr/>
          </p:nvCxnSpPr>
          <p:spPr>
            <a:xfrm flipH="1">
              <a:off x="4941186" y="3954293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1" name="TextBox 1090"/>
            <p:cNvSpPr txBox="1"/>
            <p:nvPr/>
          </p:nvSpPr>
          <p:spPr>
            <a:xfrm>
              <a:off x="5019648" y="3748814"/>
              <a:ext cx="300275" cy="233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13</a:t>
              </a:r>
              <a:endParaRPr lang="en-US" sz="2400" dirty="0"/>
            </a:p>
          </p:txBody>
        </p:sp>
        <p:sp>
          <p:nvSpPr>
            <p:cNvPr id="1092" name="Rectangle 1091"/>
            <p:cNvSpPr/>
            <p:nvPr/>
          </p:nvSpPr>
          <p:spPr>
            <a:xfrm>
              <a:off x="5411085" y="3714060"/>
              <a:ext cx="1049575" cy="475079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TextBox 1092"/>
            <p:cNvSpPr txBox="1"/>
            <p:nvPr/>
          </p:nvSpPr>
          <p:spPr>
            <a:xfrm>
              <a:off x="5408609" y="3831573"/>
              <a:ext cx="1047750" cy="20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13x LVDS Driver</a:t>
              </a:r>
              <a:endParaRPr lang="en-US" sz="2000" dirty="0"/>
            </a:p>
          </p:txBody>
        </p:sp>
        <p:cxnSp>
          <p:nvCxnSpPr>
            <p:cNvPr id="1094" name="Straight Connector 1093"/>
            <p:cNvCxnSpPr/>
            <p:nvPr/>
          </p:nvCxnSpPr>
          <p:spPr>
            <a:xfrm flipH="1">
              <a:off x="6460660" y="3856536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Connector 1094"/>
            <p:cNvCxnSpPr/>
            <p:nvPr/>
          </p:nvCxnSpPr>
          <p:spPr>
            <a:xfrm flipH="1">
              <a:off x="6460660" y="4072187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6" name="TextBox 1095"/>
            <p:cNvSpPr txBox="1"/>
            <p:nvPr/>
          </p:nvSpPr>
          <p:spPr>
            <a:xfrm>
              <a:off x="6539122" y="3673070"/>
              <a:ext cx="300275" cy="20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13</a:t>
              </a:r>
              <a:endParaRPr lang="en-US" sz="2000" dirty="0"/>
            </a:p>
          </p:txBody>
        </p:sp>
        <p:sp>
          <p:nvSpPr>
            <p:cNvPr id="1097" name="TextBox 1096"/>
            <p:cNvSpPr txBox="1"/>
            <p:nvPr/>
          </p:nvSpPr>
          <p:spPr>
            <a:xfrm>
              <a:off x="6539121" y="3888514"/>
              <a:ext cx="300275" cy="20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13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2323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LVDS TX/RX and Sync</a:t>
            </a:r>
            <a:endParaRPr lang="en-CA" dirty="0"/>
          </a:p>
        </p:txBody>
      </p:sp>
      <p:pic>
        <p:nvPicPr>
          <p:cNvPr id="32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0335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4800" y="2140730"/>
            <a:ext cx="1524000" cy="3547697"/>
            <a:chOff x="6400800" y="1600200"/>
            <a:chExt cx="1524000" cy="4890652"/>
          </a:xfrm>
        </p:grpSpPr>
        <p:sp>
          <p:nvSpPr>
            <p:cNvPr id="49" name="Rectangle 48"/>
            <p:cNvSpPr/>
            <p:nvPr/>
          </p:nvSpPr>
          <p:spPr>
            <a:xfrm>
              <a:off x="6400800" y="1600200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400800" y="2834608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400800" y="4076700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00800" y="5309752"/>
              <a:ext cx="1524000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9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09600" y="1710006"/>
            <a:ext cx="2895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/>
              <a:t>2x Find first 8 hits in 32 rows</a:t>
            </a:r>
            <a:endParaRPr lang="en-US" sz="1400" b="1" i="1" dirty="0"/>
          </a:p>
        </p:txBody>
      </p:sp>
      <p:grpSp>
        <p:nvGrpSpPr>
          <p:cNvPr id="426" name="Group 425"/>
          <p:cNvGrpSpPr/>
          <p:nvPr/>
        </p:nvGrpSpPr>
        <p:grpSpPr>
          <a:xfrm>
            <a:off x="2016197" y="2177453"/>
            <a:ext cx="463486" cy="761785"/>
            <a:chOff x="3462803" y="2088000"/>
            <a:chExt cx="1149286" cy="2933565"/>
          </a:xfrm>
        </p:grpSpPr>
        <p:sp>
          <p:nvSpPr>
            <p:cNvPr id="590" name="Rectangle 589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Rectangle 597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 598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9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 601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Rectangle 602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Rectangle 603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Rectangle 604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 606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Rectangle 610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ectangle 611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 629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 630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 631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 632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Rectangle 634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Rectangle 636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Rectangle 637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Rectangle 638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Rectangle 639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Rectangle 640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Rectangle 641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Rectangle 643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Rectangle 644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Rectangle 645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Rectangle 646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Rectangle 647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Rectangle 648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Rectangle 650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Rectangle 651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Rectangle 652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Rectangle 653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Rectangle 654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Rectangle 657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Rectangle 660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Rectangle 666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Rectangle 667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" name="Group 749"/>
          <p:cNvGrpSpPr/>
          <p:nvPr/>
        </p:nvGrpSpPr>
        <p:grpSpPr>
          <a:xfrm>
            <a:off x="2026257" y="4012008"/>
            <a:ext cx="463486" cy="761785"/>
            <a:chOff x="3462803" y="2088000"/>
            <a:chExt cx="1149286" cy="2933565"/>
          </a:xfrm>
        </p:grpSpPr>
        <p:sp>
          <p:nvSpPr>
            <p:cNvPr id="751" name="Rectangle 750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Rectangle 776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Rectangle 777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Rectangle 781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ectangle 782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Rectangle 784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Rectangle 785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Rectangle 786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Rectangle 787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Rectangle 788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Rectangle 789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Rectangle 790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Rectangle 791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Rectangle 811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Rectangle 812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Rectangle 818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Rectangle 828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Rectangle 829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1" name="Group 830"/>
          <p:cNvGrpSpPr/>
          <p:nvPr/>
        </p:nvGrpSpPr>
        <p:grpSpPr>
          <a:xfrm>
            <a:off x="2024049" y="3098413"/>
            <a:ext cx="463486" cy="761785"/>
            <a:chOff x="3462803" y="2088000"/>
            <a:chExt cx="1149286" cy="2933565"/>
          </a:xfrm>
        </p:grpSpPr>
        <p:sp>
          <p:nvSpPr>
            <p:cNvPr id="832" name="Rectangle 831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Rectangle 839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Rectangle 840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Rectangle 841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842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Rectangle 843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Rectangle 844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Rectangle 846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Rectangle 847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Rectangle 848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Rectangle 849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Rectangle 850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Rectangle 851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Rectangle 853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Rectangle 854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Rectangle 855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Rectangle 856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Rectangle 857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Rectangle 858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Rectangle 860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Rectangle 861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Rectangle 862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Rectangle 863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Rectangle 864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Rectangle 865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Rectangle 867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Rectangle 868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Rectangle 869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Rectangle 870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Rectangle 871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Rectangle 872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Rectangle 874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Rectangle 875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Rectangle 876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Rectangle 877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Rectangle 878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Rectangle 879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Rectangle 881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Rectangle 882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Rectangle 883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Rectangle 884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Rectangle 885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Rectangle 886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Rectangle 888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Rectangle 889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890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Rectangle 891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Rectangle 892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Rectangle 893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Rectangle 895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Rectangle 896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Rectangle 897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Rectangle 898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Rectangle 899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Rectangle 900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Rectangle 902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Rectangle 903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Rectangle 904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Rectangle 905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Rectangle 906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Rectangle 907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Rectangle 909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Rectangle 910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2" name="Group 911"/>
          <p:cNvGrpSpPr/>
          <p:nvPr/>
        </p:nvGrpSpPr>
        <p:grpSpPr>
          <a:xfrm>
            <a:off x="2024411" y="4879147"/>
            <a:ext cx="463486" cy="761785"/>
            <a:chOff x="3462803" y="2088000"/>
            <a:chExt cx="1149286" cy="2933565"/>
          </a:xfrm>
        </p:grpSpPr>
        <p:sp>
          <p:nvSpPr>
            <p:cNvPr id="913" name="Rectangle 912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Rectangle 913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Rectangle 914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Rectangle 916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Rectangle 917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Rectangle 918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Rectangle 919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Rectangle 920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Rectangle 921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Rectangle 923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Rectangle 924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Rectangle 925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Rectangle 926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Rectangle 927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Rectangle 928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Rectangle 930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Rectangle 931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Rectangle 932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Rectangle 933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Rectangle 934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Rectangle 935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Rectangle 937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Rectangle 938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Rectangle 939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Rectangle 940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Rectangle 941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Rectangle 942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Rectangle 944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Rectangle 945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Rectangle 946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Rectangle 947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Rectangle 948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Rectangle 949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Rectangle 951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Rectangle 952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Rectangle 953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Rectangle 954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Rectangle 955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Rectangle 956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Rectangle 958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Rectangle 959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Rectangle 960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Rectangle 961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Rectangle 962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Rectangle 964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Rectangle 965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Rectangle 966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Rectangle 967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Rectangle 968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Rectangle 969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Rectangle 971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Rectangle 972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Rectangle 973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Rectangle 974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Rectangle 975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Rectangle 976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Rectangle 977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Rectangle 978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Rectangle 979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Rectangle 980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Rectangle 981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Rectangle 982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Rectangle 983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Rectangle 984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Rectangle 985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Rectangle 986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Rectangle 987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Rectangle 988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Rectangle 989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Rectangle 990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Rectangle 991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89864" y="2321320"/>
            <a:ext cx="548907" cy="538716"/>
            <a:chOff x="2971538" y="2781537"/>
            <a:chExt cx="548907" cy="2226269"/>
          </a:xfrm>
        </p:grpSpPr>
        <p:sp>
          <p:nvSpPr>
            <p:cNvPr id="993" name="Bent Arrow 992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4" name="Bent Arrow 993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5" name="Group 994"/>
          <p:cNvGrpSpPr/>
          <p:nvPr/>
        </p:nvGrpSpPr>
        <p:grpSpPr>
          <a:xfrm>
            <a:off x="2232110" y="3190415"/>
            <a:ext cx="548907" cy="538716"/>
            <a:chOff x="2971538" y="2781537"/>
            <a:chExt cx="548907" cy="2226269"/>
          </a:xfrm>
        </p:grpSpPr>
        <p:sp>
          <p:nvSpPr>
            <p:cNvPr id="996" name="Bent Arrow 995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7" name="Bent Arrow 996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8" name="Group 997"/>
          <p:cNvGrpSpPr/>
          <p:nvPr/>
        </p:nvGrpSpPr>
        <p:grpSpPr>
          <a:xfrm>
            <a:off x="2229425" y="4124457"/>
            <a:ext cx="548907" cy="538716"/>
            <a:chOff x="2971538" y="2781537"/>
            <a:chExt cx="548907" cy="2226269"/>
          </a:xfrm>
        </p:grpSpPr>
        <p:sp>
          <p:nvSpPr>
            <p:cNvPr id="999" name="Bent Arrow 998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0" name="Bent Arrow 999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01" name="Group 1000"/>
          <p:cNvGrpSpPr/>
          <p:nvPr/>
        </p:nvGrpSpPr>
        <p:grpSpPr>
          <a:xfrm>
            <a:off x="2227671" y="4975149"/>
            <a:ext cx="548907" cy="538716"/>
            <a:chOff x="2971538" y="2781537"/>
            <a:chExt cx="548907" cy="2226269"/>
          </a:xfrm>
        </p:grpSpPr>
        <p:sp>
          <p:nvSpPr>
            <p:cNvPr id="1002" name="Bent Arrow 1001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3" name="Bent Arrow 1002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04" name="Rectangle 1003"/>
          <p:cNvSpPr/>
          <p:nvPr/>
        </p:nvSpPr>
        <p:spPr>
          <a:xfrm>
            <a:off x="2796624" y="3493735"/>
            <a:ext cx="762000" cy="8567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5" name="Group 1004"/>
          <p:cNvGrpSpPr/>
          <p:nvPr/>
        </p:nvGrpSpPr>
        <p:grpSpPr>
          <a:xfrm>
            <a:off x="3674091" y="3541536"/>
            <a:ext cx="463486" cy="761785"/>
            <a:chOff x="3462803" y="2088000"/>
            <a:chExt cx="1149286" cy="2933565"/>
          </a:xfrm>
        </p:grpSpPr>
        <p:sp>
          <p:nvSpPr>
            <p:cNvPr id="1006" name="Rectangle 1005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Rectangle 1006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Rectangle 1007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Rectangle 1008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Rectangle 1009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Rectangle 1010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Rectangle 1011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Rectangle 1012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Rectangle 1013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Rectangle 1014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Rectangle 1015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Rectangle 1016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Rectangle 1017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Rectangle 1018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Rectangle 1019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Rectangle 1020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Rectangle 1021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Rectangle 1022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Rectangle 1023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Rectangle 1024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Rectangle 1025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Rectangle 1026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Rectangle 1027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Rectangle 1028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Rectangle 1029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Rectangle 1030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Rectangle 1031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6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Rectangle 1037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038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1039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1041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1042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1043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1044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1045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46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1047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1048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1049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1050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1051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1052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1053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1054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1055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1056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Rectangle 1057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Rectangle 1058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Rectangle 1059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Rectangle 1060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1061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Rectangle 1062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Rectangle 1063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Rectangle 1064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Rectangle 1065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Rectangle 1066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Rectangle 1067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Rectangle 1068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Rectangle 1069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Rectangle 1070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Rectangle 1071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Rectangle 1072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073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Rectangle 1074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Rectangle 1075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Rectangle 1076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Rectangle 1077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Rectangle 1078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Rectangle 1079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Rectangle 1080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Rectangle 1081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082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Rectangle 1083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Rectangle 1084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6" name="Group 1085"/>
          <p:cNvGrpSpPr/>
          <p:nvPr/>
        </p:nvGrpSpPr>
        <p:grpSpPr>
          <a:xfrm>
            <a:off x="3847758" y="3685403"/>
            <a:ext cx="548907" cy="538716"/>
            <a:chOff x="2971538" y="2781537"/>
            <a:chExt cx="548907" cy="2226269"/>
          </a:xfrm>
        </p:grpSpPr>
        <p:sp>
          <p:nvSpPr>
            <p:cNvPr id="1087" name="Bent Arrow 1086"/>
            <p:cNvSpPr/>
            <p:nvPr/>
          </p:nvSpPr>
          <p:spPr>
            <a:xfrm>
              <a:off x="2971538" y="3457316"/>
              <a:ext cx="540030" cy="1550490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8" name="Bent Arrow 1087"/>
            <p:cNvSpPr/>
            <p:nvPr/>
          </p:nvSpPr>
          <p:spPr>
            <a:xfrm flipV="1">
              <a:off x="2980415" y="2781537"/>
              <a:ext cx="540030" cy="1431197"/>
            </a:xfrm>
            <a:prstGeom prst="bentArrow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89" name="Rectangle 1088"/>
          <p:cNvSpPr/>
          <p:nvPr/>
        </p:nvSpPr>
        <p:spPr>
          <a:xfrm rot="16200000">
            <a:off x="4045422" y="3733105"/>
            <a:ext cx="1281031" cy="47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13 x 8b Memory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4922158" y="3411194"/>
            <a:ext cx="3905301" cy="1019594"/>
            <a:chOff x="4941186" y="3673070"/>
            <a:chExt cx="1976674" cy="516069"/>
          </a:xfrm>
        </p:grpSpPr>
        <p:cxnSp>
          <p:nvCxnSpPr>
            <p:cNvPr id="1090" name="Straight Connector 1089"/>
            <p:cNvCxnSpPr/>
            <p:nvPr/>
          </p:nvCxnSpPr>
          <p:spPr>
            <a:xfrm flipH="1">
              <a:off x="4941186" y="3954293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1" name="TextBox 1090"/>
            <p:cNvSpPr txBox="1"/>
            <p:nvPr/>
          </p:nvSpPr>
          <p:spPr>
            <a:xfrm>
              <a:off x="5019648" y="3748814"/>
              <a:ext cx="300275" cy="233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13</a:t>
              </a:r>
              <a:endParaRPr lang="en-US" sz="2400" dirty="0"/>
            </a:p>
          </p:txBody>
        </p:sp>
        <p:sp>
          <p:nvSpPr>
            <p:cNvPr id="1092" name="Rectangle 1091"/>
            <p:cNvSpPr/>
            <p:nvPr/>
          </p:nvSpPr>
          <p:spPr>
            <a:xfrm>
              <a:off x="5411085" y="3714060"/>
              <a:ext cx="1049575" cy="475079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TextBox 1092"/>
            <p:cNvSpPr txBox="1"/>
            <p:nvPr/>
          </p:nvSpPr>
          <p:spPr>
            <a:xfrm>
              <a:off x="5408609" y="3831573"/>
              <a:ext cx="1047750" cy="20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13x LVDS Driver</a:t>
              </a:r>
              <a:endParaRPr lang="en-US" sz="2000" dirty="0"/>
            </a:p>
          </p:txBody>
        </p:sp>
        <p:cxnSp>
          <p:nvCxnSpPr>
            <p:cNvPr id="1094" name="Straight Connector 1093"/>
            <p:cNvCxnSpPr/>
            <p:nvPr/>
          </p:nvCxnSpPr>
          <p:spPr>
            <a:xfrm flipH="1">
              <a:off x="6460660" y="3856536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Connector 1094"/>
            <p:cNvCxnSpPr/>
            <p:nvPr/>
          </p:nvCxnSpPr>
          <p:spPr>
            <a:xfrm flipH="1">
              <a:off x="6460660" y="4072187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6" name="TextBox 1095"/>
            <p:cNvSpPr txBox="1"/>
            <p:nvPr/>
          </p:nvSpPr>
          <p:spPr>
            <a:xfrm>
              <a:off x="6539122" y="3673070"/>
              <a:ext cx="300275" cy="20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13</a:t>
              </a:r>
              <a:endParaRPr lang="en-US" sz="2000" dirty="0"/>
            </a:p>
          </p:txBody>
        </p:sp>
        <p:sp>
          <p:nvSpPr>
            <p:cNvPr id="1097" name="TextBox 1096"/>
            <p:cNvSpPr txBox="1"/>
            <p:nvPr/>
          </p:nvSpPr>
          <p:spPr>
            <a:xfrm>
              <a:off x="6539121" y="3888514"/>
              <a:ext cx="300275" cy="20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13</a:t>
              </a:r>
              <a:endParaRPr lang="en-US" sz="2000" dirty="0"/>
            </a:p>
          </p:txBody>
        </p:sp>
      </p:grpSp>
      <p:sp>
        <p:nvSpPr>
          <p:cNvPr id="441" name="Rectangle 440"/>
          <p:cNvSpPr/>
          <p:nvPr/>
        </p:nvSpPr>
        <p:spPr>
          <a:xfrm>
            <a:off x="5850534" y="5395225"/>
            <a:ext cx="2073638" cy="93861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TextBox 441"/>
          <p:cNvSpPr txBox="1"/>
          <p:nvPr/>
        </p:nvSpPr>
        <p:spPr>
          <a:xfrm>
            <a:off x="5847479" y="5510239"/>
            <a:ext cx="207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 LVDS Receiver</a:t>
            </a:r>
            <a:endParaRPr lang="en-US" sz="2000" dirty="0"/>
          </a:p>
        </p:txBody>
      </p:sp>
      <p:sp>
        <p:nvSpPr>
          <p:cNvPr id="443" name="Snip Same Side Corner Rectangle 442"/>
          <p:cNvSpPr/>
          <p:nvPr/>
        </p:nvSpPr>
        <p:spPr>
          <a:xfrm rot="16200000">
            <a:off x="8841655" y="3661702"/>
            <a:ext cx="216615" cy="245007"/>
          </a:xfrm>
          <a:prstGeom prst="snip2SameRect">
            <a:avLst>
              <a:gd name="adj1" fmla="val 36807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Snip Same Side Corner Rectangle 443"/>
          <p:cNvSpPr/>
          <p:nvPr/>
        </p:nvSpPr>
        <p:spPr>
          <a:xfrm rot="16200000">
            <a:off x="8841654" y="4078941"/>
            <a:ext cx="216615" cy="245007"/>
          </a:xfrm>
          <a:prstGeom prst="snip2SameRect">
            <a:avLst>
              <a:gd name="adj1" fmla="val 36807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5" name="Straight Connector 444"/>
          <p:cNvCxnSpPr/>
          <p:nvPr/>
        </p:nvCxnSpPr>
        <p:spPr>
          <a:xfrm flipH="1">
            <a:off x="7915674" y="5853629"/>
            <a:ext cx="9032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6" name="Snip Same Side Corner Rectangle 445"/>
          <p:cNvSpPr/>
          <p:nvPr/>
        </p:nvSpPr>
        <p:spPr>
          <a:xfrm rot="16200000">
            <a:off x="8833157" y="5741678"/>
            <a:ext cx="216615" cy="245007"/>
          </a:xfrm>
          <a:prstGeom prst="snip2SameRect">
            <a:avLst>
              <a:gd name="adj1" fmla="val 36807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7" name="Straight Connector 446"/>
          <p:cNvCxnSpPr/>
          <p:nvPr/>
        </p:nvCxnSpPr>
        <p:spPr>
          <a:xfrm flipH="1">
            <a:off x="4694727" y="5864530"/>
            <a:ext cx="11509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/>
        </p:nvCxnSpPr>
        <p:spPr>
          <a:xfrm>
            <a:off x="4677146" y="4602055"/>
            <a:ext cx="17581" cy="1262475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TextBox 452"/>
          <p:cNvSpPr txBox="1"/>
          <p:nvPr/>
        </p:nvSpPr>
        <p:spPr>
          <a:xfrm>
            <a:off x="4746310" y="5611185"/>
            <a:ext cx="1047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320MHz Clock</a:t>
            </a:r>
            <a:endParaRPr lang="en-US" sz="900" dirty="0"/>
          </a:p>
        </p:txBody>
      </p:sp>
      <p:cxnSp>
        <p:nvCxnSpPr>
          <p:cNvPr id="456" name="Straight Connector 455"/>
          <p:cNvCxnSpPr>
            <a:stCxn id="457" idx="3"/>
          </p:cNvCxnSpPr>
          <p:nvPr/>
        </p:nvCxnSpPr>
        <p:spPr>
          <a:xfrm flipH="1">
            <a:off x="4694727" y="2140729"/>
            <a:ext cx="4020850" cy="1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" name="Snip Same Side Corner Rectangle 456"/>
          <p:cNvSpPr/>
          <p:nvPr/>
        </p:nvSpPr>
        <p:spPr>
          <a:xfrm rot="16200000">
            <a:off x="8729773" y="2018226"/>
            <a:ext cx="216615" cy="245007"/>
          </a:xfrm>
          <a:prstGeom prst="snip2SameRect">
            <a:avLst>
              <a:gd name="adj1" fmla="val 36807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0" name="Straight Connector 459"/>
          <p:cNvCxnSpPr>
            <a:endCxn id="1089" idx="3"/>
          </p:cNvCxnSpPr>
          <p:nvPr/>
        </p:nvCxnSpPr>
        <p:spPr>
          <a:xfrm flipH="1">
            <a:off x="4685938" y="2133600"/>
            <a:ext cx="8789" cy="119521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91612" y="176017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 pad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62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LVDS Driver – Simulated Performance</a:t>
            </a:r>
            <a:endParaRPr lang="en-CA" dirty="0"/>
          </a:p>
        </p:txBody>
      </p:sp>
      <p:graphicFrame>
        <p:nvGraphicFramePr>
          <p:cNvPr id="107" name="Table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7838004"/>
              </p:ext>
            </p:extLst>
          </p:nvPr>
        </p:nvGraphicFramePr>
        <p:xfrm>
          <a:off x="533400" y="2133600"/>
          <a:ext cx="807720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990600"/>
                <a:gridCol w="685800"/>
                <a:gridCol w="685801"/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Specs</a:t>
                      </a:r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Typical</a:t>
                      </a:r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Min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Max</a:t>
                      </a:r>
                    </a:p>
                  </a:txBody>
                  <a:tcPr marL="45720" marR="45720" marT="22860" marB="22860"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Differential Output Voltage (@ R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</a:rPr>
                        <a:t>LOAD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=100</a:t>
                      </a:r>
                      <a:r>
                        <a:rPr lang="el-GR" sz="1200" baseline="0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600mV</a:t>
                      </a:r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22860" marB="22860"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Output Common Mode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1.2V</a:t>
                      </a:r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2.8</a:t>
                      </a:r>
                      <a:endParaRPr lang="en-US" sz="1200" dirty="0"/>
                    </a:p>
                  </a:txBody>
                  <a:tcPr marL="45720" marR="45720" marT="22860" marB="22860"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Current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3mA</a:t>
                      </a:r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0.2mA</a:t>
                      </a:r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3.5mA*</a:t>
                      </a:r>
                      <a:endParaRPr lang="en-US" sz="1200" dirty="0"/>
                    </a:p>
                  </a:txBody>
                  <a:tcPr marL="45720" marR="45720" marT="22860" marB="22860"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Speed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320MHz</a:t>
                      </a:r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500MHz</a:t>
                      </a:r>
                      <a:endParaRPr lang="en-US" sz="1200" dirty="0"/>
                    </a:p>
                  </a:txBody>
                  <a:tcPr marL="45720" marR="45720" marT="22860" marB="22860"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Supply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3.3V</a:t>
                      </a:r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22860" marB="22860"/>
                </a:tc>
              </a:tr>
            </a:tbl>
          </a:graphicData>
        </a:graphic>
      </p:graphicFrame>
      <p:sp>
        <p:nvSpPr>
          <p:cNvPr id="10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66150" y="6318251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8626" y="3615391"/>
            <a:ext cx="32093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/>
              <a:t>* Can meet standard LVDS requirements.</a:t>
            </a:r>
            <a:endParaRPr lang="en-US" sz="1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1007852" y="1696998"/>
            <a:ext cx="7093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Schematic simulated at all condition (</a:t>
            </a:r>
            <a:r>
              <a:rPr lang="en-US" i="1" dirty="0" err="1" smtClean="0"/>
              <a:t>wo,wz,ws,wp</a:t>
            </a:r>
            <a:r>
              <a:rPr lang="en-US" i="1" dirty="0" smtClean="0"/>
              <a:t>) at room temperature.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5898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5029200" y="877336"/>
            <a:ext cx="3429000" cy="4837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4514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371600" y="1091416"/>
            <a:ext cx="6638969" cy="4148554"/>
            <a:chOff x="323117" y="1016427"/>
            <a:chExt cx="6638969" cy="41485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316" y="1403866"/>
              <a:ext cx="3135497" cy="174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738" y="1403866"/>
              <a:ext cx="1223583" cy="174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551716" y="1403866"/>
              <a:ext cx="0" cy="174372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 rot="16200000">
              <a:off x="84429" y="2072953"/>
              <a:ext cx="846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110µm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80317" y="1219200"/>
              <a:ext cx="313549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14810" y="1016427"/>
              <a:ext cx="846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200µm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4164740" y="1219200"/>
              <a:ext cx="122358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353176" y="1034534"/>
              <a:ext cx="846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100µm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44595" y="3410893"/>
              <a:ext cx="1094686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87856" y="3410893"/>
              <a:ext cx="1094686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1066800" y="4840007"/>
              <a:ext cx="140273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334862" y="4641761"/>
              <a:ext cx="93281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/>
                <a:t>Pads Pitch</a:t>
              </a:r>
            </a:p>
            <a:p>
              <a:pPr algn="ctr"/>
              <a:r>
                <a:rPr lang="en-US" sz="1400" i="1" dirty="0" smtClean="0"/>
                <a:t>100µm</a:t>
              </a:r>
              <a:endParaRPr lang="en-US" sz="1400" i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54746" y="3147586"/>
              <a:ext cx="160907" cy="3395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11485" y="3147586"/>
              <a:ext cx="160907" cy="3395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29188" y="3410893"/>
              <a:ext cx="1094686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96078" y="3147586"/>
              <a:ext cx="160907" cy="3395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867400" y="3410893"/>
              <a:ext cx="1094686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96463" y="3713460"/>
              <a:ext cx="76013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/>
                <a:t>Bias Control</a:t>
              </a:r>
              <a:endParaRPr lang="en-US" sz="1200" i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11872" y="3713459"/>
              <a:ext cx="76013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/>
                <a:t>Out</a:t>
              </a:r>
            </a:p>
            <a:p>
              <a:pPr algn="ctr"/>
              <a:r>
                <a:rPr lang="en-US" sz="1200" i="1" dirty="0" err="1" smtClean="0"/>
                <a:t>Positve</a:t>
              </a:r>
              <a:endParaRPr lang="en-US" sz="1200" i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55133" y="3713460"/>
              <a:ext cx="76013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/>
                <a:t>Out</a:t>
              </a:r>
            </a:p>
            <a:p>
              <a:pPr algn="ctr"/>
              <a:r>
                <a:rPr lang="en-US" sz="1100" i="1" dirty="0" smtClean="0"/>
                <a:t>Negative</a:t>
              </a:r>
              <a:endParaRPr lang="en-US" sz="1200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34677" y="3713460"/>
              <a:ext cx="76013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/>
                <a:t>Common Mode Control</a:t>
              </a:r>
              <a:endParaRPr lang="en-US" sz="1200" i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1271" y="1911530"/>
              <a:ext cx="5696020" cy="457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73664" y="1846906"/>
              <a:ext cx="3975706" cy="457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34290" y="1911530"/>
              <a:ext cx="160907" cy="157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073003" y="5371011"/>
            <a:ext cx="134139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/>
              <a:t>Shared Circuitry</a:t>
            </a:r>
            <a:endParaRPr lang="en-US" sz="1400" i="1" dirty="0"/>
          </a:p>
        </p:txBody>
      </p:sp>
      <p:sp>
        <p:nvSpPr>
          <p:cNvPr id="33" name="Title 8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CA" dirty="0" smtClean="0"/>
              <a:t>LVDS Driver - Layout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887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Hit Encoding  and Read Out blocks</a:t>
            </a:r>
            <a:endParaRPr lang="en-CA" dirty="0"/>
          </a:p>
        </p:txBody>
      </p:sp>
      <p:grpSp>
        <p:nvGrpSpPr>
          <p:cNvPr id="16" name="Group 15"/>
          <p:cNvGrpSpPr/>
          <p:nvPr/>
        </p:nvGrpSpPr>
        <p:grpSpPr>
          <a:xfrm>
            <a:off x="4479059" y="1654061"/>
            <a:ext cx="3064741" cy="261610"/>
            <a:chOff x="3284221" y="2644661"/>
            <a:chExt cx="3064741" cy="261610"/>
          </a:xfrm>
        </p:grpSpPr>
        <p:sp>
          <p:nvSpPr>
            <p:cNvPr id="149" name="Rectangle 148"/>
            <p:cNvSpPr/>
            <p:nvPr/>
          </p:nvSpPr>
          <p:spPr>
            <a:xfrm>
              <a:off x="6120362" y="2662431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hit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284221" y="2662431"/>
              <a:ext cx="2797315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0665" y="2644661"/>
              <a:ext cx="2528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column address (5b) + double hit (1b</a:t>
              </a:r>
              <a:r>
                <a:rPr lang="en-US" sz="1050" dirty="0" smtClean="0"/>
                <a:t>)</a:t>
              </a:r>
              <a:endParaRPr lang="en-US" sz="105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96131" y="1600200"/>
            <a:ext cx="3175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for each row the hit encoder has:</a:t>
            </a:r>
            <a:endParaRPr lang="en-US" sz="1600" i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7772400" y="1616854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</a:t>
            </a:r>
            <a:r>
              <a:rPr lang="en-US" sz="1600" i="1" dirty="0" smtClean="0"/>
              <a:t>very </a:t>
            </a:r>
            <a:r>
              <a:rPr lang="en-US" sz="1600" b="1" i="1" dirty="0" smtClean="0"/>
              <a:t>25ns</a:t>
            </a:r>
            <a:endParaRPr lang="en-US" sz="1600" b="1" i="1" dirty="0"/>
          </a:p>
        </p:txBody>
      </p:sp>
      <p:pic>
        <p:nvPicPr>
          <p:cNvPr id="159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Rectangle 161"/>
          <p:cNvSpPr/>
          <p:nvPr/>
        </p:nvSpPr>
        <p:spPr>
          <a:xfrm>
            <a:off x="4327338" y="3264188"/>
            <a:ext cx="3505202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343400" y="3243813"/>
            <a:ext cx="35974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column address (5b) + double hit (1b</a:t>
            </a:r>
            <a:r>
              <a:rPr lang="en-US" sz="1050" dirty="0" smtClean="0"/>
              <a:t>) + row address (7b)</a:t>
            </a:r>
            <a:endParaRPr lang="en-US" sz="1050" dirty="0"/>
          </a:p>
        </p:txBody>
      </p:sp>
      <p:sp>
        <p:nvSpPr>
          <p:cNvPr id="164" name="TextBox 163"/>
          <p:cNvSpPr txBox="1"/>
          <p:nvPr/>
        </p:nvSpPr>
        <p:spPr>
          <a:xfrm>
            <a:off x="1396131" y="3209211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It receives:</a:t>
            </a:r>
            <a:endParaRPr lang="en-US" sz="1600" i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7772400" y="319255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</a:t>
            </a:r>
            <a:r>
              <a:rPr lang="en-US" sz="1600" i="1" dirty="0" smtClean="0"/>
              <a:t>very </a:t>
            </a:r>
            <a:r>
              <a:rPr lang="en-US" sz="1600" b="1" i="1" dirty="0" smtClean="0"/>
              <a:t>25ns</a:t>
            </a:r>
            <a:endParaRPr lang="en-US" sz="16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1396131" y="2421523"/>
            <a:ext cx="39196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detect the </a:t>
            </a:r>
            <a:r>
              <a:rPr lang="en-US" sz="1600" i="1" dirty="0" smtClean="0"/>
              <a:t>pixel address of the first </a:t>
            </a:r>
            <a:r>
              <a:rPr lang="en-US" sz="1600" i="1" dirty="0"/>
              <a:t>8 hits </a:t>
            </a:r>
            <a:endParaRPr lang="en-US" sz="1600" dirty="0"/>
          </a:p>
        </p:txBody>
      </p:sp>
      <p:sp>
        <p:nvSpPr>
          <p:cNvPr id="166" name="Rectangle 165"/>
          <p:cNvSpPr/>
          <p:nvPr/>
        </p:nvSpPr>
        <p:spPr>
          <a:xfrm>
            <a:off x="215992" y="1616854"/>
            <a:ext cx="934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/>
              <a:t>INPUTS</a:t>
            </a:r>
            <a:endParaRPr lang="en-US" sz="1600" b="1" dirty="0"/>
          </a:p>
        </p:txBody>
      </p:sp>
      <p:sp>
        <p:nvSpPr>
          <p:cNvPr id="167" name="Rectangle 166"/>
          <p:cNvSpPr/>
          <p:nvPr/>
        </p:nvSpPr>
        <p:spPr>
          <a:xfrm>
            <a:off x="102179" y="3201494"/>
            <a:ext cx="1162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/>
              <a:t>OUTPUTS</a:t>
            </a:r>
            <a:endParaRPr 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71455" y="2362200"/>
            <a:ext cx="122394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HIT ENCODER</a:t>
            </a:r>
            <a:endParaRPr lang="en-US" sz="1200" dirty="0"/>
          </a:p>
        </p:txBody>
      </p:sp>
      <p:cxnSp>
        <p:nvCxnSpPr>
          <p:cNvPr id="20" name="Straight Arrow Connector 19"/>
          <p:cNvCxnSpPr>
            <a:stCxn id="166" idx="2"/>
            <a:endCxn id="18" idx="0"/>
          </p:cNvCxnSpPr>
          <p:nvPr/>
        </p:nvCxnSpPr>
        <p:spPr>
          <a:xfrm>
            <a:off x="683428" y="1955408"/>
            <a:ext cx="0" cy="4067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2"/>
            <a:endCxn id="167" idx="0"/>
          </p:cNvCxnSpPr>
          <p:nvPr/>
        </p:nvCxnSpPr>
        <p:spPr>
          <a:xfrm>
            <a:off x="683428" y="2819400"/>
            <a:ext cx="0" cy="3820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>
            <a:off x="4327338" y="5465177"/>
            <a:ext cx="3505202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343400" y="5444802"/>
            <a:ext cx="35974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column address (5b) + double hit (1b</a:t>
            </a:r>
            <a:r>
              <a:rPr lang="en-US" sz="1050" dirty="0" smtClean="0"/>
              <a:t>) + row address (7b)</a:t>
            </a:r>
            <a:endParaRPr lang="en-US" sz="1050" dirty="0"/>
          </a:p>
        </p:txBody>
      </p:sp>
      <p:sp>
        <p:nvSpPr>
          <p:cNvPr id="176" name="TextBox 175"/>
          <p:cNvSpPr txBox="1"/>
          <p:nvPr/>
        </p:nvSpPr>
        <p:spPr>
          <a:xfrm>
            <a:off x="1396131" y="5410200"/>
            <a:ext cx="105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It returns:</a:t>
            </a:r>
            <a:endParaRPr lang="en-US" sz="1600" i="1" dirty="0"/>
          </a:p>
        </p:txBody>
      </p:sp>
      <p:sp>
        <p:nvSpPr>
          <p:cNvPr id="177" name="TextBox 176"/>
          <p:cNvSpPr txBox="1"/>
          <p:nvPr/>
        </p:nvSpPr>
        <p:spPr>
          <a:xfrm>
            <a:off x="7772400" y="5393546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</a:t>
            </a:r>
            <a:r>
              <a:rPr lang="en-US" sz="1600" i="1" dirty="0" smtClean="0"/>
              <a:t>very </a:t>
            </a:r>
            <a:r>
              <a:rPr lang="en-US" sz="1600" b="1" i="1" dirty="0" smtClean="0"/>
              <a:t>3.25ns</a:t>
            </a:r>
            <a:endParaRPr lang="en-US" sz="1600" b="1" i="1" dirty="0"/>
          </a:p>
        </p:txBody>
      </p:sp>
      <p:sp>
        <p:nvSpPr>
          <p:cNvPr id="179" name="Rectangle 178"/>
          <p:cNvSpPr/>
          <p:nvPr/>
        </p:nvSpPr>
        <p:spPr>
          <a:xfrm>
            <a:off x="215992" y="3209211"/>
            <a:ext cx="934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/>
              <a:t>INPUTS</a:t>
            </a:r>
            <a:endParaRPr lang="en-US" sz="1600" b="1" dirty="0"/>
          </a:p>
        </p:txBody>
      </p:sp>
      <p:sp>
        <p:nvSpPr>
          <p:cNvPr id="180" name="Rectangle 179"/>
          <p:cNvSpPr/>
          <p:nvPr/>
        </p:nvSpPr>
        <p:spPr>
          <a:xfrm>
            <a:off x="102179" y="5402483"/>
            <a:ext cx="1162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/>
              <a:t>OUTPUTS</a:t>
            </a:r>
            <a:endParaRPr lang="en-US" sz="1600" b="1" dirty="0"/>
          </a:p>
        </p:txBody>
      </p:sp>
      <p:sp>
        <p:nvSpPr>
          <p:cNvPr id="181" name="Rectangle 180"/>
          <p:cNvSpPr/>
          <p:nvPr/>
        </p:nvSpPr>
        <p:spPr>
          <a:xfrm>
            <a:off x="71455" y="4563189"/>
            <a:ext cx="122394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LVDS TX</a:t>
            </a:r>
            <a:endParaRPr lang="en-US" sz="1200" dirty="0"/>
          </a:p>
        </p:txBody>
      </p:sp>
      <p:cxnSp>
        <p:nvCxnSpPr>
          <p:cNvPr id="182" name="Straight Arrow Connector 181"/>
          <p:cNvCxnSpPr>
            <a:stCxn id="179" idx="2"/>
            <a:endCxn id="181" idx="0"/>
          </p:cNvCxnSpPr>
          <p:nvPr/>
        </p:nvCxnSpPr>
        <p:spPr>
          <a:xfrm>
            <a:off x="683428" y="3547765"/>
            <a:ext cx="0" cy="10154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81" idx="2"/>
            <a:endCxn id="180" idx="0"/>
          </p:cNvCxnSpPr>
          <p:nvPr/>
        </p:nvCxnSpPr>
        <p:spPr>
          <a:xfrm>
            <a:off x="683428" y="5020389"/>
            <a:ext cx="0" cy="3820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3970020" y="3201591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/>
              <a:t>8x</a:t>
            </a:r>
            <a:endParaRPr lang="en-US" sz="1600" b="1" i="1" dirty="0"/>
          </a:p>
        </p:txBody>
      </p:sp>
      <p:sp>
        <p:nvSpPr>
          <p:cNvPr id="185" name="Rectangle 184"/>
          <p:cNvSpPr/>
          <p:nvPr/>
        </p:nvSpPr>
        <p:spPr>
          <a:xfrm>
            <a:off x="1396130" y="4622512"/>
            <a:ext cx="3523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Parallel transmission of the 13b lines</a:t>
            </a:r>
            <a:endParaRPr lang="en-US" sz="1600" dirty="0"/>
          </a:p>
        </p:txBody>
      </p:sp>
      <p:sp>
        <p:nvSpPr>
          <p:cNvPr id="186" name="TextBox 185"/>
          <p:cNvSpPr txBox="1"/>
          <p:nvPr/>
        </p:nvSpPr>
        <p:spPr>
          <a:xfrm>
            <a:off x="7832540" y="4622512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</a:t>
            </a:r>
            <a:r>
              <a:rPr lang="en-US" sz="1600" i="1" dirty="0" smtClean="0"/>
              <a:t>very </a:t>
            </a:r>
            <a:r>
              <a:rPr lang="en-US" sz="1600" b="1" i="1" dirty="0" smtClean="0"/>
              <a:t>3.25ns</a:t>
            </a:r>
            <a:endParaRPr lang="en-US" sz="1600" b="1" i="1" dirty="0"/>
          </a:p>
        </p:txBody>
      </p:sp>
      <p:sp>
        <p:nvSpPr>
          <p:cNvPr id="187" name="TextBox 186"/>
          <p:cNvSpPr txBox="1"/>
          <p:nvPr/>
        </p:nvSpPr>
        <p:spPr>
          <a:xfrm>
            <a:off x="1396131" y="3208020"/>
            <a:ext cx="1055097" cy="191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It returns: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="" val="313566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8" grpId="0"/>
      <p:bldP spid="158" grpId="1"/>
      <p:bldP spid="162" grpId="0" animBg="1"/>
      <p:bldP spid="162" grpId="1" animBg="1"/>
      <p:bldP spid="163" grpId="0"/>
      <p:bldP spid="163" grpId="1"/>
      <p:bldP spid="164" grpId="0"/>
      <p:bldP spid="164" grpId="1"/>
      <p:bldP spid="165" grpId="0"/>
      <p:bldP spid="165" grpId="1"/>
      <p:bldP spid="17" grpId="0"/>
      <p:bldP spid="17" grpId="1"/>
      <p:bldP spid="166" grpId="0"/>
      <p:bldP spid="166" grpId="1"/>
      <p:bldP spid="167" grpId="0"/>
      <p:bldP spid="167" grpId="1"/>
      <p:bldP spid="167" grpId="2"/>
      <p:bldP spid="18" grpId="0" animBg="1"/>
      <p:bldP spid="18" grpId="1" animBg="1"/>
      <p:bldP spid="174" grpId="0" animBg="1"/>
      <p:bldP spid="174" grpId="1" animBg="1"/>
      <p:bldP spid="175" grpId="0"/>
      <p:bldP spid="175" grpId="1"/>
      <p:bldP spid="176" grpId="0"/>
      <p:bldP spid="176" grpId="1"/>
      <p:bldP spid="177" grpId="0"/>
      <p:bldP spid="177" grpId="1"/>
      <p:bldP spid="179" grpId="0"/>
      <p:bldP spid="179" grpId="1"/>
      <p:bldP spid="180" grpId="0"/>
      <p:bldP spid="180" grpId="1"/>
      <p:bldP spid="181" grpId="0" animBg="1"/>
      <p:bldP spid="181" grpId="1" animBg="1"/>
      <p:bldP spid="184" grpId="0"/>
      <p:bldP spid="184" grpId="1"/>
      <p:bldP spid="185" grpId="0"/>
      <p:bldP spid="185" grpId="1"/>
      <p:bldP spid="186" grpId="0"/>
      <p:bldP spid="186" grpId="1"/>
      <p:bldP spid="187" grpId="0"/>
      <p:bldP spid="187" grpId="1"/>
      <p:bldP spid="187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4514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9453" y="2971800"/>
            <a:ext cx="9058075" cy="2589213"/>
            <a:chOff x="9725" y="1981992"/>
            <a:chExt cx="9058075" cy="258921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970" y="1981992"/>
              <a:ext cx="3791830" cy="2589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3670916" y="2330978"/>
              <a:ext cx="1612599" cy="1580882"/>
              <a:chOff x="1828799" y="1478855"/>
              <a:chExt cx="3135497" cy="3073827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799" y="1478855"/>
                <a:ext cx="3135497" cy="1743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3593078" y="3485882"/>
                <a:ext cx="1094686" cy="1066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136339" y="3485882"/>
                <a:ext cx="1094686" cy="1066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603229" y="3222575"/>
                <a:ext cx="160907" cy="3395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059968" y="3222575"/>
                <a:ext cx="160907" cy="3395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1995685" y="2329434"/>
              <a:ext cx="1612599" cy="1580882"/>
              <a:chOff x="1828799" y="1478855"/>
              <a:chExt cx="3135497" cy="3073827"/>
            </a:xfrm>
          </p:grpSpPr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799" y="1478855"/>
                <a:ext cx="3135497" cy="1743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3593078" y="3485882"/>
                <a:ext cx="1094686" cy="1066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6339" y="3485882"/>
                <a:ext cx="1094686" cy="1066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603229" y="3222575"/>
                <a:ext cx="160907" cy="3395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059968" y="3222575"/>
                <a:ext cx="160907" cy="3395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329676" y="2345278"/>
              <a:ext cx="1612599" cy="1580882"/>
              <a:chOff x="1828799" y="1478855"/>
              <a:chExt cx="3135497" cy="3073827"/>
            </a:xfrm>
          </p:grpSpPr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799" y="1478855"/>
                <a:ext cx="3135497" cy="1743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Rectangle 51"/>
              <p:cNvSpPr/>
              <p:nvPr/>
            </p:nvSpPr>
            <p:spPr>
              <a:xfrm>
                <a:off x="3593078" y="3485882"/>
                <a:ext cx="1094686" cy="1066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136339" y="3485882"/>
                <a:ext cx="1094686" cy="1066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603229" y="3222575"/>
                <a:ext cx="160907" cy="3395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059968" y="3222575"/>
                <a:ext cx="160907" cy="3395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381000" y="2548257"/>
              <a:ext cx="5140561" cy="457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4513"/>
            <a:stretch/>
          </p:blipFill>
          <p:spPr bwMode="auto">
            <a:xfrm>
              <a:off x="9725" y="2345278"/>
              <a:ext cx="250285" cy="15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" name="Title 8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CA" dirty="0" smtClean="0"/>
              <a:t>LVDS Driver - Layout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7949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4514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7" name="Table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3544319"/>
              </p:ext>
            </p:extLst>
          </p:nvPr>
        </p:nvGraphicFramePr>
        <p:xfrm>
          <a:off x="533593" y="2457450"/>
          <a:ext cx="807720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990600"/>
                <a:gridCol w="685800"/>
                <a:gridCol w="685801"/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Specs</a:t>
                      </a:r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Typical</a:t>
                      </a:r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Min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Max</a:t>
                      </a:r>
                    </a:p>
                  </a:txBody>
                  <a:tcPr marL="45720" marR="45720" marT="22860" marB="22860"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Differential Input Voltage (@ R</a:t>
                      </a:r>
                      <a:r>
                        <a:rPr lang="en-US" sz="1200" baseline="-25000" dirty="0" smtClean="0">
                          <a:solidFill>
                            <a:srgbClr val="0070C0"/>
                          </a:solidFill>
                        </a:rPr>
                        <a:t>LOAD </a:t>
                      </a:r>
                      <a:r>
                        <a:rPr lang="en-US" sz="1200" baseline="0" dirty="0" smtClean="0">
                          <a:solidFill>
                            <a:srgbClr val="0070C0"/>
                          </a:solidFill>
                        </a:rPr>
                        <a:t>=100</a:t>
                      </a:r>
                      <a:r>
                        <a:rPr lang="el-GR" sz="1200" baseline="0" dirty="0" smtClean="0">
                          <a:solidFill>
                            <a:srgbClr val="0070C0"/>
                          </a:solidFill>
                        </a:rPr>
                        <a:t>Ω</a:t>
                      </a:r>
                      <a:r>
                        <a:rPr lang="en-US" sz="1200" baseline="0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en-US" sz="1200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600mV</a:t>
                      </a:r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22860" marB="22860"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Output Common Mode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1.2V</a:t>
                      </a:r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22860" marB="22860"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Input Current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3mA*</a:t>
                      </a:r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22860" marB="22860"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Speed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320MHz</a:t>
                      </a:r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500MHz</a:t>
                      </a:r>
                      <a:endParaRPr lang="en-US" sz="1200" dirty="0"/>
                    </a:p>
                  </a:txBody>
                  <a:tcPr marL="45720" marR="45720" marT="22860" marB="22860"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Supply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3.3V</a:t>
                      </a:r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22860" marB="22860"/>
                </a:tc>
              </a:tr>
            </a:tbl>
          </a:graphicData>
        </a:graphic>
      </p:graphicFrame>
      <p:sp>
        <p:nvSpPr>
          <p:cNvPr id="128" name="Rectangle 127"/>
          <p:cNvSpPr/>
          <p:nvPr/>
        </p:nvSpPr>
        <p:spPr>
          <a:xfrm>
            <a:off x="2969393" y="3913227"/>
            <a:ext cx="32093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/>
              <a:t>* Can meet standard LVDS requirements.</a:t>
            </a:r>
            <a:endParaRPr lang="en-US" sz="1400" b="1" i="1" dirty="0"/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CA" dirty="0" smtClean="0"/>
              <a:t>LVDS Receiver - Performance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1007852" y="1696998"/>
            <a:ext cx="7093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Schematic simulated at all condition (</a:t>
            </a:r>
            <a:r>
              <a:rPr lang="en-US" i="1" dirty="0" err="1" smtClean="0"/>
              <a:t>wo,wz,ws,wp</a:t>
            </a:r>
            <a:r>
              <a:rPr lang="en-US" i="1" dirty="0" smtClean="0"/>
              <a:t>) at room temperature.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5405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457200" y="1764279"/>
            <a:ext cx="2209800" cy="541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Hit Encoding - Inputs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0" y="199287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230529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261771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93013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324255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355497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386739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417981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449223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480465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511707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0" y="542949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0" y="574191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0" y="605433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636675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0" y="667917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97407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row0</a:t>
            </a:r>
            <a:endParaRPr lang="en-US" sz="9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-1" y="228649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row1</a:t>
            </a:r>
            <a:endParaRPr lang="en-US" sz="9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259891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row2</a:t>
            </a:r>
            <a:endParaRPr lang="en-US" sz="9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-2" y="2930139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3" y="3234939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row4</a:t>
            </a:r>
            <a:endParaRPr lang="en-US" sz="9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-4" y="353617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row5</a:t>
            </a:r>
          </a:p>
        </p:txBody>
      </p:sp>
      <p:pic>
        <p:nvPicPr>
          <p:cNvPr id="4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0" y="384859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416101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445463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478585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row9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241334" y="234339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241334" y="203097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241334" y="265581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241334" y="298703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41334" y="328065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41334" y="359307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240608" y="390549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240608" y="421791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240608" y="453033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241334" y="484275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04800" y="2030979"/>
            <a:ext cx="914400" cy="228600"/>
            <a:chOff x="2057400" y="1828799"/>
            <a:chExt cx="914400" cy="228600"/>
          </a:xfrm>
        </p:grpSpPr>
        <p:sp>
          <p:nvSpPr>
            <p:cNvPr id="91" name="Rectangle 90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04800" y="2347458"/>
            <a:ext cx="914400" cy="228600"/>
            <a:chOff x="2057400" y="1828799"/>
            <a:chExt cx="914400" cy="228600"/>
          </a:xfrm>
        </p:grpSpPr>
        <p:sp>
          <p:nvSpPr>
            <p:cNvPr id="97" name="Rectangle 9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04800" y="2655818"/>
            <a:ext cx="914400" cy="228600"/>
            <a:chOff x="2057400" y="1828799"/>
            <a:chExt cx="914400" cy="228600"/>
          </a:xfrm>
        </p:grpSpPr>
        <p:sp>
          <p:nvSpPr>
            <p:cNvPr id="102" name="Rectangle 10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04800" y="2987039"/>
            <a:ext cx="914400" cy="228600"/>
            <a:chOff x="2057400" y="1828799"/>
            <a:chExt cx="9144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04800" y="3284717"/>
            <a:ext cx="914400" cy="228600"/>
            <a:chOff x="2057400" y="1828799"/>
            <a:chExt cx="914400" cy="228600"/>
          </a:xfrm>
        </p:grpSpPr>
        <p:sp>
          <p:nvSpPr>
            <p:cNvPr id="112" name="Rectangle 11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03300" y="3600200"/>
            <a:ext cx="914400" cy="228600"/>
            <a:chOff x="2057400" y="1828799"/>
            <a:chExt cx="914400" cy="228600"/>
          </a:xfrm>
        </p:grpSpPr>
        <p:sp>
          <p:nvSpPr>
            <p:cNvPr id="117" name="Rectangle 11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03300" y="3909059"/>
            <a:ext cx="914400" cy="228600"/>
            <a:chOff x="2057400" y="1828799"/>
            <a:chExt cx="914400" cy="228600"/>
          </a:xfrm>
        </p:grpSpPr>
        <p:sp>
          <p:nvSpPr>
            <p:cNvPr id="122" name="Rectangle 12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03300" y="4225039"/>
            <a:ext cx="914400" cy="228600"/>
            <a:chOff x="2057400" y="1828799"/>
            <a:chExt cx="914400" cy="228600"/>
          </a:xfrm>
        </p:grpSpPr>
        <p:sp>
          <p:nvSpPr>
            <p:cNvPr id="127" name="Rectangle 12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303300" y="4533400"/>
            <a:ext cx="914400" cy="228600"/>
            <a:chOff x="2057400" y="1828799"/>
            <a:chExt cx="914400" cy="228600"/>
          </a:xfrm>
        </p:grpSpPr>
        <p:sp>
          <p:nvSpPr>
            <p:cNvPr id="132" name="Rectangle 13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03300" y="4846318"/>
            <a:ext cx="914400" cy="228600"/>
            <a:chOff x="2057400" y="1828799"/>
            <a:chExt cx="914400" cy="228600"/>
          </a:xfrm>
        </p:grpSpPr>
        <p:sp>
          <p:nvSpPr>
            <p:cNvPr id="137" name="Rectangle 13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1240608" y="5155179"/>
            <a:ext cx="228600" cy="1855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303300" y="5155178"/>
            <a:ext cx="914400" cy="1855221"/>
            <a:chOff x="2057400" y="1828799"/>
            <a:chExt cx="914400" cy="228600"/>
          </a:xfrm>
        </p:grpSpPr>
        <p:sp>
          <p:nvSpPr>
            <p:cNvPr id="143" name="Rectangle 142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7315200" y="1671831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hit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4479059" y="1671831"/>
            <a:ext cx="2797315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695503" y="1654061"/>
            <a:ext cx="2528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column address (5b) + double hit (1b</a:t>
            </a:r>
            <a:r>
              <a:rPr lang="en-US" sz="1050" dirty="0" smtClean="0"/>
              <a:t>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198908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125 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55938 -0.038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-192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3.33333E-6 L -0.6625 -0.038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9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4" grpId="0" animBg="1"/>
      <p:bldP spid="76" grpId="0" animBg="1"/>
      <p:bldP spid="78" grpId="0" animBg="1"/>
      <p:bldP spid="141" grpId="0" animBg="1"/>
      <p:bldP spid="150" grpId="0" animBg="1"/>
      <p:bldP spid="150" grpId="1" animBg="1"/>
      <p:bldP spid="150" grpId="2" animBg="1"/>
      <p:bldP spid="151" grpId="0" animBg="1"/>
      <p:bldP spid="151" grpId="1" animBg="1"/>
      <p:bldP spid="151" grpId="2" animBg="1"/>
      <p:bldP spid="152" grpId="0"/>
      <p:bldP spid="15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457200" y="1764279"/>
            <a:ext cx="2209800" cy="541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Hit Encoding – Processing the Strip Encoding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0" y="199287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230529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261771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93013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324255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355497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386739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417981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449223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480465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511707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0" y="542949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0" y="574191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0" y="605433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636675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0" y="667917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97407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row0</a:t>
            </a:r>
            <a:endParaRPr lang="en-US" sz="9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-1" y="228649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row1</a:t>
            </a:r>
            <a:endParaRPr lang="en-US" sz="9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259891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row2</a:t>
            </a:r>
            <a:endParaRPr lang="en-US" sz="9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-2" y="2930139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3" y="3234939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row4</a:t>
            </a:r>
            <a:endParaRPr lang="en-US" sz="9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-4" y="353617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384859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416101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445463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478585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row9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241334" y="234339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241334" y="203097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241334" y="265581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241334" y="298703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41334" y="328065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41334" y="359307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240608" y="390549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240608" y="421791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240608" y="453033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241334" y="484275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04800" y="2030979"/>
            <a:ext cx="914400" cy="228600"/>
            <a:chOff x="2057400" y="1828799"/>
            <a:chExt cx="914400" cy="228600"/>
          </a:xfrm>
        </p:grpSpPr>
        <p:sp>
          <p:nvSpPr>
            <p:cNvPr id="91" name="Rectangle 90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04800" y="2347458"/>
            <a:ext cx="914400" cy="228600"/>
            <a:chOff x="2057400" y="1828799"/>
            <a:chExt cx="914400" cy="228600"/>
          </a:xfrm>
        </p:grpSpPr>
        <p:sp>
          <p:nvSpPr>
            <p:cNvPr id="97" name="Rectangle 9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04800" y="2655818"/>
            <a:ext cx="914400" cy="228600"/>
            <a:chOff x="2057400" y="1828799"/>
            <a:chExt cx="914400" cy="228600"/>
          </a:xfrm>
        </p:grpSpPr>
        <p:sp>
          <p:nvSpPr>
            <p:cNvPr id="102" name="Rectangle 10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04800" y="2987039"/>
            <a:ext cx="914400" cy="228600"/>
            <a:chOff x="2057400" y="1828799"/>
            <a:chExt cx="9144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04800" y="3284717"/>
            <a:ext cx="914400" cy="228600"/>
            <a:chOff x="2057400" y="1828799"/>
            <a:chExt cx="914400" cy="228600"/>
          </a:xfrm>
        </p:grpSpPr>
        <p:sp>
          <p:nvSpPr>
            <p:cNvPr id="112" name="Rectangle 11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03300" y="3600200"/>
            <a:ext cx="914400" cy="228600"/>
            <a:chOff x="2057400" y="1828799"/>
            <a:chExt cx="914400" cy="228600"/>
          </a:xfrm>
        </p:grpSpPr>
        <p:sp>
          <p:nvSpPr>
            <p:cNvPr id="117" name="Rectangle 11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03300" y="3909059"/>
            <a:ext cx="914400" cy="228600"/>
            <a:chOff x="2057400" y="1828799"/>
            <a:chExt cx="914400" cy="228600"/>
          </a:xfrm>
        </p:grpSpPr>
        <p:sp>
          <p:nvSpPr>
            <p:cNvPr id="122" name="Rectangle 12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03300" y="4225039"/>
            <a:ext cx="914400" cy="228600"/>
            <a:chOff x="2057400" y="1828799"/>
            <a:chExt cx="914400" cy="228600"/>
          </a:xfrm>
        </p:grpSpPr>
        <p:sp>
          <p:nvSpPr>
            <p:cNvPr id="127" name="Rectangle 12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303300" y="4533400"/>
            <a:ext cx="914400" cy="228600"/>
            <a:chOff x="2057400" y="1828799"/>
            <a:chExt cx="914400" cy="228600"/>
          </a:xfrm>
        </p:grpSpPr>
        <p:sp>
          <p:nvSpPr>
            <p:cNvPr id="132" name="Rectangle 13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03300" y="4846318"/>
            <a:ext cx="914400" cy="228600"/>
            <a:chOff x="2057400" y="1828799"/>
            <a:chExt cx="914400" cy="228600"/>
          </a:xfrm>
        </p:grpSpPr>
        <p:sp>
          <p:nvSpPr>
            <p:cNvPr id="137" name="Rectangle 13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1240608" y="5155179"/>
            <a:ext cx="228600" cy="1855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303300" y="5155178"/>
            <a:ext cx="914400" cy="1855221"/>
            <a:chOff x="2057400" y="1828799"/>
            <a:chExt cx="914400" cy="228600"/>
          </a:xfrm>
        </p:grpSpPr>
        <p:sp>
          <p:nvSpPr>
            <p:cNvPr id="143" name="Rectangle 142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828800" y="2030978"/>
            <a:ext cx="495300" cy="2285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836420" y="5155674"/>
            <a:ext cx="486954" cy="18547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79295" y="2048124"/>
            <a:ext cx="194310" cy="19431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66" idx="3"/>
            <a:endCxn id="3" idx="1"/>
          </p:cNvCxnSpPr>
          <p:nvPr/>
        </p:nvCxnSpPr>
        <p:spPr>
          <a:xfrm>
            <a:off x="1469934" y="2145278"/>
            <a:ext cx="35886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2076450" y="1900431"/>
            <a:ext cx="0" cy="1371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12330" y="1662847"/>
            <a:ext cx="1282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1" dirty="0" smtClean="0"/>
              <a:t>0</a:t>
            </a:r>
            <a:endParaRPr lang="en-US" i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1469208" y="2242434"/>
            <a:ext cx="854166" cy="333876"/>
            <a:chOff x="1622334" y="2078101"/>
            <a:chExt cx="854166" cy="333876"/>
          </a:xfrm>
        </p:grpSpPr>
        <p:sp>
          <p:nvSpPr>
            <p:cNvPr id="173" name="Rectangle 172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5" name="Straight Arrow Connector 174"/>
            <p:cNvCxnSpPr>
              <a:endCxn id="173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1" idx="4"/>
            </p:cNvCxnSpPr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1471113" y="2550542"/>
            <a:ext cx="854166" cy="333876"/>
            <a:chOff x="1622334" y="2078101"/>
            <a:chExt cx="854166" cy="333876"/>
          </a:xfrm>
        </p:grpSpPr>
        <p:sp>
          <p:nvSpPr>
            <p:cNvPr id="178" name="Rectangle 177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0" name="Straight Arrow Connector 179"/>
            <p:cNvCxnSpPr>
              <a:endCxn id="178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1471113" y="2881763"/>
            <a:ext cx="854166" cy="333876"/>
            <a:chOff x="1622334" y="2078101"/>
            <a:chExt cx="854166" cy="333876"/>
          </a:xfrm>
        </p:grpSpPr>
        <p:sp>
          <p:nvSpPr>
            <p:cNvPr id="183" name="Rectangle 182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5" name="Straight Arrow Connector 184"/>
            <p:cNvCxnSpPr>
              <a:endCxn id="183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1469208" y="3185645"/>
            <a:ext cx="854166" cy="333876"/>
            <a:chOff x="1622334" y="2078101"/>
            <a:chExt cx="854166" cy="333876"/>
          </a:xfrm>
        </p:grpSpPr>
        <p:sp>
          <p:nvSpPr>
            <p:cNvPr id="188" name="Rectangle 187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0" name="Straight Arrow Connector 189"/>
            <p:cNvCxnSpPr>
              <a:endCxn id="188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91"/>
          <p:cNvGrpSpPr/>
          <p:nvPr/>
        </p:nvGrpSpPr>
        <p:grpSpPr>
          <a:xfrm>
            <a:off x="1471113" y="3493753"/>
            <a:ext cx="854166" cy="333876"/>
            <a:chOff x="1622334" y="2078101"/>
            <a:chExt cx="854166" cy="333876"/>
          </a:xfrm>
        </p:grpSpPr>
        <p:sp>
          <p:nvSpPr>
            <p:cNvPr id="193" name="Rectangle 192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5" name="Straight Arrow Connector 194"/>
            <p:cNvCxnSpPr>
              <a:endCxn id="193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1471113" y="3824974"/>
            <a:ext cx="854166" cy="333876"/>
            <a:chOff x="1622334" y="2078101"/>
            <a:chExt cx="854166" cy="333876"/>
          </a:xfrm>
        </p:grpSpPr>
        <p:sp>
          <p:nvSpPr>
            <p:cNvPr id="198" name="Rectangle 197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0" name="Straight Arrow Connector 199"/>
            <p:cNvCxnSpPr>
              <a:endCxn id="198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/>
          <p:cNvGrpSpPr/>
          <p:nvPr/>
        </p:nvGrpSpPr>
        <p:grpSpPr>
          <a:xfrm>
            <a:off x="1469208" y="4141814"/>
            <a:ext cx="854166" cy="333876"/>
            <a:chOff x="1622334" y="2078101"/>
            <a:chExt cx="854166" cy="333876"/>
          </a:xfrm>
        </p:grpSpPr>
        <p:sp>
          <p:nvSpPr>
            <p:cNvPr id="203" name="Rectangle 202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5" name="Straight Arrow Connector 204"/>
            <p:cNvCxnSpPr>
              <a:endCxn id="203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206"/>
          <p:cNvGrpSpPr/>
          <p:nvPr/>
        </p:nvGrpSpPr>
        <p:grpSpPr>
          <a:xfrm>
            <a:off x="1471113" y="4449922"/>
            <a:ext cx="854166" cy="333876"/>
            <a:chOff x="1622334" y="2078101"/>
            <a:chExt cx="854166" cy="333876"/>
          </a:xfrm>
        </p:grpSpPr>
        <p:sp>
          <p:nvSpPr>
            <p:cNvPr id="208" name="Rectangle 207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0" name="Straight Arrow Connector 209"/>
            <p:cNvCxnSpPr>
              <a:endCxn id="208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>
            <a:off x="1471113" y="4781143"/>
            <a:ext cx="854166" cy="333876"/>
            <a:chOff x="1622334" y="2078101"/>
            <a:chExt cx="854166" cy="333876"/>
          </a:xfrm>
        </p:grpSpPr>
        <p:sp>
          <p:nvSpPr>
            <p:cNvPr id="213" name="Rectangle 212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5" name="Straight Arrow Connector 214"/>
            <p:cNvCxnSpPr>
              <a:endCxn id="213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/>
          <p:cNvCxnSpPr>
            <a:stCxn id="3" idx="3"/>
          </p:cNvCxnSpPr>
          <p:nvPr/>
        </p:nvCxnSpPr>
        <p:spPr>
          <a:xfrm flipV="1">
            <a:off x="2324100" y="2145277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V="1">
            <a:off x="2325279" y="245769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V="1">
            <a:off x="2324100" y="277011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flipV="1">
            <a:off x="2325279" y="3082539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2324100" y="342295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V="1">
            <a:off x="2325279" y="3735379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flipV="1">
            <a:off x="2324100" y="4047799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flipV="1">
            <a:off x="2325279" y="4360220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 flipV="1">
            <a:off x="2319803" y="4651867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 flipV="1">
            <a:off x="2320982" y="496428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3462803" y="1939847"/>
            <a:ext cx="1149286" cy="4994354"/>
            <a:chOff x="3462803" y="1939847"/>
            <a:chExt cx="1149286" cy="4994354"/>
          </a:xfrm>
        </p:grpSpPr>
        <p:grpSp>
          <p:nvGrpSpPr>
            <p:cNvPr id="30" name="Group 29"/>
            <p:cNvGrpSpPr/>
            <p:nvPr/>
          </p:nvGrpSpPr>
          <p:grpSpPr>
            <a:xfrm>
              <a:off x="3505200" y="1939847"/>
              <a:ext cx="1066800" cy="4994354"/>
              <a:chOff x="3505200" y="2357631"/>
              <a:chExt cx="1066800" cy="4576569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5052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36576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38100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39624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41148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42672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44196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45720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9" name="Rectangle 218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400800" y="2966924"/>
            <a:ext cx="1707748" cy="858990"/>
            <a:chOff x="6400800" y="2966924"/>
            <a:chExt cx="1707748" cy="858990"/>
          </a:xfrm>
        </p:grpSpPr>
        <p:sp>
          <p:nvSpPr>
            <p:cNvPr id="55" name="Rectangle 54"/>
            <p:cNvSpPr/>
            <p:nvPr/>
          </p:nvSpPr>
          <p:spPr>
            <a:xfrm>
              <a:off x="6629400" y="3078924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6629400" y="33488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8" name="Straight Connector 407"/>
            <p:cNvCxnSpPr/>
            <p:nvPr/>
          </p:nvCxnSpPr>
          <p:spPr>
            <a:xfrm flipV="1">
              <a:off x="6400800" y="3678100"/>
              <a:ext cx="304800" cy="2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705600" y="2966924"/>
              <a:ext cx="14029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closed switch</a:t>
              </a:r>
              <a:endParaRPr lang="en-US" sz="1600" dirty="0"/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6705600" y="3209701"/>
              <a:ext cx="1266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open switch</a:t>
              </a:r>
              <a:endParaRPr lang="en-US" sz="1600" dirty="0"/>
            </a:p>
          </p:txBody>
        </p:sp>
        <p:sp>
          <p:nvSpPr>
            <p:cNvPr id="418" name="TextBox 417"/>
            <p:cNvSpPr txBox="1"/>
            <p:nvPr/>
          </p:nvSpPr>
          <p:spPr>
            <a:xfrm>
              <a:off x="6705600" y="3487360"/>
              <a:ext cx="13227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Control lines</a:t>
              </a:r>
              <a:endParaRPr lang="en-US" sz="1600" dirty="0"/>
            </a:p>
          </p:txBody>
        </p:sp>
      </p:grpSp>
      <p:sp>
        <p:nvSpPr>
          <p:cNvPr id="419" name="TextBox 418"/>
          <p:cNvSpPr txBox="1"/>
          <p:nvPr/>
        </p:nvSpPr>
        <p:spPr>
          <a:xfrm>
            <a:off x="3443369" y="1597223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8xbit0 lines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xmlns="" val="19343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>
            <a:stCxn id="510" idx="1"/>
          </p:cNvCxnSpPr>
          <p:nvPr/>
        </p:nvCxnSpPr>
        <p:spPr>
          <a:xfrm flipH="1">
            <a:off x="3124202" y="5970519"/>
            <a:ext cx="44977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-457200" y="1764279"/>
            <a:ext cx="2209800" cy="541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99287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230529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261771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93013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324255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355497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386739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417981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449223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480465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511707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0" y="542949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0" y="574191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0" y="605433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636675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0" y="667917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97407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row0</a:t>
            </a:r>
            <a:endParaRPr lang="en-US" sz="9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-1" y="228649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row1</a:t>
            </a:r>
            <a:endParaRPr lang="en-US" sz="9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259891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row2</a:t>
            </a:r>
            <a:endParaRPr lang="en-US" sz="9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-2" y="2930139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3" y="3234939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row4</a:t>
            </a:r>
            <a:endParaRPr lang="en-US" sz="9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-4" y="353617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384859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416101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445463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478585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row9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241334" y="234339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241334" y="203097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241334" y="265581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241334" y="298703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41334" y="328065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41334" y="359307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240608" y="390549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240608" y="421791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240608" y="453033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241334" y="484275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04800" y="2030979"/>
            <a:ext cx="914400" cy="228600"/>
            <a:chOff x="2057400" y="1828799"/>
            <a:chExt cx="914400" cy="228600"/>
          </a:xfrm>
        </p:grpSpPr>
        <p:sp>
          <p:nvSpPr>
            <p:cNvPr id="91" name="Rectangle 90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04800" y="2347458"/>
            <a:ext cx="914400" cy="228600"/>
            <a:chOff x="2057400" y="1828799"/>
            <a:chExt cx="914400" cy="228600"/>
          </a:xfrm>
        </p:grpSpPr>
        <p:sp>
          <p:nvSpPr>
            <p:cNvPr id="97" name="Rectangle 9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04800" y="2655818"/>
            <a:ext cx="914400" cy="228600"/>
            <a:chOff x="2057400" y="1828799"/>
            <a:chExt cx="914400" cy="228600"/>
          </a:xfrm>
        </p:grpSpPr>
        <p:sp>
          <p:nvSpPr>
            <p:cNvPr id="102" name="Rectangle 10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04800" y="2987039"/>
            <a:ext cx="914400" cy="228600"/>
            <a:chOff x="2057400" y="1828799"/>
            <a:chExt cx="9144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04800" y="3284717"/>
            <a:ext cx="914400" cy="228600"/>
            <a:chOff x="2057400" y="1828799"/>
            <a:chExt cx="914400" cy="228600"/>
          </a:xfrm>
        </p:grpSpPr>
        <p:sp>
          <p:nvSpPr>
            <p:cNvPr id="112" name="Rectangle 11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03300" y="3600200"/>
            <a:ext cx="914400" cy="228600"/>
            <a:chOff x="2057400" y="1828799"/>
            <a:chExt cx="914400" cy="228600"/>
          </a:xfrm>
        </p:grpSpPr>
        <p:sp>
          <p:nvSpPr>
            <p:cNvPr id="117" name="Rectangle 11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03300" y="3909059"/>
            <a:ext cx="914400" cy="228600"/>
            <a:chOff x="2057400" y="1828799"/>
            <a:chExt cx="914400" cy="228600"/>
          </a:xfrm>
        </p:grpSpPr>
        <p:sp>
          <p:nvSpPr>
            <p:cNvPr id="122" name="Rectangle 12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03300" y="4225039"/>
            <a:ext cx="914400" cy="228600"/>
            <a:chOff x="2057400" y="1828799"/>
            <a:chExt cx="914400" cy="228600"/>
          </a:xfrm>
        </p:grpSpPr>
        <p:sp>
          <p:nvSpPr>
            <p:cNvPr id="127" name="Rectangle 12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303300" y="4533400"/>
            <a:ext cx="914400" cy="228600"/>
            <a:chOff x="2057400" y="1828799"/>
            <a:chExt cx="914400" cy="228600"/>
          </a:xfrm>
        </p:grpSpPr>
        <p:sp>
          <p:nvSpPr>
            <p:cNvPr id="132" name="Rectangle 13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03300" y="4846318"/>
            <a:ext cx="914400" cy="228600"/>
            <a:chOff x="2057400" y="1828799"/>
            <a:chExt cx="914400" cy="228600"/>
          </a:xfrm>
        </p:grpSpPr>
        <p:sp>
          <p:nvSpPr>
            <p:cNvPr id="137" name="Rectangle 13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1240608" y="5155179"/>
            <a:ext cx="228600" cy="1855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303300" y="5155178"/>
            <a:ext cx="914400" cy="1855221"/>
            <a:chOff x="2057400" y="1828799"/>
            <a:chExt cx="914400" cy="228600"/>
          </a:xfrm>
        </p:grpSpPr>
        <p:sp>
          <p:nvSpPr>
            <p:cNvPr id="143" name="Rectangle 142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828800" y="2030978"/>
            <a:ext cx="495300" cy="2285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836420" y="5155674"/>
            <a:ext cx="486954" cy="18547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79295" y="2048124"/>
            <a:ext cx="194310" cy="19431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66" idx="3"/>
            <a:endCxn id="3" idx="1"/>
          </p:cNvCxnSpPr>
          <p:nvPr/>
        </p:nvCxnSpPr>
        <p:spPr>
          <a:xfrm>
            <a:off x="1469934" y="2145278"/>
            <a:ext cx="35886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2076450" y="1900431"/>
            <a:ext cx="0" cy="1371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12330" y="1662847"/>
            <a:ext cx="1282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1" dirty="0" smtClean="0"/>
              <a:t>0</a:t>
            </a:r>
            <a:endParaRPr lang="en-US" i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1469208" y="2242434"/>
            <a:ext cx="854166" cy="333876"/>
            <a:chOff x="1622334" y="2078101"/>
            <a:chExt cx="854166" cy="333876"/>
          </a:xfrm>
        </p:grpSpPr>
        <p:sp>
          <p:nvSpPr>
            <p:cNvPr id="173" name="Rectangle 172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5" name="Straight Arrow Connector 174"/>
            <p:cNvCxnSpPr>
              <a:endCxn id="173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1" idx="4"/>
            </p:cNvCxnSpPr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1471113" y="2550542"/>
            <a:ext cx="854166" cy="333876"/>
            <a:chOff x="1622334" y="2078101"/>
            <a:chExt cx="854166" cy="333876"/>
          </a:xfrm>
        </p:grpSpPr>
        <p:sp>
          <p:nvSpPr>
            <p:cNvPr id="178" name="Rectangle 177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0" name="Straight Arrow Connector 179"/>
            <p:cNvCxnSpPr>
              <a:endCxn id="178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1471113" y="2881763"/>
            <a:ext cx="854166" cy="333876"/>
            <a:chOff x="1622334" y="2078101"/>
            <a:chExt cx="854166" cy="333876"/>
          </a:xfrm>
        </p:grpSpPr>
        <p:sp>
          <p:nvSpPr>
            <p:cNvPr id="183" name="Rectangle 182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5" name="Straight Arrow Connector 184"/>
            <p:cNvCxnSpPr>
              <a:endCxn id="183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1469208" y="3185645"/>
            <a:ext cx="854166" cy="333876"/>
            <a:chOff x="1622334" y="2078101"/>
            <a:chExt cx="854166" cy="333876"/>
          </a:xfrm>
        </p:grpSpPr>
        <p:sp>
          <p:nvSpPr>
            <p:cNvPr id="188" name="Rectangle 187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0" name="Straight Arrow Connector 189"/>
            <p:cNvCxnSpPr>
              <a:endCxn id="188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91"/>
          <p:cNvGrpSpPr/>
          <p:nvPr/>
        </p:nvGrpSpPr>
        <p:grpSpPr>
          <a:xfrm>
            <a:off x="1471113" y="3493753"/>
            <a:ext cx="854166" cy="333876"/>
            <a:chOff x="1622334" y="2078101"/>
            <a:chExt cx="854166" cy="333876"/>
          </a:xfrm>
        </p:grpSpPr>
        <p:sp>
          <p:nvSpPr>
            <p:cNvPr id="193" name="Rectangle 192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5" name="Straight Arrow Connector 194"/>
            <p:cNvCxnSpPr>
              <a:endCxn id="193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1471113" y="3824974"/>
            <a:ext cx="854166" cy="333876"/>
            <a:chOff x="1622334" y="2078101"/>
            <a:chExt cx="854166" cy="333876"/>
          </a:xfrm>
        </p:grpSpPr>
        <p:sp>
          <p:nvSpPr>
            <p:cNvPr id="198" name="Rectangle 197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0" name="Straight Arrow Connector 199"/>
            <p:cNvCxnSpPr>
              <a:endCxn id="198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/>
          <p:cNvGrpSpPr/>
          <p:nvPr/>
        </p:nvGrpSpPr>
        <p:grpSpPr>
          <a:xfrm>
            <a:off x="1469208" y="4141814"/>
            <a:ext cx="854166" cy="333876"/>
            <a:chOff x="1622334" y="2078101"/>
            <a:chExt cx="854166" cy="333876"/>
          </a:xfrm>
        </p:grpSpPr>
        <p:sp>
          <p:nvSpPr>
            <p:cNvPr id="203" name="Rectangle 202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5" name="Straight Arrow Connector 204"/>
            <p:cNvCxnSpPr>
              <a:endCxn id="203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206"/>
          <p:cNvGrpSpPr/>
          <p:nvPr/>
        </p:nvGrpSpPr>
        <p:grpSpPr>
          <a:xfrm>
            <a:off x="1471113" y="4449922"/>
            <a:ext cx="854166" cy="333876"/>
            <a:chOff x="1622334" y="2078101"/>
            <a:chExt cx="854166" cy="333876"/>
          </a:xfrm>
        </p:grpSpPr>
        <p:sp>
          <p:nvSpPr>
            <p:cNvPr id="208" name="Rectangle 207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0" name="Straight Arrow Connector 209"/>
            <p:cNvCxnSpPr>
              <a:endCxn id="208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>
            <a:off x="1471113" y="4781143"/>
            <a:ext cx="854166" cy="333876"/>
            <a:chOff x="1622334" y="2078101"/>
            <a:chExt cx="854166" cy="333876"/>
          </a:xfrm>
        </p:grpSpPr>
        <p:sp>
          <p:nvSpPr>
            <p:cNvPr id="213" name="Rectangle 212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5" name="Straight Arrow Connector 214"/>
            <p:cNvCxnSpPr>
              <a:endCxn id="213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/>
          <p:cNvCxnSpPr>
            <a:stCxn id="3" idx="3"/>
          </p:cNvCxnSpPr>
          <p:nvPr/>
        </p:nvCxnSpPr>
        <p:spPr>
          <a:xfrm>
            <a:off x="2324100" y="2145278"/>
            <a:ext cx="69723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319802" y="2457698"/>
            <a:ext cx="6976598" cy="2506591"/>
            <a:chOff x="2319803" y="2457698"/>
            <a:chExt cx="2481976" cy="2506591"/>
          </a:xfrm>
        </p:grpSpPr>
        <p:cxnSp>
          <p:nvCxnSpPr>
            <p:cNvPr id="237" name="Straight Connector 236"/>
            <p:cNvCxnSpPr/>
            <p:nvPr/>
          </p:nvCxnSpPr>
          <p:spPr>
            <a:xfrm flipV="1">
              <a:off x="2325279" y="2457698"/>
              <a:ext cx="2476500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V="1">
              <a:off x="2324100" y="2770118"/>
              <a:ext cx="2476500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V="1">
              <a:off x="2325279" y="3082539"/>
              <a:ext cx="2476500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V="1">
              <a:off x="2324100" y="3422958"/>
              <a:ext cx="2476500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V="1">
              <a:off x="2325279" y="3735379"/>
              <a:ext cx="2476500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flipV="1">
              <a:off x="2324100" y="4047799"/>
              <a:ext cx="2476500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V="1">
              <a:off x="2325279" y="4360220"/>
              <a:ext cx="2476500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V="1">
              <a:off x="2319803" y="4651867"/>
              <a:ext cx="2476500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flipV="1">
              <a:off x="2320982" y="4964288"/>
              <a:ext cx="2476500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462803" y="1939847"/>
            <a:ext cx="1149286" cy="4994354"/>
            <a:chOff x="3462803" y="1939847"/>
            <a:chExt cx="1149286" cy="4994354"/>
          </a:xfrm>
        </p:grpSpPr>
        <p:grpSp>
          <p:nvGrpSpPr>
            <p:cNvPr id="30" name="Group 29"/>
            <p:cNvGrpSpPr/>
            <p:nvPr/>
          </p:nvGrpSpPr>
          <p:grpSpPr>
            <a:xfrm>
              <a:off x="3505200" y="1939847"/>
              <a:ext cx="1066800" cy="4994354"/>
              <a:chOff x="3505200" y="2357631"/>
              <a:chExt cx="1066800" cy="4576569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5052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36576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38100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39624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41148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42672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44196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45720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9" name="Rectangle 218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4949774" y="1946942"/>
            <a:ext cx="1149286" cy="4994354"/>
            <a:chOff x="3462803" y="1939847"/>
            <a:chExt cx="1149286" cy="4994354"/>
          </a:xfrm>
        </p:grpSpPr>
        <p:grpSp>
          <p:nvGrpSpPr>
            <p:cNvPr id="266" name="Group 265"/>
            <p:cNvGrpSpPr/>
            <p:nvPr/>
          </p:nvGrpSpPr>
          <p:grpSpPr>
            <a:xfrm>
              <a:off x="3505200" y="1939847"/>
              <a:ext cx="1066800" cy="4994354"/>
              <a:chOff x="3505200" y="2357631"/>
              <a:chExt cx="1066800" cy="4576569"/>
            </a:xfrm>
          </p:grpSpPr>
          <p:cxnSp>
            <p:nvCxnSpPr>
              <p:cNvPr id="383" name="Straight Connector 382"/>
              <p:cNvCxnSpPr/>
              <p:nvPr/>
            </p:nvCxnSpPr>
            <p:spPr>
              <a:xfrm>
                <a:off x="35052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>
                <a:off x="36576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>
                <a:off x="38100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>
                <a:off x="39624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/>
              <p:nvPr/>
            </p:nvCxnSpPr>
            <p:spPr>
              <a:xfrm>
                <a:off x="41148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>
                <a:off x="42672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>
                <a:off x="44196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45720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" name="Rectangle 275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" name="Group 410"/>
          <p:cNvGrpSpPr/>
          <p:nvPr/>
        </p:nvGrpSpPr>
        <p:grpSpPr>
          <a:xfrm>
            <a:off x="6323151" y="1956462"/>
            <a:ext cx="1149286" cy="4994354"/>
            <a:chOff x="3462803" y="1939847"/>
            <a:chExt cx="1149286" cy="4994354"/>
          </a:xfrm>
        </p:grpSpPr>
        <p:grpSp>
          <p:nvGrpSpPr>
            <p:cNvPr id="412" name="Group 411"/>
            <p:cNvGrpSpPr/>
            <p:nvPr/>
          </p:nvGrpSpPr>
          <p:grpSpPr>
            <a:xfrm>
              <a:off x="3505200" y="1939847"/>
              <a:ext cx="1066800" cy="4994354"/>
              <a:chOff x="3505200" y="2357631"/>
              <a:chExt cx="1066800" cy="4576569"/>
            </a:xfrm>
          </p:grpSpPr>
          <p:cxnSp>
            <p:nvCxnSpPr>
              <p:cNvPr id="495" name="Straight Connector 494"/>
              <p:cNvCxnSpPr/>
              <p:nvPr/>
            </p:nvCxnSpPr>
            <p:spPr>
              <a:xfrm>
                <a:off x="35052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/>
              <p:nvPr/>
            </p:nvCxnSpPr>
            <p:spPr>
              <a:xfrm>
                <a:off x="36576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/>
              <p:nvPr/>
            </p:nvCxnSpPr>
            <p:spPr>
              <a:xfrm>
                <a:off x="38100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>
                <a:off x="39624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>
                <a:off x="41148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>
                <a:off x="42672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>
                <a:off x="44196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>
                <a:off x="45720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3" name="Rectangle 412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3" name="TextBox 502"/>
          <p:cNvSpPr txBox="1"/>
          <p:nvPr/>
        </p:nvSpPr>
        <p:spPr>
          <a:xfrm>
            <a:off x="3443369" y="1597223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8xbit0 lines</a:t>
            </a:r>
            <a:endParaRPr lang="en-US" sz="1400" b="1" i="1" dirty="0"/>
          </a:p>
        </p:txBody>
      </p:sp>
      <p:sp>
        <p:nvSpPr>
          <p:cNvPr id="504" name="TextBox 503"/>
          <p:cNvSpPr txBox="1"/>
          <p:nvPr/>
        </p:nvSpPr>
        <p:spPr>
          <a:xfrm>
            <a:off x="4941371" y="1588537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8xbit1 lines</a:t>
            </a:r>
            <a:endParaRPr lang="en-US" sz="1400" b="1" i="1" dirty="0"/>
          </a:p>
        </p:txBody>
      </p:sp>
      <p:sp>
        <p:nvSpPr>
          <p:cNvPr id="505" name="TextBox 504"/>
          <p:cNvSpPr txBox="1"/>
          <p:nvPr/>
        </p:nvSpPr>
        <p:spPr>
          <a:xfrm>
            <a:off x="6313429" y="1587048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8xbit2 lines</a:t>
            </a:r>
            <a:endParaRPr lang="en-US" sz="1400" b="1" i="1" dirty="0"/>
          </a:p>
        </p:txBody>
      </p:sp>
      <p:sp>
        <p:nvSpPr>
          <p:cNvPr id="506" name="TextBox 505"/>
          <p:cNvSpPr txBox="1"/>
          <p:nvPr/>
        </p:nvSpPr>
        <p:spPr>
          <a:xfrm>
            <a:off x="8373291" y="158410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…</a:t>
            </a:r>
            <a:endParaRPr lang="en-US" sz="1400" b="1" i="1" dirty="0"/>
          </a:p>
        </p:txBody>
      </p:sp>
      <p:sp>
        <p:nvSpPr>
          <p:cNvPr id="507" name="Rectangle 506"/>
          <p:cNvSpPr/>
          <p:nvPr/>
        </p:nvSpPr>
        <p:spPr>
          <a:xfrm>
            <a:off x="3401328" y="5734299"/>
            <a:ext cx="1281031" cy="47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8b Memory</a:t>
            </a:r>
            <a:endParaRPr lang="en-US" sz="1600" dirty="0"/>
          </a:p>
        </p:txBody>
      </p:sp>
      <p:sp>
        <p:nvSpPr>
          <p:cNvPr id="508" name="Rectangle 507"/>
          <p:cNvSpPr/>
          <p:nvPr/>
        </p:nvSpPr>
        <p:spPr>
          <a:xfrm>
            <a:off x="4879699" y="5734299"/>
            <a:ext cx="1281031" cy="47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8b Memory</a:t>
            </a:r>
            <a:endParaRPr lang="en-US" sz="1600" dirty="0"/>
          </a:p>
        </p:txBody>
      </p:sp>
      <p:sp>
        <p:nvSpPr>
          <p:cNvPr id="509" name="Rectangle 508"/>
          <p:cNvSpPr/>
          <p:nvPr/>
        </p:nvSpPr>
        <p:spPr>
          <a:xfrm>
            <a:off x="6251757" y="5732315"/>
            <a:ext cx="1281031" cy="47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8b Memory</a:t>
            </a:r>
            <a:endParaRPr lang="en-US" sz="1600" dirty="0"/>
          </a:p>
        </p:txBody>
      </p:sp>
      <p:sp>
        <p:nvSpPr>
          <p:cNvPr id="510" name="TextBox 509"/>
          <p:cNvSpPr txBox="1"/>
          <p:nvPr/>
        </p:nvSpPr>
        <p:spPr>
          <a:xfrm>
            <a:off x="7621993" y="5816630"/>
            <a:ext cx="1367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Write Memory</a:t>
            </a:r>
            <a:endParaRPr lang="en-US" sz="1400" b="1" i="1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Hit Encoding – Processing the Strip Encoding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0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457200" y="1764279"/>
            <a:ext cx="2209800" cy="541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Hit Encoding – Processing the Strip Encoding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99287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230529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261771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93013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324255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355497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386739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417981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449223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480465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511707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0" y="542949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0" y="574191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0" y="605433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636675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0" y="667917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97407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row0</a:t>
            </a:r>
            <a:endParaRPr lang="en-US" sz="9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-1" y="228649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row1</a:t>
            </a:r>
            <a:endParaRPr lang="en-US" sz="9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259891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row2</a:t>
            </a:r>
            <a:endParaRPr lang="en-US" sz="9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-2" y="2930139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3" y="3234939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row4</a:t>
            </a:r>
            <a:endParaRPr lang="en-US" sz="9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-4" y="353617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384859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416101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445463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478585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row9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241334" y="234339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241334" y="203097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241334" y="265581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241334" y="298703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41334" y="328065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41334" y="359307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240608" y="390549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240608" y="421791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240608" y="453033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241334" y="484275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04800" y="2030979"/>
            <a:ext cx="914400" cy="228600"/>
            <a:chOff x="2057400" y="1828799"/>
            <a:chExt cx="914400" cy="228600"/>
          </a:xfrm>
        </p:grpSpPr>
        <p:sp>
          <p:nvSpPr>
            <p:cNvPr id="91" name="Rectangle 90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04800" y="2347458"/>
            <a:ext cx="914400" cy="228600"/>
            <a:chOff x="2057400" y="1828799"/>
            <a:chExt cx="914400" cy="228600"/>
          </a:xfrm>
        </p:grpSpPr>
        <p:sp>
          <p:nvSpPr>
            <p:cNvPr id="97" name="Rectangle 9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04800" y="2655818"/>
            <a:ext cx="914400" cy="228600"/>
            <a:chOff x="2057400" y="1828799"/>
            <a:chExt cx="914400" cy="228600"/>
          </a:xfrm>
        </p:grpSpPr>
        <p:sp>
          <p:nvSpPr>
            <p:cNvPr id="102" name="Rectangle 10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04800" y="2987039"/>
            <a:ext cx="914400" cy="228600"/>
            <a:chOff x="2057400" y="1828799"/>
            <a:chExt cx="9144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04800" y="3284717"/>
            <a:ext cx="914400" cy="228600"/>
            <a:chOff x="2057400" y="1828799"/>
            <a:chExt cx="914400" cy="228600"/>
          </a:xfrm>
        </p:grpSpPr>
        <p:sp>
          <p:nvSpPr>
            <p:cNvPr id="112" name="Rectangle 11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03300" y="3600200"/>
            <a:ext cx="914400" cy="228600"/>
            <a:chOff x="2057400" y="1828799"/>
            <a:chExt cx="914400" cy="228600"/>
          </a:xfrm>
        </p:grpSpPr>
        <p:sp>
          <p:nvSpPr>
            <p:cNvPr id="117" name="Rectangle 11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03300" y="3909059"/>
            <a:ext cx="914400" cy="228600"/>
            <a:chOff x="2057400" y="1828799"/>
            <a:chExt cx="914400" cy="228600"/>
          </a:xfrm>
        </p:grpSpPr>
        <p:sp>
          <p:nvSpPr>
            <p:cNvPr id="122" name="Rectangle 12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03300" y="4225039"/>
            <a:ext cx="914400" cy="228600"/>
            <a:chOff x="2057400" y="1828799"/>
            <a:chExt cx="914400" cy="228600"/>
          </a:xfrm>
        </p:grpSpPr>
        <p:sp>
          <p:nvSpPr>
            <p:cNvPr id="127" name="Rectangle 12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303300" y="4533400"/>
            <a:ext cx="914400" cy="228600"/>
            <a:chOff x="2057400" y="1828799"/>
            <a:chExt cx="914400" cy="228600"/>
          </a:xfrm>
        </p:grpSpPr>
        <p:sp>
          <p:nvSpPr>
            <p:cNvPr id="132" name="Rectangle 13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03300" y="4846318"/>
            <a:ext cx="914400" cy="228600"/>
            <a:chOff x="2057400" y="1828799"/>
            <a:chExt cx="914400" cy="228600"/>
          </a:xfrm>
        </p:grpSpPr>
        <p:sp>
          <p:nvSpPr>
            <p:cNvPr id="137" name="Rectangle 13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1240608" y="5155179"/>
            <a:ext cx="228600" cy="1855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303300" y="5155178"/>
            <a:ext cx="914400" cy="1855221"/>
            <a:chOff x="2057400" y="1828799"/>
            <a:chExt cx="914400" cy="228600"/>
          </a:xfrm>
        </p:grpSpPr>
        <p:sp>
          <p:nvSpPr>
            <p:cNvPr id="143" name="Rectangle 142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828800" y="2030978"/>
            <a:ext cx="495300" cy="2285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836420" y="5155674"/>
            <a:ext cx="486954" cy="18547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79295" y="2048124"/>
            <a:ext cx="194310" cy="19431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66" idx="3"/>
            <a:endCxn id="3" idx="1"/>
          </p:cNvCxnSpPr>
          <p:nvPr/>
        </p:nvCxnSpPr>
        <p:spPr>
          <a:xfrm>
            <a:off x="1469934" y="2145278"/>
            <a:ext cx="35886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2076450" y="1900431"/>
            <a:ext cx="0" cy="1371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12330" y="1662847"/>
            <a:ext cx="1282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1" dirty="0" smtClean="0"/>
              <a:t>0</a:t>
            </a:r>
            <a:endParaRPr lang="en-US" i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1469208" y="2242434"/>
            <a:ext cx="854166" cy="333876"/>
            <a:chOff x="1622334" y="2078101"/>
            <a:chExt cx="854166" cy="333876"/>
          </a:xfrm>
        </p:grpSpPr>
        <p:sp>
          <p:nvSpPr>
            <p:cNvPr id="173" name="Rectangle 172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5" name="Straight Arrow Connector 174"/>
            <p:cNvCxnSpPr>
              <a:endCxn id="173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1" idx="4"/>
            </p:cNvCxnSpPr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1471113" y="2550542"/>
            <a:ext cx="854166" cy="333876"/>
            <a:chOff x="1622334" y="2078101"/>
            <a:chExt cx="854166" cy="333876"/>
          </a:xfrm>
        </p:grpSpPr>
        <p:sp>
          <p:nvSpPr>
            <p:cNvPr id="178" name="Rectangle 177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0" name="Straight Arrow Connector 179"/>
            <p:cNvCxnSpPr>
              <a:endCxn id="178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1471113" y="2881763"/>
            <a:ext cx="854166" cy="333876"/>
            <a:chOff x="1622334" y="2078101"/>
            <a:chExt cx="854166" cy="333876"/>
          </a:xfrm>
        </p:grpSpPr>
        <p:sp>
          <p:nvSpPr>
            <p:cNvPr id="183" name="Rectangle 182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5" name="Straight Arrow Connector 184"/>
            <p:cNvCxnSpPr>
              <a:endCxn id="183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1469208" y="3185645"/>
            <a:ext cx="854166" cy="333876"/>
            <a:chOff x="1622334" y="2078101"/>
            <a:chExt cx="854166" cy="333876"/>
          </a:xfrm>
        </p:grpSpPr>
        <p:sp>
          <p:nvSpPr>
            <p:cNvPr id="188" name="Rectangle 187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0" name="Straight Arrow Connector 189"/>
            <p:cNvCxnSpPr>
              <a:endCxn id="188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91"/>
          <p:cNvGrpSpPr/>
          <p:nvPr/>
        </p:nvGrpSpPr>
        <p:grpSpPr>
          <a:xfrm>
            <a:off x="1471113" y="3493753"/>
            <a:ext cx="854166" cy="333876"/>
            <a:chOff x="1622334" y="2078101"/>
            <a:chExt cx="854166" cy="333876"/>
          </a:xfrm>
        </p:grpSpPr>
        <p:sp>
          <p:nvSpPr>
            <p:cNvPr id="193" name="Rectangle 192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5" name="Straight Arrow Connector 194"/>
            <p:cNvCxnSpPr>
              <a:endCxn id="193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1471113" y="3824974"/>
            <a:ext cx="854166" cy="333876"/>
            <a:chOff x="1622334" y="2078101"/>
            <a:chExt cx="854166" cy="333876"/>
          </a:xfrm>
        </p:grpSpPr>
        <p:sp>
          <p:nvSpPr>
            <p:cNvPr id="198" name="Rectangle 197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0" name="Straight Arrow Connector 199"/>
            <p:cNvCxnSpPr>
              <a:endCxn id="198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/>
          <p:cNvGrpSpPr/>
          <p:nvPr/>
        </p:nvGrpSpPr>
        <p:grpSpPr>
          <a:xfrm>
            <a:off x="1469208" y="4141814"/>
            <a:ext cx="854166" cy="333876"/>
            <a:chOff x="1622334" y="2078101"/>
            <a:chExt cx="854166" cy="333876"/>
          </a:xfrm>
        </p:grpSpPr>
        <p:sp>
          <p:nvSpPr>
            <p:cNvPr id="203" name="Rectangle 202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5" name="Straight Arrow Connector 204"/>
            <p:cNvCxnSpPr>
              <a:endCxn id="203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206"/>
          <p:cNvGrpSpPr/>
          <p:nvPr/>
        </p:nvGrpSpPr>
        <p:grpSpPr>
          <a:xfrm>
            <a:off x="1471113" y="4449922"/>
            <a:ext cx="854166" cy="333876"/>
            <a:chOff x="1622334" y="2078101"/>
            <a:chExt cx="854166" cy="333876"/>
          </a:xfrm>
        </p:grpSpPr>
        <p:sp>
          <p:nvSpPr>
            <p:cNvPr id="208" name="Rectangle 207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0" name="Straight Arrow Connector 209"/>
            <p:cNvCxnSpPr>
              <a:endCxn id="208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>
            <a:off x="1471113" y="4781143"/>
            <a:ext cx="854166" cy="333876"/>
            <a:chOff x="1622334" y="2078101"/>
            <a:chExt cx="854166" cy="333876"/>
          </a:xfrm>
        </p:grpSpPr>
        <p:sp>
          <p:nvSpPr>
            <p:cNvPr id="213" name="Rectangle 212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5" name="Straight Arrow Connector 214"/>
            <p:cNvCxnSpPr>
              <a:endCxn id="213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/>
          <p:cNvCxnSpPr>
            <a:stCxn id="3" idx="3"/>
          </p:cNvCxnSpPr>
          <p:nvPr/>
        </p:nvCxnSpPr>
        <p:spPr>
          <a:xfrm flipV="1">
            <a:off x="2324100" y="2145277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V="1">
            <a:off x="2325279" y="245769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V="1">
            <a:off x="2324100" y="277011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flipV="1">
            <a:off x="2325279" y="3082539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2324100" y="342295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V="1">
            <a:off x="2325279" y="3735379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flipV="1">
            <a:off x="2324100" y="4047799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flipV="1">
            <a:off x="2325279" y="4360220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 flipV="1">
            <a:off x="2319803" y="4651867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 flipV="1">
            <a:off x="2320982" y="496428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3462803" y="1939847"/>
            <a:ext cx="1149286" cy="4994354"/>
            <a:chOff x="3462803" y="1939847"/>
            <a:chExt cx="1149286" cy="4994354"/>
          </a:xfrm>
        </p:grpSpPr>
        <p:grpSp>
          <p:nvGrpSpPr>
            <p:cNvPr id="30" name="Group 29"/>
            <p:cNvGrpSpPr/>
            <p:nvPr/>
          </p:nvGrpSpPr>
          <p:grpSpPr>
            <a:xfrm>
              <a:off x="3505200" y="1939847"/>
              <a:ext cx="1066800" cy="4994354"/>
              <a:chOff x="3505200" y="2357631"/>
              <a:chExt cx="1066800" cy="4576569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5052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36576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38100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39624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41148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42672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44196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45720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9" name="Rectangle 218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937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457200" y="1764279"/>
            <a:ext cx="2209800" cy="541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Hit </a:t>
            </a:r>
            <a:r>
              <a:rPr lang="en-CA" dirty="0"/>
              <a:t>Encoding – Processing the Strip Encoding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99287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230529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261771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93013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324255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355497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386739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417981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449223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480465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511707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0" y="542949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0" y="574191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0" y="605433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636675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0" y="667917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97407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row0</a:t>
            </a:r>
            <a:endParaRPr lang="en-US" sz="9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-1" y="228649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row1</a:t>
            </a:r>
            <a:endParaRPr lang="en-US" sz="9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259891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row2</a:t>
            </a:r>
            <a:endParaRPr lang="en-US" sz="9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-2" y="2930139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3" y="3234939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row4</a:t>
            </a:r>
            <a:endParaRPr lang="en-US" sz="9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-4" y="353617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384859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416101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445463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478585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row9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241334" y="234339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241334" y="203097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241334" y="265581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241334" y="298703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41334" y="328065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41334" y="359307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240608" y="390549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240608" y="421791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240608" y="453033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241334" y="484275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04800" y="2030979"/>
            <a:ext cx="914400" cy="228600"/>
            <a:chOff x="2057400" y="1828799"/>
            <a:chExt cx="914400" cy="228600"/>
          </a:xfrm>
        </p:grpSpPr>
        <p:sp>
          <p:nvSpPr>
            <p:cNvPr id="91" name="Rectangle 90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04800" y="2347458"/>
            <a:ext cx="914400" cy="228600"/>
            <a:chOff x="2057400" y="1828799"/>
            <a:chExt cx="914400" cy="228600"/>
          </a:xfrm>
        </p:grpSpPr>
        <p:sp>
          <p:nvSpPr>
            <p:cNvPr id="97" name="Rectangle 9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04800" y="2655818"/>
            <a:ext cx="914400" cy="228600"/>
            <a:chOff x="2057400" y="1828799"/>
            <a:chExt cx="914400" cy="228600"/>
          </a:xfrm>
        </p:grpSpPr>
        <p:sp>
          <p:nvSpPr>
            <p:cNvPr id="102" name="Rectangle 10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04800" y="2987039"/>
            <a:ext cx="914400" cy="228600"/>
            <a:chOff x="2057400" y="1828799"/>
            <a:chExt cx="9144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04800" y="3284717"/>
            <a:ext cx="914400" cy="228600"/>
            <a:chOff x="2057400" y="1828799"/>
            <a:chExt cx="914400" cy="228600"/>
          </a:xfrm>
        </p:grpSpPr>
        <p:sp>
          <p:nvSpPr>
            <p:cNvPr id="112" name="Rectangle 11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03300" y="3600200"/>
            <a:ext cx="914400" cy="228600"/>
            <a:chOff x="2057400" y="1828799"/>
            <a:chExt cx="914400" cy="228600"/>
          </a:xfrm>
        </p:grpSpPr>
        <p:sp>
          <p:nvSpPr>
            <p:cNvPr id="117" name="Rectangle 11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03300" y="3909059"/>
            <a:ext cx="914400" cy="228600"/>
            <a:chOff x="2057400" y="1828799"/>
            <a:chExt cx="914400" cy="228600"/>
          </a:xfrm>
        </p:grpSpPr>
        <p:sp>
          <p:nvSpPr>
            <p:cNvPr id="122" name="Rectangle 12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03300" y="4225039"/>
            <a:ext cx="914400" cy="228600"/>
            <a:chOff x="2057400" y="1828799"/>
            <a:chExt cx="914400" cy="228600"/>
          </a:xfrm>
        </p:grpSpPr>
        <p:sp>
          <p:nvSpPr>
            <p:cNvPr id="127" name="Rectangle 12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303300" y="4533400"/>
            <a:ext cx="914400" cy="228600"/>
            <a:chOff x="2057400" y="1828799"/>
            <a:chExt cx="914400" cy="228600"/>
          </a:xfrm>
        </p:grpSpPr>
        <p:sp>
          <p:nvSpPr>
            <p:cNvPr id="132" name="Rectangle 13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03300" y="4846318"/>
            <a:ext cx="914400" cy="228600"/>
            <a:chOff x="2057400" y="1828799"/>
            <a:chExt cx="914400" cy="228600"/>
          </a:xfrm>
        </p:grpSpPr>
        <p:sp>
          <p:nvSpPr>
            <p:cNvPr id="137" name="Rectangle 13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1240608" y="5155179"/>
            <a:ext cx="228600" cy="1855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303300" y="5155178"/>
            <a:ext cx="914400" cy="1855221"/>
            <a:chOff x="2057400" y="1828799"/>
            <a:chExt cx="914400" cy="228600"/>
          </a:xfrm>
        </p:grpSpPr>
        <p:sp>
          <p:nvSpPr>
            <p:cNvPr id="143" name="Rectangle 142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828800" y="2030978"/>
            <a:ext cx="495300" cy="2285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836420" y="5155674"/>
            <a:ext cx="486954" cy="18547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79295" y="2048124"/>
            <a:ext cx="194310" cy="19431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66" idx="3"/>
            <a:endCxn id="3" idx="1"/>
          </p:cNvCxnSpPr>
          <p:nvPr/>
        </p:nvCxnSpPr>
        <p:spPr>
          <a:xfrm>
            <a:off x="1469934" y="2145278"/>
            <a:ext cx="35886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2076450" y="1900431"/>
            <a:ext cx="0" cy="1371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12330" y="1662847"/>
            <a:ext cx="1282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1" dirty="0" smtClean="0"/>
              <a:t>0</a:t>
            </a:r>
            <a:endParaRPr lang="en-US" i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1469208" y="2242434"/>
            <a:ext cx="854166" cy="333876"/>
            <a:chOff x="1622334" y="2078101"/>
            <a:chExt cx="854166" cy="333876"/>
          </a:xfrm>
        </p:grpSpPr>
        <p:sp>
          <p:nvSpPr>
            <p:cNvPr id="173" name="Rectangle 172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5" name="Straight Arrow Connector 174"/>
            <p:cNvCxnSpPr>
              <a:endCxn id="173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1" idx="4"/>
            </p:cNvCxnSpPr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1471113" y="2550542"/>
            <a:ext cx="854166" cy="333876"/>
            <a:chOff x="1622334" y="2078101"/>
            <a:chExt cx="854166" cy="333876"/>
          </a:xfrm>
        </p:grpSpPr>
        <p:sp>
          <p:nvSpPr>
            <p:cNvPr id="178" name="Rectangle 177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0" name="Straight Arrow Connector 179"/>
            <p:cNvCxnSpPr>
              <a:endCxn id="178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1471113" y="2881763"/>
            <a:ext cx="854166" cy="333876"/>
            <a:chOff x="1622334" y="2078101"/>
            <a:chExt cx="854166" cy="333876"/>
          </a:xfrm>
        </p:grpSpPr>
        <p:sp>
          <p:nvSpPr>
            <p:cNvPr id="183" name="Rectangle 182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5" name="Straight Arrow Connector 184"/>
            <p:cNvCxnSpPr>
              <a:endCxn id="183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1469208" y="3185645"/>
            <a:ext cx="854166" cy="333876"/>
            <a:chOff x="1622334" y="2078101"/>
            <a:chExt cx="854166" cy="333876"/>
          </a:xfrm>
        </p:grpSpPr>
        <p:sp>
          <p:nvSpPr>
            <p:cNvPr id="188" name="Rectangle 187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0" name="Straight Arrow Connector 189"/>
            <p:cNvCxnSpPr>
              <a:endCxn id="188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91"/>
          <p:cNvGrpSpPr/>
          <p:nvPr/>
        </p:nvGrpSpPr>
        <p:grpSpPr>
          <a:xfrm>
            <a:off x="1471113" y="3493753"/>
            <a:ext cx="854166" cy="333876"/>
            <a:chOff x="1622334" y="2078101"/>
            <a:chExt cx="854166" cy="333876"/>
          </a:xfrm>
        </p:grpSpPr>
        <p:sp>
          <p:nvSpPr>
            <p:cNvPr id="193" name="Rectangle 192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5" name="Straight Arrow Connector 194"/>
            <p:cNvCxnSpPr>
              <a:endCxn id="193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1471113" y="3824974"/>
            <a:ext cx="854166" cy="333876"/>
            <a:chOff x="1622334" y="2078101"/>
            <a:chExt cx="854166" cy="333876"/>
          </a:xfrm>
        </p:grpSpPr>
        <p:sp>
          <p:nvSpPr>
            <p:cNvPr id="198" name="Rectangle 197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0" name="Straight Arrow Connector 199"/>
            <p:cNvCxnSpPr>
              <a:endCxn id="198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/>
          <p:cNvGrpSpPr/>
          <p:nvPr/>
        </p:nvGrpSpPr>
        <p:grpSpPr>
          <a:xfrm>
            <a:off x="1469208" y="4141814"/>
            <a:ext cx="854166" cy="333876"/>
            <a:chOff x="1622334" y="2078101"/>
            <a:chExt cx="854166" cy="333876"/>
          </a:xfrm>
        </p:grpSpPr>
        <p:sp>
          <p:nvSpPr>
            <p:cNvPr id="203" name="Rectangle 202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5" name="Straight Arrow Connector 204"/>
            <p:cNvCxnSpPr>
              <a:endCxn id="203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206"/>
          <p:cNvGrpSpPr/>
          <p:nvPr/>
        </p:nvGrpSpPr>
        <p:grpSpPr>
          <a:xfrm>
            <a:off x="1471113" y="4449922"/>
            <a:ext cx="854166" cy="333876"/>
            <a:chOff x="1622334" y="2078101"/>
            <a:chExt cx="854166" cy="333876"/>
          </a:xfrm>
        </p:grpSpPr>
        <p:sp>
          <p:nvSpPr>
            <p:cNvPr id="208" name="Rectangle 207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0" name="Straight Arrow Connector 209"/>
            <p:cNvCxnSpPr>
              <a:endCxn id="208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>
            <a:off x="1471113" y="4781143"/>
            <a:ext cx="854166" cy="333876"/>
            <a:chOff x="1622334" y="2078101"/>
            <a:chExt cx="854166" cy="333876"/>
          </a:xfrm>
        </p:grpSpPr>
        <p:sp>
          <p:nvSpPr>
            <p:cNvPr id="213" name="Rectangle 212"/>
            <p:cNvSpPr/>
            <p:nvPr/>
          </p:nvSpPr>
          <p:spPr>
            <a:xfrm>
              <a:off x="1981200" y="2183378"/>
              <a:ext cx="495300" cy="228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2131695" y="2200524"/>
              <a:ext cx="194310" cy="1943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5" name="Straight Arrow Connector 214"/>
            <p:cNvCxnSpPr>
              <a:endCxn id="213" idx="1"/>
            </p:cNvCxnSpPr>
            <p:nvPr/>
          </p:nvCxnSpPr>
          <p:spPr>
            <a:xfrm>
              <a:off x="1622334" y="2297678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flipH="1">
              <a:off x="2228850" y="2078101"/>
              <a:ext cx="726" cy="111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/>
          <p:cNvCxnSpPr>
            <a:stCxn id="3" idx="3"/>
          </p:cNvCxnSpPr>
          <p:nvPr/>
        </p:nvCxnSpPr>
        <p:spPr>
          <a:xfrm flipV="1">
            <a:off x="2324100" y="2145277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V="1">
            <a:off x="2325279" y="245769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V="1">
            <a:off x="2324100" y="277011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flipV="1">
            <a:off x="2325279" y="3082539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2324100" y="342295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V="1">
            <a:off x="2325279" y="3735379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flipV="1">
            <a:off x="2324100" y="4047799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flipV="1">
            <a:off x="2325279" y="4360220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 flipV="1">
            <a:off x="2319803" y="4651867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 flipV="1">
            <a:off x="2320982" y="496428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3462803" y="1939847"/>
            <a:ext cx="1149286" cy="4994354"/>
            <a:chOff x="3462803" y="1939847"/>
            <a:chExt cx="1149286" cy="4994354"/>
          </a:xfrm>
        </p:grpSpPr>
        <p:grpSp>
          <p:nvGrpSpPr>
            <p:cNvPr id="30" name="Group 29"/>
            <p:cNvGrpSpPr/>
            <p:nvPr/>
          </p:nvGrpSpPr>
          <p:grpSpPr>
            <a:xfrm>
              <a:off x="3505200" y="1939847"/>
              <a:ext cx="1066800" cy="4994354"/>
              <a:chOff x="3505200" y="2357631"/>
              <a:chExt cx="1066800" cy="4576569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5052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36576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38100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39624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41148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42672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44196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45720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9" name="Rectangle 218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01779" y="1945223"/>
            <a:ext cx="434222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Adder are slow </a:t>
            </a:r>
            <a:r>
              <a:rPr lang="en-US" sz="1400" i="1" dirty="0" smtClean="0"/>
              <a:t>(up to 1ns in worst case speed)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Huge load on the bit lines (127 switch off-capacitance + 5mm line capacitance)</a:t>
            </a:r>
            <a:endParaRPr lang="en-US" sz="1400" i="1" dirty="0"/>
          </a:p>
        </p:txBody>
      </p:sp>
      <p:cxnSp>
        <p:nvCxnSpPr>
          <p:cNvPr id="5" name="Straight Arrow Connector 4"/>
          <p:cNvCxnSpPr>
            <a:stCxn id="2" idx="2"/>
            <a:endCxn id="266" idx="0"/>
          </p:cNvCxnSpPr>
          <p:nvPr/>
        </p:nvCxnSpPr>
        <p:spPr>
          <a:xfrm>
            <a:off x="6972890" y="2683887"/>
            <a:ext cx="0" cy="567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4801779" y="3251707"/>
            <a:ext cx="43422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i="1" dirty="0" smtClean="0"/>
              <a:t>Change of architecture in order to match the 25ns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xmlns="" val="35276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457200" y="1764279"/>
            <a:ext cx="2209800" cy="541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Hit </a:t>
            </a:r>
            <a:r>
              <a:rPr lang="en-CA" dirty="0"/>
              <a:t>Encoding – Processing the Strip Encoding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99287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230529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261771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93013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324255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355497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386739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417981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449223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480465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511707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0" y="542949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0" y="574191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0" y="605433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636675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0" y="667917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97407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row0</a:t>
            </a:r>
            <a:endParaRPr lang="en-US" sz="9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-1" y="228649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row1</a:t>
            </a:r>
            <a:endParaRPr lang="en-US" sz="9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259891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row2</a:t>
            </a:r>
            <a:endParaRPr lang="en-US" sz="9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-2" y="2930139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3" y="3234939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row4</a:t>
            </a:r>
            <a:endParaRPr lang="en-US" sz="9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-4" y="353617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384859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416101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445463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478585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row9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241334" y="234339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241334" y="203097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241334" y="265581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241334" y="298703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41334" y="328065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41334" y="359307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240608" y="390549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240608" y="421791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240608" y="453033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241334" y="484275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04800" y="2030979"/>
            <a:ext cx="914400" cy="228600"/>
            <a:chOff x="2057400" y="1828799"/>
            <a:chExt cx="914400" cy="228600"/>
          </a:xfrm>
        </p:grpSpPr>
        <p:sp>
          <p:nvSpPr>
            <p:cNvPr id="91" name="Rectangle 90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04800" y="2347458"/>
            <a:ext cx="914400" cy="228600"/>
            <a:chOff x="2057400" y="1828799"/>
            <a:chExt cx="914400" cy="228600"/>
          </a:xfrm>
        </p:grpSpPr>
        <p:sp>
          <p:nvSpPr>
            <p:cNvPr id="97" name="Rectangle 9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04800" y="2655818"/>
            <a:ext cx="914400" cy="228600"/>
            <a:chOff x="2057400" y="1828799"/>
            <a:chExt cx="914400" cy="228600"/>
          </a:xfrm>
        </p:grpSpPr>
        <p:sp>
          <p:nvSpPr>
            <p:cNvPr id="102" name="Rectangle 10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04800" y="2987039"/>
            <a:ext cx="914400" cy="228600"/>
            <a:chOff x="2057400" y="1828799"/>
            <a:chExt cx="9144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04800" y="3284717"/>
            <a:ext cx="914400" cy="228600"/>
            <a:chOff x="2057400" y="1828799"/>
            <a:chExt cx="914400" cy="228600"/>
          </a:xfrm>
        </p:grpSpPr>
        <p:sp>
          <p:nvSpPr>
            <p:cNvPr id="112" name="Rectangle 11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03300" y="3600200"/>
            <a:ext cx="914400" cy="228600"/>
            <a:chOff x="2057400" y="1828799"/>
            <a:chExt cx="914400" cy="228600"/>
          </a:xfrm>
        </p:grpSpPr>
        <p:sp>
          <p:nvSpPr>
            <p:cNvPr id="117" name="Rectangle 11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03300" y="3909059"/>
            <a:ext cx="914400" cy="228600"/>
            <a:chOff x="2057400" y="1828799"/>
            <a:chExt cx="914400" cy="228600"/>
          </a:xfrm>
        </p:grpSpPr>
        <p:sp>
          <p:nvSpPr>
            <p:cNvPr id="122" name="Rectangle 12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03300" y="4225039"/>
            <a:ext cx="914400" cy="228600"/>
            <a:chOff x="2057400" y="1828799"/>
            <a:chExt cx="914400" cy="228600"/>
          </a:xfrm>
        </p:grpSpPr>
        <p:sp>
          <p:nvSpPr>
            <p:cNvPr id="127" name="Rectangle 12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303300" y="4533400"/>
            <a:ext cx="914400" cy="228600"/>
            <a:chOff x="2057400" y="1828799"/>
            <a:chExt cx="914400" cy="228600"/>
          </a:xfrm>
        </p:grpSpPr>
        <p:sp>
          <p:nvSpPr>
            <p:cNvPr id="132" name="Rectangle 13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03300" y="4846318"/>
            <a:ext cx="914400" cy="228600"/>
            <a:chOff x="2057400" y="1828799"/>
            <a:chExt cx="914400" cy="228600"/>
          </a:xfrm>
        </p:grpSpPr>
        <p:sp>
          <p:nvSpPr>
            <p:cNvPr id="137" name="Rectangle 13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1240608" y="5155179"/>
            <a:ext cx="228600" cy="1855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303300" y="5155178"/>
            <a:ext cx="914400" cy="1855221"/>
            <a:chOff x="2057400" y="1828799"/>
            <a:chExt cx="914400" cy="228600"/>
          </a:xfrm>
        </p:grpSpPr>
        <p:sp>
          <p:nvSpPr>
            <p:cNvPr id="143" name="Rectangle 142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828800" y="2030978"/>
            <a:ext cx="496479" cy="2285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821051" y="5196494"/>
            <a:ext cx="991907" cy="18547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36420" y="2048124"/>
            <a:ext cx="483383" cy="19431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+</a:t>
            </a:r>
            <a:r>
              <a:rPr lang="en-US" sz="1100" dirty="0" smtClean="0">
                <a:solidFill>
                  <a:schemeClr val="tx1"/>
                </a:solidFill>
              </a:rPr>
              <a:t>1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66" idx="3"/>
            <a:endCxn id="3" idx="1"/>
          </p:cNvCxnSpPr>
          <p:nvPr/>
        </p:nvCxnSpPr>
        <p:spPr>
          <a:xfrm>
            <a:off x="1469934" y="2145278"/>
            <a:ext cx="35886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2319640" y="1900431"/>
            <a:ext cx="0" cy="1371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55520" y="1662847"/>
            <a:ext cx="1282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1" dirty="0" smtClean="0"/>
              <a:t>0</a:t>
            </a:r>
            <a:endParaRPr lang="en-US" i="1" dirty="0"/>
          </a:p>
        </p:txBody>
      </p:sp>
      <p:pic>
        <p:nvPicPr>
          <p:cNvPr id="4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/>
          <p:cNvCxnSpPr>
            <a:stCxn id="3" idx="3"/>
          </p:cNvCxnSpPr>
          <p:nvPr/>
        </p:nvCxnSpPr>
        <p:spPr>
          <a:xfrm>
            <a:off x="2325279" y="2145278"/>
            <a:ext cx="2475321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V="1">
            <a:off x="2325279" y="245769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V="1">
            <a:off x="2324100" y="277011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flipV="1">
            <a:off x="2325279" y="3082539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2324100" y="342295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V="1">
            <a:off x="2325279" y="3735379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flipV="1">
            <a:off x="2324100" y="4047799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flipV="1">
            <a:off x="2325279" y="4360220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 flipV="1">
            <a:off x="2319803" y="4651867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 flipV="1">
            <a:off x="2320982" y="496428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3462803" y="1939847"/>
            <a:ext cx="1149286" cy="4994354"/>
            <a:chOff x="3462803" y="1939847"/>
            <a:chExt cx="1149286" cy="4994354"/>
          </a:xfrm>
        </p:grpSpPr>
        <p:grpSp>
          <p:nvGrpSpPr>
            <p:cNvPr id="30" name="Group 29"/>
            <p:cNvGrpSpPr/>
            <p:nvPr/>
          </p:nvGrpSpPr>
          <p:grpSpPr>
            <a:xfrm>
              <a:off x="3505200" y="1939847"/>
              <a:ext cx="1066800" cy="4994354"/>
              <a:chOff x="3505200" y="2357631"/>
              <a:chExt cx="1066800" cy="4576569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5052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36576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38100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39624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41148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42672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44196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45720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9" name="Rectangle 218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6" name="Rectangle 295"/>
          <p:cNvSpPr/>
          <p:nvPr/>
        </p:nvSpPr>
        <p:spPr>
          <a:xfrm>
            <a:off x="2324100" y="2030978"/>
            <a:ext cx="496479" cy="2285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SKIP</a:t>
            </a:r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69208" y="2227194"/>
            <a:ext cx="1351371" cy="333876"/>
            <a:chOff x="1469208" y="2242434"/>
            <a:chExt cx="1351371" cy="333876"/>
          </a:xfrm>
        </p:grpSpPr>
        <p:cxnSp>
          <p:nvCxnSpPr>
            <p:cNvPr id="175" name="Straight Arrow Connector 174"/>
            <p:cNvCxnSpPr>
              <a:endCxn id="173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6" name="Straight Arrow Connector 175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6" name="Oval 285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07" name="Group 306"/>
          <p:cNvGrpSpPr/>
          <p:nvPr/>
        </p:nvGrpSpPr>
        <p:grpSpPr>
          <a:xfrm>
            <a:off x="1465398" y="2550089"/>
            <a:ext cx="1351371" cy="333876"/>
            <a:chOff x="1469208" y="2242434"/>
            <a:chExt cx="1351371" cy="333876"/>
          </a:xfrm>
        </p:grpSpPr>
        <p:cxnSp>
          <p:nvCxnSpPr>
            <p:cNvPr id="308" name="Straight Arrow Connector 307"/>
            <p:cNvCxnSpPr>
              <a:endCxn id="310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" name="Group 308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10" name="Rectangle 309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1" name="Straight Arrow Connector 310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Oval 311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14" name="Group 313"/>
          <p:cNvGrpSpPr/>
          <p:nvPr/>
        </p:nvGrpSpPr>
        <p:grpSpPr>
          <a:xfrm>
            <a:off x="1469934" y="2875138"/>
            <a:ext cx="1351371" cy="333876"/>
            <a:chOff x="1469208" y="2242434"/>
            <a:chExt cx="1351371" cy="333876"/>
          </a:xfrm>
        </p:grpSpPr>
        <p:cxnSp>
          <p:nvCxnSpPr>
            <p:cNvPr id="315" name="Straight Arrow Connector 314"/>
            <p:cNvCxnSpPr>
              <a:endCxn id="317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6" name="Group 315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17" name="Rectangle 316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8" name="Straight Arrow Connector 317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9" name="Oval 318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1" name="Group 320"/>
          <p:cNvGrpSpPr/>
          <p:nvPr/>
        </p:nvGrpSpPr>
        <p:grpSpPr>
          <a:xfrm>
            <a:off x="1466124" y="3198033"/>
            <a:ext cx="1351371" cy="333876"/>
            <a:chOff x="1469208" y="2242434"/>
            <a:chExt cx="1351371" cy="333876"/>
          </a:xfrm>
        </p:grpSpPr>
        <p:cxnSp>
          <p:nvCxnSpPr>
            <p:cNvPr id="322" name="Straight Arrow Connector 321"/>
            <p:cNvCxnSpPr>
              <a:endCxn id="324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3" name="Group 322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24" name="Rectangle 323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5" name="Straight Arrow Connector 324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6" name="Oval 325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2" name="Group 341"/>
          <p:cNvGrpSpPr/>
          <p:nvPr/>
        </p:nvGrpSpPr>
        <p:grpSpPr>
          <a:xfrm>
            <a:off x="1465398" y="3531870"/>
            <a:ext cx="1351371" cy="333876"/>
            <a:chOff x="1469208" y="2242434"/>
            <a:chExt cx="1351371" cy="333876"/>
          </a:xfrm>
        </p:grpSpPr>
        <p:cxnSp>
          <p:nvCxnSpPr>
            <p:cNvPr id="343" name="Straight Arrow Connector 342"/>
            <p:cNvCxnSpPr>
              <a:endCxn id="345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4" name="Group 343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45" name="Rectangle 344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46" name="Straight Arrow Connector 345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Oval 346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9" name="Group 348"/>
          <p:cNvGrpSpPr/>
          <p:nvPr/>
        </p:nvGrpSpPr>
        <p:grpSpPr>
          <a:xfrm>
            <a:off x="1461588" y="3847145"/>
            <a:ext cx="1351371" cy="333876"/>
            <a:chOff x="1469208" y="2242434"/>
            <a:chExt cx="1351371" cy="333876"/>
          </a:xfrm>
        </p:grpSpPr>
        <p:cxnSp>
          <p:nvCxnSpPr>
            <p:cNvPr id="350" name="Straight Arrow Connector 349"/>
            <p:cNvCxnSpPr>
              <a:endCxn id="352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1" name="Group 350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52" name="Rectangle 351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53" name="Straight Arrow Connector 352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Oval 353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56" name="Group 355"/>
          <p:cNvGrpSpPr/>
          <p:nvPr/>
        </p:nvGrpSpPr>
        <p:grpSpPr>
          <a:xfrm>
            <a:off x="1466124" y="4172194"/>
            <a:ext cx="1351371" cy="333876"/>
            <a:chOff x="1469208" y="2242434"/>
            <a:chExt cx="1351371" cy="333876"/>
          </a:xfrm>
        </p:grpSpPr>
        <p:cxnSp>
          <p:nvCxnSpPr>
            <p:cNvPr id="357" name="Straight Arrow Connector 356"/>
            <p:cNvCxnSpPr>
              <a:endCxn id="359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Group 357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59" name="Rectangle 358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60" name="Straight Arrow Connector 359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1" name="Oval 360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63" name="Group 362"/>
          <p:cNvGrpSpPr/>
          <p:nvPr/>
        </p:nvGrpSpPr>
        <p:grpSpPr>
          <a:xfrm>
            <a:off x="1462314" y="4495089"/>
            <a:ext cx="1351371" cy="333876"/>
            <a:chOff x="1469208" y="2242434"/>
            <a:chExt cx="1351371" cy="333876"/>
          </a:xfrm>
        </p:grpSpPr>
        <p:cxnSp>
          <p:nvCxnSpPr>
            <p:cNvPr id="364" name="Straight Arrow Connector 363"/>
            <p:cNvCxnSpPr>
              <a:endCxn id="366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5" name="Group 364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66" name="Rectangle 365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67" name="Straight Arrow Connector 366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67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70" name="Group 369"/>
          <p:cNvGrpSpPr/>
          <p:nvPr/>
        </p:nvGrpSpPr>
        <p:grpSpPr>
          <a:xfrm>
            <a:off x="1458504" y="4819650"/>
            <a:ext cx="1351371" cy="333876"/>
            <a:chOff x="1469208" y="2242434"/>
            <a:chExt cx="1351371" cy="333876"/>
          </a:xfrm>
        </p:grpSpPr>
        <p:cxnSp>
          <p:nvCxnSpPr>
            <p:cNvPr id="371" name="Straight Arrow Connector 370"/>
            <p:cNvCxnSpPr>
              <a:endCxn id="373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2" name="Group 371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73" name="Rectangle 372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74" name="Straight Arrow Connector 373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Oval 374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8249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457200" y="1764279"/>
            <a:ext cx="2209800" cy="541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Hit Encoding – Processing the Strip Encoding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99287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230529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261771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93013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324255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355497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386739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417981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449223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4804659"/>
            <a:ext cx="1524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511707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0" y="542949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0" y="574191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0" y="605433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636675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0" y="6679179"/>
            <a:ext cx="15240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3000"/>
                </a:schemeClr>
              </a:gs>
              <a:gs pos="88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97407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row0</a:t>
            </a:r>
            <a:endParaRPr lang="en-US" sz="9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-1" y="228649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row1</a:t>
            </a:r>
            <a:endParaRPr lang="en-US" sz="9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259891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row2</a:t>
            </a:r>
            <a:endParaRPr lang="en-US" sz="9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-2" y="2930139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3" y="3234939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row4</a:t>
            </a:r>
            <a:endParaRPr lang="en-US" sz="9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-4" y="353617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384859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416101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445463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4785858"/>
            <a:ext cx="323165" cy="3424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900" i="1" dirty="0" smtClean="0"/>
              <a:t>row9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241334" y="234339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241334" y="203097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241334" y="265581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241334" y="298703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41334" y="328065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41334" y="359307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240608" y="390549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240608" y="4217918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240608" y="453033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241334" y="4842759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04800" y="2030979"/>
            <a:ext cx="914400" cy="228600"/>
            <a:chOff x="2057400" y="1828799"/>
            <a:chExt cx="914400" cy="228600"/>
          </a:xfrm>
        </p:grpSpPr>
        <p:sp>
          <p:nvSpPr>
            <p:cNvPr id="91" name="Rectangle 90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04800" y="2347458"/>
            <a:ext cx="914400" cy="228600"/>
            <a:chOff x="2057400" y="1828799"/>
            <a:chExt cx="914400" cy="228600"/>
          </a:xfrm>
        </p:grpSpPr>
        <p:sp>
          <p:nvSpPr>
            <p:cNvPr id="97" name="Rectangle 9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04800" y="2655818"/>
            <a:ext cx="914400" cy="228600"/>
            <a:chOff x="2057400" y="1828799"/>
            <a:chExt cx="914400" cy="228600"/>
          </a:xfrm>
        </p:grpSpPr>
        <p:sp>
          <p:nvSpPr>
            <p:cNvPr id="102" name="Rectangle 10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04800" y="2987039"/>
            <a:ext cx="914400" cy="228600"/>
            <a:chOff x="2057400" y="1828799"/>
            <a:chExt cx="9144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04800" y="3284717"/>
            <a:ext cx="914400" cy="228600"/>
            <a:chOff x="2057400" y="1828799"/>
            <a:chExt cx="914400" cy="228600"/>
          </a:xfrm>
        </p:grpSpPr>
        <p:sp>
          <p:nvSpPr>
            <p:cNvPr id="112" name="Rectangle 11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03300" y="3600200"/>
            <a:ext cx="914400" cy="228600"/>
            <a:chOff x="2057400" y="1828799"/>
            <a:chExt cx="914400" cy="228600"/>
          </a:xfrm>
        </p:grpSpPr>
        <p:sp>
          <p:nvSpPr>
            <p:cNvPr id="117" name="Rectangle 11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03300" y="3909059"/>
            <a:ext cx="914400" cy="228600"/>
            <a:chOff x="2057400" y="1828799"/>
            <a:chExt cx="914400" cy="228600"/>
          </a:xfrm>
        </p:grpSpPr>
        <p:sp>
          <p:nvSpPr>
            <p:cNvPr id="122" name="Rectangle 12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03300" y="4225039"/>
            <a:ext cx="914400" cy="228600"/>
            <a:chOff x="2057400" y="1828799"/>
            <a:chExt cx="914400" cy="228600"/>
          </a:xfrm>
        </p:grpSpPr>
        <p:sp>
          <p:nvSpPr>
            <p:cNvPr id="127" name="Rectangle 12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303300" y="4533400"/>
            <a:ext cx="914400" cy="228600"/>
            <a:chOff x="2057400" y="1828799"/>
            <a:chExt cx="914400" cy="228600"/>
          </a:xfrm>
        </p:grpSpPr>
        <p:sp>
          <p:nvSpPr>
            <p:cNvPr id="132" name="Rectangle 131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03300" y="4846318"/>
            <a:ext cx="914400" cy="228600"/>
            <a:chOff x="2057400" y="1828799"/>
            <a:chExt cx="914400" cy="228600"/>
          </a:xfrm>
        </p:grpSpPr>
        <p:sp>
          <p:nvSpPr>
            <p:cNvPr id="137" name="Rectangle 136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x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1240608" y="5155179"/>
            <a:ext cx="228600" cy="1855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303300" y="5155178"/>
            <a:ext cx="914400" cy="1855221"/>
            <a:chOff x="2057400" y="1828799"/>
            <a:chExt cx="914400" cy="228600"/>
          </a:xfrm>
        </p:grpSpPr>
        <p:sp>
          <p:nvSpPr>
            <p:cNvPr id="143" name="Rectangle 142"/>
            <p:cNvSpPr/>
            <p:nvPr/>
          </p:nvSpPr>
          <p:spPr>
            <a:xfrm>
              <a:off x="20574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2860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5146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743200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828800" y="2030978"/>
            <a:ext cx="496479" cy="2285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821051" y="5196494"/>
            <a:ext cx="991907" cy="18547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36420" y="2048124"/>
            <a:ext cx="483383" cy="19431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+</a:t>
            </a:r>
            <a:r>
              <a:rPr lang="en-US" sz="1100" dirty="0" smtClean="0">
                <a:solidFill>
                  <a:schemeClr val="tx1"/>
                </a:solidFill>
              </a:rPr>
              <a:t>1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66" idx="3"/>
            <a:endCxn id="3" idx="1"/>
          </p:cNvCxnSpPr>
          <p:nvPr/>
        </p:nvCxnSpPr>
        <p:spPr>
          <a:xfrm>
            <a:off x="1469934" y="2145278"/>
            <a:ext cx="35886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2319640" y="1900431"/>
            <a:ext cx="0" cy="1371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55520" y="1662847"/>
            <a:ext cx="1282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1" dirty="0" smtClean="0"/>
              <a:t>0</a:t>
            </a:r>
            <a:endParaRPr lang="en-US" i="1" dirty="0"/>
          </a:p>
        </p:txBody>
      </p:sp>
      <p:pic>
        <p:nvPicPr>
          <p:cNvPr id="4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/>
          <p:cNvCxnSpPr>
            <a:stCxn id="3" idx="3"/>
          </p:cNvCxnSpPr>
          <p:nvPr/>
        </p:nvCxnSpPr>
        <p:spPr>
          <a:xfrm>
            <a:off x="2325279" y="2145278"/>
            <a:ext cx="2475321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V="1">
            <a:off x="2325279" y="245769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V="1">
            <a:off x="2324100" y="277011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flipV="1">
            <a:off x="2325279" y="3082539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2324100" y="342295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V="1">
            <a:off x="2325279" y="3735379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flipV="1">
            <a:off x="2324100" y="4047799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flipV="1">
            <a:off x="2325279" y="4360220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 flipV="1">
            <a:off x="2319803" y="4651867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 flipV="1">
            <a:off x="2320982" y="4964288"/>
            <a:ext cx="2476500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3462803" y="1939847"/>
            <a:ext cx="1149286" cy="4994354"/>
            <a:chOff x="3462803" y="1939847"/>
            <a:chExt cx="1149286" cy="4994354"/>
          </a:xfrm>
        </p:grpSpPr>
        <p:grpSp>
          <p:nvGrpSpPr>
            <p:cNvPr id="30" name="Group 29"/>
            <p:cNvGrpSpPr/>
            <p:nvPr/>
          </p:nvGrpSpPr>
          <p:grpSpPr>
            <a:xfrm>
              <a:off x="3505200" y="1939847"/>
              <a:ext cx="1066800" cy="4994354"/>
              <a:chOff x="3505200" y="2357631"/>
              <a:chExt cx="1066800" cy="4576569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5052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36576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38100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39624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41148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42672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44196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4572000" y="2357631"/>
                <a:ext cx="0" cy="457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9" name="Rectangle 218"/>
            <p:cNvSpPr/>
            <p:nvPr/>
          </p:nvSpPr>
          <p:spPr>
            <a:xfrm>
              <a:off x="3467100" y="2088000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6203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7719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9251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40767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2299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38150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534710" y="208800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4682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6214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7730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9262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0778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42310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38267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4535889" y="240042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34671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36203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37719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9251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0767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2299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438150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534710" y="271284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34682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36214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7730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9262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0778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42310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438267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535889" y="302526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34671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3620310" y="336568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37719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39251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0767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42299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38150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4534710" y="336568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34682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36214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3773079" y="3678102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39262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0778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42310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438267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4535889" y="367810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34671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36203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37719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9251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0767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42299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438150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4534710" y="3990522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34682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36214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7730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9262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0778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42310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438267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4535889" y="4302943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34628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36160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37676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39208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0724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2256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437720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4530413" y="4594590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34639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36171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37687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3921992" y="4907011"/>
              <a:ext cx="76200" cy="114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0735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2267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437838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4531592" y="4907011"/>
              <a:ext cx="76200" cy="114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6" name="Rectangle 295"/>
          <p:cNvSpPr/>
          <p:nvPr/>
        </p:nvSpPr>
        <p:spPr>
          <a:xfrm>
            <a:off x="2324100" y="2030978"/>
            <a:ext cx="496479" cy="2285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SKIP</a:t>
            </a:r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69208" y="2227194"/>
            <a:ext cx="1351371" cy="333876"/>
            <a:chOff x="1469208" y="2242434"/>
            <a:chExt cx="1351371" cy="333876"/>
          </a:xfrm>
        </p:grpSpPr>
        <p:cxnSp>
          <p:nvCxnSpPr>
            <p:cNvPr id="175" name="Straight Arrow Connector 174"/>
            <p:cNvCxnSpPr>
              <a:endCxn id="173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6" name="Straight Arrow Connector 175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6" name="Oval 285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07" name="Group 306"/>
          <p:cNvGrpSpPr/>
          <p:nvPr/>
        </p:nvGrpSpPr>
        <p:grpSpPr>
          <a:xfrm>
            <a:off x="1465398" y="2550089"/>
            <a:ext cx="1351371" cy="333876"/>
            <a:chOff x="1469208" y="2242434"/>
            <a:chExt cx="1351371" cy="333876"/>
          </a:xfrm>
        </p:grpSpPr>
        <p:cxnSp>
          <p:nvCxnSpPr>
            <p:cNvPr id="308" name="Straight Arrow Connector 307"/>
            <p:cNvCxnSpPr>
              <a:endCxn id="310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" name="Group 308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10" name="Rectangle 309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1" name="Straight Arrow Connector 310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Oval 311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14" name="Group 313"/>
          <p:cNvGrpSpPr/>
          <p:nvPr/>
        </p:nvGrpSpPr>
        <p:grpSpPr>
          <a:xfrm>
            <a:off x="1469934" y="2875138"/>
            <a:ext cx="1351371" cy="333876"/>
            <a:chOff x="1469208" y="2242434"/>
            <a:chExt cx="1351371" cy="333876"/>
          </a:xfrm>
        </p:grpSpPr>
        <p:cxnSp>
          <p:nvCxnSpPr>
            <p:cNvPr id="315" name="Straight Arrow Connector 314"/>
            <p:cNvCxnSpPr>
              <a:endCxn id="317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6" name="Group 315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17" name="Rectangle 316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8" name="Straight Arrow Connector 317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9" name="Oval 318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1" name="Group 320"/>
          <p:cNvGrpSpPr/>
          <p:nvPr/>
        </p:nvGrpSpPr>
        <p:grpSpPr>
          <a:xfrm>
            <a:off x="1466124" y="3198033"/>
            <a:ext cx="1351371" cy="333876"/>
            <a:chOff x="1469208" y="2242434"/>
            <a:chExt cx="1351371" cy="333876"/>
          </a:xfrm>
        </p:grpSpPr>
        <p:cxnSp>
          <p:nvCxnSpPr>
            <p:cNvPr id="322" name="Straight Arrow Connector 321"/>
            <p:cNvCxnSpPr>
              <a:endCxn id="324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3" name="Group 322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24" name="Rectangle 323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5" name="Straight Arrow Connector 324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6" name="Oval 325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2" name="Group 341"/>
          <p:cNvGrpSpPr/>
          <p:nvPr/>
        </p:nvGrpSpPr>
        <p:grpSpPr>
          <a:xfrm>
            <a:off x="1465398" y="3531870"/>
            <a:ext cx="1351371" cy="333876"/>
            <a:chOff x="1469208" y="2242434"/>
            <a:chExt cx="1351371" cy="333876"/>
          </a:xfrm>
        </p:grpSpPr>
        <p:cxnSp>
          <p:nvCxnSpPr>
            <p:cNvPr id="343" name="Straight Arrow Connector 342"/>
            <p:cNvCxnSpPr>
              <a:endCxn id="345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4" name="Group 343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45" name="Rectangle 344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46" name="Straight Arrow Connector 345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Oval 346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9" name="Group 348"/>
          <p:cNvGrpSpPr/>
          <p:nvPr/>
        </p:nvGrpSpPr>
        <p:grpSpPr>
          <a:xfrm>
            <a:off x="1461588" y="3847145"/>
            <a:ext cx="1351371" cy="333876"/>
            <a:chOff x="1469208" y="2242434"/>
            <a:chExt cx="1351371" cy="333876"/>
          </a:xfrm>
        </p:grpSpPr>
        <p:cxnSp>
          <p:nvCxnSpPr>
            <p:cNvPr id="350" name="Straight Arrow Connector 349"/>
            <p:cNvCxnSpPr>
              <a:endCxn id="352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1" name="Group 350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52" name="Rectangle 351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53" name="Straight Arrow Connector 352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Oval 353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56" name="Group 355"/>
          <p:cNvGrpSpPr/>
          <p:nvPr/>
        </p:nvGrpSpPr>
        <p:grpSpPr>
          <a:xfrm>
            <a:off x="1466124" y="4172194"/>
            <a:ext cx="1351371" cy="333876"/>
            <a:chOff x="1469208" y="2242434"/>
            <a:chExt cx="1351371" cy="333876"/>
          </a:xfrm>
        </p:grpSpPr>
        <p:cxnSp>
          <p:nvCxnSpPr>
            <p:cNvPr id="357" name="Straight Arrow Connector 356"/>
            <p:cNvCxnSpPr>
              <a:endCxn id="359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Group 357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59" name="Rectangle 358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60" name="Straight Arrow Connector 359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1" name="Oval 360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63" name="Group 362"/>
          <p:cNvGrpSpPr/>
          <p:nvPr/>
        </p:nvGrpSpPr>
        <p:grpSpPr>
          <a:xfrm>
            <a:off x="1462314" y="4495089"/>
            <a:ext cx="1351371" cy="333876"/>
            <a:chOff x="1469208" y="2242434"/>
            <a:chExt cx="1351371" cy="333876"/>
          </a:xfrm>
        </p:grpSpPr>
        <p:cxnSp>
          <p:nvCxnSpPr>
            <p:cNvPr id="364" name="Straight Arrow Connector 363"/>
            <p:cNvCxnSpPr>
              <a:endCxn id="366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5" name="Group 364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66" name="Rectangle 365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67" name="Straight Arrow Connector 366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67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70" name="Group 369"/>
          <p:cNvGrpSpPr/>
          <p:nvPr/>
        </p:nvGrpSpPr>
        <p:grpSpPr>
          <a:xfrm>
            <a:off x="1458504" y="4819650"/>
            <a:ext cx="1351371" cy="333876"/>
            <a:chOff x="1469208" y="2242434"/>
            <a:chExt cx="1351371" cy="333876"/>
          </a:xfrm>
        </p:grpSpPr>
        <p:cxnSp>
          <p:nvCxnSpPr>
            <p:cNvPr id="371" name="Straight Arrow Connector 370"/>
            <p:cNvCxnSpPr>
              <a:endCxn id="373" idx="1"/>
            </p:cNvCxnSpPr>
            <p:nvPr/>
          </p:nvCxnSpPr>
          <p:spPr>
            <a:xfrm>
              <a:off x="1469208" y="2462011"/>
              <a:ext cx="3588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2" name="Group 371"/>
            <p:cNvGrpSpPr/>
            <p:nvPr/>
          </p:nvGrpSpPr>
          <p:grpSpPr>
            <a:xfrm>
              <a:off x="1828074" y="2242434"/>
              <a:ext cx="992505" cy="333876"/>
              <a:chOff x="1828074" y="2242434"/>
              <a:chExt cx="992505" cy="333876"/>
            </a:xfrm>
          </p:grpSpPr>
          <p:sp>
            <p:nvSpPr>
              <p:cNvPr id="373" name="Rectangle 372"/>
              <p:cNvSpPr/>
              <p:nvPr/>
            </p:nvSpPr>
            <p:spPr>
              <a:xfrm>
                <a:off x="1828074" y="2347711"/>
                <a:ext cx="495300" cy="228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74" name="Straight Arrow Connector 373"/>
              <p:cNvCxnSpPr/>
              <p:nvPr/>
            </p:nvCxnSpPr>
            <p:spPr>
              <a:xfrm flipH="1">
                <a:off x="2325524" y="2242434"/>
                <a:ext cx="2386" cy="1118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Oval 374"/>
              <p:cNvSpPr/>
              <p:nvPr/>
            </p:nvSpPr>
            <p:spPr>
              <a:xfrm>
                <a:off x="1836420" y="2360544"/>
                <a:ext cx="483383" cy="19431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+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2324100" y="2347458"/>
                <a:ext cx="496479" cy="2285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SKIP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76" name="Group 275"/>
          <p:cNvGrpSpPr/>
          <p:nvPr/>
        </p:nvGrpSpPr>
        <p:grpSpPr>
          <a:xfrm>
            <a:off x="5745568" y="5049788"/>
            <a:ext cx="2986864" cy="1454406"/>
            <a:chOff x="5745568" y="5038508"/>
            <a:chExt cx="2986864" cy="1454406"/>
          </a:xfrm>
        </p:grpSpPr>
        <p:sp>
          <p:nvSpPr>
            <p:cNvPr id="328" name="Rectangle 327"/>
            <p:cNvSpPr/>
            <p:nvPr/>
          </p:nvSpPr>
          <p:spPr>
            <a:xfrm>
              <a:off x="7239000" y="5296422"/>
              <a:ext cx="1493432" cy="81149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SKIP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5745568" y="5295190"/>
              <a:ext cx="1493432" cy="8114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5745569" y="5336554"/>
              <a:ext cx="1493432" cy="689776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6121029" y="6154360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/>
                <a:t>500ps</a:t>
              </a:r>
              <a:endParaRPr lang="en-US" sz="1600" b="1" i="1" dirty="0"/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7603239" y="6154360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/>
                <a:t>150ps</a:t>
              </a:r>
              <a:endParaRPr lang="en-US" sz="1600" b="1" i="1" dirty="0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6518490" y="5038508"/>
              <a:ext cx="14883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 smtClean="0"/>
                <a:t>Worst case speed</a:t>
              </a:r>
              <a:endParaRPr lang="en-US" sz="1200" b="1" i="1" dirty="0"/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5745569" y="3292595"/>
            <a:ext cx="2986864" cy="1454406"/>
            <a:chOff x="5745568" y="5038508"/>
            <a:chExt cx="2986864" cy="1454406"/>
          </a:xfrm>
        </p:grpSpPr>
        <p:sp>
          <p:nvSpPr>
            <p:cNvPr id="335" name="Rectangle 334"/>
            <p:cNvSpPr/>
            <p:nvPr/>
          </p:nvSpPr>
          <p:spPr>
            <a:xfrm>
              <a:off x="7239000" y="5296422"/>
              <a:ext cx="1493432" cy="81149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SKIP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745568" y="5295190"/>
              <a:ext cx="1493432" cy="8114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5745569" y="5336554"/>
              <a:ext cx="1493432" cy="689776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6121029" y="6154360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/>
                <a:t>3</a:t>
              </a:r>
              <a:r>
                <a:rPr lang="en-US" sz="1600" b="1" i="1" dirty="0" smtClean="0"/>
                <a:t>00ps</a:t>
              </a:r>
              <a:endParaRPr lang="en-US" sz="1600" b="1" i="1" dirty="0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7603239" y="6154360"/>
              <a:ext cx="7496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/>
                <a:t>110ps</a:t>
              </a:r>
              <a:endParaRPr lang="en-US" sz="1600" b="1" i="1" dirty="0"/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6491465" y="5038508"/>
              <a:ext cx="15424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 smtClean="0"/>
                <a:t>typical case speed</a:t>
              </a:r>
              <a:endParaRPr lang="en-US" sz="12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3660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1358</Words>
  <Application>Microsoft Office PowerPoint</Application>
  <PresentationFormat>On-screen Show (4:3)</PresentationFormat>
  <Paragraphs>809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</vt:lpstr>
      <vt:lpstr>Chess2 Review Hit Encoding and Readout Blocks</vt:lpstr>
      <vt:lpstr>Hit Encoding  and Read Out blocks</vt:lpstr>
      <vt:lpstr>Hit Encoding - Inputs</vt:lpstr>
      <vt:lpstr>Hit Encoding – Processing the Strip Encoding</vt:lpstr>
      <vt:lpstr>Hit Encoding – Processing the Strip Encoding</vt:lpstr>
      <vt:lpstr>Hit Encoding – Processing the Strip Encoding</vt:lpstr>
      <vt:lpstr>Hit Encoding – Processing the Strip Encoding</vt:lpstr>
      <vt:lpstr>Hit Encoding – Processing the Strip Encoding</vt:lpstr>
      <vt:lpstr>Hit Encoding – Processing the Strip Encoding</vt:lpstr>
      <vt:lpstr>Hit Encoding – Processing the Strip Encoding</vt:lpstr>
      <vt:lpstr>Hit Encoding – Processing the Strip Encoding</vt:lpstr>
      <vt:lpstr>Hit Encoding – Processing the Strip Encoding</vt:lpstr>
      <vt:lpstr>Hit Encoding – Processing the Strip Encoding</vt:lpstr>
      <vt:lpstr>Hit Encoding – Processing the Strip Encoding</vt:lpstr>
      <vt:lpstr>Hit Encoding – Processing the Strip Encoding</vt:lpstr>
      <vt:lpstr>Hit Encoding – ReadOut interface</vt:lpstr>
      <vt:lpstr>LVDS TX/RX and Sync</vt:lpstr>
      <vt:lpstr>LVDS Driver – Simulated Performance</vt:lpstr>
      <vt:lpstr>LVDS Driver - Layout</vt:lpstr>
      <vt:lpstr>LVDS Driver - Layout</vt:lpstr>
      <vt:lpstr>LVDS Receiver - Performance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2012-06-11T23:50:00Z</dcterms:created>
  <dcterms:modified xsi:type="dcterms:W3CDTF">2015-07-01T03:58:32Z</dcterms:modified>
</cp:coreProperties>
</file>