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7" r:id="rId5"/>
    <p:sldId id="259" r:id="rId6"/>
    <p:sldId id="258" r:id="rId7"/>
    <p:sldId id="260" r:id="rId8"/>
    <p:sldId id="263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196"/>
    <p:restoredTop sz="94554"/>
  </p:normalViewPr>
  <p:slideViewPr>
    <p:cSldViewPr snapToGrid="0" snapToObjects="1">
      <p:cViewPr varScale="1">
        <p:scale>
          <a:sx n="67" d="100"/>
          <a:sy n="67" d="100"/>
        </p:scale>
        <p:origin x="18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CHESS2 Pixels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 SLAC – UCSC – KIT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63" y="2228537"/>
            <a:ext cx="10058400" cy="3258176"/>
          </a:xfrm>
        </p:spPr>
      </p:pic>
      <p:sp>
        <p:nvSpPr>
          <p:cNvPr id="5" name="Rounded Rectangle 4"/>
          <p:cNvSpPr/>
          <p:nvPr/>
        </p:nvSpPr>
        <p:spPr>
          <a:xfrm>
            <a:off x="4664765" y="3578088"/>
            <a:ext cx="2040834" cy="331304"/>
          </a:xfrm>
          <a:prstGeom prst="roundRect">
            <a:avLst>
              <a:gd name="adj" fmla="val 2896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94883" y="4031237"/>
            <a:ext cx="2180597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NWELLs interconnect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579704" y="2406356"/>
            <a:ext cx="4684644" cy="2921017"/>
          </a:xfrm>
          <a:prstGeom prst="roundRect">
            <a:avLst>
              <a:gd name="adj" fmla="val 582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67560" y="4713724"/>
            <a:ext cx="2804422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M2 NWELL shield (</a:t>
            </a:r>
            <a:r>
              <a:rPr lang="en-US" dirty="0" err="1" smtClean="0"/>
              <a:t>gnd</a:t>
            </a:r>
            <a:r>
              <a:rPr lang="en-US" dirty="0" smtClean="0"/>
              <a:t>/</a:t>
            </a:r>
            <a:r>
              <a:rPr lang="en-US" dirty="0" err="1" smtClean="0"/>
              <a:t>vdd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assembly - detail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656" y="1423876"/>
            <a:ext cx="6981015" cy="4867498"/>
          </a:xfrm>
        </p:spPr>
      </p:pic>
      <p:sp>
        <p:nvSpPr>
          <p:cNvPr id="5" name="Rounded Rectangle 4"/>
          <p:cNvSpPr/>
          <p:nvPr/>
        </p:nvSpPr>
        <p:spPr>
          <a:xfrm>
            <a:off x="5821680" y="2981960"/>
            <a:ext cx="2819400" cy="1422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1920" y="2565400"/>
            <a:ext cx="166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40x800µm pixel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CHESS2 pixels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5400000">
            <a:off x="4435359" y="1997807"/>
            <a:ext cx="211620" cy="309495"/>
            <a:chOff x="3144130" y="758794"/>
            <a:chExt cx="412388" cy="548291"/>
          </a:xfrm>
        </p:grpSpPr>
        <p:sp>
          <p:nvSpPr>
            <p:cNvPr id="5" name="Oval 4"/>
            <p:cNvSpPr/>
            <p:nvPr/>
          </p:nvSpPr>
          <p:spPr>
            <a:xfrm>
              <a:off x="3144130" y="758794"/>
              <a:ext cx="412387" cy="377290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44131" y="911193"/>
              <a:ext cx="412387" cy="377291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3762389" y="2151535"/>
            <a:ext cx="0" cy="18600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7" idx="4"/>
          </p:cNvCxnSpPr>
          <p:nvPr/>
        </p:nvCxnSpPr>
        <p:spPr>
          <a:xfrm>
            <a:off x="3762389" y="2151532"/>
            <a:ext cx="634533" cy="102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95917" y="2152554"/>
            <a:ext cx="640874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6791" y="2152558"/>
            <a:ext cx="0" cy="161939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1368" y="1703944"/>
            <a:ext cx="448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IFB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80475" y="4122077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892606" y="3763773"/>
            <a:ext cx="94350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994970" y="3906917"/>
            <a:ext cx="193614" cy="209318"/>
            <a:chOff x="6084562" y="2831538"/>
            <a:chExt cx="193614" cy="20931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4892607" y="3913548"/>
            <a:ext cx="121045" cy="209318"/>
            <a:chOff x="6157131" y="2831538"/>
            <a:chExt cx="121045" cy="20931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H="1">
            <a:off x="4180477" y="3602308"/>
            <a:ext cx="1" cy="30198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72"/>
          <p:cNvSpPr/>
          <p:nvPr/>
        </p:nvSpPr>
        <p:spPr>
          <a:xfrm flipV="1">
            <a:off x="4111947" y="3501806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395711" y="4588161"/>
            <a:ext cx="281665" cy="424333"/>
            <a:chOff x="3144131" y="758793"/>
            <a:chExt cx="412387" cy="564787"/>
          </a:xfrm>
        </p:grpSpPr>
        <p:sp>
          <p:nvSpPr>
            <p:cNvPr id="27" name="Oval 26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V="1">
            <a:off x="4180475" y="4374652"/>
            <a:ext cx="712132" cy="13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892607" y="4122213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900231" y="3651722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 flipH="1">
            <a:off x="4892607" y="3442402"/>
            <a:ext cx="193614" cy="209318"/>
            <a:chOff x="6084562" y="2831538"/>
            <a:chExt cx="193614" cy="20931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H="1">
            <a:off x="4892608" y="3140417"/>
            <a:ext cx="1" cy="30198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90"/>
          <p:cNvSpPr/>
          <p:nvPr/>
        </p:nvSpPr>
        <p:spPr>
          <a:xfrm flipV="1">
            <a:off x="4824079" y="3039913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971176" y="3207735"/>
            <a:ext cx="42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1.8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91499" y="2741276"/>
            <a:ext cx="42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3.3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42" name="Straight Connector 41"/>
          <p:cNvCxnSpPr>
            <a:endCxn id="78" idx="0"/>
          </p:cNvCxnSpPr>
          <p:nvPr/>
        </p:nvCxnSpPr>
        <p:spPr>
          <a:xfrm>
            <a:off x="4535183" y="4374656"/>
            <a:ext cx="1361" cy="21350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36542" y="5012494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97"/>
          <p:cNvSpPr/>
          <p:nvPr/>
        </p:nvSpPr>
        <p:spPr>
          <a:xfrm flipV="1">
            <a:off x="4468014" y="5198033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99"/>
          <p:cNvSpPr/>
          <p:nvPr/>
        </p:nvSpPr>
        <p:spPr>
          <a:xfrm rot="5400000">
            <a:off x="5777884" y="3451181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007199" y="4402305"/>
            <a:ext cx="281665" cy="424333"/>
            <a:chOff x="3144131" y="758793"/>
            <a:chExt cx="412387" cy="564787"/>
          </a:xfrm>
        </p:grpSpPr>
        <p:sp>
          <p:nvSpPr>
            <p:cNvPr id="47" name="Oval 46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>
            <a:off x="6146669" y="3938336"/>
            <a:ext cx="0" cy="44901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42478" y="4814246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Isosceles Triangle 106"/>
          <p:cNvSpPr/>
          <p:nvPr/>
        </p:nvSpPr>
        <p:spPr>
          <a:xfrm flipV="1">
            <a:off x="6073949" y="4999785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379296" y="4442446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InSF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011757" y="3892299"/>
            <a:ext cx="980156" cy="238554"/>
            <a:chOff x="4973431" y="2855681"/>
            <a:chExt cx="980156" cy="238554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4973431" y="2974958"/>
              <a:ext cx="469484" cy="13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455381" y="2855681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509208" y="2855681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521673" y="2974958"/>
              <a:ext cx="43191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>
            <a:off x="3011757" y="4011576"/>
            <a:ext cx="0" cy="1118356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 Same Side Corner Rectangle 59"/>
          <p:cNvSpPr/>
          <p:nvPr/>
        </p:nvSpPr>
        <p:spPr>
          <a:xfrm rot="10800000">
            <a:off x="2587898" y="5129936"/>
            <a:ext cx="847718" cy="27828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396972" y="5129932"/>
            <a:ext cx="1163028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762391" y="2536210"/>
            <a:ext cx="738269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514257" y="2416802"/>
            <a:ext cx="53827" cy="238554"/>
            <a:chOff x="2745214" y="1422090"/>
            <a:chExt cx="53827" cy="238554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2745214" y="1422090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99041" y="1422090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4568083" y="2536210"/>
            <a:ext cx="768708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2777081" y="3794401"/>
            <a:ext cx="469484" cy="13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>
            <a:off x="3011757" y="3427978"/>
            <a:ext cx="0" cy="23855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3011757" y="3374151"/>
            <a:ext cx="0" cy="23855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3011758" y="2733901"/>
            <a:ext cx="1" cy="74706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2128837" y="2384565"/>
            <a:ext cx="536268" cy="469185"/>
            <a:chOff x="6742284" y="5188597"/>
            <a:chExt cx="536268" cy="469185"/>
          </a:xfrm>
        </p:grpSpPr>
        <p:grpSp>
          <p:nvGrpSpPr>
            <p:cNvPr id="72" name="Group 71"/>
            <p:cNvGrpSpPr/>
            <p:nvPr/>
          </p:nvGrpSpPr>
          <p:grpSpPr>
            <a:xfrm>
              <a:off x="6881672" y="5188597"/>
              <a:ext cx="255597" cy="211190"/>
              <a:chOff x="6881672" y="5188597"/>
              <a:chExt cx="255597" cy="211190"/>
            </a:xfrm>
          </p:grpSpPr>
          <p:sp>
            <p:nvSpPr>
              <p:cNvPr id="82" name="Isosceles Triangle 149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flipH="1">
              <a:off x="6881672" y="5446592"/>
              <a:ext cx="255597" cy="211190"/>
              <a:chOff x="6881672" y="5188597"/>
              <a:chExt cx="255597" cy="211190"/>
            </a:xfrm>
          </p:grpSpPr>
          <p:sp>
            <p:nvSpPr>
              <p:cNvPr id="80" name="Isosceles Triangle 153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>
              <a:off x="6742284" y="5294192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742284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42284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H="1">
            <a:off x="2942123" y="2529888"/>
            <a:ext cx="69635" cy="18075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665105" y="2619153"/>
            <a:ext cx="257552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3009162" y="1973400"/>
            <a:ext cx="1" cy="57782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571906" y="1686237"/>
            <a:ext cx="86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Injection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88" name="Group 87"/>
          <p:cNvGrpSpPr/>
          <p:nvPr/>
        </p:nvGrpSpPr>
        <p:grpSpPr>
          <a:xfrm rot="10800000">
            <a:off x="9713879" y="3793851"/>
            <a:ext cx="536267" cy="469186"/>
            <a:chOff x="6742285" y="5188595"/>
            <a:chExt cx="536267" cy="469186"/>
          </a:xfrm>
        </p:grpSpPr>
        <p:grpSp>
          <p:nvGrpSpPr>
            <p:cNvPr id="89" name="Group 88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99" name="Isosceles Triangle 247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97" name="Isosceles Triangle 245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1" name="Straight Connector 90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Isosceles Triangle 250"/>
          <p:cNvSpPr/>
          <p:nvPr/>
        </p:nvSpPr>
        <p:spPr>
          <a:xfrm rot="5400000">
            <a:off x="6851610" y="3266335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1/2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6461530" y="3763771"/>
            <a:ext cx="448681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695919" y="4651183"/>
            <a:ext cx="343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In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272580" y="3857818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Casc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5013652" y="4018273"/>
            <a:ext cx="25892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097534" y="3551150"/>
            <a:ext cx="17504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266723" y="3376829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Load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7157676" y="4180374"/>
            <a:ext cx="281665" cy="424333"/>
            <a:chOff x="3144131" y="758793"/>
            <a:chExt cx="412387" cy="564787"/>
          </a:xfrm>
        </p:grpSpPr>
        <p:sp>
          <p:nvSpPr>
            <p:cNvPr id="109" name="Oval 108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7297146" y="3716409"/>
            <a:ext cx="0" cy="44901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292955" y="4592319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Isosceles Triangle 271"/>
          <p:cNvSpPr/>
          <p:nvPr/>
        </p:nvSpPr>
        <p:spPr>
          <a:xfrm flipV="1">
            <a:off x="7224427" y="4777858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7413164" y="4220518"/>
            <a:ext cx="630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Comp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535254" y="3578860"/>
            <a:ext cx="362042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735164" y="3396908"/>
            <a:ext cx="17504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329082" y="3212167"/>
            <a:ext cx="39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Th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8972769" y="3823145"/>
            <a:ext cx="281665" cy="424333"/>
            <a:chOff x="3144131" y="758793"/>
            <a:chExt cx="412387" cy="564787"/>
          </a:xfrm>
        </p:grpSpPr>
        <p:sp>
          <p:nvSpPr>
            <p:cNvPr id="120" name="Oval 119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/>
          <p:cNvCxnSpPr/>
          <p:nvPr/>
        </p:nvCxnSpPr>
        <p:spPr>
          <a:xfrm flipH="1">
            <a:off x="9473394" y="4038481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126413" y="3872212"/>
            <a:ext cx="846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1/2/4/8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9112239" y="3584384"/>
            <a:ext cx="0" cy="23294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9112239" y="4247091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Isosceles Triangle 287"/>
          <p:cNvSpPr/>
          <p:nvPr/>
        </p:nvSpPr>
        <p:spPr>
          <a:xfrm flipV="1">
            <a:off x="9043710" y="4432630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 rot="10800000">
            <a:off x="9713879" y="4329203"/>
            <a:ext cx="536267" cy="469186"/>
            <a:chOff x="6742285" y="5188595"/>
            <a:chExt cx="536267" cy="469186"/>
          </a:xfrm>
        </p:grpSpPr>
        <p:grpSp>
          <p:nvGrpSpPr>
            <p:cNvPr id="129" name="Group 128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139" name="Isosceles Triangle 302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137" name="Isosceles Triangle 300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1" name="Straight Connector 130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 rot="10800000">
            <a:off x="9713879" y="4864555"/>
            <a:ext cx="536267" cy="469186"/>
            <a:chOff x="6742285" y="5188595"/>
            <a:chExt cx="536267" cy="469186"/>
          </a:xfrm>
        </p:grpSpPr>
        <p:grpSp>
          <p:nvGrpSpPr>
            <p:cNvPr id="142" name="Group 141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152" name="Isosceles Triangle 325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150" name="Isosceles Triangle 323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4" name="Straight Connector 143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 rot="10800000">
            <a:off x="9713879" y="5399908"/>
            <a:ext cx="536267" cy="469186"/>
            <a:chOff x="6742285" y="5188595"/>
            <a:chExt cx="536267" cy="469186"/>
          </a:xfrm>
        </p:grpSpPr>
        <p:grpSp>
          <p:nvGrpSpPr>
            <p:cNvPr id="155" name="Group 154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165" name="Isosceles Triangle 338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163" name="Isosceles Triangle 336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7" name="Straight Connector 156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Arrow Connector 166"/>
          <p:cNvCxnSpPr/>
          <p:nvPr/>
        </p:nvCxnSpPr>
        <p:spPr>
          <a:xfrm flipH="1">
            <a:off x="9473394" y="4568358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9473394" y="5098235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9473394" y="5628111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9430886" y="4050337"/>
            <a:ext cx="0" cy="1607566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>
            <a:off x="9283137" y="4050337"/>
            <a:ext cx="147749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/>
          <p:cNvGrpSpPr/>
          <p:nvPr/>
        </p:nvGrpSpPr>
        <p:grpSpPr>
          <a:xfrm>
            <a:off x="7292955" y="2170337"/>
            <a:ext cx="2346751" cy="559165"/>
            <a:chOff x="145135" y="2212507"/>
            <a:chExt cx="2346751" cy="559165"/>
          </a:xfrm>
        </p:grpSpPr>
        <p:sp>
          <p:nvSpPr>
            <p:cNvPr id="172" name="Moon 171"/>
            <p:cNvSpPr/>
            <p:nvPr/>
          </p:nvSpPr>
          <p:spPr>
            <a:xfrm rot="10800000">
              <a:off x="1206825" y="2324086"/>
              <a:ext cx="244325" cy="397109"/>
            </a:xfrm>
            <a:prstGeom prst="moon">
              <a:avLst>
                <a:gd name="adj" fmla="val 7558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10800000" flipH="1">
              <a:off x="1459918" y="2483879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V="1">
              <a:off x="976443" y="2416802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980947" y="2630721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145135" y="2238212"/>
              <a:ext cx="860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RowENB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43571" y="2463895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ColENB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V="1">
              <a:off x="1542175" y="2522554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1498794" y="2212507"/>
              <a:ext cx="993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mbria"/>
                  <a:cs typeface="Cambria"/>
                </a:rPr>
                <a:t>RAMWrEn</a:t>
              </a:r>
              <a:endParaRPr lang="en-US" dirty="0">
                <a:latin typeface="Cambria"/>
                <a:cs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4" name="Content Placeholder 5" descr="AmplifierOut.bmp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35"/>
          <a:stretch/>
        </p:blipFill>
        <p:spPr>
          <a:xfrm>
            <a:off x="1950860" y="2081048"/>
            <a:ext cx="8350606" cy="3787940"/>
          </a:xfrm>
        </p:spPr>
      </p:pic>
      <p:sp>
        <p:nvSpPr>
          <p:cNvPr id="5" name="Rectangle 4"/>
          <p:cNvSpPr/>
          <p:nvPr/>
        </p:nvSpPr>
        <p:spPr>
          <a:xfrm>
            <a:off x="6248400" y="2384011"/>
            <a:ext cx="3794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aramond"/>
              </a:rPr>
              <a:t>Fast: ~10ns </a:t>
            </a:r>
            <a:r>
              <a:rPr lang="en-US" dirty="0" err="1">
                <a:latin typeface="Garamond"/>
              </a:rPr>
              <a:t>risetime</a:t>
            </a:r>
            <a:endParaRPr lang="en-US" dirty="0">
              <a:latin typeface="Garamond"/>
            </a:endParaRPr>
          </a:p>
          <a:p>
            <a:r>
              <a:rPr lang="en-US" dirty="0">
                <a:latin typeface="Garamond"/>
              </a:rPr>
              <a:t>SNR = 10 for 700e</a:t>
            </a:r>
          </a:p>
          <a:p>
            <a:r>
              <a:rPr lang="en-US" dirty="0">
                <a:latin typeface="Garamond"/>
              </a:rPr>
              <a:t>Power 30µW/pixel, 0.5W per sensor.</a:t>
            </a:r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cell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5297304" y="1845734"/>
            <a:ext cx="5858375" cy="4023360"/>
          </a:xfrm>
        </p:spPr>
        <p:txBody>
          <a:bodyPr/>
          <a:lstStyle/>
          <a:p>
            <a:r>
              <a:rPr lang="en-US" dirty="0" smtClean="0"/>
              <a:t>PMOS added to RAM cell to allow configuration from 1 up 128 cells in parallel.</a:t>
            </a:r>
          </a:p>
          <a:p>
            <a:r>
              <a:rPr lang="en-US" dirty="0" smtClean="0"/>
              <a:t>Disconnects the inverter from driving the </a:t>
            </a:r>
            <a:r>
              <a:rPr lang="en-US" dirty="0" err="1" smtClean="0"/>
              <a:t>DataIn</a:t>
            </a:r>
            <a:r>
              <a:rPr lang="en-US" dirty="0" smtClean="0"/>
              <a:t> line during configuration.</a:t>
            </a:r>
          </a:p>
          <a:p>
            <a:r>
              <a:rPr lang="en-US" dirty="0" smtClean="0"/>
              <a:t>Simulation OK: with the additional PMOS we can configure a full row or a full column with a single SACI command (see SLAC presentations).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rot="10800000">
            <a:off x="4002139" y="4350761"/>
            <a:ext cx="616158" cy="509107"/>
            <a:chOff x="6881672" y="5188597"/>
            <a:chExt cx="255597" cy="211190"/>
          </a:xfrm>
        </p:grpSpPr>
        <p:sp>
          <p:nvSpPr>
            <p:cNvPr id="15" name="Isosceles Triangle 247"/>
            <p:cNvSpPr/>
            <p:nvPr/>
          </p:nvSpPr>
          <p:spPr>
            <a:xfrm rot="5400000">
              <a:off x="6864999" y="5205270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7059516" y="5255432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0800000" flipH="1">
            <a:off x="4002141" y="3728820"/>
            <a:ext cx="616158" cy="509107"/>
            <a:chOff x="6881672" y="5188597"/>
            <a:chExt cx="255597" cy="211190"/>
          </a:xfrm>
        </p:grpSpPr>
        <p:sp>
          <p:nvSpPr>
            <p:cNvPr id="13" name="Isosceles Triangle 245"/>
            <p:cNvSpPr/>
            <p:nvPr/>
          </p:nvSpPr>
          <p:spPr>
            <a:xfrm rot="5400000">
              <a:off x="6864999" y="5205270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7059516" y="5255432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rot="10800000">
            <a:off x="4954316" y="3989993"/>
            <a:ext cx="0" cy="61531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4624822" y="3989991"/>
            <a:ext cx="32949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4624822" y="4605310"/>
            <a:ext cx="32949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H="1">
            <a:off x="2901952" y="3978128"/>
            <a:ext cx="0" cy="61531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03756" y="3973895"/>
            <a:ext cx="109838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H="1">
            <a:off x="3657325" y="4593447"/>
            <a:ext cx="34058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 rot="5400000">
            <a:off x="3248668" y="4188072"/>
            <a:ext cx="398884" cy="422085"/>
            <a:chOff x="6080364" y="2829439"/>
            <a:chExt cx="197812" cy="20931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159231" y="2829439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6080364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5400000">
            <a:off x="2237412" y="3949599"/>
            <a:ext cx="245556" cy="422841"/>
            <a:chOff x="6156401" y="2827939"/>
            <a:chExt cx="121775" cy="209693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156401" y="2827939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V="1">
            <a:off x="3436158" y="3411230"/>
            <a:ext cx="0" cy="79795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54670" y="307311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Cambria"/>
                <a:cs typeface="Cambria"/>
              </a:rPr>
              <a:t>Load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0800000" flipH="1">
            <a:off x="2564353" y="4285787"/>
            <a:ext cx="34058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H="1">
            <a:off x="2895677" y="4596574"/>
            <a:ext cx="34058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547524" y="4285788"/>
            <a:ext cx="59606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7432" y="4123948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Cambria"/>
                <a:cs typeface="Cambria"/>
              </a:rPr>
              <a:t>DataIn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371355" y="3718379"/>
            <a:ext cx="106480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371355" y="3718379"/>
            <a:ext cx="0" cy="31986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413297" y="3696659"/>
            <a:ext cx="45719" cy="4571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78346" y="4265458"/>
            <a:ext cx="45719" cy="4571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geometry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1" y="3530669"/>
            <a:ext cx="12170664" cy="653913"/>
          </a:xfrm>
        </p:spPr>
      </p:pic>
      <p:sp>
        <p:nvSpPr>
          <p:cNvPr id="5" name="Left Bracket 4"/>
          <p:cNvSpPr/>
          <p:nvPr/>
        </p:nvSpPr>
        <p:spPr>
          <a:xfrm rot="16200000">
            <a:off x="6034785" y="-1314282"/>
            <a:ext cx="190163" cy="11074399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39732" y="4792137"/>
            <a:ext cx="3437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connected NWELLs</a:t>
            </a:r>
          </a:p>
          <a:p>
            <a:r>
              <a:rPr lang="en-US" dirty="0" smtClean="0"/>
              <a:t>50% diode fraction</a:t>
            </a:r>
          </a:p>
          <a:p>
            <a:r>
              <a:rPr lang="en-US" dirty="0" smtClean="0"/>
              <a:t>P-contact around each NWELL </a:t>
            </a:r>
          </a:p>
          <a:p>
            <a:r>
              <a:rPr lang="en-US" dirty="0" smtClean="0"/>
              <a:t>120V rules</a:t>
            </a:r>
          </a:p>
          <a:p>
            <a:r>
              <a:rPr lang="en-US" dirty="0" smtClean="0"/>
              <a:t>Size to be adjusted to strip length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666" y="4504269"/>
            <a:ext cx="19298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Amplifier.</a:t>
            </a:r>
          </a:p>
          <a:p>
            <a:r>
              <a:rPr lang="en-US" dirty="0" smtClean="0"/>
              <a:t>Half comparator.</a:t>
            </a:r>
          </a:p>
          <a:p>
            <a:r>
              <a:rPr lang="en-US" dirty="0" smtClean="0"/>
              <a:t>RAM controlled - </a:t>
            </a:r>
          </a:p>
          <a:p>
            <a:r>
              <a:rPr lang="en-US" dirty="0" smtClean="0"/>
              <a:t>- charge injection</a:t>
            </a:r>
          </a:p>
          <a:p>
            <a:r>
              <a:rPr lang="en-US" dirty="0" smtClean="0"/>
              <a:t>Row/Col selection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5231" y="4419603"/>
            <a:ext cx="1108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Trim RAM</a:t>
            </a:r>
          </a:p>
          <a:p>
            <a:r>
              <a:rPr lang="en-US" dirty="0" smtClean="0"/>
              <a:t>Trim DAC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M3 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63" y="1994266"/>
            <a:ext cx="10058400" cy="3726718"/>
          </a:xfrm>
        </p:spPr>
      </p:pic>
      <p:sp>
        <p:nvSpPr>
          <p:cNvPr id="5" name="Left Bracket 4"/>
          <p:cNvSpPr/>
          <p:nvPr/>
        </p:nvSpPr>
        <p:spPr>
          <a:xfrm>
            <a:off x="985655" y="2185060"/>
            <a:ext cx="106878" cy="292133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26" y="2790701"/>
            <a:ext cx="1382751" cy="1754326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Metal 3</a:t>
            </a:r>
          </a:p>
          <a:p>
            <a:r>
              <a:rPr lang="en-US" b="1" dirty="0" smtClean="0"/>
              <a:t>32 Signal</a:t>
            </a:r>
          </a:p>
          <a:p>
            <a:r>
              <a:rPr lang="en-US" b="1" dirty="0" smtClean="0"/>
              <a:t>+</a:t>
            </a:r>
          </a:p>
          <a:p>
            <a:r>
              <a:rPr lang="en-US" b="1" dirty="0" smtClean="0"/>
              <a:t>1 Row select</a:t>
            </a:r>
          </a:p>
          <a:p>
            <a:r>
              <a:rPr lang="en-US" b="1" dirty="0" smtClean="0"/>
              <a:t>+</a:t>
            </a:r>
          </a:p>
          <a:p>
            <a:r>
              <a:rPr lang="en-US" b="1" dirty="0" smtClean="0"/>
              <a:t>1 Injection</a:t>
            </a:r>
            <a:endParaRPr lang="en-US" b="1" dirty="0"/>
          </a:p>
        </p:txBody>
      </p:sp>
      <p:sp>
        <p:nvSpPr>
          <p:cNvPr id="7" name="Left Bracket 6"/>
          <p:cNvSpPr/>
          <p:nvPr/>
        </p:nvSpPr>
        <p:spPr>
          <a:xfrm>
            <a:off x="981225" y="5106390"/>
            <a:ext cx="69308" cy="4477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106813"/>
            <a:ext cx="1680717" cy="646331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7.5µm space</a:t>
            </a:r>
          </a:p>
          <a:p>
            <a:r>
              <a:rPr lang="en-US" b="1" dirty="0"/>
              <a:t>f</a:t>
            </a:r>
            <a:r>
              <a:rPr lang="en-US" b="1" dirty="0" smtClean="0"/>
              <a:t>or connectivity</a:t>
            </a:r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&amp; ½ comparator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914" y="1846263"/>
            <a:ext cx="9576497" cy="4022725"/>
          </a:xfrm>
        </p:spPr>
      </p:pic>
      <p:sp>
        <p:nvSpPr>
          <p:cNvPr id="5" name="Rounded Rectangle 4"/>
          <p:cNvSpPr/>
          <p:nvPr/>
        </p:nvSpPr>
        <p:spPr>
          <a:xfrm>
            <a:off x="3004457" y="2913017"/>
            <a:ext cx="2259874" cy="1841863"/>
          </a:xfrm>
          <a:prstGeom prst="roundRect">
            <a:avLst>
              <a:gd name="adj" fmla="val 803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7784" y="4863783"/>
            <a:ext cx="1048685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64331" y="2913016"/>
            <a:ext cx="888275" cy="184186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21488" y="4759279"/>
            <a:ext cx="982705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</a:t>
            </a:r>
          </a:p>
          <a:p>
            <a:pPr algn="ctr"/>
            <a:r>
              <a:rPr lang="en-US" dirty="0" smtClean="0"/>
              <a:t>coupling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95582" y="2913015"/>
            <a:ext cx="888275" cy="184186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52291" y="4795465"/>
            <a:ext cx="1002198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½ Comp.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86423" y="2913014"/>
            <a:ext cx="1159478" cy="1841863"/>
          </a:xfrm>
          <a:prstGeom prst="roundRect">
            <a:avLst>
              <a:gd name="adj" fmla="val 1209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64228" y="4795465"/>
            <a:ext cx="1347933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Inj. RAM</a:t>
            </a:r>
          </a:p>
          <a:p>
            <a:pPr algn="ctr"/>
            <a:r>
              <a:rPr lang="en-US" dirty="0" smtClean="0"/>
              <a:t>Row/Col sel.</a:t>
            </a:r>
            <a:endParaRPr lang="en-US" dirty="0"/>
          </a:p>
        </p:txBody>
      </p:sp>
      <p:sp>
        <p:nvSpPr>
          <p:cNvPr id="13" name="Left Bracket 12"/>
          <p:cNvSpPr/>
          <p:nvPr/>
        </p:nvSpPr>
        <p:spPr>
          <a:xfrm rot="16200000">
            <a:off x="4314333" y="3432318"/>
            <a:ext cx="146508" cy="4504265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90089" y="5817071"/>
            <a:ext cx="35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Amplifier &amp; Comp. bias analog lines</a:t>
            </a:r>
            <a:endParaRPr lang="en-US" dirty="0"/>
          </a:p>
        </p:txBody>
      </p:sp>
      <p:sp>
        <p:nvSpPr>
          <p:cNvPr id="15" name="Left Bracket 14"/>
          <p:cNvSpPr/>
          <p:nvPr/>
        </p:nvSpPr>
        <p:spPr>
          <a:xfrm rot="16200000">
            <a:off x="7054977" y="5209611"/>
            <a:ext cx="146508" cy="949679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27148" y="5817071"/>
            <a:ext cx="232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RAM &amp; Inj.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&amp; ½ comparator control signals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914" y="1846263"/>
            <a:ext cx="9576497" cy="4022725"/>
          </a:xfrm>
        </p:spPr>
      </p:pic>
      <p:sp>
        <p:nvSpPr>
          <p:cNvPr id="5" name="Rounded Rectangle 4"/>
          <p:cNvSpPr/>
          <p:nvPr/>
        </p:nvSpPr>
        <p:spPr>
          <a:xfrm>
            <a:off x="3004457" y="2913017"/>
            <a:ext cx="2259874" cy="1841863"/>
          </a:xfrm>
          <a:prstGeom prst="roundRect">
            <a:avLst>
              <a:gd name="adj" fmla="val 803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7784" y="4863783"/>
            <a:ext cx="1048685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64331" y="2913016"/>
            <a:ext cx="888275" cy="184186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21488" y="4759279"/>
            <a:ext cx="982705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</a:t>
            </a:r>
          </a:p>
          <a:p>
            <a:pPr algn="ctr"/>
            <a:r>
              <a:rPr lang="en-US" dirty="0" smtClean="0"/>
              <a:t>coupling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95582" y="2913015"/>
            <a:ext cx="888275" cy="184186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52291" y="4795465"/>
            <a:ext cx="1002198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½ Comp.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86423" y="2913014"/>
            <a:ext cx="1159478" cy="1841863"/>
          </a:xfrm>
          <a:prstGeom prst="roundRect">
            <a:avLst>
              <a:gd name="adj" fmla="val 1209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64228" y="4795465"/>
            <a:ext cx="1347933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Inj. RAM</a:t>
            </a:r>
          </a:p>
          <a:p>
            <a:pPr algn="ctr"/>
            <a:r>
              <a:rPr lang="en-US" dirty="0" smtClean="0"/>
              <a:t>Row/Col sel.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368210" y="2209490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0345484" y="2368766"/>
            <a:ext cx="501533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3896201" y="5354811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010501" y="5354812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4943951" y="5354811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5048726" y="5354811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5172551" y="5354811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6171341" y="5354812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2452" y="175817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 sel.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491728" y="5354812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6855417" y="5354812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963922" y="5354812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Left Bracket 32"/>
          <p:cNvSpPr/>
          <p:nvPr/>
        </p:nvSpPr>
        <p:spPr>
          <a:xfrm rot="16200000">
            <a:off x="5364596" y="4181873"/>
            <a:ext cx="94422" cy="3279807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063331" y="5851751"/>
            <a:ext cx="269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Bias from DACs - periphery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847017" y="2184100"/>
            <a:ext cx="96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Row </a:t>
            </a:r>
            <a:r>
              <a:rPr lang="en-US" dirty="0" smtClean="0"/>
              <a:t>sel.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0349934" y="2749766"/>
            <a:ext cx="501533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824319" y="2544814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Injection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932281" y="2073591"/>
            <a:ext cx="0" cy="422271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25760" y="175342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Supply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36469" y="2073591"/>
            <a:ext cx="0" cy="422271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694708" y="2073591"/>
            <a:ext cx="0" cy="422271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986151" y="2073591"/>
            <a:ext cx="0" cy="422271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836723" y="2073591"/>
            <a:ext cx="0" cy="422271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 RAM &amp; Trim DAC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304" y="1846263"/>
            <a:ext cx="9143717" cy="4022725"/>
          </a:xfrm>
        </p:spPr>
      </p:pic>
      <p:sp>
        <p:nvSpPr>
          <p:cNvPr id="5" name="Rounded Rectangle 4"/>
          <p:cNvSpPr/>
          <p:nvPr/>
        </p:nvSpPr>
        <p:spPr>
          <a:xfrm>
            <a:off x="4806753" y="3061252"/>
            <a:ext cx="2845993" cy="1497496"/>
          </a:xfrm>
          <a:prstGeom prst="roundRect">
            <a:avLst>
              <a:gd name="adj" fmla="val 958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36616" y="4659870"/>
            <a:ext cx="1606530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4bit TRIM RAM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52746" y="3061252"/>
            <a:ext cx="431080" cy="1497496"/>
          </a:xfrm>
          <a:prstGeom prst="roundRect">
            <a:avLst>
              <a:gd name="adj" fmla="val 2896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75673" y="3061252"/>
            <a:ext cx="431080" cy="1497496"/>
          </a:xfrm>
          <a:prstGeom prst="roundRect">
            <a:avLst>
              <a:gd name="adj" fmla="val 2896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43146" y="2313799"/>
            <a:ext cx="1639936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1 &amp; x8</a:t>
            </a:r>
          </a:p>
          <a:p>
            <a:pPr algn="ctr"/>
            <a:r>
              <a:rPr lang="en-US" dirty="0" smtClean="0"/>
              <a:t>current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1245" y="2313799"/>
            <a:ext cx="1639936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</a:t>
            </a:r>
            <a:r>
              <a:rPr lang="en-US" dirty="0"/>
              <a:t>2</a:t>
            </a:r>
            <a:r>
              <a:rPr lang="en-US" dirty="0" smtClean="0"/>
              <a:t> &amp; x4</a:t>
            </a:r>
          </a:p>
          <a:p>
            <a:pPr algn="ctr"/>
            <a:r>
              <a:rPr lang="en-US" dirty="0" smtClean="0"/>
              <a:t>current sources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56522" y="3167269"/>
            <a:ext cx="90114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5770" y="3276173"/>
            <a:ext cx="1341906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Trim current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 ½ comp.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11150</TotalTime>
  <Words>257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Cambria</vt:lpstr>
      <vt:lpstr>Garamond</vt:lpstr>
      <vt:lpstr>Retrospect</vt:lpstr>
      <vt:lpstr>CHESS2 Pixels </vt:lpstr>
      <vt:lpstr>CHESS2 pixels</vt:lpstr>
      <vt:lpstr>Simulation results</vt:lpstr>
      <vt:lpstr>RAM cell</vt:lpstr>
      <vt:lpstr>Pixel geometry</vt:lpstr>
      <vt:lpstr>Pixel M3 lines</vt:lpstr>
      <vt:lpstr>Amplifier &amp; ½ comparator</vt:lpstr>
      <vt:lpstr>Amplifier &amp; ½ comparator control signals</vt:lpstr>
      <vt:lpstr>Trim RAM &amp; Trim DAC</vt:lpstr>
      <vt:lpstr>PowerPoint Presentation</vt:lpstr>
      <vt:lpstr>CHESS assembly - detail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CHESS2 </dc:title>
  <dc:creator>Microsoft Office User</dc:creator>
  <cp:lastModifiedBy>Microsoft Office User</cp:lastModifiedBy>
  <cp:revision>47</cp:revision>
  <cp:lastPrinted>2015-07-01T08:42:16Z</cp:lastPrinted>
  <dcterms:created xsi:type="dcterms:W3CDTF">2015-06-19T16:58:18Z</dcterms:created>
  <dcterms:modified xsi:type="dcterms:W3CDTF">2015-07-01T08:47:22Z</dcterms:modified>
</cp:coreProperties>
</file>