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4.jpg" ContentType="image/jpg"/>
  <Override PartName="/ppt/media/image5.jpg" ContentType="image/jpg"/>
  <Override PartName="/ppt/media/image6.jpg" ContentType="image/jp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1" r:id="rId1"/>
  </p:sldMasterIdLst>
  <p:sldIdLst>
    <p:sldId id="256" r:id="rId2"/>
    <p:sldId id="262" r:id="rId3"/>
    <p:sldId id="263" r:id="rId4"/>
    <p:sldId id="260" r:id="rId5"/>
    <p:sldId id="264" r:id="rId6"/>
    <p:sldId id="265" r:id="rId7"/>
    <p:sldId id="266" r:id="rId8"/>
    <p:sldId id="261" r:id="rId9"/>
    <p:sldId id="25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1"/>
    <p:restoredTop sz="94595"/>
  </p:normalViewPr>
  <p:slideViewPr>
    <p:cSldViewPr snapToGrid="0" snapToObjects="1">
      <p:cViewPr>
        <p:scale>
          <a:sx n="77" d="100"/>
          <a:sy n="77" d="100"/>
        </p:scale>
        <p:origin x="168" y="8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6/30/15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160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6/30/15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988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6/30/15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815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6/30/15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77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6/30/15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9625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6/30/15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455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6/30/15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973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6/30/15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053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6/30/15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773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509A250-FF31-4206-8172-F9D3106AACB1}" type="datetimeFigureOut">
              <a:rPr lang="en-US" smtClean="0"/>
              <a:t>6/30/15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462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6/30/15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118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6/30/15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9095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CHESS2 architecture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46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CHESS1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Leakage current and detector capacitance has been measured [UCSC] using probe stations.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Isolated amplifiers have been measured [UCSC] using a DIY board.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090"/>
          <a:stretch/>
        </p:blipFill>
        <p:spPr>
          <a:xfrm>
            <a:off x="1097280" y="2230199"/>
            <a:ext cx="3204916" cy="2225384"/>
          </a:xfrm>
          <a:prstGeom prst="rect">
            <a:avLst/>
          </a:prstGeom>
        </p:spPr>
      </p:pic>
      <p:sp>
        <p:nvSpPr>
          <p:cNvPr id="5" name="object 20"/>
          <p:cNvSpPr/>
          <p:nvPr/>
        </p:nvSpPr>
        <p:spPr>
          <a:xfrm>
            <a:off x="4486727" y="2269204"/>
            <a:ext cx="3230081" cy="22227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0"/>
          <p:cNvSpPr/>
          <p:nvPr/>
        </p:nvSpPr>
        <p:spPr>
          <a:xfrm>
            <a:off x="8010580" y="2269204"/>
            <a:ext cx="3185718" cy="22095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87684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CHESS1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Charge collection efficiency has been measured under irradiation [Igor </a:t>
            </a:r>
            <a:r>
              <a:rPr lang="en-US" dirty="0" err="1" smtClean="0"/>
              <a:t>Mand</a:t>
            </a:r>
            <a:r>
              <a:rPr lang="en-US" dirty="0" err="1"/>
              <a:t>ić</a:t>
            </a:r>
            <a:r>
              <a:rPr lang="en-US" dirty="0" smtClean="0"/>
              <a:t> Ljubljana] </a:t>
            </a:r>
            <a:endParaRPr lang="en-US" dirty="0"/>
          </a:p>
        </p:txBody>
      </p:sp>
      <p:sp>
        <p:nvSpPr>
          <p:cNvPr id="4" name="object 2"/>
          <p:cNvSpPr/>
          <p:nvPr/>
        </p:nvSpPr>
        <p:spPr>
          <a:xfrm>
            <a:off x="5978730" y="2244016"/>
            <a:ext cx="4630656" cy="3201438"/>
          </a:xfrm>
          <a:prstGeom prst="rect">
            <a:avLst/>
          </a:prstGeom>
          <a:blipFill>
            <a:blip r:embed="rId2" cstate="print"/>
            <a:srcRect/>
            <a:stretch>
              <a:fillRect r="-6612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97280" y="2270209"/>
            <a:ext cx="4867274" cy="32534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1614718" y="5445454"/>
            <a:ext cx="8091017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1800" b="0" i="0" u="heavy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-1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S</a:t>
            </a:r>
            <a:r>
              <a:rPr kumimoji="0" lang="en-US" sz="1800" i="0" u="none" strike="noStrike" kern="0" cap="none" spc="-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r</a:t>
            </a:r>
            <a:r>
              <a:rPr kumimoji="0" lang="en-US" sz="18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-</a:t>
            </a:r>
            <a:r>
              <a:rPr kumimoji="0" lang="en-US" sz="1800" i="0" u="none" strike="noStrike" kern="0" cap="none" spc="-1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90</a:t>
            </a:r>
            <a:r>
              <a:rPr kumimoji="0" lang="en-US" sz="1800" i="0" u="none" strike="noStrike" kern="0" cap="none" spc="-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 </a:t>
            </a:r>
            <a:r>
              <a:rPr kumimoji="0" lang="en-US" sz="1800" i="0" u="none" strike="noStrike" kern="0" cap="none" spc="-2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e</a:t>
            </a:r>
            <a:r>
              <a:rPr kumimoji="0" lang="en-US" sz="1800" i="0" u="none" strike="noStrike" kern="0" cap="none" spc="-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l</a:t>
            </a:r>
            <a:r>
              <a:rPr kumimoji="0" lang="en-US" sz="1800" i="0" u="none" strike="noStrike" kern="0" cap="none" spc="-2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e</a:t>
            </a:r>
            <a:r>
              <a:rPr kumimoji="0" lang="en-US" sz="1800" i="0" u="none" strike="noStrike" kern="0" cap="none" spc="-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c</a:t>
            </a:r>
            <a:r>
              <a:rPr kumimoji="0" lang="en-US" sz="1800" i="0" u="none" strike="noStrike" kern="0" cap="none" spc="-1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t</a:t>
            </a:r>
            <a:r>
              <a:rPr kumimoji="0" lang="en-US" sz="1800" i="0" u="none" strike="noStrike" kern="0" cap="none" spc="-4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r</a:t>
            </a:r>
            <a:r>
              <a:rPr kumimoji="0" lang="en-US" sz="1800" i="0" u="none" strike="noStrike" kern="0" cap="none" spc="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o</a:t>
            </a:r>
            <a:r>
              <a:rPr kumimoji="0" lang="en-US" sz="1800" i="0" u="none" strike="noStrike" kern="0" cap="none" spc="-1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ns</a:t>
            </a:r>
            <a:r>
              <a:rPr kumimoji="0" lang="en-US" sz="1800" i="0" u="none" strike="noStrike" kern="0" cap="none" spc="-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,</a:t>
            </a:r>
            <a:r>
              <a:rPr kumimoji="0" lang="en-US" sz="1800" i="0" u="none" strike="noStrike" kern="0" cap="none" spc="2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 </a:t>
            </a:r>
            <a:r>
              <a:rPr kumimoji="0" lang="en-US" sz="1800" i="0" u="none" strike="noStrike" kern="0" cap="none" spc="-1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mean</a:t>
            </a:r>
            <a:r>
              <a:rPr kumimoji="0" lang="en-US" sz="1800" i="0" u="none" strike="noStrike" kern="0" cap="none" spc="1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 </a:t>
            </a:r>
            <a:r>
              <a:rPr kumimoji="0" lang="en-US" sz="1800" i="0" u="none" strike="noStrike" kern="0" cap="none" spc="-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c</a:t>
            </a:r>
            <a:r>
              <a:rPr kumimoji="0" lang="en-US" sz="1800" i="0" u="none" strike="noStrike" kern="0" cap="none" spc="-1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ha</a:t>
            </a:r>
            <a:r>
              <a:rPr kumimoji="0" lang="en-US" sz="1800" i="0" u="none" strike="noStrike" kern="0" cap="none" spc="-4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r</a:t>
            </a:r>
            <a:r>
              <a:rPr kumimoji="0" lang="en-US" sz="1800" i="0" u="none" strike="noStrike" kern="0" cap="none" spc="-4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g</a:t>
            </a:r>
            <a:r>
              <a:rPr kumimoji="0" lang="en-US" sz="1800" i="0" u="none" strike="noStrike" kern="0" cap="none" spc="-2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e</a:t>
            </a:r>
            <a:r>
              <a:rPr kumimoji="0" lang="en-US" sz="1800" i="0" u="none" strike="noStrike" kern="0" cap="none" spc="-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,</a:t>
            </a:r>
            <a:r>
              <a:rPr kumimoji="0" lang="en-US" sz="1800" i="0" u="none" strike="noStrike" kern="0" cap="none" spc="2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 </a:t>
            </a:r>
            <a:r>
              <a:rPr kumimoji="0" lang="en-US" sz="1800" i="0" u="none" strike="noStrike" kern="0" cap="none" spc="-1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25</a:t>
            </a:r>
            <a:r>
              <a:rPr kumimoji="0" lang="en-US" sz="1800" i="0" u="none" strike="noStrike" kern="0" cap="none" spc="2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 </a:t>
            </a:r>
            <a:r>
              <a:rPr kumimoji="0" lang="en-US" sz="1800" i="0" u="none" strike="noStrike" kern="0" cap="none" spc="-1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n</a:t>
            </a:r>
            <a:r>
              <a:rPr kumimoji="0" lang="en-US" sz="18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s</a:t>
            </a:r>
            <a:r>
              <a:rPr kumimoji="0" lang="en-US" sz="1800" i="0" u="none" strike="noStrike" kern="0" cap="none" spc="-1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 sh</a:t>
            </a:r>
            <a:r>
              <a:rPr kumimoji="0" lang="en-US" sz="18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a</a:t>
            </a:r>
            <a:r>
              <a:rPr kumimoji="0" lang="en-US" sz="1800" i="0" u="none" strike="noStrike" kern="0" cap="none" spc="-1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p</a:t>
            </a:r>
            <a:r>
              <a:rPr kumimoji="0" lang="en-US" sz="1800" i="0" u="none" strike="noStrike" kern="0" cap="none" spc="-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i</a:t>
            </a:r>
            <a:r>
              <a:rPr kumimoji="0" lang="en-US" sz="1800" i="0" u="none" strike="noStrike" kern="0" cap="none" spc="-1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ng</a:t>
            </a:r>
            <a:endParaRPr kumimoji="0" lang="en-US" sz="1800" i="0" u="none" strike="noStrike" kern="0" cap="none" spc="-1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99287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of CHESS2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Demonstrate HVCMOS as a viable solution for ATLAS strip detector.</a:t>
            </a:r>
          </a:p>
          <a:p>
            <a:pPr lvl="1"/>
            <a:r>
              <a:rPr lang="en-US" dirty="0" smtClean="0"/>
              <a:t>Record hits on full reticle sensor</a:t>
            </a:r>
          </a:p>
          <a:p>
            <a:pPr lvl="1"/>
            <a:r>
              <a:rPr lang="en-US" dirty="0" smtClean="0"/>
              <a:t>Amplify and discriminate signal</a:t>
            </a:r>
          </a:p>
          <a:p>
            <a:pPr lvl="1"/>
            <a:r>
              <a:rPr lang="en-US" dirty="0" smtClean="0"/>
              <a:t>Encode hit position in sensor and send to external readout electronics</a:t>
            </a:r>
          </a:p>
          <a:p>
            <a:pPr lvl="1"/>
            <a:endParaRPr lang="en-US" dirty="0"/>
          </a:p>
          <a:p>
            <a:r>
              <a:rPr lang="en-US" dirty="0" smtClean="0"/>
              <a:t>Further investigate performances of HVCMOS MAPS sensors</a:t>
            </a:r>
          </a:p>
          <a:p>
            <a:pPr lvl="1"/>
            <a:r>
              <a:rPr lang="en-US" dirty="0" smtClean="0"/>
              <a:t>Evaluate sensors performances with different substrate resistivity 20, 100, 1000 Ohms.</a:t>
            </a:r>
          </a:p>
          <a:p>
            <a:pPr lvl="1"/>
            <a:r>
              <a:rPr lang="en-US" dirty="0" smtClean="0"/>
              <a:t>Verify radiation hardness using test structures.</a:t>
            </a:r>
          </a:p>
          <a:p>
            <a:pPr lvl="1"/>
            <a:r>
              <a:rPr lang="en-US" dirty="0" smtClean="0"/>
              <a:t>Characterize the detector with edge-TCT structure and passive pixels arrays.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010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HV-CMOS Monolithic Active Sensors</a:t>
            </a:r>
            <a:endParaRPr lang="en-US" dirty="0"/>
          </a:p>
        </p:txBody>
      </p:sp>
      <p:grpSp>
        <p:nvGrpSpPr>
          <p:cNvPr id="77" name="Group 76"/>
          <p:cNvGrpSpPr/>
          <p:nvPr/>
        </p:nvGrpSpPr>
        <p:grpSpPr>
          <a:xfrm>
            <a:off x="1991964" y="1896830"/>
            <a:ext cx="8269032" cy="3983484"/>
            <a:chOff x="699552" y="1051297"/>
            <a:chExt cx="8269032" cy="5302017"/>
          </a:xfrm>
        </p:grpSpPr>
        <p:sp>
          <p:nvSpPr>
            <p:cNvPr id="4" name="Rectangle 3"/>
            <p:cNvSpPr/>
            <p:nvPr/>
          </p:nvSpPr>
          <p:spPr>
            <a:xfrm>
              <a:off x="699552" y="4297626"/>
              <a:ext cx="7853528" cy="2046434"/>
            </a:xfrm>
            <a:prstGeom prst="rect">
              <a:avLst/>
            </a:prstGeom>
            <a:gradFill flip="none" rotWithShape="1">
              <a:gsLst>
                <a:gs pos="0">
                  <a:srgbClr val="E2751D">
                    <a:tint val="100000"/>
                    <a:shade val="100000"/>
                    <a:satMod val="130000"/>
                  </a:srgbClr>
                </a:gs>
                <a:gs pos="100000">
                  <a:srgbClr val="E2751D">
                    <a:tint val="50000"/>
                    <a:shade val="100000"/>
                    <a:satMod val="350000"/>
                  </a:srgbClr>
                </a:gs>
              </a:gsLst>
              <a:lin ang="16200000" scaled="0"/>
              <a:tileRect/>
            </a:gradFill>
            <a:ln w="9525" cap="flat" cmpd="sng" algn="ctr">
              <a:solidFill>
                <a:srgbClr val="E2751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1584284" y="4026122"/>
              <a:ext cx="5027808" cy="2114980"/>
            </a:xfrm>
            <a:prstGeom prst="roundRect">
              <a:avLst/>
            </a:prstGeom>
            <a:solidFill>
              <a:sysClr val="windowText" lastClr="000000">
                <a:alpha val="18000"/>
              </a:sys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7320188" y="4039233"/>
              <a:ext cx="1636184" cy="2114980"/>
            </a:xfrm>
            <a:prstGeom prst="roundRect">
              <a:avLst/>
            </a:prstGeom>
            <a:solidFill>
              <a:sysClr val="windowText" lastClr="000000">
                <a:alpha val="18000"/>
              </a:sys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699552" y="3941305"/>
              <a:ext cx="7842301" cy="346403"/>
            </a:xfrm>
            <a:prstGeom prst="rect">
              <a:avLst/>
            </a:prstGeom>
            <a:solidFill>
              <a:sysClr val="window" lastClr="FFFFFF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160622" y="4294901"/>
              <a:ext cx="3905190" cy="1106834"/>
            </a:xfrm>
            <a:prstGeom prst="rect">
              <a:avLst/>
            </a:prstGeom>
            <a:gradFill flip="none" rotWithShape="1">
              <a:gsLst>
                <a:gs pos="0">
                  <a:srgbClr val="2C7C9F">
                    <a:tint val="100000"/>
                    <a:shade val="100000"/>
                    <a:satMod val="130000"/>
                  </a:srgbClr>
                </a:gs>
                <a:gs pos="100000">
                  <a:srgbClr val="2C7C9F">
                    <a:tint val="50000"/>
                    <a:shade val="100000"/>
                    <a:satMod val="350000"/>
                  </a:srgbClr>
                </a:gs>
              </a:gsLst>
              <a:lin ang="16200000" scaled="0"/>
              <a:tileRect/>
            </a:gradFill>
            <a:ln w="9525" cap="flat" cmpd="sng" algn="ctr">
              <a:solidFill>
                <a:srgbClr val="2C7C9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915564" y="4296368"/>
              <a:ext cx="1402393" cy="400213"/>
            </a:xfrm>
            <a:prstGeom prst="rect">
              <a:avLst/>
            </a:prstGeom>
            <a:gradFill rotWithShape="1">
              <a:gsLst>
                <a:gs pos="0">
                  <a:srgbClr val="1B378C"/>
                </a:gs>
                <a:gs pos="100000">
                  <a:srgbClr val="3061FF"/>
                </a:gs>
              </a:gsLst>
              <a:lin ang="16200000" scaled="0"/>
            </a:gradFill>
            <a:ln w="9525" cap="flat" cmpd="sng" algn="ctr">
              <a:solidFill>
                <a:srgbClr val="1B378C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460430" y="4199575"/>
              <a:ext cx="304058" cy="105600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100000"/>
                    <a:shade val="100000"/>
                    <a:satMod val="130000"/>
                  </a:sysClr>
                </a:gs>
                <a:gs pos="100000">
                  <a:sysClr val="windowText" lastClr="000000">
                    <a:tint val="50000"/>
                    <a:shade val="100000"/>
                    <a:satMod val="350000"/>
                  </a:sysClr>
                </a:gs>
              </a:gsLst>
              <a:lin ang="16200000" scaled="0"/>
            </a:gradFill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47159" y="4294901"/>
              <a:ext cx="445171" cy="170070"/>
            </a:xfrm>
            <a:prstGeom prst="rect">
              <a:avLst/>
            </a:prstGeom>
            <a:gradFill rotWithShape="1">
              <a:gsLst>
                <a:gs pos="0">
                  <a:srgbClr val="C00000">
                    <a:tint val="100000"/>
                    <a:shade val="100000"/>
                    <a:satMod val="130000"/>
                  </a:srgbClr>
                </a:gs>
                <a:gs pos="100000">
                  <a:srgbClr val="C00000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C00000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847501" y="4198385"/>
              <a:ext cx="304058" cy="96000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100000"/>
                    <a:shade val="100000"/>
                    <a:satMod val="130000"/>
                  </a:sysClr>
                </a:gs>
                <a:gs pos="100000">
                  <a:sysClr val="windowText" lastClr="000000">
                    <a:tint val="50000"/>
                    <a:shade val="100000"/>
                    <a:satMod val="350000"/>
                  </a:sysClr>
                </a:gs>
              </a:gsLst>
              <a:lin ang="16200000" scaled="0"/>
            </a:gradFill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736372" y="4294901"/>
              <a:ext cx="445171" cy="170070"/>
            </a:xfrm>
            <a:prstGeom prst="rect">
              <a:avLst/>
            </a:prstGeom>
            <a:gradFill rotWithShape="1">
              <a:gsLst>
                <a:gs pos="0">
                  <a:srgbClr val="C00000">
                    <a:tint val="100000"/>
                    <a:shade val="100000"/>
                    <a:satMod val="130000"/>
                  </a:srgbClr>
                </a:gs>
                <a:gs pos="100000">
                  <a:srgbClr val="C00000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C00000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460714" y="4294901"/>
              <a:ext cx="434370" cy="170070"/>
            </a:xfrm>
            <a:prstGeom prst="rect">
              <a:avLst/>
            </a:prstGeom>
            <a:gradFill rotWithShape="1">
              <a:gsLst>
                <a:gs pos="0">
                  <a:srgbClr val="E2751D">
                    <a:tint val="100000"/>
                    <a:shade val="100000"/>
                    <a:satMod val="130000"/>
                  </a:srgbClr>
                </a:gs>
                <a:gs pos="100000">
                  <a:srgbClr val="E2751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E2751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277041" y="4294901"/>
              <a:ext cx="445171" cy="170070"/>
            </a:xfrm>
            <a:prstGeom prst="rect">
              <a:avLst/>
            </a:prstGeom>
            <a:gradFill rotWithShape="1">
              <a:gsLst>
                <a:gs pos="0">
                  <a:srgbClr val="09213B"/>
                </a:gs>
                <a:gs pos="100000">
                  <a:srgbClr val="1B378C"/>
                </a:gs>
              </a:gsLst>
              <a:lin ang="16200000" scaled="0"/>
            </a:gradFill>
            <a:ln w="9525" cap="flat" cmpd="sng" algn="ctr">
              <a:solidFill>
                <a:srgbClr val="1B378C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102754" y="4294901"/>
              <a:ext cx="434370" cy="170070"/>
            </a:xfrm>
            <a:prstGeom prst="rect">
              <a:avLst/>
            </a:prstGeom>
            <a:gradFill rotWithShape="1">
              <a:gsLst>
                <a:gs pos="0">
                  <a:srgbClr val="E2751D">
                    <a:tint val="100000"/>
                    <a:shade val="100000"/>
                    <a:satMod val="130000"/>
                  </a:srgbClr>
                </a:gs>
                <a:gs pos="100000">
                  <a:srgbClr val="E2751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E2751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823285" y="5013347"/>
              <a:ext cx="12875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9213B">
                      <a:lumMod val="90000"/>
                      <a:lumOff val="10000"/>
                    </a:srgbClr>
                  </a:solidFill>
                  <a:effectLst/>
                  <a:uLnTx/>
                  <a:uFillTx/>
                </a:rPr>
                <a:t>Deep</a:t>
              </a:r>
              <a:r>
                <a:rPr kumimoji="0" lang="en-US" sz="1800" b="1" i="0" u="none" strike="noStrike" kern="0" cap="none" spc="0" normalizeH="0" noProof="0" dirty="0" smtClean="0">
                  <a:ln>
                    <a:noFill/>
                  </a:ln>
                  <a:solidFill>
                    <a:srgbClr val="09213B">
                      <a:lumMod val="90000"/>
                      <a:lumOff val="10000"/>
                    </a:srgbClr>
                  </a:solidFill>
                  <a:effectLst/>
                  <a:uLnTx/>
                  <a:uFillTx/>
                </a:rPr>
                <a:t> </a:t>
              </a:r>
              <a:r>
                <a:rPr kumimoji="0" lang="en-US" sz="18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9213B">
                      <a:lumMod val="90000"/>
                      <a:lumOff val="10000"/>
                    </a:srgbClr>
                  </a:solidFill>
                  <a:effectLst/>
                  <a:uLnTx/>
                  <a:uFillTx/>
                </a:rPr>
                <a:t>nwell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9213B">
                    <a:lumMod val="90000"/>
                    <a:lumOff val="10000"/>
                  </a:srgbClr>
                </a:solidFill>
                <a:effectLst/>
                <a:uLnTx/>
                <a:uFillTx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182061" y="5683960"/>
              <a:ext cx="11046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lumMod val="75000"/>
                      <a:lumOff val="25000"/>
                    </a:sysClr>
                  </a:solidFill>
                  <a:effectLst/>
                  <a:uLnTx/>
                  <a:uFillTx/>
                </a:rPr>
                <a:t>depletion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33286" y="4297626"/>
              <a:ext cx="228443" cy="226364"/>
            </a:xfrm>
            <a:prstGeom prst="rect">
              <a:avLst/>
            </a:prstGeom>
            <a:gradFill rotWithShape="1">
              <a:gsLst>
                <a:gs pos="0">
                  <a:srgbClr val="2C7C9F">
                    <a:tint val="100000"/>
                    <a:shade val="100000"/>
                    <a:satMod val="130000"/>
                  </a:srgbClr>
                </a:gs>
                <a:gs pos="100000">
                  <a:srgbClr val="2C7C9F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2C7C9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0" name="Straight Connector 19"/>
            <p:cNvCxnSpPr>
              <a:stCxn id="25" idx="0"/>
            </p:cNvCxnSpPr>
            <p:nvPr/>
          </p:nvCxnSpPr>
          <p:spPr>
            <a:xfrm flipV="1">
              <a:off x="1047508" y="4105917"/>
              <a:ext cx="0" cy="191709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21" name="TextBox 20"/>
            <p:cNvSpPr txBox="1"/>
            <p:nvPr/>
          </p:nvSpPr>
          <p:spPr>
            <a:xfrm>
              <a:off x="735569" y="3795215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-HV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99552" y="1748781"/>
              <a:ext cx="7853528" cy="2046434"/>
            </a:xfrm>
            <a:prstGeom prst="rect">
              <a:avLst/>
            </a:prstGeom>
            <a:gradFill flip="none" rotWithShape="1">
              <a:gsLst>
                <a:gs pos="0">
                  <a:srgbClr val="E2751D">
                    <a:tint val="100000"/>
                    <a:shade val="100000"/>
                    <a:satMod val="130000"/>
                  </a:srgbClr>
                </a:gs>
                <a:gs pos="100000">
                  <a:srgbClr val="E2751D">
                    <a:tint val="50000"/>
                    <a:shade val="100000"/>
                    <a:satMod val="350000"/>
                  </a:srgbClr>
                </a:gs>
              </a:gsLst>
              <a:lin ang="16200000" scaled="0"/>
              <a:tileRect/>
            </a:gradFill>
            <a:ln w="9525" cap="flat" cmpd="sng" algn="ctr">
              <a:solidFill>
                <a:srgbClr val="E2751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1584284" y="1477277"/>
              <a:ext cx="6957568" cy="2317938"/>
            </a:xfrm>
            <a:prstGeom prst="roundRect">
              <a:avLst/>
            </a:prstGeom>
            <a:solidFill>
              <a:sysClr val="windowText" lastClr="000000">
                <a:alpha val="18000"/>
              </a:sys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99552" y="1392460"/>
              <a:ext cx="7842301" cy="346403"/>
            </a:xfrm>
            <a:prstGeom prst="rect">
              <a:avLst/>
            </a:prstGeom>
            <a:solidFill>
              <a:sysClr val="window" lastClr="FFFFFF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277041" y="1746056"/>
              <a:ext cx="445171" cy="170070"/>
            </a:xfrm>
            <a:prstGeom prst="rect">
              <a:avLst/>
            </a:prstGeom>
            <a:gradFill rotWithShape="1">
              <a:gsLst>
                <a:gs pos="0">
                  <a:srgbClr val="09213B"/>
                </a:gs>
                <a:gs pos="100000">
                  <a:srgbClr val="1B378C"/>
                </a:gs>
              </a:gsLst>
              <a:lin ang="16200000" scaled="0"/>
            </a:gradFill>
            <a:ln w="9525" cap="flat" cmpd="sng" algn="ctr">
              <a:solidFill>
                <a:srgbClr val="1B378C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 flipV="1">
              <a:off x="2499627" y="1356850"/>
              <a:ext cx="0" cy="379022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27" name="TextBox 26"/>
            <p:cNvSpPr txBox="1"/>
            <p:nvPr/>
          </p:nvSpPr>
          <p:spPr>
            <a:xfrm>
              <a:off x="4719149" y="2553757"/>
              <a:ext cx="15481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lumMod val="75000"/>
                      <a:lumOff val="25000"/>
                    </a:sysClr>
                  </a:solidFill>
                  <a:effectLst/>
                  <a:uLnTx/>
                  <a:uFillTx/>
                </a:rPr>
                <a:t>Full depletion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933286" y="1748781"/>
              <a:ext cx="228443" cy="226364"/>
            </a:xfrm>
            <a:prstGeom prst="rect">
              <a:avLst/>
            </a:prstGeom>
            <a:gradFill rotWithShape="1">
              <a:gsLst>
                <a:gs pos="0">
                  <a:srgbClr val="2C7C9F">
                    <a:tint val="100000"/>
                    <a:shade val="100000"/>
                    <a:satMod val="130000"/>
                  </a:srgbClr>
                </a:gs>
                <a:gs pos="100000">
                  <a:srgbClr val="2C7C9F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2C7C9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9" name="Straight Connector 28"/>
            <p:cNvCxnSpPr>
              <a:stCxn id="45" idx="0"/>
            </p:cNvCxnSpPr>
            <p:nvPr/>
          </p:nvCxnSpPr>
          <p:spPr>
            <a:xfrm flipV="1">
              <a:off x="1047508" y="1557072"/>
              <a:ext cx="0" cy="191709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30" name="TextBox 29"/>
            <p:cNvSpPr txBox="1"/>
            <p:nvPr/>
          </p:nvSpPr>
          <p:spPr>
            <a:xfrm>
              <a:off x="735569" y="1246370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-HV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094172" y="1748781"/>
              <a:ext cx="445171" cy="170070"/>
            </a:xfrm>
            <a:prstGeom prst="rect">
              <a:avLst/>
            </a:prstGeom>
            <a:gradFill rotWithShape="1">
              <a:gsLst>
                <a:gs pos="0">
                  <a:srgbClr val="09213B"/>
                </a:gs>
                <a:gs pos="100000">
                  <a:srgbClr val="1B378C"/>
                </a:gs>
              </a:gsLst>
              <a:lin ang="16200000" scaled="0"/>
            </a:gradFill>
            <a:ln w="9525" cap="flat" cmpd="sng" algn="ctr">
              <a:solidFill>
                <a:srgbClr val="1B378C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853681" y="5356782"/>
              <a:ext cx="2568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950032" y="5742352"/>
              <a:ext cx="338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007472" y="5479302"/>
              <a:ext cx="338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708812" y="5655442"/>
              <a:ext cx="338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086742" y="5356782"/>
              <a:ext cx="338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883042" y="5972112"/>
              <a:ext cx="338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780551" y="5497312"/>
              <a:ext cx="2568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065431" y="5604142"/>
              <a:ext cx="2568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626241" y="5983982"/>
              <a:ext cx="2568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017951" y="5829672"/>
              <a:ext cx="2568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626241" y="5710972"/>
              <a:ext cx="2568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681252" y="5841542"/>
              <a:ext cx="338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 flipV="1">
              <a:off x="3659942" y="5084853"/>
              <a:ext cx="0" cy="808270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flipV="1">
              <a:off x="3830147" y="5084853"/>
              <a:ext cx="0" cy="501872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flipV="1">
              <a:off x="4000352" y="5084853"/>
              <a:ext cx="0" cy="342785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3514196" y="4727391"/>
              <a:ext cx="6342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Drift</a:t>
              </a:r>
            </a:p>
          </p:txBody>
        </p:sp>
        <p:cxnSp>
          <p:nvCxnSpPr>
            <p:cNvPr id="48" name="Straight Connector 47"/>
            <p:cNvCxnSpPr/>
            <p:nvPr/>
          </p:nvCxnSpPr>
          <p:spPr>
            <a:xfrm flipH="1">
              <a:off x="2491191" y="1051297"/>
              <a:ext cx="840362" cy="291128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2580384" y="2597893"/>
              <a:ext cx="2568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676735" y="2983463"/>
              <a:ext cx="338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734175" y="2720413"/>
              <a:ext cx="338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435515" y="2896553"/>
              <a:ext cx="338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813445" y="2597893"/>
              <a:ext cx="338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609745" y="3213223"/>
              <a:ext cx="338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507254" y="2738423"/>
              <a:ext cx="2568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792134" y="2845253"/>
              <a:ext cx="2568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352944" y="3225093"/>
              <a:ext cx="2568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744654" y="3070783"/>
              <a:ext cx="2568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352944" y="2952083"/>
              <a:ext cx="2568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407955" y="3082653"/>
              <a:ext cx="338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 flipV="1">
              <a:off x="2386645" y="2325964"/>
              <a:ext cx="0" cy="808270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 flipV="1">
              <a:off x="2556850" y="2325964"/>
              <a:ext cx="0" cy="501872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 flipV="1">
              <a:off x="2727055" y="2325964"/>
              <a:ext cx="0" cy="342785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2240899" y="1968502"/>
              <a:ext cx="6342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Drift</a:t>
              </a:r>
            </a:p>
          </p:txBody>
        </p:sp>
        <p:sp>
          <p:nvSpPr>
            <p:cNvPr id="65" name="Isosceles Triangle 82"/>
            <p:cNvSpPr/>
            <p:nvPr/>
          </p:nvSpPr>
          <p:spPr>
            <a:xfrm rot="5400000">
              <a:off x="2640067" y="1091486"/>
              <a:ext cx="550460" cy="529009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Isosceles Triangle 83"/>
            <p:cNvSpPr/>
            <p:nvPr/>
          </p:nvSpPr>
          <p:spPr>
            <a:xfrm rot="5400000">
              <a:off x="7457398" y="1087119"/>
              <a:ext cx="550460" cy="529009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278958" y="1167648"/>
              <a:ext cx="1804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External amplifier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151559" y="4644015"/>
              <a:ext cx="1697901" cy="369332"/>
            </a:xfrm>
            <a:prstGeom prst="rect">
              <a:avLst/>
            </a:prstGeom>
            <a:solidFill>
              <a:srgbClr val="FFFFFF">
                <a:alpha val="25000"/>
              </a:srgbClr>
            </a:solidFill>
            <a:effectLst>
              <a:softEdge rad="25400"/>
            </a:effectLst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 strip amplifier</a:t>
              </a:r>
            </a:p>
          </p:txBody>
        </p:sp>
        <p:cxnSp>
          <p:nvCxnSpPr>
            <p:cNvPr id="69" name="Straight Connector 68"/>
            <p:cNvCxnSpPr/>
            <p:nvPr/>
          </p:nvCxnSpPr>
          <p:spPr>
            <a:xfrm>
              <a:off x="2491191" y="1356850"/>
              <a:ext cx="159601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70" name="Straight Connector 69"/>
            <p:cNvCxnSpPr/>
            <p:nvPr/>
          </p:nvCxnSpPr>
          <p:spPr>
            <a:xfrm flipV="1">
              <a:off x="7328624" y="1348793"/>
              <a:ext cx="0" cy="379022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71" name="Straight Connector 70"/>
            <p:cNvCxnSpPr/>
            <p:nvPr/>
          </p:nvCxnSpPr>
          <p:spPr>
            <a:xfrm>
              <a:off x="7320188" y="1348793"/>
              <a:ext cx="159601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72" name="Rectangle 71"/>
            <p:cNvSpPr/>
            <p:nvPr/>
          </p:nvSpPr>
          <p:spPr>
            <a:xfrm>
              <a:off x="7698670" y="4299919"/>
              <a:ext cx="855395" cy="1106834"/>
            </a:xfrm>
            <a:prstGeom prst="rect">
              <a:avLst/>
            </a:prstGeom>
            <a:gradFill flip="none" rotWithShape="1">
              <a:gsLst>
                <a:gs pos="0">
                  <a:srgbClr val="2C7C9F">
                    <a:tint val="100000"/>
                    <a:shade val="100000"/>
                    <a:satMod val="130000"/>
                  </a:srgbClr>
                </a:gs>
                <a:gs pos="100000">
                  <a:srgbClr val="2C7C9F">
                    <a:tint val="50000"/>
                    <a:shade val="100000"/>
                    <a:satMod val="350000"/>
                  </a:srgbClr>
                </a:gs>
              </a:gsLst>
              <a:lin ang="16200000" scaled="0"/>
              <a:tileRect/>
            </a:gradFill>
            <a:ln w="9525" cap="flat" cmpd="sng" algn="ctr">
              <a:solidFill>
                <a:srgbClr val="2C7C9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7946597" y="4289442"/>
              <a:ext cx="445171" cy="170070"/>
            </a:xfrm>
            <a:prstGeom prst="rect">
              <a:avLst/>
            </a:prstGeom>
            <a:gradFill rotWithShape="1">
              <a:gsLst>
                <a:gs pos="0">
                  <a:srgbClr val="09213B"/>
                </a:gs>
                <a:gs pos="100000">
                  <a:srgbClr val="1B378C"/>
                </a:gs>
              </a:gsLst>
              <a:lin ang="16200000" scaled="0"/>
            </a:gradFill>
            <a:ln w="9525" cap="flat" cmpd="sng" algn="ctr">
              <a:solidFill>
                <a:srgbClr val="1B378C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8554065" y="3834608"/>
              <a:ext cx="414519" cy="24006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138932" y="3427197"/>
              <a:ext cx="1389355" cy="368686"/>
            </a:xfrm>
            <a:prstGeom prst="rect">
              <a:avLst/>
            </a:prstGeom>
            <a:solidFill>
              <a:srgbClr val="FFFFFF">
                <a:alpha val="25000"/>
              </a:srgbClr>
            </a:solidFill>
            <a:effectLst>
              <a:softEdge rad="25400"/>
            </a:effectLst>
          </p:spPr>
          <p:txBody>
            <a:bodyPr wrap="none" lIns="0" tIns="0" rIns="0" bIns="0" rtlCol="0">
              <a:spAutoFit/>
            </a:bodyPr>
            <a:lstStyle/>
            <a:p>
              <a:r>
                <a:rPr lang="en-US" dirty="0" smtClean="0">
                  <a:solidFill>
                    <a:schemeClr val="bg2">
                      <a:lumMod val="10000"/>
                    </a:schemeClr>
                  </a:solidFill>
                </a:rPr>
                <a:t>STRIP Baseline</a:t>
              </a:r>
              <a:endParaRPr lang="en-US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015004" y="5944010"/>
              <a:ext cx="1454565" cy="368686"/>
            </a:xfrm>
            <a:prstGeom prst="rect">
              <a:avLst/>
            </a:prstGeom>
            <a:solidFill>
              <a:srgbClr val="FFFFFF">
                <a:alpha val="25000"/>
              </a:srgbClr>
            </a:solidFill>
            <a:effectLst>
              <a:softEdge rad="25400"/>
            </a:effectLst>
          </p:spPr>
          <p:txBody>
            <a:bodyPr wrap="none" lIns="0" tIns="0" rIns="0" bIns="0" rtlCol="0">
              <a:spAutoFit/>
            </a:bodyPr>
            <a:lstStyle/>
            <a:p>
              <a:r>
                <a:rPr lang="en-US" dirty="0" smtClean="0">
                  <a:solidFill>
                    <a:schemeClr val="bg2">
                      <a:lumMod val="10000"/>
                    </a:schemeClr>
                  </a:solidFill>
                </a:rPr>
                <a:t>STRIP HVCMOS</a:t>
              </a:r>
              <a:endParaRPr lang="en-US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</p:grpSp>
      <p:cxnSp>
        <p:nvCxnSpPr>
          <p:cNvPr id="78" name="Straight Connector 77"/>
          <p:cNvCxnSpPr/>
          <p:nvPr/>
        </p:nvCxnSpPr>
        <p:spPr>
          <a:xfrm>
            <a:off x="8220978" y="1943096"/>
            <a:ext cx="0" cy="4078373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4005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Strip sensor dimensions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337733" y="2506133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250266" y="2506133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162799" y="2506133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337733" y="2845767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250266" y="2845767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162799" y="2845767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337733" y="3185401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4250266" y="3185401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7162799" y="3185401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337733" y="3525035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4250266" y="3525035"/>
            <a:ext cx="2777067" cy="2709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7162799" y="3525035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337733" y="3864669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4250266" y="3864669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7162799" y="3864669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1337733" y="4204303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4250266" y="4204303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7162799" y="4204303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1337733" y="4543937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250266" y="4543937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7162799" y="4543937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1337733" y="4883574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4250266" y="4883574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7162799" y="4883574"/>
            <a:ext cx="2777067" cy="27093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267201" y="3388601"/>
            <a:ext cx="2760132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279773" y="3087000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800µm</a:t>
            </a:r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7230531" y="3527168"/>
            <a:ext cx="0" cy="2868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291453" y="3460986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0µm</a:t>
            </a:r>
            <a:endParaRPr lang="en-US" dirty="0"/>
          </a:p>
        </p:txBody>
      </p:sp>
      <p:sp>
        <p:nvSpPr>
          <p:cNvPr id="75" name="Freeform 74"/>
          <p:cNvSpPr/>
          <p:nvPr/>
        </p:nvSpPr>
        <p:spPr>
          <a:xfrm>
            <a:off x="10068520" y="2506133"/>
            <a:ext cx="423134" cy="270934"/>
          </a:xfrm>
          <a:custGeom>
            <a:avLst/>
            <a:gdLst>
              <a:gd name="connsiteX0" fmla="*/ 45157 w 423134"/>
              <a:gd name="connsiteY0" fmla="*/ 0 h 270934"/>
              <a:gd name="connsiteX1" fmla="*/ 323244 w 423134"/>
              <a:gd name="connsiteY1" fmla="*/ 0 h 270934"/>
              <a:gd name="connsiteX2" fmla="*/ 423134 w 423134"/>
              <a:gd name="connsiteY2" fmla="*/ 270934 h 270934"/>
              <a:gd name="connsiteX3" fmla="*/ 45157 w 423134"/>
              <a:gd name="connsiteY3" fmla="*/ 270934 h 270934"/>
              <a:gd name="connsiteX4" fmla="*/ 0 w 423134"/>
              <a:gd name="connsiteY4" fmla="*/ 225777 h 270934"/>
              <a:gd name="connsiteX5" fmla="*/ 0 w 423134"/>
              <a:gd name="connsiteY5" fmla="*/ 45157 h 270934"/>
              <a:gd name="connsiteX6" fmla="*/ 45157 w 423134"/>
              <a:gd name="connsiteY6" fmla="*/ 0 h 270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134" h="270934">
                <a:moveTo>
                  <a:pt x="45157" y="0"/>
                </a:moveTo>
                <a:lnTo>
                  <a:pt x="323244" y="0"/>
                </a:lnTo>
                <a:lnTo>
                  <a:pt x="423134" y="270934"/>
                </a:lnTo>
                <a:lnTo>
                  <a:pt x="45157" y="270934"/>
                </a:lnTo>
                <a:cubicBezTo>
                  <a:pt x="20217" y="270934"/>
                  <a:pt x="0" y="250717"/>
                  <a:pt x="0" y="225777"/>
                </a:cubicBezTo>
                <a:lnTo>
                  <a:pt x="0" y="45157"/>
                </a:lnTo>
                <a:cubicBezTo>
                  <a:pt x="0" y="20217"/>
                  <a:pt x="20217" y="0"/>
                  <a:pt x="45157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10068520" y="2845767"/>
            <a:ext cx="548352" cy="270934"/>
          </a:xfrm>
          <a:custGeom>
            <a:avLst/>
            <a:gdLst>
              <a:gd name="connsiteX0" fmla="*/ 45157 w 548352"/>
              <a:gd name="connsiteY0" fmla="*/ 0 h 270934"/>
              <a:gd name="connsiteX1" fmla="*/ 448463 w 548352"/>
              <a:gd name="connsiteY1" fmla="*/ 0 h 270934"/>
              <a:gd name="connsiteX2" fmla="*/ 548352 w 548352"/>
              <a:gd name="connsiteY2" fmla="*/ 270934 h 270934"/>
              <a:gd name="connsiteX3" fmla="*/ 45157 w 548352"/>
              <a:gd name="connsiteY3" fmla="*/ 270934 h 270934"/>
              <a:gd name="connsiteX4" fmla="*/ 0 w 548352"/>
              <a:gd name="connsiteY4" fmla="*/ 225777 h 270934"/>
              <a:gd name="connsiteX5" fmla="*/ 0 w 548352"/>
              <a:gd name="connsiteY5" fmla="*/ 45157 h 270934"/>
              <a:gd name="connsiteX6" fmla="*/ 45157 w 548352"/>
              <a:gd name="connsiteY6" fmla="*/ 0 h 270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8352" h="270934">
                <a:moveTo>
                  <a:pt x="45157" y="0"/>
                </a:moveTo>
                <a:lnTo>
                  <a:pt x="448463" y="0"/>
                </a:lnTo>
                <a:lnTo>
                  <a:pt x="548352" y="270934"/>
                </a:lnTo>
                <a:lnTo>
                  <a:pt x="45157" y="270934"/>
                </a:lnTo>
                <a:cubicBezTo>
                  <a:pt x="20217" y="270934"/>
                  <a:pt x="0" y="250717"/>
                  <a:pt x="0" y="225777"/>
                </a:cubicBezTo>
                <a:lnTo>
                  <a:pt x="0" y="45157"/>
                </a:lnTo>
                <a:cubicBezTo>
                  <a:pt x="0" y="20217"/>
                  <a:pt x="20217" y="0"/>
                  <a:pt x="45157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10068520" y="3185401"/>
            <a:ext cx="673571" cy="270934"/>
          </a:xfrm>
          <a:custGeom>
            <a:avLst/>
            <a:gdLst>
              <a:gd name="connsiteX0" fmla="*/ 45157 w 673571"/>
              <a:gd name="connsiteY0" fmla="*/ 0 h 270934"/>
              <a:gd name="connsiteX1" fmla="*/ 573681 w 673571"/>
              <a:gd name="connsiteY1" fmla="*/ 0 h 270934"/>
              <a:gd name="connsiteX2" fmla="*/ 673571 w 673571"/>
              <a:gd name="connsiteY2" fmla="*/ 270934 h 270934"/>
              <a:gd name="connsiteX3" fmla="*/ 45157 w 673571"/>
              <a:gd name="connsiteY3" fmla="*/ 270934 h 270934"/>
              <a:gd name="connsiteX4" fmla="*/ 0 w 673571"/>
              <a:gd name="connsiteY4" fmla="*/ 225777 h 270934"/>
              <a:gd name="connsiteX5" fmla="*/ 0 w 673571"/>
              <a:gd name="connsiteY5" fmla="*/ 45157 h 270934"/>
              <a:gd name="connsiteX6" fmla="*/ 45157 w 673571"/>
              <a:gd name="connsiteY6" fmla="*/ 0 h 270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3571" h="270934">
                <a:moveTo>
                  <a:pt x="45157" y="0"/>
                </a:moveTo>
                <a:lnTo>
                  <a:pt x="573681" y="0"/>
                </a:lnTo>
                <a:lnTo>
                  <a:pt x="673571" y="270934"/>
                </a:lnTo>
                <a:lnTo>
                  <a:pt x="45157" y="270934"/>
                </a:lnTo>
                <a:cubicBezTo>
                  <a:pt x="20217" y="270934"/>
                  <a:pt x="0" y="250717"/>
                  <a:pt x="0" y="225777"/>
                </a:cubicBezTo>
                <a:lnTo>
                  <a:pt x="0" y="45157"/>
                </a:lnTo>
                <a:cubicBezTo>
                  <a:pt x="0" y="20217"/>
                  <a:pt x="20217" y="0"/>
                  <a:pt x="45157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10068520" y="3525035"/>
            <a:ext cx="798790" cy="270934"/>
          </a:xfrm>
          <a:custGeom>
            <a:avLst/>
            <a:gdLst>
              <a:gd name="connsiteX0" fmla="*/ 45157 w 798790"/>
              <a:gd name="connsiteY0" fmla="*/ 0 h 270934"/>
              <a:gd name="connsiteX1" fmla="*/ 698900 w 798790"/>
              <a:gd name="connsiteY1" fmla="*/ 0 h 270934"/>
              <a:gd name="connsiteX2" fmla="*/ 798790 w 798790"/>
              <a:gd name="connsiteY2" fmla="*/ 270934 h 270934"/>
              <a:gd name="connsiteX3" fmla="*/ 45157 w 798790"/>
              <a:gd name="connsiteY3" fmla="*/ 270934 h 270934"/>
              <a:gd name="connsiteX4" fmla="*/ 0 w 798790"/>
              <a:gd name="connsiteY4" fmla="*/ 225777 h 270934"/>
              <a:gd name="connsiteX5" fmla="*/ 0 w 798790"/>
              <a:gd name="connsiteY5" fmla="*/ 45157 h 270934"/>
              <a:gd name="connsiteX6" fmla="*/ 45157 w 798790"/>
              <a:gd name="connsiteY6" fmla="*/ 0 h 270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8790" h="270934">
                <a:moveTo>
                  <a:pt x="45157" y="0"/>
                </a:moveTo>
                <a:lnTo>
                  <a:pt x="698900" y="0"/>
                </a:lnTo>
                <a:lnTo>
                  <a:pt x="798790" y="270934"/>
                </a:lnTo>
                <a:lnTo>
                  <a:pt x="45157" y="270934"/>
                </a:lnTo>
                <a:cubicBezTo>
                  <a:pt x="20217" y="270934"/>
                  <a:pt x="0" y="250717"/>
                  <a:pt x="0" y="225777"/>
                </a:cubicBezTo>
                <a:lnTo>
                  <a:pt x="0" y="45157"/>
                </a:lnTo>
                <a:cubicBezTo>
                  <a:pt x="0" y="20217"/>
                  <a:pt x="20217" y="0"/>
                  <a:pt x="45157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10068520" y="3864669"/>
            <a:ext cx="867580" cy="270934"/>
          </a:xfrm>
          <a:custGeom>
            <a:avLst/>
            <a:gdLst>
              <a:gd name="connsiteX0" fmla="*/ 45157 w 867580"/>
              <a:gd name="connsiteY0" fmla="*/ 0 h 270934"/>
              <a:gd name="connsiteX1" fmla="*/ 824119 w 867580"/>
              <a:gd name="connsiteY1" fmla="*/ 0 h 270934"/>
              <a:gd name="connsiteX2" fmla="*/ 867580 w 867580"/>
              <a:gd name="connsiteY2" fmla="*/ 117883 h 270934"/>
              <a:gd name="connsiteX3" fmla="*/ 810803 w 867580"/>
              <a:gd name="connsiteY3" fmla="*/ 270934 h 270934"/>
              <a:gd name="connsiteX4" fmla="*/ 45157 w 867580"/>
              <a:gd name="connsiteY4" fmla="*/ 270934 h 270934"/>
              <a:gd name="connsiteX5" fmla="*/ 0 w 867580"/>
              <a:gd name="connsiteY5" fmla="*/ 225777 h 270934"/>
              <a:gd name="connsiteX6" fmla="*/ 0 w 867580"/>
              <a:gd name="connsiteY6" fmla="*/ 45157 h 270934"/>
              <a:gd name="connsiteX7" fmla="*/ 45157 w 867580"/>
              <a:gd name="connsiteY7" fmla="*/ 0 h 270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7580" h="270934">
                <a:moveTo>
                  <a:pt x="45157" y="0"/>
                </a:moveTo>
                <a:lnTo>
                  <a:pt x="824119" y="0"/>
                </a:lnTo>
                <a:lnTo>
                  <a:pt x="867580" y="117883"/>
                </a:lnTo>
                <a:lnTo>
                  <a:pt x="810803" y="270934"/>
                </a:lnTo>
                <a:lnTo>
                  <a:pt x="45157" y="270934"/>
                </a:lnTo>
                <a:cubicBezTo>
                  <a:pt x="20217" y="270934"/>
                  <a:pt x="0" y="250717"/>
                  <a:pt x="0" y="225777"/>
                </a:cubicBezTo>
                <a:lnTo>
                  <a:pt x="0" y="45157"/>
                </a:lnTo>
                <a:cubicBezTo>
                  <a:pt x="0" y="20217"/>
                  <a:pt x="20217" y="0"/>
                  <a:pt x="45157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10068520" y="4204303"/>
            <a:ext cx="785318" cy="270934"/>
          </a:xfrm>
          <a:custGeom>
            <a:avLst/>
            <a:gdLst>
              <a:gd name="connsiteX0" fmla="*/ 45157 w 785318"/>
              <a:gd name="connsiteY0" fmla="*/ 0 h 270934"/>
              <a:gd name="connsiteX1" fmla="*/ 785318 w 785318"/>
              <a:gd name="connsiteY1" fmla="*/ 0 h 270934"/>
              <a:gd name="connsiteX2" fmla="*/ 718013 w 785318"/>
              <a:gd name="connsiteY2" fmla="*/ 181430 h 270934"/>
              <a:gd name="connsiteX3" fmla="*/ 771483 w 785318"/>
              <a:gd name="connsiteY3" fmla="*/ 270934 h 270934"/>
              <a:gd name="connsiteX4" fmla="*/ 45157 w 785318"/>
              <a:gd name="connsiteY4" fmla="*/ 270934 h 270934"/>
              <a:gd name="connsiteX5" fmla="*/ 0 w 785318"/>
              <a:gd name="connsiteY5" fmla="*/ 225777 h 270934"/>
              <a:gd name="connsiteX6" fmla="*/ 0 w 785318"/>
              <a:gd name="connsiteY6" fmla="*/ 45157 h 270934"/>
              <a:gd name="connsiteX7" fmla="*/ 45157 w 785318"/>
              <a:gd name="connsiteY7" fmla="*/ 0 h 270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5318" h="270934">
                <a:moveTo>
                  <a:pt x="45157" y="0"/>
                </a:moveTo>
                <a:lnTo>
                  <a:pt x="785318" y="0"/>
                </a:lnTo>
                <a:lnTo>
                  <a:pt x="718013" y="181430"/>
                </a:lnTo>
                <a:lnTo>
                  <a:pt x="771483" y="270934"/>
                </a:lnTo>
                <a:lnTo>
                  <a:pt x="45157" y="270934"/>
                </a:lnTo>
                <a:cubicBezTo>
                  <a:pt x="20217" y="270934"/>
                  <a:pt x="0" y="250717"/>
                  <a:pt x="0" y="225777"/>
                </a:cubicBezTo>
                <a:lnTo>
                  <a:pt x="0" y="45157"/>
                </a:lnTo>
                <a:cubicBezTo>
                  <a:pt x="0" y="20217"/>
                  <a:pt x="20217" y="0"/>
                  <a:pt x="45157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10068520" y="4543937"/>
            <a:ext cx="974381" cy="270934"/>
          </a:xfrm>
          <a:custGeom>
            <a:avLst/>
            <a:gdLst>
              <a:gd name="connsiteX0" fmla="*/ 45157 w 974381"/>
              <a:gd name="connsiteY0" fmla="*/ 0 h 270934"/>
              <a:gd name="connsiteX1" fmla="*/ 812525 w 974381"/>
              <a:gd name="connsiteY1" fmla="*/ 0 h 270934"/>
              <a:gd name="connsiteX2" fmla="*/ 974381 w 974381"/>
              <a:gd name="connsiteY2" fmla="*/ 270934 h 270934"/>
              <a:gd name="connsiteX3" fmla="*/ 45157 w 974381"/>
              <a:gd name="connsiteY3" fmla="*/ 270934 h 270934"/>
              <a:gd name="connsiteX4" fmla="*/ 0 w 974381"/>
              <a:gd name="connsiteY4" fmla="*/ 225777 h 270934"/>
              <a:gd name="connsiteX5" fmla="*/ 0 w 974381"/>
              <a:gd name="connsiteY5" fmla="*/ 45157 h 270934"/>
              <a:gd name="connsiteX6" fmla="*/ 45157 w 974381"/>
              <a:gd name="connsiteY6" fmla="*/ 0 h 270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74381" h="270934">
                <a:moveTo>
                  <a:pt x="45157" y="0"/>
                </a:moveTo>
                <a:lnTo>
                  <a:pt x="812525" y="0"/>
                </a:lnTo>
                <a:lnTo>
                  <a:pt x="974381" y="270934"/>
                </a:lnTo>
                <a:lnTo>
                  <a:pt x="45157" y="270934"/>
                </a:lnTo>
                <a:cubicBezTo>
                  <a:pt x="20217" y="270934"/>
                  <a:pt x="0" y="250717"/>
                  <a:pt x="0" y="225777"/>
                </a:cubicBezTo>
                <a:lnTo>
                  <a:pt x="0" y="45157"/>
                </a:lnTo>
                <a:cubicBezTo>
                  <a:pt x="0" y="20217"/>
                  <a:pt x="20217" y="0"/>
                  <a:pt x="45157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10068520" y="4883574"/>
            <a:ext cx="1177281" cy="270934"/>
          </a:xfrm>
          <a:custGeom>
            <a:avLst/>
            <a:gdLst>
              <a:gd name="connsiteX0" fmla="*/ 45157 w 1177281"/>
              <a:gd name="connsiteY0" fmla="*/ 0 h 270934"/>
              <a:gd name="connsiteX1" fmla="*/ 1015425 w 1177281"/>
              <a:gd name="connsiteY1" fmla="*/ 0 h 270934"/>
              <a:gd name="connsiteX2" fmla="*/ 1177281 w 1177281"/>
              <a:gd name="connsiteY2" fmla="*/ 270934 h 270934"/>
              <a:gd name="connsiteX3" fmla="*/ 45157 w 1177281"/>
              <a:gd name="connsiteY3" fmla="*/ 270934 h 270934"/>
              <a:gd name="connsiteX4" fmla="*/ 0 w 1177281"/>
              <a:gd name="connsiteY4" fmla="*/ 225777 h 270934"/>
              <a:gd name="connsiteX5" fmla="*/ 0 w 1177281"/>
              <a:gd name="connsiteY5" fmla="*/ 45157 h 270934"/>
              <a:gd name="connsiteX6" fmla="*/ 45157 w 1177281"/>
              <a:gd name="connsiteY6" fmla="*/ 0 h 270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77281" h="270934">
                <a:moveTo>
                  <a:pt x="45157" y="0"/>
                </a:moveTo>
                <a:lnTo>
                  <a:pt x="1015425" y="0"/>
                </a:lnTo>
                <a:lnTo>
                  <a:pt x="1177281" y="270934"/>
                </a:lnTo>
                <a:lnTo>
                  <a:pt x="45157" y="270934"/>
                </a:lnTo>
                <a:cubicBezTo>
                  <a:pt x="20217" y="270934"/>
                  <a:pt x="0" y="250717"/>
                  <a:pt x="0" y="225777"/>
                </a:cubicBezTo>
                <a:lnTo>
                  <a:pt x="0" y="45157"/>
                </a:lnTo>
                <a:cubicBezTo>
                  <a:pt x="0" y="20217"/>
                  <a:pt x="20217" y="0"/>
                  <a:pt x="45157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6" name="Straight Arrow Connector 85"/>
          <p:cNvCxnSpPr/>
          <p:nvPr/>
        </p:nvCxnSpPr>
        <p:spPr>
          <a:xfrm>
            <a:off x="1337733" y="5353176"/>
            <a:ext cx="1010058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5453149" y="5508141"/>
            <a:ext cx="1860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32 pixels in </a:t>
            </a:r>
            <a:r>
              <a:rPr lang="en-US" smtClean="0"/>
              <a:t>a strip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453401" y="3487509"/>
            <a:ext cx="603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128</a:t>
            </a:r>
          </a:p>
          <a:p>
            <a:pPr algn="ctr"/>
            <a:r>
              <a:rPr lang="en-US" dirty="0" smtClean="0"/>
              <a:t>strip</a:t>
            </a:r>
            <a:endParaRPr lang="en-US" dirty="0"/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1097280" y="2506133"/>
            <a:ext cx="0" cy="264837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4324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449583"/>
              </p:ext>
            </p:extLst>
          </p:nvPr>
        </p:nvGraphicFramePr>
        <p:xfrm>
          <a:off x="2489708" y="2112271"/>
          <a:ext cx="7273544" cy="4079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20744"/>
                <a:gridCol w="3352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Substrate</a:t>
                      </a:r>
                      <a:r>
                        <a:rPr lang="en-US" baseline="0" dirty="0" smtClean="0"/>
                        <a:t> resistivity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20Ohms to 1000Ohms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Substrate</a:t>
                      </a:r>
                      <a:r>
                        <a:rPr lang="en-US" baseline="0" dirty="0" smtClean="0"/>
                        <a:t> high voltage bias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120V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Pixel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40µm x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~800µm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pixel per strip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strips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Timing resolution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Maximum</a:t>
                      </a:r>
                      <a:r>
                        <a:rPr lang="en-US" baseline="0" dirty="0" smtClean="0"/>
                        <a:t> number of hits per strip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0" dirty="0" smtClean="0"/>
                        <a:t> + flag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Maximum number of hits per 128 strips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Readout speed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320MHz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Additional </a:t>
                      </a:r>
                      <a:r>
                        <a:rPr lang="en-US" dirty="0" err="1" smtClean="0"/>
                        <a:t>contraint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Radhard</a:t>
                      </a:r>
                      <a:r>
                        <a:rPr lang="en-US" dirty="0" smtClean="0"/>
                        <a:t> design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5597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CHESS2 architecture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15533" y="2896057"/>
            <a:ext cx="3124200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128 x 32</a:t>
            </a:r>
          </a:p>
          <a:p>
            <a:pPr algn="ctr"/>
            <a:r>
              <a:rPr lang="en-US" dirty="0" smtClean="0">
                <a:solidFill>
                  <a:prstClr val="white"/>
                </a:solidFill>
              </a:rPr>
              <a:t>pixels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13474" y="2607733"/>
            <a:ext cx="3124200" cy="1774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white"/>
                </a:solidFill>
              </a:rPr>
              <a:t>Column Decoder (5 bits Input– 1 Hot Output)</a:t>
            </a:r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90074" y="2607733"/>
            <a:ext cx="2286000" cy="1774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prstClr val="white"/>
                </a:solidFill>
              </a:rPr>
              <a:t>Column Decoder (5 bits Input– 1 Hot Output)</a:t>
            </a:r>
            <a:endParaRPr lang="en-US" sz="900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92133" y="2896057"/>
            <a:ext cx="2286000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Half </a:t>
            </a:r>
            <a:r>
              <a:rPr lang="en-US" dirty="0" smtClean="0">
                <a:solidFill>
                  <a:prstClr val="white"/>
                </a:solidFill>
              </a:rPr>
              <a:t>Comparator,</a:t>
            </a:r>
            <a:endParaRPr lang="en-US" dirty="0" smtClean="0">
              <a:solidFill>
                <a:prstClr val="white"/>
              </a:solidFill>
            </a:endParaRPr>
          </a:p>
          <a:p>
            <a:pPr algn="ctr"/>
            <a:r>
              <a:rPr lang="en-US" dirty="0" smtClean="0">
                <a:solidFill>
                  <a:prstClr val="white"/>
                </a:solidFill>
              </a:rPr>
              <a:t>Latch &amp;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smtClean="0">
                <a:solidFill>
                  <a:prstClr val="white"/>
                </a:solidFill>
              </a:rPr>
              <a:t>Hit encoding</a:t>
            </a:r>
            <a:endParaRPr lang="en-US" dirty="0" smtClean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59133" y="2896057"/>
            <a:ext cx="1066800" cy="2286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prstClr val="white"/>
                </a:solidFill>
              </a:rPr>
              <a:t> Strip Encoder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754533" y="2896057"/>
            <a:ext cx="1600200" cy="2286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6100077" y="3950313"/>
            <a:ext cx="2286000" cy="1774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prstClr val="white"/>
                </a:solidFill>
              </a:rPr>
              <a:t>Row Decoder (7 bits Input– 1 Hot Output)</a:t>
            </a:r>
            <a:endParaRPr lang="en-US" sz="900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797781" y="2936294"/>
            <a:ext cx="609600" cy="5931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>
                <a:solidFill>
                  <a:prstClr val="white">
                    <a:lumMod val="50000"/>
                  </a:prstClr>
                </a:solidFill>
              </a:rPr>
              <a:t>colReg</a:t>
            </a:r>
            <a:endParaRPr lang="en-US" sz="1050" dirty="0" smtClean="0">
              <a:solidFill>
                <a:prstClr val="white">
                  <a:lumMod val="50000"/>
                </a:prstClr>
              </a:solidFill>
            </a:endParaRPr>
          </a:p>
          <a:p>
            <a:pPr algn="ctr"/>
            <a:r>
              <a:rPr lang="en-US" sz="1050" dirty="0" smtClean="0">
                <a:solidFill>
                  <a:prstClr val="white">
                    <a:lumMod val="50000"/>
                  </a:prstClr>
                </a:solidFill>
              </a:rPr>
              <a:t>5bits</a:t>
            </a:r>
            <a:endParaRPr lang="en-US" sz="1050" dirty="0">
              <a:solidFill>
                <a:prstClr val="white">
                  <a:lumMod val="50000"/>
                </a:prst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1513474" y="2531532"/>
            <a:ext cx="8688859" cy="1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8558885" y="2420323"/>
            <a:ext cx="164673" cy="2286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174794" y="2111660"/>
            <a:ext cx="4304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prstClr val="black"/>
                </a:solidFill>
              </a:rPr>
              <a:t>6b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57903" y="2311171"/>
            <a:ext cx="43444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prstClr val="black"/>
                </a:solidFill>
              </a:rPr>
              <a:t>Trim DAC (4b) + Calibration (1b) + Masking (1b)</a:t>
            </a:r>
            <a:endParaRPr lang="en-US" sz="1050" dirty="0">
              <a:solidFill>
                <a:prstClr val="black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10178522" y="2537805"/>
            <a:ext cx="0" cy="958661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3" idx="0"/>
          </p:cNvCxnSpPr>
          <p:nvPr/>
        </p:nvCxnSpPr>
        <p:spPr>
          <a:xfrm flipV="1">
            <a:off x="9102581" y="2696477"/>
            <a:ext cx="0" cy="239817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8" idx="3"/>
          </p:cNvCxnSpPr>
          <p:nvPr/>
        </p:nvCxnSpPr>
        <p:spPr>
          <a:xfrm>
            <a:off x="7076074" y="2696477"/>
            <a:ext cx="2026507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7236805" y="5165548"/>
            <a:ext cx="1891519" cy="239817"/>
            <a:chOff x="5797472" y="5301015"/>
            <a:chExt cx="1891519" cy="23981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7688991" y="5301015"/>
              <a:ext cx="0" cy="239817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797472" y="5540832"/>
              <a:ext cx="1891519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5803744" y="5301015"/>
              <a:ext cx="0" cy="239817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7189343" y="5188881"/>
            <a:ext cx="2631989" cy="345498"/>
            <a:chOff x="5797472" y="5301015"/>
            <a:chExt cx="1891519" cy="239817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7688991" y="5301015"/>
              <a:ext cx="0" cy="239817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5797472" y="5540832"/>
              <a:ext cx="1891519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5803744" y="5301015"/>
              <a:ext cx="0" cy="239817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7840133" y="5198475"/>
            <a:ext cx="5757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err="1" smtClean="0">
                <a:solidFill>
                  <a:prstClr val="black"/>
                </a:solidFill>
              </a:rPr>
              <a:t>rowSel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961159" y="5350875"/>
            <a:ext cx="3337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err="1" smtClean="0">
                <a:solidFill>
                  <a:prstClr val="black"/>
                </a:solidFill>
              </a:rPr>
              <a:t>clk</a:t>
            </a:r>
            <a:endParaRPr lang="en-US" sz="1050" dirty="0">
              <a:solidFill>
                <a:prstClr val="black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9287933" y="4039057"/>
            <a:ext cx="82481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9102581" y="3529418"/>
            <a:ext cx="0" cy="239817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9092283" y="4335619"/>
            <a:ext cx="0" cy="239817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9973733" y="3496466"/>
            <a:ext cx="381000" cy="124486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solidFill>
                  <a:prstClr val="white">
                    <a:lumMod val="50000"/>
                  </a:prstClr>
                </a:solidFill>
              </a:rPr>
              <a:t>SACI</a:t>
            </a:r>
          </a:p>
        </p:txBody>
      </p:sp>
      <p:sp>
        <p:nvSpPr>
          <p:cNvPr id="35" name="Rectangle 34"/>
          <p:cNvSpPr/>
          <p:nvPr/>
        </p:nvSpPr>
        <p:spPr>
          <a:xfrm>
            <a:off x="8798810" y="3742495"/>
            <a:ext cx="609600" cy="5931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prstClr val="white">
                    <a:lumMod val="50000"/>
                  </a:prstClr>
                </a:solidFill>
              </a:rPr>
              <a:t>Control Logic</a:t>
            </a:r>
            <a:endParaRPr lang="en-US" sz="105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797781" y="4555981"/>
            <a:ext cx="609600" cy="5931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>
                <a:solidFill>
                  <a:prstClr val="white">
                    <a:lumMod val="50000"/>
                  </a:prstClr>
                </a:solidFill>
              </a:rPr>
              <a:t>rowReg</a:t>
            </a:r>
            <a:endParaRPr lang="en-US" sz="1050" dirty="0" smtClean="0">
              <a:solidFill>
                <a:prstClr val="white">
                  <a:lumMod val="50000"/>
                </a:prstClr>
              </a:solidFill>
            </a:endParaRPr>
          </a:p>
          <a:p>
            <a:pPr algn="ctr"/>
            <a:r>
              <a:rPr lang="en-US" sz="1050" dirty="0" smtClean="0">
                <a:solidFill>
                  <a:prstClr val="white">
                    <a:lumMod val="50000"/>
                  </a:prstClr>
                </a:solidFill>
              </a:rPr>
              <a:t>7bits</a:t>
            </a:r>
            <a:endParaRPr lang="en-US" sz="105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1292627" y="4876105"/>
            <a:ext cx="758075" cy="30595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prstClr val="white"/>
                </a:solidFill>
              </a:rPr>
              <a:t>PADS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1287786" y="4522056"/>
            <a:ext cx="758075" cy="30595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prstClr val="white"/>
                </a:solidFill>
              </a:rPr>
              <a:t>PADS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1287786" y="4142251"/>
            <a:ext cx="758075" cy="30595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prstClr val="white"/>
                </a:solidFill>
              </a:rPr>
              <a:t>LVDS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1310980" y="2896057"/>
            <a:ext cx="758075" cy="30595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prstClr val="white"/>
                </a:solidFill>
              </a:rPr>
              <a:t>LVDS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0423724" y="2902881"/>
            <a:ext cx="780160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white"/>
                </a:solidFill>
              </a:rPr>
              <a:t>Gl</a:t>
            </a:r>
            <a:r>
              <a:rPr lang="en-US" sz="1600" dirty="0" smtClean="0">
                <a:solidFill>
                  <a:prstClr val="white"/>
                </a:solidFill>
              </a:rPr>
              <a:t>obal DACs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558471" y="5886701"/>
            <a:ext cx="3934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Doesn</a:t>
            </a:r>
            <a:r>
              <a:rPr lang="en-US" dirty="0" smtClean="0"/>
              <a:t>’t reflect actual size or placement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1502892" y="3563411"/>
            <a:ext cx="461665" cy="40914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422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programmable possibilities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pixel:</a:t>
            </a:r>
          </a:p>
          <a:p>
            <a:pPr lvl="1"/>
            <a:r>
              <a:rPr lang="en-US" dirty="0" smtClean="0"/>
              <a:t>Configure a single pixel – configure all pixel in a row – configure all pixel in a column</a:t>
            </a:r>
          </a:p>
          <a:p>
            <a:pPr lvl="1"/>
            <a:r>
              <a:rPr lang="en-US" dirty="0" smtClean="0"/>
              <a:t>Configure signal injection for each pixel [RAM]</a:t>
            </a:r>
          </a:p>
          <a:p>
            <a:pPr lvl="1"/>
            <a:r>
              <a:rPr lang="en-US" dirty="0" smtClean="0"/>
              <a:t>Adjust threshold for each pixel [RAM]</a:t>
            </a:r>
          </a:p>
          <a:p>
            <a:r>
              <a:rPr lang="en-US" dirty="0" smtClean="0"/>
              <a:t>Periphery</a:t>
            </a:r>
          </a:p>
          <a:p>
            <a:pPr lvl="1"/>
            <a:r>
              <a:rPr lang="en-US" dirty="0" smtClean="0"/>
              <a:t>Mask the comparator output for each pixel [RAM]</a:t>
            </a:r>
          </a:p>
          <a:p>
            <a:pPr lvl="1"/>
            <a:r>
              <a:rPr lang="en-US" dirty="0" smtClean="0"/>
              <a:t>External Reset signal to all comparators</a:t>
            </a:r>
          </a:p>
          <a:p>
            <a:r>
              <a:rPr lang="en-US" dirty="0" smtClean="0"/>
              <a:t>SACI global control </a:t>
            </a:r>
          </a:p>
          <a:p>
            <a:pPr lvl="1"/>
            <a:r>
              <a:rPr lang="en-US" dirty="0" smtClean="0"/>
              <a:t>Adjust the amplifier bias</a:t>
            </a:r>
          </a:p>
          <a:p>
            <a:pPr lvl="1"/>
            <a:r>
              <a:rPr lang="en-US" dirty="0" smtClean="0"/>
              <a:t>Adjust the comparator bias</a:t>
            </a:r>
          </a:p>
          <a:p>
            <a:pPr lvl="1"/>
            <a:r>
              <a:rPr lang="en-US" dirty="0" smtClean="0"/>
              <a:t>Adjust the threshold level</a:t>
            </a:r>
          </a:p>
          <a:p>
            <a:pPr lvl="1"/>
            <a:r>
              <a:rPr lang="en-US" dirty="0" smtClean="0"/>
              <a:t>Adjust the LVDS power consumption</a:t>
            </a:r>
          </a:p>
          <a:p>
            <a:pPr lvl="1"/>
            <a:r>
              <a:rPr lang="en-US" dirty="0" smtClean="0"/>
              <a:t>Adjust the LVDS levels and common mode</a:t>
            </a:r>
          </a:p>
          <a:p>
            <a:pPr lvl="1"/>
            <a:r>
              <a:rPr lang="en-US" dirty="0" smtClean="0"/>
              <a:t>Adjust parameters in the encoding and readout blocks.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34722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674</TotalTime>
  <Words>426</Words>
  <Application>Microsoft Macintosh PowerPoint</Application>
  <PresentationFormat>Widescreen</PresentationFormat>
  <Paragraphs>127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Retrospect</vt:lpstr>
      <vt:lpstr>CHESS2 architecture</vt:lpstr>
      <vt:lpstr>From CHESS1</vt:lpstr>
      <vt:lpstr>From CHESS1</vt:lpstr>
      <vt:lpstr>Objective of CHESS2</vt:lpstr>
      <vt:lpstr>HV-CMOS Monolithic Active Sensors</vt:lpstr>
      <vt:lpstr>Strip sensor dimensions</vt:lpstr>
      <vt:lpstr>Specifications</vt:lpstr>
      <vt:lpstr>CHESS2 architecture</vt:lpstr>
      <vt:lpstr>List of programmable possibilities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CHESS2 architecture</dc:title>
  <dc:creator>Microsoft Office User</dc:creator>
  <cp:lastModifiedBy>Microsoft Office User</cp:lastModifiedBy>
  <cp:revision>12</cp:revision>
  <dcterms:created xsi:type="dcterms:W3CDTF">2015-06-30T18:26:56Z</dcterms:created>
  <dcterms:modified xsi:type="dcterms:W3CDTF">2015-07-01T05:41:11Z</dcterms:modified>
</cp:coreProperties>
</file>