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61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595"/>
  </p:normalViewPr>
  <p:slideViewPr>
    <p:cSldViewPr snapToGrid="0" snapToObjects="1">
      <p:cViewPr>
        <p:scale>
          <a:sx n="77" d="100"/>
          <a:sy n="77" d="100"/>
        </p:scale>
        <p:origin x="16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1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1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62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7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6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1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9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CHESS1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Leakage current and detector capacitance has been measured [UCSC] using probe stations.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Isolated amplifiers have been measured [UCSC] using a DIY board.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90"/>
          <a:stretch/>
        </p:blipFill>
        <p:spPr>
          <a:xfrm>
            <a:off x="1097280" y="2230199"/>
            <a:ext cx="3204916" cy="2225384"/>
          </a:xfrm>
          <a:prstGeom prst="rect">
            <a:avLst/>
          </a:prstGeom>
        </p:spPr>
      </p:pic>
      <p:sp>
        <p:nvSpPr>
          <p:cNvPr id="5" name="object 20"/>
          <p:cNvSpPr/>
          <p:nvPr/>
        </p:nvSpPr>
        <p:spPr>
          <a:xfrm>
            <a:off x="4486727" y="2269204"/>
            <a:ext cx="3230081" cy="22227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0"/>
          <p:cNvSpPr/>
          <p:nvPr/>
        </p:nvSpPr>
        <p:spPr>
          <a:xfrm>
            <a:off x="8010580" y="2269204"/>
            <a:ext cx="3185718" cy="2209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68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CHESS1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collection efficiency has been measured under irradiation [Igor </a:t>
            </a:r>
            <a:r>
              <a:rPr lang="en-US" dirty="0" err="1" smtClean="0"/>
              <a:t>Mand</a:t>
            </a:r>
            <a:r>
              <a:rPr lang="en-US" dirty="0" err="1"/>
              <a:t>ić</a:t>
            </a:r>
            <a:r>
              <a:rPr lang="en-US" dirty="0" smtClean="0"/>
              <a:t> Ljubljana] 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5978730" y="2244016"/>
            <a:ext cx="4630656" cy="3201438"/>
          </a:xfrm>
          <a:prstGeom prst="rect">
            <a:avLst/>
          </a:prstGeom>
          <a:blipFill>
            <a:blip r:embed="rId2" cstate="print"/>
            <a:srcRect/>
            <a:stretch>
              <a:fillRect r="-6612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280" y="2270209"/>
            <a:ext cx="4867274" cy="3253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614718" y="5445454"/>
            <a:ext cx="809101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800" b="0" i="0" u="heavy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-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90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l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</a:t>
            </a:r>
            <a:r>
              <a:rPr kumimoji="0" lang="en-US" sz="1800" i="0" u="none" strike="noStrike" kern="0" cap="none" spc="-4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ns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,</a:t>
            </a:r>
            <a:r>
              <a:rPr kumimoji="0" lang="en-US" sz="1800" i="0" u="none" strike="noStrike" kern="0" cap="none" spc="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mean</a:t>
            </a:r>
            <a:r>
              <a:rPr kumimoji="0" lang="en-US" sz="1800" i="0" u="none" strike="noStrike" kern="0" cap="none" spc="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ha</a:t>
            </a:r>
            <a:r>
              <a:rPr kumimoji="0" lang="en-US" sz="1800" i="0" u="none" strike="noStrike" kern="0" cap="none" spc="-4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-4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g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,</a:t>
            </a:r>
            <a:r>
              <a:rPr kumimoji="0" lang="en-US" sz="1800" i="0" u="none" strike="noStrike" kern="0" cap="none" spc="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25</a:t>
            </a:r>
            <a:r>
              <a:rPr kumimoji="0" lang="en-US" sz="1800" i="0" u="none" strike="noStrike" kern="0" cap="none" spc="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sh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ng</a:t>
            </a:r>
            <a:endParaRPr kumimoji="0" lang="en-US" sz="180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28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CHESS2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HVCMOS as a viable solution for ATLAS strip detector.</a:t>
            </a:r>
          </a:p>
          <a:p>
            <a:pPr lvl="1"/>
            <a:r>
              <a:rPr lang="en-US" dirty="0" smtClean="0"/>
              <a:t>Record hits on full reticle sensor</a:t>
            </a:r>
          </a:p>
          <a:p>
            <a:pPr lvl="1"/>
            <a:r>
              <a:rPr lang="en-US" dirty="0" smtClean="0"/>
              <a:t>Amplify and discriminate signal</a:t>
            </a:r>
          </a:p>
          <a:p>
            <a:pPr lvl="1"/>
            <a:r>
              <a:rPr lang="en-US" dirty="0" smtClean="0"/>
              <a:t>Encode hit position in sensor and send to external readout electronics</a:t>
            </a:r>
          </a:p>
          <a:p>
            <a:pPr lvl="1"/>
            <a:endParaRPr lang="en-US" dirty="0"/>
          </a:p>
          <a:p>
            <a:r>
              <a:rPr lang="en-US" dirty="0" smtClean="0"/>
              <a:t>Further investigate performances of HVCMOS MAPS sensors</a:t>
            </a:r>
          </a:p>
          <a:p>
            <a:pPr lvl="1"/>
            <a:r>
              <a:rPr lang="en-US" dirty="0" smtClean="0"/>
              <a:t>Evaluate sensors performances with different substrate resistivity 20, 100, 1000 Ohms.</a:t>
            </a:r>
          </a:p>
          <a:p>
            <a:pPr lvl="1"/>
            <a:r>
              <a:rPr lang="en-US" dirty="0" smtClean="0"/>
              <a:t>Verify radiation hardness using test structures.</a:t>
            </a:r>
          </a:p>
          <a:p>
            <a:pPr lvl="1"/>
            <a:r>
              <a:rPr lang="en-US" dirty="0" smtClean="0"/>
              <a:t>Characterize the detector with edge-TCT structure and passive pixels arrays.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1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HV-CMOS Monolithic Active Sensors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1991964" y="1896830"/>
            <a:ext cx="8269032" cy="3983484"/>
            <a:chOff x="699552" y="1051297"/>
            <a:chExt cx="8269032" cy="5302017"/>
          </a:xfrm>
        </p:grpSpPr>
        <p:sp>
          <p:nvSpPr>
            <p:cNvPr id="4" name="Rectangle 3"/>
            <p:cNvSpPr/>
            <p:nvPr/>
          </p:nvSpPr>
          <p:spPr>
            <a:xfrm>
              <a:off x="699552" y="4297626"/>
              <a:ext cx="7853528" cy="2046434"/>
            </a:xfrm>
            <a:prstGeom prst="rect">
              <a:avLst/>
            </a:prstGeom>
            <a:gradFill flip="none"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584284" y="4026122"/>
              <a:ext cx="5027808" cy="2114980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320188" y="4039233"/>
              <a:ext cx="1636184" cy="2114980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9552" y="3941305"/>
              <a:ext cx="7842301" cy="34640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60622" y="4294901"/>
              <a:ext cx="3905190" cy="1106834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15564" y="4296368"/>
              <a:ext cx="1402393" cy="400213"/>
            </a:xfrm>
            <a:prstGeom prst="rect">
              <a:avLst/>
            </a:prstGeom>
            <a:gradFill rotWithShape="1">
              <a:gsLst>
                <a:gs pos="0">
                  <a:srgbClr val="1B378C"/>
                </a:gs>
                <a:gs pos="100000">
                  <a:srgbClr val="3061FF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0430" y="4199575"/>
              <a:ext cx="304058" cy="1056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7159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47501" y="4198385"/>
              <a:ext cx="304058" cy="960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36372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60714" y="4294901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77041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2754" y="4294901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23285" y="5013347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Deep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 </a:t>
              </a: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nwell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9213B">
                    <a:lumMod val="90000"/>
                    <a:lumOff val="10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82061" y="5683960"/>
              <a:ext cx="1104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</a:rPr>
                <a:t>depletion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33286" y="4297626"/>
              <a:ext cx="228443" cy="226364"/>
            </a:xfrm>
            <a:prstGeom prst="rect">
              <a:avLst/>
            </a:prstGeom>
            <a:gradFill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25" idx="0"/>
            </p:cNvCxnSpPr>
            <p:nvPr/>
          </p:nvCxnSpPr>
          <p:spPr>
            <a:xfrm flipV="1">
              <a:off x="1047508" y="4105917"/>
              <a:ext cx="0" cy="19170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1" name="TextBox 20"/>
            <p:cNvSpPr txBox="1"/>
            <p:nvPr/>
          </p:nvSpPr>
          <p:spPr>
            <a:xfrm>
              <a:off x="735569" y="379521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-HV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9552" y="1748781"/>
              <a:ext cx="7853528" cy="2046434"/>
            </a:xfrm>
            <a:prstGeom prst="rect">
              <a:avLst/>
            </a:prstGeom>
            <a:gradFill flip="none"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584284" y="1477277"/>
              <a:ext cx="6957568" cy="2317938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9552" y="1392460"/>
              <a:ext cx="7842301" cy="34640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77041" y="1746056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499627" y="1356850"/>
              <a:ext cx="0" cy="37902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TextBox 26"/>
            <p:cNvSpPr txBox="1"/>
            <p:nvPr/>
          </p:nvSpPr>
          <p:spPr>
            <a:xfrm>
              <a:off x="4719149" y="2553757"/>
              <a:ext cx="154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</a:rPr>
                <a:t>Full depletion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286" y="1748781"/>
              <a:ext cx="228443" cy="226364"/>
            </a:xfrm>
            <a:prstGeom prst="rect">
              <a:avLst/>
            </a:prstGeom>
            <a:gradFill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" name="Straight Connector 28"/>
            <p:cNvCxnSpPr>
              <a:stCxn id="45" idx="0"/>
            </p:cNvCxnSpPr>
            <p:nvPr/>
          </p:nvCxnSpPr>
          <p:spPr>
            <a:xfrm flipV="1">
              <a:off x="1047508" y="1557072"/>
              <a:ext cx="0" cy="19170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0" name="TextBox 29"/>
            <p:cNvSpPr txBox="1"/>
            <p:nvPr/>
          </p:nvSpPr>
          <p:spPr>
            <a:xfrm>
              <a:off x="735569" y="124637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-HV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94172" y="174878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3681" y="535678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50032" y="574235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07472" y="547930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08812" y="565544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86742" y="535678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83042" y="597211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80551" y="549731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65431" y="560414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26241" y="598398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17951" y="582967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26241" y="571097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81252" y="584154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3659942" y="5084853"/>
              <a:ext cx="0" cy="80827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3830147" y="5084853"/>
              <a:ext cx="0" cy="5018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000352" y="5084853"/>
              <a:ext cx="0" cy="34278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514196" y="4727391"/>
              <a:ext cx="63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Drift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2491191" y="1051297"/>
              <a:ext cx="840362" cy="29112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580384" y="259789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76735" y="298346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34175" y="272041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35515" y="289655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13445" y="259789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09745" y="321322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07254" y="273842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92134" y="284525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52944" y="322509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44654" y="307078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52944" y="295208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07955" y="308265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2386645" y="2325964"/>
              <a:ext cx="0" cy="80827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2556850" y="2325964"/>
              <a:ext cx="0" cy="5018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727055" y="2325964"/>
              <a:ext cx="0" cy="34278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240899" y="1968502"/>
              <a:ext cx="63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Drift</a:t>
              </a:r>
            </a:p>
          </p:txBody>
        </p:sp>
        <p:sp>
          <p:nvSpPr>
            <p:cNvPr id="65" name="Isosceles Triangle 82"/>
            <p:cNvSpPr/>
            <p:nvPr/>
          </p:nvSpPr>
          <p:spPr>
            <a:xfrm rot="5400000">
              <a:off x="2640067" y="1091486"/>
              <a:ext cx="550460" cy="5290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83"/>
            <p:cNvSpPr/>
            <p:nvPr/>
          </p:nvSpPr>
          <p:spPr>
            <a:xfrm rot="5400000">
              <a:off x="7457398" y="1087119"/>
              <a:ext cx="550460" cy="5290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78958" y="1167648"/>
              <a:ext cx="1804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External amplifier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151559" y="4644015"/>
              <a:ext cx="1697901" cy="369332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strip amplifier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491191" y="1356850"/>
              <a:ext cx="15960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0" name="Straight Connector 69"/>
            <p:cNvCxnSpPr/>
            <p:nvPr/>
          </p:nvCxnSpPr>
          <p:spPr>
            <a:xfrm flipV="1">
              <a:off x="7328624" y="1348793"/>
              <a:ext cx="0" cy="37902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1" name="Straight Connector 70"/>
            <p:cNvCxnSpPr/>
            <p:nvPr/>
          </p:nvCxnSpPr>
          <p:spPr>
            <a:xfrm>
              <a:off x="7320188" y="1348793"/>
              <a:ext cx="15960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72" name="Rectangle 71"/>
            <p:cNvSpPr/>
            <p:nvPr/>
          </p:nvSpPr>
          <p:spPr>
            <a:xfrm>
              <a:off x="7698670" y="4299919"/>
              <a:ext cx="855395" cy="1106834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946597" y="4289442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54065" y="3834608"/>
              <a:ext cx="414519" cy="2400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38932" y="3427197"/>
              <a:ext cx="1389355" cy="368686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STRIP Baseline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015004" y="5944010"/>
              <a:ext cx="1454565" cy="368686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STRIP HVCMOS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8220978" y="1943096"/>
            <a:ext cx="0" cy="407837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0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sensor dimensions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37733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50266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62799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37733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50266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62799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37733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50266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62799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37733" y="3525035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50266" y="3525035"/>
            <a:ext cx="2777067" cy="270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162799" y="3525035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37733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250266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162799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337733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250266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162799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337733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250266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162799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337733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250266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62799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267201" y="3388601"/>
            <a:ext cx="27601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79773" y="30870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800µm</a:t>
            </a: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230531" y="3527168"/>
            <a:ext cx="0" cy="286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91453" y="346098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0µm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10068520" y="2506133"/>
            <a:ext cx="423134" cy="270934"/>
          </a:xfrm>
          <a:custGeom>
            <a:avLst/>
            <a:gdLst>
              <a:gd name="connsiteX0" fmla="*/ 45157 w 423134"/>
              <a:gd name="connsiteY0" fmla="*/ 0 h 270934"/>
              <a:gd name="connsiteX1" fmla="*/ 323244 w 423134"/>
              <a:gd name="connsiteY1" fmla="*/ 0 h 270934"/>
              <a:gd name="connsiteX2" fmla="*/ 423134 w 423134"/>
              <a:gd name="connsiteY2" fmla="*/ 270934 h 270934"/>
              <a:gd name="connsiteX3" fmla="*/ 45157 w 423134"/>
              <a:gd name="connsiteY3" fmla="*/ 270934 h 270934"/>
              <a:gd name="connsiteX4" fmla="*/ 0 w 423134"/>
              <a:gd name="connsiteY4" fmla="*/ 225777 h 270934"/>
              <a:gd name="connsiteX5" fmla="*/ 0 w 423134"/>
              <a:gd name="connsiteY5" fmla="*/ 45157 h 270934"/>
              <a:gd name="connsiteX6" fmla="*/ 45157 w 423134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134" h="270934">
                <a:moveTo>
                  <a:pt x="45157" y="0"/>
                </a:moveTo>
                <a:lnTo>
                  <a:pt x="323244" y="0"/>
                </a:lnTo>
                <a:lnTo>
                  <a:pt x="423134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068520" y="2845767"/>
            <a:ext cx="548352" cy="270934"/>
          </a:xfrm>
          <a:custGeom>
            <a:avLst/>
            <a:gdLst>
              <a:gd name="connsiteX0" fmla="*/ 45157 w 548352"/>
              <a:gd name="connsiteY0" fmla="*/ 0 h 270934"/>
              <a:gd name="connsiteX1" fmla="*/ 448463 w 548352"/>
              <a:gd name="connsiteY1" fmla="*/ 0 h 270934"/>
              <a:gd name="connsiteX2" fmla="*/ 548352 w 548352"/>
              <a:gd name="connsiteY2" fmla="*/ 270934 h 270934"/>
              <a:gd name="connsiteX3" fmla="*/ 45157 w 548352"/>
              <a:gd name="connsiteY3" fmla="*/ 270934 h 270934"/>
              <a:gd name="connsiteX4" fmla="*/ 0 w 548352"/>
              <a:gd name="connsiteY4" fmla="*/ 225777 h 270934"/>
              <a:gd name="connsiteX5" fmla="*/ 0 w 548352"/>
              <a:gd name="connsiteY5" fmla="*/ 45157 h 270934"/>
              <a:gd name="connsiteX6" fmla="*/ 45157 w 548352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352" h="270934">
                <a:moveTo>
                  <a:pt x="45157" y="0"/>
                </a:moveTo>
                <a:lnTo>
                  <a:pt x="448463" y="0"/>
                </a:lnTo>
                <a:lnTo>
                  <a:pt x="548352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0068520" y="3185401"/>
            <a:ext cx="673571" cy="270934"/>
          </a:xfrm>
          <a:custGeom>
            <a:avLst/>
            <a:gdLst>
              <a:gd name="connsiteX0" fmla="*/ 45157 w 673571"/>
              <a:gd name="connsiteY0" fmla="*/ 0 h 270934"/>
              <a:gd name="connsiteX1" fmla="*/ 573681 w 673571"/>
              <a:gd name="connsiteY1" fmla="*/ 0 h 270934"/>
              <a:gd name="connsiteX2" fmla="*/ 673571 w 673571"/>
              <a:gd name="connsiteY2" fmla="*/ 270934 h 270934"/>
              <a:gd name="connsiteX3" fmla="*/ 45157 w 673571"/>
              <a:gd name="connsiteY3" fmla="*/ 270934 h 270934"/>
              <a:gd name="connsiteX4" fmla="*/ 0 w 673571"/>
              <a:gd name="connsiteY4" fmla="*/ 225777 h 270934"/>
              <a:gd name="connsiteX5" fmla="*/ 0 w 673571"/>
              <a:gd name="connsiteY5" fmla="*/ 45157 h 270934"/>
              <a:gd name="connsiteX6" fmla="*/ 45157 w 67357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571" h="270934">
                <a:moveTo>
                  <a:pt x="45157" y="0"/>
                </a:moveTo>
                <a:lnTo>
                  <a:pt x="573681" y="0"/>
                </a:lnTo>
                <a:lnTo>
                  <a:pt x="67357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068520" y="3525035"/>
            <a:ext cx="798790" cy="270934"/>
          </a:xfrm>
          <a:custGeom>
            <a:avLst/>
            <a:gdLst>
              <a:gd name="connsiteX0" fmla="*/ 45157 w 798790"/>
              <a:gd name="connsiteY0" fmla="*/ 0 h 270934"/>
              <a:gd name="connsiteX1" fmla="*/ 698900 w 798790"/>
              <a:gd name="connsiteY1" fmla="*/ 0 h 270934"/>
              <a:gd name="connsiteX2" fmla="*/ 798790 w 798790"/>
              <a:gd name="connsiteY2" fmla="*/ 270934 h 270934"/>
              <a:gd name="connsiteX3" fmla="*/ 45157 w 798790"/>
              <a:gd name="connsiteY3" fmla="*/ 270934 h 270934"/>
              <a:gd name="connsiteX4" fmla="*/ 0 w 798790"/>
              <a:gd name="connsiteY4" fmla="*/ 225777 h 270934"/>
              <a:gd name="connsiteX5" fmla="*/ 0 w 798790"/>
              <a:gd name="connsiteY5" fmla="*/ 45157 h 270934"/>
              <a:gd name="connsiteX6" fmla="*/ 45157 w 798790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790" h="270934">
                <a:moveTo>
                  <a:pt x="45157" y="0"/>
                </a:moveTo>
                <a:lnTo>
                  <a:pt x="698900" y="0"/>
                </a:lnTo>
                <a:lnTo>
                  <a:pt x="798790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068520" y="3864669"/>
            <a:ext cx="867580" cy="270934"/>
          </a:xfrm>
          <a:custGeom>
            <a:avLst/>
            <a:gdLst>
              <a:gd name="connsiteX0" fmla="*/ 45157 w 867580"/>
              <a:gd name="connsiteY0" fmla="*/ 0 h 270934"/>
              <a:gd name="connsiteX1" fmla="*/ 824119 w 867580"/>
              <a:gd name="connsiteY1" fmla="*/ 0 h 270934"/>
              <a:gd name="connsiteX2" fmla="*/ 867580 w 867580"/>
              <a:gd name="connsiteY2" fmla="*/ 117883 h 270934"/>
              <a:gd name="connsiteX3" fmla="*/ 810803 w 867580"/>
              <a:gd name="connsiteY3" fmla="*/ 270934 h 270934"/>
              <a:gd name="connsiteX4" fmla="*/ 45157 w 867580"/>
              <a:gd name="connsiteY4" fmla="*/ 270934 h 270934"/>
              <a:gd name="connsiteX5" fmla="*/ 0 w 867580"/>
              <a:gd name="connsiteY5" fmla="*/ 225777 h 270934"/>
              <a:gd name="connsiteX6" fmla="*/ 0 w 867580"/>
              <a:gd name="connsiteY6" fmla="*/ 45157 h 270934"/>
              <a:gd name="connsiteX7" fmla="*/ 45157 w 867580"/>
              <a:gd name="connsiteY7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580" h="270934">
                <a:moveTo>
                  <a:pt x="45157" y="0"/>
                </a:moveTo>
                <a:lnTo>
                  <a:pt x="824119" y="0"/>
                </a:lnTo>
                <a:lnTo>
                  <a:pt x="867580" y="117883"/>
                </a:lnTo>
                <a:lnTo>
                  <a:pt x="810803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068520" y="4204303"/>
            <a:ext cx="785318" cy="270934"/>
          </a:xfrm>
          <a:custGeom>
            <a:avLst/>
            <a:gdLst>
              <a:gd name="connsiteX0" fmla="*/ 45157 w 785318"/>
              <a:gd name="connsiteY0" fmla="*/ 0 h 270934"/>
              <a:gd name="connsiteX1" fmla="*/ 785318 w 785318"/>
              <a:gd name="connsiteY1" fmla="*/ 0 h 270934"/>
              <a:gd name="connsiteX2" fmla="*/ 718013 w 785318"/>
              <a:gd name="connsiteY2" fmla="*/ 181430 h 270934"/>
              <a:gd name="connsiteX3" fmla="*/ 771483 w 785318"/>
              <a:gd name="connsiteY3" fmla="*/ 270934 h 270934"/>
              <a:gd name="connsiteX4" fmla="*/ 45157 w 785318"/>
              <a:gd name="connsiteY4" fmla="*/ 270934 h 270934"/>
              <a:gd name="connsiteX5" fmla="*/ 0 w 785318"/>
              <a:gd name="connsiteY5" fmla="*/ 225777 h 270934"/>
              <a:gd name="connsiteX6" fmla="*/ 0 w 785318"/>
              <a:gd name="connsiteY6" fmla="*/ 45157 h 270934"/>
              <a:gd name="connsiteX7" fmla="*/ 45157 w 785318"/>
              <a:gd name="connsiteY7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318" h="270934">
                <a:moveTo>
                  <a:pt x="45157" y="0"/>
                </a:moveTo>
                <a:lnTo>
                  <a:pt x="785318" y="0"/>
                </a:lnTo>
                <a:lnTo>
                  <a:pt x="718013" y="181430"/>
                </a:lnTo>
                <a:lnTo>
                  <a:pt x="771483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0068520" y="4543937"/>
            <a:ext cx="974381" cy="270934"/>
          </a:xfrm>
          <a:custGeom>
            <a:avLst/>
            <a:gdLst>
              <a:gd name="connsiteX0" fmla="*/ 45157 w 974381"/>
              <a:gd name="connsiteY0" fmla="*/ 0 h 270934"/>
              <a:gd name="connsiteX1" fmla="*/ 812525 w 974381"/>
              <a:gd name="connsiteY1" fmla="*/ 0 h 270934"/>
              <a:gd name="connsiteX2" fmla="*/ 974381 w 974381"/>
              <a:gd name="connsiteY2" fmla="*/ 270934 h 270934"/>
              <a:gd name="connsiteX3" fmla="*/ 45157 w 974381"/>
              <a:gd name="connsiteY3" fmla="*/ 270934 h 270934"/>
              <a:gd name="connsiteX4" fmla="*/ 0 w 974381"/>
              <a:gd name="connsiteY4" fmla="*/ 225777 h 270934"/>
              <a:gd name="connsiteX5" fmla="*/ 0 w 974381"/>
              <a:gd name="connsiteY5" fmla="*/ 45157 h 270934"/>
              <a:gd name="connsiteX6" fmla="*/ 45157 w 97438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4381" h="270934">
                <a:moveTo>
                  <a:pt x="45157" y="0"/>
                </a:moveTo>
                <a:lnTo>
                  <a:pt x="812525" y="0"/>
                </a:lnTo>
                <a:lnTo>
                  <a:pt x="97438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068520" y="4883574"/>
            <a:ext cx="1177281" cy="270934"/>
          </a:xfrm>
          <a:custGeom>
            <a:avLst/>
            <a:gdLst>
              <a:gd name="connsiteX0" fmla="*/ 45157 w 1177281"/>
              <a:gd name="connsiteY0" fmla="*/ 0 h 270934"/>
              <a:gd name="connsiteX1" fmla="*/ 1015425 w 1177281"/>
              <a:gd name="connsiteY1" fmla="*/ 0 h 270934"/>
              <a:gd name="connsiteX2" fmla="*/ 1177281 w 1177281"/>
              <a:gd name="connsiteY2" fmla="*/ 270934 h 270934"/>
              <a:gd name="connsiteX3" fmla="*/ 45157 w 1177281"/>
              <a:gd name="connsiteY3" fmla="*/ 270934 h 270934"/>
              <a:gd name="connsiteX4" fmla="*/ 0 w 1177281"/>
              <a:gd name="connsiteY4" fmla="*/ 225777 h 270934"/>
              <a:gd name="connsiteX5" fmla="*/ 0 w 1177281"/>
              <a:gd name="connsiteY5" fmla="*/ 45157 h 270934"/>
              <a:gd name="connsiteX6" fmla="*/ 45157 w 117728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281" h="270934">
                <a:moveTo>
                  <a:pt x="45157" y="0"/>
                </a:moveTo>
                <a:lnTo>
                  <a:pt x="1015425" y="0"/>
                </a:lnTo>
                <a:lnTo>
                  <a:pt x="117728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337733" y="5353176"/>
            <a:ext cx="101005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453149" y="5508141"/>
            <a:ext cx="186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pixels in </a:t>
            </a:r>
            <a:r>
              <a:rPr lang="en-US" smtClean="0"/>
              <a:t>a strip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53401" y="3487509"/>
            <a:ext cx="603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128</a:t>
            </a:r>
          </a:p>
          <a:p>
            <a:pPr algn="ctr"/>
            <a:r>
              <a:rPr lang="en-US" dirty="0" smtClean="0"/>
              <a:t>strip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97280" y="2506133"/>
            <a:ext cx="0" cy="264837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2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9583"/>
              </p:ext>
            </p:extLst>
          </p:nvPr>
        </p:nvGraphicFramePr>
        <p:xfrm>
          <a:off x="2489708" y="2112271"/>
          <a:ext cx="7273544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0744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Substrate</a:t>
                      </a:r>
                      <a:r>
                        <a:rPr lang="en-US" baseline="0" dirty="0" smtClean="0"/>
                        <a:t> resistivity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20Ohms to 1000Ohms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Substrate</a:t>
                      </a:r>
                      <a:r>
                        <a:rPr lang="en-US" baseline="0" dirty="0" smtClean="0"/>
                        <a:t> high voltage 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Pixel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40µm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~800µm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pixel per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strips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 resolution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number of hits per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+ flag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number of hits per 128 strips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Readout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</a:t>
                      </a:r>
                      <a:r>
                        <a:rPr lang="en-US" dirty="0" err="1" smtClean="0"/>
                        <a:t>contraint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Radhard</a:t>
                      </a:r>
                      <a:r>
                        <a:rPr lang="en-US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9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CHESS2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5533" y="2896057"/>
            <a:ext cx="3124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128 x 32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pixels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3474" y="2607733"/>
            <a:ext cx="3124200" cy="1774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Column Decoder (5 bits Input– 1 Hot Output)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0074" y="2607733"/>
            <a:ext cx="2286000" cy="1774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white"/>
                </a:solidFill>
              </a:rPr>
              <a:t>Column Decoder (5 bits Input– 1 Hot Output)</a:t>
            </a:r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92133" y="2896057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Half </a:t>
            </a:r>
            <a:r>
              <a:rPr lang="en-US" dirty="0" smtClean="0">
                <a:solidFill>
                  <a:prstClr val="white"/>
                </a:solidFill>
              </a:rPr>
              <a:t>Comparator,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Latch &amp;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Hit encoding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9133" y="2896057"/>
            <a:ext cx="1066800" cy="228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 Strip Encoder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4533" y="2896057"/>
            <a:ext cx="1600200" cy="228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6100077" y="3950313"/>
            <a:ext cx="2286000" cy="1774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white"/>
                </a:solidFill>
              </a:rPr>
              <a:t>Row Decoder (7 bits Input– 1 Hot Output)</a:t>
            </a:r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97781" y="2936294"/>
            <a:ext cx="609600" cy="5931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prstClr val="white">
                    <a:lumMod val="50000"/>
                  </a:prstClr>
                </a:solidFill>
              </a:rPr>
              <a:t>colReg</a:t>
            </a:r>
            <a:endParaRPr lang="en-US" sz="1050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en-US" sz="1050" dirty="0" smtClean="0">
                <a:solidFill>
                  <a:prstClr val="white">
                    <a:lumMod val="50000"/>
                  </a:prstClr>
                </a:solidFill>
              </a:rPr>
              <a:t>5bits</a:t>
            </a:r>
            <a:endParaRPr lang="en-US" sz="105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513474" y="2531532"/>
            <a:ext cx="868885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558885" y="2420323"/>
            <a:ext cx="164673" cy="2286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74794" y="2111660"/>
            <a:ext cx="430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6b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903" y="2311171"/>
            <a:ext cx="4344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Trim DAC (4b) + Calibration (1b) + Masking (1b)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0178522" y="2537805"/>
            <a:ext cx="0" cy="9586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0"/>
          </p:cNvCxnSpPr>
          <p:nvPr/>
        </p:nvCxnSpPr>
        <p:spPr>
          <a:xfrm flipV="1">
            <a:off x="9102581" y="2696477"/>
            <a:ext cx="0" cy="23981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3"/>
          </p:cNvCxnSpPr>
          <p:nvPr/>
        </p:nvCxnSpPr>
        <p:spPr>
          <a:xfrm>
            <a:off x="7076074" y="2696477"/>
            <a:ext cx="202650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236805" y="5165548"/>
            <a:ext cx="1891519" cy="239817"/>
            <a:chOff x="5797472" y="5301015"/>
            <a:chExt cx="1891519" cy="23981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7688991" y="530101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97472" y="5540832"/>
              <a:ext cx="1891519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803744" y="530101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189343" y="5188881"/>
            <a:ext cx="2631989" cy="345498"/>
            <a:chOff x="5797472" y="5301015"/>
            <a:chExt cx="1891519" cy="239817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688991" y="530101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97472" y="5540832"/>
              <a:ext cx="1891519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803744" y="5301015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840133" y="5198475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 smtClean="0">
                <a:solidFill>
                  <a:prstClr val="black"/>
                </a:solidFill>
              </a:rPr>
              <a:t>rowSel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61159" y="5350875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 smtClean="0">
                <a:solidFill>
                  <a:prstClr val="black"/>
                </a:solidFill>
              </a:rPr>
              <a:t>clk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9287933" y="4039057"/>
            <a:ext cx="82481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102581" y="3529418"/>
            <a:ext cx="0" cy="23981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092283" y="4335619"/>
            <a:ext cx="0" cy="23981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973733" y="3496466"/>
            <a:ext cx="381000" cy="12448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</a:rPr>
              <a:t>SACI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798810" y="3742495"/>
            <a:ext cx="609600" cy="5931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prstClr val="white">
                    <a:lumMod val="50000"/>
                  </a:prstClr>
                </a:solidFill>
              </a:rPr>
              <a:t>Control Logic</a:t>
            </a:r>
            <a:endParaRPr lang="en-US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97781" y="4555981"/>
            <a:ext cx="609600" cy="5931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prstClr val="white">
                    <a:lumMod val="50000"/>
                  </a:prstClr>
                </a:solidFill>
              </a:rPr>
              <a:t>rowReg</a:t>
            </a:r>
            <a:endParaRPr lang="en-US" sz="1050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en-US" sz="1050" dirty="0" smtClean="0">
                <a:solidFill>
                  <a:prstClr val="white">
                    <a:lumMod val="50000"/>
                  </a:prstClr>
                </a:solidFill>
              </a:rPr>
              <a:t>7bits</a:t>
            </a:r>
            <a:endParaRPr lang="en-US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292627" y="4876105"/>
            <a:ext cx="758075" cy="3059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PADS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287786" y="4522056"/>
            <a:ext cx="758075" cy="3059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PADS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287786" y="4142251"/>
            <a:ext cx="758075" cy="3059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LVDS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310980" y="2896057"/>
            <a:ext cx="758075" cy="3059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LVDS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423724" y="2902881"/>
            <a:ext cx="78016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Gl</a:t>
            </a:r>
            <a:r>
              <a:rPr lang="en-US" sz="1600" dirty="0" smtClean="0">
                <a:solidFill>
                  <a:prstClr val="white"/>
                </a:solidFill>
              </a:rPr>
              <a:t>obal DACs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8471" y="5886701"/>
            <a:ext cx="393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Doesn</a:t>
            </a:r>
            <a:r>
              <a:rPr lang="en-US" dirty="0" smtClean="0"/>
              <a:t>’t reflect actual size or placement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502892" y="3563411"/>
            <a:ext cx="461665" cy="40914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2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programmable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pixel:</a:t>
            </a:r>
          </a:p>
          <a:p>
            <a:pPr lvl="1"/>
            <a:r>
              <a:rPr lang="en-US" dirty="0" smtClean="0"/>
              <a:t>Configure a single pixel – configure all pixel in a row – configure all pixel in a column</a:t>
            </a:r>
          </a:p>
          <a:p>
            <a:pPr lvl="1"/>
            <a:r>
              <a:rPr lang="en-US" dirty="0" smtClean="0"/>
              <a:t>Configure signal injection for each pixel [RAM]</a:t>
            </a:r>
          </a:p>
          <a:p>
            <a:pPr lvl="1"/>
            <a:r>
              <a:rPr lang="en-US" dirty="0" smtClean="0"/>
              <a:t>Adjust threshold for each pixel [RAM]</a:t>
            </a:r>
          </a:p>
          <a:p>
            <a:r>
              <a:rPr lang="en-US" dirty="0" smtClean="0"/>
              <a:t>Periphery</a:t>
            </a:r>
          </a:p>
          <a:p>
            <a:pPr lvl="1"/>
            <a:r>
              <a:rPr lang="en-US" dirty="0" smtClean="0"/>
              <a:t>Mask the comparator output for each pixel [RAM]</a:t>
            </a:r>
          </a:p>
          <a:p>
            <a:pPr lvl="1"/>
            <a:r>
              <a:rPr lang="en-US" dirty="0" smtClean="0"/>
              <a:t>External Reset signal to all comparators</a:t>
            </a:r>
          </a:p>
          <a:p>
            <a:r>
              <a:rPr lang="en-US" dirty="0" smtClean="0"/>
              <a:t>SACI global control </a:t>
            </a:r>
          </a:p>
          <a:p>
            <a:pPr lvl="1"/>
            <a:r>
              <a:rPr lang="en-US" dirty="0" smtClean="0"/>
              <a:t>Adjust the amplifier bias</a:t>
            </a:r>
          </a:p>
          <a:p>
            <a:pPr lvl="1"/>
            <a:r>
              <a:rPr lang="en-US" dirty="0" smtClean="0"/>
              <a:t>Adjust the comparator bias</a:t>
            </a:r>
          </a:p>
          <a:p>
            <a:pPr lvl="1"/>
            <a:r>
              <a:rPr lang="en-US" dirty="0" smtClean="0"/>
              <a:t>Adjust the threshold level</a:t>
            </a:r>
          </a:p>
          <a:p>
            <a:pPr lvl="1"/>
            <a:r>
              <a:rPr lang="en-US" dirty="0" smtClean="0"/>
              <a:t>Adjust the LVDS power consumption</a:t>
            </a:r>
          </a:p>
          <a:p>
            <a:pPr lvl="1"/>
            <a:r>
              <a:rPr lang="en-US" dirty="0" smtClean="0"/>
              <a:t>Adjust the LVDS levels and common mode</a:t>
            </a:r>
          </a:p>
          <a:p>
            <a:pPr lvl="1"/>
            <a:r>
              <a:rPr lang="en-US" dirty="0" smtClean="0"/>
              <a:t>Adjust parameters in the encoding and readout blocks.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674</TotalTime>
  <Words>426</Words>
  <Application>Microsoft Macintosh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CHESS2 architecture</vt:lpstr>
      <vt:lpstr>From CHESS1</vt:lpstr>
      <vt:lpstr>From CHESS1</vt:lpstr>
      <vt:lpstr>Objective of CHESS2</vt:lpstr>
      <vt:lpstr>HV-CMOS Monolithic Active Sensors</vt:lpstr>
      <vt:lpstr>Strip sensor dimensions</vt:lpstr>
      <vt:lpstr>Specifications</vt:lpstr>
      <vt:lpstr>CHESS2 architecture</vt:lpstr>
      <vt:lpstr>List of programmable possibilities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architecture</dc:title>
  <dc:creator>Microsoft Office User</dc:creator>
  <cp:lastModifiedBy>Microsoft Office User</cp:lastModifiedBy>
  <cp:revision>12</cp:revision>
  <dcterms:created xsi:type="dcterms:W3CDTF">2015-06-30T18:26:56Z</dcterms:created>
  <dcterms:modified xsi:type="dcterms:W3CDTF">2015-07-01T05:41:11Z</dcterms:modified>
</cp:coreProperties>
</file>