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77" r:id="rId4"/>
    <p:sldId id="278" r:id="rId5"/>
    <p:sldId id="279" r:id="rId6"/>
    <p:sldId id="280" r:id="rId7"/>
    <p:sldId id="281" r:id="rId8"/>
    <p:sldId id="270" r:id="rId9"/>
    <p:sldId id="266" r:id="rId10"/>
    <p:sldId id="271" r:id="rId11"/>
    <p:sldId id="27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5318"/>
    <p:restoredTop sz="94571"/>
  </p:normalViewPr>
  <p:slideViewPr>
    <p:cSldViewPr snapToGrid="0" snapToObjects="1">
      <p:cViewPr varScale="1">
        <p:scale>
          <a:sx n="61" d="100"/>
          <a:sy n="61" d="100"/>
        </p:scale>
        <p:origin x="232" y="17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6/23/15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6/23/15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6/23/15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6/23/15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6/23/15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6/23/15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6/23/15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6/23/15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6/23/15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6/23/15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6/23/15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6/23/15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CHESS2 Hit Encoding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Design SLAC – UCSC – KIT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74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Hit Flag Logic</a:t>
            </a:r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2970746" y="2992517"/>
            <a:ext cx="193614" cy="209318"/>
            <a:chOff x="6084562" y="2831538"/>
            <a:chExt cx="193614" cy="209318"/>
          </a:xfrm>
        </p:grpSpPr>
        <p:cxnSp>
          <p:nvCxnSpPr>
            <p:cNvPr id="96" name="Straight Connector 95"/>
            <p:cNvCxnSpPr/>
            <p:nvPr/>
          </p:nvCxnSpPr>
          <p:spPr>
            <a:xfrm>
              <a:off x="6161330" y="2831538"/>
              <a:ext cx="0" cy="209318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>
              <a:off x="6157131" y="2831538"/>
              <a:ext cx="121045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>
              <a:off x="6157131" y="3037632"/>
              <a:ext cx="121045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Oval 98"/>
            <p:cNvSpPr/>
            <p:nvPr/>
          </p:nvSpPr>
          <p:spPr>
            <a:xfrm>
              <a:off x="6084562" y="2897437"/>
              <a:ext cx="77753" cy="7752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1" name="Straight Connector 20"/>
          <p:cNvCxnSpPr/>
          <p:nvPr/>
        </p:nvCxnSpPr>
        <p:spPr>
          <a:xfrm>
            <a:off x="3164360" y="3195387"/>
            <a:ext cx="0" cy="209318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164359" y="3610799"/>
            <a:ext cx="0" cy="209318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Isosceles Triangle 97"/>
          <p:cNvSpPr/>
          <p:nvPr/>
        </p:nvSpPr>
        <p:spPr>
          <a:xfrm flipV="1">
            <a:off x="3095828" y="2717301"/>
            <a:ext cx="137057" cy="100500"/>
          </a:xfrm>
          <a:prstGeom prst="triangl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/>
          <p:nvPr/>
        </p:nvCxnSpPr>
        <p:spPr>
          <a:xfrm>
            <a:off x="3164357" y="2783199"/>
            <a:ext cx="0" cy="209318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8" name="Group 27"/>
          <p:cNvGrpSpPr/>
          <p:nvPr/>
        </p:nvGrpSpPr>
        <p:grpSpPr>
          <a:xfrm>
            <a:off x="2975167" y="3407512"/>
            <a:ext cx="193614" cy="209318"/>
            <a:chOff x="6084562" y="2831538"/>
            <a:chExt cx="193614" cy="209318"/>
          </a:xfrm>
        </p:grpSpPr>
        <p:cxnSp>
          <p:nvCxnSpPr>
            <p:cNvPr id="89" name="Straight Connector 88"/>
            <p:cNvCxnSpPr/>
            <p:nvPr/>
          </p:nvCxnSpPr>
          <p:spPr>
            <a:xfrm>
              <a:off x="6161330" y="2831538"/>
              <a:ext cx="0" cy="209318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6157131" y="2831538"/>
              <a:ext cx="121045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>
              <a:off x="6157131" y="3037632"/>
              <a:ext cx="121045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Oval 91"/>
            <p:cNvSpPr/>
            <p:nvPr/>
          </p:nvSpPr>
          <p:spPr>
            <a:xfrm>
              <a:off x="6084562" y="2897437"/>
              <a:ext cx="77753" cy="7752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9" name="Straight Connector 28"/>
          <p:cNvCxnSpPr/>
          <p:nvPr/>
        </p:nvCxnSpPr>
        <p:spPr>
          <a:xfrm>
            <a:off x="2777132" y="3509364"/>
            <a:ext cx="193614" cy="0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800624" y="3283133"/>
            <a:ext cx="1022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HitPrevN</a:t>
            </a:r>
            <a:endParaRPr lang="en-US" dirty="0"/>
          </a:p>
        </p:txBody>
      </p:sp>
      <p:cxnSp>
        <p:nvCxnSpPr>
          <p:cNvPr id="47" name="Straight Connector 46"/>
          <p:cNvCxnSpPr/>
          <p:nvPr/>
        </p:nvCxnSpPr>
        <p:spPr>
          <a:xfrm>
            <a:off x="3160065" y="4123353"/>
            <a:ext cx="1431876" cy="0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0" name="Group 109"/>
          <p:cNvGrpSpPr/>
          <p:nvPr/>
        </p:nvGrpSpPr>
        <p:grpSpPr>
          <a:xfrm>
            <a:off x="3043314" y="4228011"/>
            <a:ext cx="121045" cy="209318"/>
            <a:chOff x="6157131" y="2831538"/>
            <a:chExt cx="121045" cy="209318"/>
          </a:xfrm>
        </p:grpSpPr>
        <p:cxnSp>
          <p:nvCxnSpPr>
            <p:cNvPr id="111" name="Straight Connector 110"/>
            <p:cNvCxnSpPr/>
            <p:nvPr/>
          </p:nvCxnSpPr>
          <p:spPr>
            <a:xfrm>
              <a:off x="6161330" y="2831538"/>
              <a:ext cx="0" cy="209318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>
              <a:off x="6157131" y="2831538"/>
              <a:ext cx="121045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>
              <a:off x="6157131" y="3037632"/>
              <a:ext cx="121045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4" name="Straight Connector 113"/>
          <p:cNvCxnSpPr/>
          <p:nvPr/>
        </p:nvCxnSpPr>
        <p:spPr>
          <a:xfrm>
            <a:off x="3160066" y="4433528"/>
            <a:ext cx="0" cy="209318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5" name="Isosceles Triangle 97"/>
          <p:cNvSpPr/>
          <p:nvPr/>
        </p:nvSpPr>
        <p:spPr>
          <a:xfrm flipV="1">
            <a:off x="3091537" y="4647004"/>
            <a:ext cx="137057" cy="100500"/>
          </a:xfrm>
          <a:prstGeom prst="triangl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6" name="Straight Connector 115"/>
          <p:cNvCxnSpPr/>
          <p:nvPr/>
        </p:nvCxnSpPr>
        <p:spPr>
          <a:xfrm>
            <a:off x="3163241" y="4018694"/>
            <a:ext cx="0" cy="209318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7" name="Group 116"/>
          <p:cNvGrpSpPr/>
          <p:nvPr/>
        </p:nvGrpSpPr>
        <p:grpSpPr>
          <a:xfrm>
            <a:off x="2976819" y="3821829"/>
            <a:ext cx="193614" cy="209318"/>
            <a:chOff x="6084562" y="2831538"/>
            <a:chExt cx="193614" cy="209318"/>
          </a:xfrm>
        </p:grpSpPr>
        <p:cxnSp>
          <p:nvCxnSpPr>
            <p:cNvPr id="118" name="Straight Connector 117"/>
            <p:cNvCxnSpPr/>
            <p:nvPr/>
          </p:nvCxnSpPr>
          <p:spPr>
            <a:xfrm>
              <a:off x="6161330" y="2831538"/>
              <a:ext cx="0" cy="209318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>
              <a:off x="6157131" y="2831538"/>
              <a:ext cx="121045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>
              <a:off x="6157131" y="3037632"/>
              <a:ext cx="121045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Oval 120"/>
            <p:cNvSpPr/>
            <p:nvPr/>
          </p:nvSpPr>
          <p:spPr>
            <a:xfrm>
              <a:off x="6084562" y="2897437"/>
              <a:ext cx="77753" cy="7752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2" name="Moon 121"/>
          <p:cNvSpPr/>
          <p:nvPr/>
        </p:nvSpPr>
        <p:spPr>
          <a:xfrm rot="10800000">
            <a:off x="4548152" y="3802123"/>
            <a:ext cx="244325" cy="397109"/>
          </a:xfrm>
          <a:prstGeom prst="moon">
            <a:avLst>
              <a:gd name="adj" fmla="val 75582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3" name="Straight Connector 122"/>
          <p:cNvCxnSpPr/>
          <p:nvPr/>
        </p:nvCxnSpPr>
        <p:spPr>
          <a:xfrm>
            <a:off x="2784606" y="3097176"/>
            <a:ext cx="193614" cy="0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4" name="TextBox 123"/>
          <p:cNvSpPr txBox="1"/>
          <p:nvPr/>
        </p:nvSpPr>
        <p:spPr>
          <a:xfrm>
            <a:off x="1783974" y="2885566"/>
            <a:ext cx="977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FlagPrev</a:t>
            </a:r>
            <a:endParaRPr lang="en-US" dirty="0"/>
          </a:p>
        </p:txBody>
      </p:sp>
      <p:sp>
        <p:nvSpPr>
          <p:cNvPr id="125" name="TextBox 124"/>
          <p:cNvSpPr txBox="1"/>
          <p:nvPr/>
        </p:nvSpPr>
        <p:spPr>
          <a:xfrm>
            <a:off x="1922250" y="3735596"/>
            <a:ext cx="885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CompN</a:t>
            </a:r>
            <a:endParaRPr lang="en-US" dirty="0"/>
          </a:p>
        </p:txBody>
      </p:sp>
      <p:cxnSp>
        <p:nvCxnSpPr>
          <p:cNvPr id="126" name="Straight Connector 125"/>
          <p:cNvCxnSpPr/>
          <p:nvPr/>
        </p:nvCxnSpPr>
        <p:spPr>
          <a:xfrm>
            <a:off x="2777132" y="3930652"/>
            <a:ext cx="193614" cy="0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>
            <a:off x="2784606" y="4358716"/>
            <a:ext cx="267329" cy="0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9" name="TextBox 128"/>
          <p:cNvSpPr txBox="1"/>
          <p:nvPr/>
        </p:nvSpPr>
        <p:spPr>
          <a:xfrm>
            <a:off x="1783974" y="4180455"/>
            <a:ext cx="1022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HitPrevN</a:t>
            </a:r>
            <a:endParaRPr lang="en-US" dirty="0"/>
          </a:p>
        </p:txBody>
      </p:sp>
      <p:cxnSp>
        <p:nvCxnSpPr>
          <p:cNvPr id="130" name="Straight Connector 129"/>
          <p:cNvCxnSpPr/>
          <p:nvPr/>
        </p:nvCxnSpPr>
        <p:spPr>
          <a:xfrm>
            <a:off x="4396868" y="3922120"/>
            <a:ext cx="193614" cy="0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2" name="TextBox 131"/>
          <p:cNvSpPr txBox="1"/>
          <p:nvPr/>
        </p:nvSpPr>
        <p:spPr>
          <a:xfrm>
            <a:off x="3482342" y="3703062"/>
            <a:ext cx="977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FlagPrev</a:t>
            </a:r>
            <a:endParaRPr lang="en-US" dirty="0"/>
          </a:p>
        </p:txBody>
      </p:sp>
      <p:cxnSp>
        <p:nvCxnSpPr>
          <p:cNvPr id="136" name="Straight Connector 135"/>
          <p:cNvCxnSpPr/>
          <p:nvPr/>
        </p:nvCxnSpPr>
        <p:spPr>
          <a:xfrm>
            <a:off x="4792477" y="4016760"/>
            <a:ext cx="193614" cy="0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7" name="TextBox 136"/>
          <p:cNvSpPr txBox="1"/>
          <p:nvPr/>
        </p:nvSpPr>
        <p:spPr>
          <a:xfrm>
            <a:off x="4982095" y="3815436"/>
            <a:ext cx="10007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FlagNext</a:t>
            </a:r>
            <a:endParaRPr lang="en-US" dirty="0"/>
          </a:p>
        </p:txBody>
      </p:sp>
      <p:sp>
        <p:nvSpPr>
          <p:cNvPr id="138" name="Left Bracket 137"/>
          <p:cNvSpPr/>
          <p:nvPr/>
        </p:nvSpPr>
        <p:spPr>
          <a:xfrm rot="16200000">
            <a:off x="2623615" y="3996540"/>
            <a:ext cx="70157" cy="1882346"/>
          </a:xfrm>
          <a:prstGeom prst="leftBracket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TextBox 138"/>
          <p:cNvSpPr txBox="1"/>
          <p:nvPr/>
        </p:nvSpPr>
        <p:spPr>
          <a:xfrm>
            <a:off x="1783974" y="4976801"/>
            <a:ext cx="1715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mtClean="0"/>
              <a:t>Flag raising logic</a:t>
            </a:r>
            <a:endParaRPr lang="en-US" dirty="0"/>
          </a:p>
        </p:txBody>
      </p:sp>
      <p:sp>
        <p:nvSpPr>
          <p:cNvPr id="140" name="Left Bracket 139"/>
          <p:cNvSpPr/>
          <p:nvPr/>
        </p:nvSpPr>
        <p:spPr>
          <a:xfrm rot="16200000">
            <a:off x="4819922" y="3809829"/>
            <a:ext cx="72182" cy="2253742"/>
          </a:xfrm>
          <a:prstGeom prst="leftBracket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TextBox 140"/>
          <p:cNvSpPr txBox="1"/>
          <p:nvPr/>
        </p:nvSpPr>
        <p:spPr>
          <a:xfrm>
            <a:off x="3971065" y="4976801"/>
            <a:ext cx="1755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mtClean="0"/>
              <a:t>Flag propagation</a:t>
            </a:r>
            <a:endParaRPr lang="en-US" dirty="0"/>
          </a:p>
        </p:txBody>
      </p:sp>
      <p:sp>
        <p:nvSpPr>
          <p:cNvPr id="142" name="Content Placeholder 2"/>
          <p:cNvSpPr>
            <a:spLocks noGrp="1"/>
          </p:cNvSpPr>
          <p:nvPr>
            <p:ph idx="1"/>
          </p:nvPr>
        </p:nvSpPr>
        <p:spPr>
          <a:xfrm>
            <a:off x="6112159" y="1845734"/>
            <a:ext cx="5043520" cy="4023360"/>
          </a:xfrm>
        </p:spPr>
        <p:txBody>
          <a:bodyPr/>
          <a:lstStyle/>
          <a:p>
            <a:r>
              <a:rPr lang="en-US" dirty="0" smtClean="0"/>
              <a:t>Simple asynchronous propagating logic to raise the Flag in case of additional hit in the strip.</a:t>
            </a:r>
          </a:p>
          <a:p>
            <a:r>
              <a:rPr lang="en-US" dirty="0" smtClean="0"/>
              <a:t>Schematic has been optimized to use a minimum of NMOS as they require more space.</a:t>
            </a:r>
          </a:p>
          <a:p>
            <a:r>
              <a:rPr lang="en-US" dirty="0" smtClean="0"/>
              <a:t>Not a dynamic cell: no high Z nodes.</a:t>
            </a:r>
          </a:p>
          <a:p>
            <a:r>
              <a:rPr lang="en-US" dirty="0" smtClean="0"/>
              <a:t>Both encoding and flag raising is completed in less than 6ns.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9465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Hit encoding layout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48" b="35454"/>
          <a:stretch/>
        </p:blipFill>
        <p:spPr>
          <a:xfrm>
            <a:off x="671977" y="3296092"/>
            <a:ext cx="10653823" cy="3125972"/>
          </a:xfrm>
        </p:spPr>
      </p:pic>
      <p:sp>
        <p:nvSpPr>
          <p:cNvPr id="5" name="TextBox 4"/>
          <p:cNvSpPr txBox="1"/>
          <p:nvPr/>
        </p:nvSpPr>
        <p:spPr>
          <a:xfrm>
            <a:off x="5637381" y="2972926"/>
            <a:ext cx="22940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Free space for routing </a:t>
            </a:r>
          </a:p>
          <a:p>
            <a:r>
              <a:rPr lang="en-US" dirty="0" smtClean="0"/>
              <a:t>Of  encoded values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931471" y="3111425"/>
            <a:ext cx="2536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Hard </a:t>
            </a:r>
            <a:r>
              <a:rPr lang="en-US" smtClean="0"/>
              <a:t>coded pixel address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957909" y="3111425"/>
            <a:ext cx="2393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RadHard</a:t>
            </a:r>
            <a:r>
              <a:rPr lang="en-US" dirty="0" smtClean="0"/>
              <a:t> Encoding logic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463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CHESS2 pixels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 rot="5400000">
            <a:off x="4435359" y="1997807"/>
            <a:ext cx="211620" cy="309495"/>
            <a:chOff x="3144130" y="758794"/>
            <a:chExt cx="412388" cy="548291"/>
          </a:xfrm>
        </p:grpSpPr>
        <p:sp>
          <p:nvSpPr>
            <p:cNvPr id="5" name="Oval 4"/>
            <p:cNvSpPr/>
            <p:nvPr/>
          </p:nvSpPr>
          <p:spPr>
            <a:xfrm>
              <a:off x="3144130" y="758794"/>
              <a:ext cx="412387" cy="377290"/>
            </a:xfrm>
            <a:prstGeom prst="ellipse">
              <a:avLst/>
            </a:prstGeom>
            <a:noFill/>
            <a:ln w="9525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3144131" y="911193"/>
              <a:ext cx="412387" cy="377291"/>
            </a:xfrm>
            <a:prstGeom prst="ellipse">
              <a:avLst/>
            </a:prstGeom>
            <a:noFill/>
            <a:ln w="9525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Arrow Connector 6"/>
            <p:cNvCxnSpPr/>
            <p:nvPr/>
          </p:nvCxnSpPr>
          <p:spPr>
            <a:xfrm>
              <a:off x="3348333" y="812220"/>
              <a:ext cx="0" cy="494865"/>
            </a:xfrm>
            <a:prstGeom prst="straightConnector1">
              <a:avLst/>
            </a:prstGeom>
            <a:ln w="9525" cmpd="sng">
              <a:solidFill>
                <a:srgbClr val="000000"/>
              </a:solidFill>
              <a:headEnd type="none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" name="Straight Connector 7"/>
          <p:cNvCxnSpPr/>
          <p:nvPr/>
        </p:nvCxnSpPr>
        <p:spPr>
          <a:xfrm>
            <a:off x="3762389" y="2151535"/>
            <a:ext cx="0" cy="1860045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endCxn id="27" idx="4"/>
          </p:cNvCxnSpPr>
          <p:nvPr/>
        </p:nvCxnSpPr>
        <p:spPr>
          <a:xfrm>
            <a:off x="3762389" y="2151532"/>
            <a:ext cx="634533" cy="1023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695917" y="2152554"/>
            <a:ext cx="640874" cy="1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336791" y="2152558"/>
            <a:ext cx="0" cy="1619395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371368" y="1703944"/>
            <a:ext cx="4489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mbria"/>
                <a:cs typeface="Cambria"/>
              </a:rPr>
              <a:t>IFB</a:t>
            </a:r>
            <a:endParaRPr lang="en-US" dirty="0">
              <a:latin typeface="Cambria"/>
              <a:cs typeface="Cambria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4180475" y="4122077"/>
            <a:ext cx="0" cy="252575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4892606" y="3763773"/>
            <a:ext cx="943502" cy="0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3994970" y="3906917"/>
            <a:ext cx="193614" cy="209318"/>
            <a:chOff x="6084562" y="2831538"/>
            <a:chExt cx="193614" cy="209318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6161330" y="2831538"/>
              <a:ext cx="0" cy="209318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6157131" y="2831538"/>
              <a:ext cx="121045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157131" y="3037632"/>
              <a:ext cx="121045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/>
            <p:cNvSpPr/>
            <p:nvPr/>
          </p:nvSpPr>
          <p:spPr>
            <a:xfrm>
              <a:off x="6084562" y="2897437"/>
              <a:ext cx="77753" cy="7752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 flipH="1">
            <a:off x="4892607" y="3913548"/>
            <a:ext cx="121045" cy="209318"/>
            <a:chOff x="6157131" y="2831538"/>
            <a:chExt cx="121045" cy="209318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6161330" y="2831538"/>
              <a:ext cx="0" cy="209318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6157131" y="2831538"/>
              <a:ext cx="121045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6157131" y="3037632"/>
              <a:ext cx="121045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" name="Straight Connector 23"/>
          <p:cNvCxnSpPr/>
          <p:nvPr/>
        </p:nvCxnSpPr>
        <p:spPr>
          <a:xfrm flipH="1">
            <a:off x="4180477" y="3602308"/>
            <a:ext cx="1" cy="301989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Isosceles Triangle 72"/>
          <p:cNvSpPr/>
          <p:nvPr/>
        </p:nvSpPr>
        <p:spPr>
          <a:xfrm flipV="1">
            <a:off x="4111947" y="3501806"/>
            <a:ext cx="137057" cy="100500"/>
          </a:xfrm>
          <a:prstGeom prst="triangl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4395711" y="4588161"/>
            <a:ext cx="281665" cy="424333"/>
            <a:chOff x="3144131" y="758793"/>
            <a:chExt cx="412387" cy="564787"/>
          </a:xfrm>
        </p:grpSpPr>
        <p:sp>
          <p:nvSpPr>
            <p:cNvPr id="27" name="Oval 26"/>
            <p:cNvSpPr/>
            <p:nvPr/>
          </p:nvSpPr>
          <p:spPr>
            <a:xfrm>
              <a:off x="3144131" y="758793"/>
              <a:ext cx="412387" cy="412387"/>
            </a:xfrm>
            <a:prstGeom prst="ellipse">
              <a:avLst/>
            </a:prstGeom>
            <a:noFill/>
            <a:ln w="9525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3144131" y="911193"/>
              <a:ext cx="412387" cy="412387"/>
            </a:xfrm>
            <a:prstGeom prst="ellipse">
              <a:avLst/>
            </a:prstGeom>
            <a:noFill/>
            <a:ln w="9525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3348333" y="812220"/>
              <a:ext cx="0" cy="494865"/>
            </a:xfrm>
            <a:prstGeom prst="straightConnector1">
              <a:avLst/>
            </a:prstGeom>
            <a:ln w="9525" cmpd="sng">
              <a:solidFill>
                <a:srgbClr val="000000"/>
              </a:solidFill>
              <a:headEnd type="none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" name="Straight Connector 29"/>
          <p:cNvCxnSpPr/>
          <p:nvPr/>
        </p:nvCxnSpPr>
        <p:spPr>
          <a:xfrm flipV="1">
            <a:off x="4180475" y="4374652"/>
            <a:ext cx="712132" cy="132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4892607" y="4122213"/>
            <a:ext cx="0" cy="252575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4900231" y="3651722"/>
            <a:ext cx="0" cy="252575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3" name="Group 32"/>
          <p:cNvGrpSpPr/>
          <p:nvPr/>
        </p:nvGrpSpPr>
        <p:grpSpPr>
          <a:xfrm flipH="1">
            <a:off x="4892607" y="3442402"/>
            <a:ext cx="193614" cy="209318"/>
            <a:chOff x="6084562" y="2831538"/>
            <a:chExt cx="193614" cy="209318"/>
          </a:xfrm>
        </p:grpSpPr>
        <p:cxnSp>
          <p:nvCxnSpPr>
            <p:cNvPr id="34" name="Straight Connector 33"/>
            <p:cNvCxnSpPr/>
            <p:nvPr/>
          </p:nvCxnSpPr>
          <p:spPr>
            <a:xfrm>
              <a:off x="6161330" y="2831538"/>
              <a:ext cx="0" cy="209318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6157131" y="2831538"/>
              <a:ext cx="121045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6157131" y="3037632"/>
              <a:ext cx="121045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Oval 36"/>
            <p:cNvSpPr/>
            <p:nvPr/>
          </p:nvSpPr>
          <p:spPr>
            <a:xfrm>
              <a:off x="6084562" y="2897437"/>
              <a:ext cx="77753" cy="7752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8" name="Straight Connector 37"/>
          <p:cNvCxnSpPr/>
          <p:nvPr/>
        </p:nvCxnSpPr>
        <p:spPr>
          <a:xfrm flipH="1">
            <a:off x="4892608" y="3140417"/>
            <a:ext cx="1" cy="301989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Isosceles Triangle 90"/>
          <p:cNvSpPr/>
          <p:nvPr/>
        </p:nvSpPr>
        <p:spPr>
          <a:xfrm flipV="1">
            <a:off x="4824079" y="3039913"/>
            <a:ext cx="137057" cy="100500"/>
          </a:xfrm>
          <a:prstGeom prst="triangl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3971176" y="3207735"/>
            <a:ext cx="4203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mbria"/>
                <a:cs typeface="Cambria"/>
              </a:rPr>
              <a:t>1.8</a:t>
            </a:r>
            <a:endParaRPr lang="en-US" dirty="0">
              <a:latin typeface="Cambria"/>
              <a:cs typeface="Cambria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691499" y="2741276"/>
            <a:ext cx="4203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mbria"/>
                <a:cs typeface="Cambria"/>
              </a:rPr>
              <a:t>3.3</a:t>
            </a:r>
            <a:endParaRPr lang="en-US" dirty="0">
              <a:latin typeface="Cambria"/>
              <a:cs typeface="Cambria"/>
            </a:endParaRPr>
          </a:p>
        </p:txBody>
      </p:sp>
      <p:cxnSp>
        <p:nvCxnSpPr>
          <p:cNvPr id="42" name="Straight Connector 41"/>
          <p:cNvCxnSpPr>
            <a:endCxn id="78" idx="0"/>
          </p:cNvCxnSpPr>
          <p:nvPr/>
        </p:nvCxnSpPr>
        <p:spPr>
          <a:xfrm>
            <a:off x="4535183" y="4374656"/>
            <a:ext cx="1361" cy="213505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4536542" y="5012494"/>
            <a:ext cx="0" cy="235793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Isosceles Triangle 97"/>
          <p:cNvSpPr/>
          <p:nvPr/>
        </p:nvSpPr>
        <p:spPr>
          <a:xfrm flipV="1">
            <a:off x="4468014" y="5198033"/>
            <a:ext cx="137057" cy="100500"/>
          </a:xfrm>
          <a:prstGeom prst="triangl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Isosceles Triangle 99"/>
          <p:cNvSpPr/>
          <p:nvPr/>
        </p:nvSpPr>
        <p:spPr>
          <a:xfrm rot="5400000">
            <a:off x="5777884" y="3451181"/>
            <a:ext cx="742242" cy="625045"/>
          </a:xfrm>
          <a:prstGeom prst="triangle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6" name="Group 45"/>
          <p:cNvGrpSpPr/>
          <p:nvPr/>
        </p:nvGrpSpPr>
        <p:grpSpPr>
          <a:xfrm>
            <a:off x="6007199" y="4402305"/>
            <a:ext cx="281665" cy="424333"/>
            <a:chOff x="3144131" y="758793"/>
            <a:chExt cx="412387" cy="564787"/>
          </a:xfrm>
        </p:grpSpPr>
        <p:sp>
          <p:nvSpPr>
            <p:cNvPr id="47" name="Oval 46"/>
            <p:cNvSpPr/>
            <p:nvPr/>
          </p:nvSpPr>
          <p:spPr>
            <a:xfrm>
              <a:off x="3144131" y="758793"/>
              <a:ext cx="412387" cy="412387"/>
            </a:xfrm>
            <a:prstGeom prst="ellipse">
              <a:avLst/>
            </a:prstGeom>
            <a:noFill/>
            <a:ln w="9525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3144131" y="911193"/>
              <a:ext cx="412387" cy="412387"/>
            </a:xfrm>
            <a:prstGeom prst="ellipse">
              <a:avLst/>
            </a:prstGeom>
            <a:noFill/>
            <a:ln w="9525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9" name="Straight Arrow Connector 48"/>
            <p:cNvCxnSpPr/>
            <p:nvPr/>
          </p:nvCxnSpPr>
          <p:spPr>
            <a:xfrm>
              <a:off x="3348333" y="812220"/>
              <a:ext cx="0" cy="494865"/>
            </a:xfrm>
            <a:prstGeom prst="straightConnector1">
              <a:avLst/>
            </a:prstGeom>
            <a:ln w="9525" cmpd="sng">
              <a:solidFill>
                <a:srgbClr val="000000"/>
              </a:solidFill>
              <a:headEnd type="none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0" name="Straight Connector 49"/>
          <p:cNvCxnSpPr/>
          <p:nvPr/>
        </p:nvCxnSpPr>
        <p:spPr>
          <a:xfrm>
            <a:off x="6146669" y="3938336"/>
            <a:ext cx="0" cy="449010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6142478" y="4814246"/>
            <a:ext cx="0" cy="235793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Isosceles Triangle 106"/>
          <p:cNvSpPr/>
          <p:nvPr/>
        </p:nvSpPr>
        <p:spPr>
          <a:xfrm flipV="1">
            <a:off x="6073949" y="4999785"/>
            <a:ext cx="137057" cy="100500"/>
          </a:xfrm>
          <a:prstGeom prst="triangl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6379296" y="4442446"/>
            <a:ext cx="5309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latin typeface="Cambria"/>
                <a:cs typeface="Cambria"/>
              </a:rPr>
              <a:t>InSF</a:t>
            </a:r>
            <a:endParaRPr lang="en-US" dirty="0">
              <a:latin typeface="Cambria"/>
              <a:cs typeface="Cambria"/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3011757" y="3892299"/>
            <a:ext cx="980156" cy="238554"/>
            <a:chOff x="4973431" y="2855681"/>
            <a:chExt cx="980156" cy="238554"/>
          </a:xfrm>
        </p:grpSpPr>
        <p:cxnSp>
          <p:nvCxnSpPr>
            <p:cNvPr id="55" name="Straight Connector 54"/>
            <p:cNvCxnSpPr/>
            <p:nvPr/>
          </p:nvCxnSpPr>
          <p:spPr>
            <a:xfrm flipV="1">
              <a:off x="4973431" y="2974958"/>
              <a:ext cx="469484" cy="131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5455381" y="2855681"/>
              <a:ext cx="0" cy="238554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5509208" y="2855681"/>
              <a:ext cx="0" cy="238554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5521673" y="2974958"/>
              <a:ext cx="431914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9" name="Straight Connector 58"/>
          <p:cNvCxnSpPr/>
          <p:nvPr/>
        </p:nvCxnSpPr>
        <p:spPr>
          <a:xfrm>
            <a:off x="3011757" y="4011576"/>
            <a:ext cx="0" cy="1118356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Round Same Side Corner Rectangle 59"/>
          <p:cNvSpPr/>
          <p:nvPr/>
        </p:nvSpPr>
        <p:spPr>
          <a:xfrm rot="10800000">
            <a:off x="2587898" y="5129936"/>
            <a:ext cx="847718" cy="278281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2">
              <a:lumMod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1" name="Straight Connector 60"/>
          <p:cNvCxnSpPr/>
          <p:nvPr/>
        </p:nvCxnSpPr>
        <p:spPr>
          <a:xfrm>
            <a:off x="2396972" y="5129932"/>
            <a:ext cx="1163028" cy="0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3762391" y="2536210"/>
            <a:ext cx="738269" cy="0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3" name="Group 62"/>
          <p:cNvGrpSpPr/>
          <p:nvPr/>
        </p:nvGrpSpPr>
        <p:grpSpPr>
          <a:xfrm>
            <a:off x="4514257" y="2416802"/>
            <a:ext cx="53827" cy="238554"/>
            <a:chOff x="2745214" y="1422090"/>
            <a:chExt cx="53827" cy="238554"/>
          </a:xfrm>
        </p:grpSpPr>
        <p:cxnSp>
          <p:nvCxnSpPr>
            <p:cNvPr id="64" name="Straight Connector 63"/>
            <p:cNvCxnSpPr/>
            <p:nvPr/>
          </p:nvCxnSpPr>
          <p:spPr>
            <a:xfrm>
              <a:off x="2745214" y="1422090"/>
              <a:ext cx="0" cy="238554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2799041" y="1422090"/>
              <a:ext cx="0" cy="238554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6" name="Straight Connector 65"/>
          <p:cNvCxnSpPr/>
          <p:nvPr/>
        </p:nvCxnSpPr>
        <p:spPr>
          <a:xfrm>
            <a:off x="4568083" y="2536210"/>
            <a:ext cx="768708" cy="0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rot="16200000" flipV="1">
            <a:off x="2777081" y="3794401"/>
            <a:ext cx="469484" cy="131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rot="16200000">
            <a:off x="3011757" y="3427978"/>
            <a:ext cx="0" cy="238554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rot="16200000">
            <a:off x="3011757" y="3374151"/>
            <a:ext cx="0" cy="238554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 flipV="1">
            <a:off x="3011758" y="2733901"/>
            <a:ext cx="1" cy="747062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1" name="Group 70"/>
          <p:cNvGrpSpPr/>
          <p:nvPr/>
        </p:nvGrpSpPr>
        <p:grpSpPr>
          <a:xfrm>
            <a:off x="2128837" y="2384565"/>
            <a:ext cx="536268" cy="469185"/>
            <a:chOff x="6742284" y="5188597"/>
            <a:chExt cx="536268" cy="469185"/>
          </a:xfrm>
        </p:grpSpPr>
        <p:grpSp>
          <p:nvGrpSpPr>
            <p:cNvPr id="72" name="Group 71"/>
            <p:cNvGrpSpPr/>
            <p:nvPr/>
          </p:nvGrpSpPr>
          <p:grpSpPr>
            <a:xfrm>
              <a:off x="6881672" y="5188597"/>
              <a:ext cx="255597" cy="211190"/>
              <a:chOff x="6881672" y="5188597"/>
              <a:chExt cx="255597" cy="211190"/>
            </a:xfrm>
          </p:grpSpPr>
          <p:sp>
            <p:nvSpPr>
              <p:cNvPr id="82" name="Isosceles Triangle 149"/>
              <p:cNvSpPr/>
              <p:nvPr/>
            </p:nvSpPr>
            <p:spPr>
              <a:xfrm rot="5400000">
                <a:off x="6864999" y="5205270"/>
                <a:ext cx="211190" cy="177844"/>
              </a:xfrm>
              <a:prstGeom prst="triangle">
                <a:avLst/>
              </a:prstGeom>
              <a:noFill/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Oval 82"/>
              <p:cNvSpPr/>
              <p:nvPr/>
            </p:nvSpPr>
            <p:spPr>
              <a:xfrm flipH="1">
                <a:off x="7059516" y="5255432"/>
                <a:ext cx="77753" cy="7752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3" name="Group 72"/>
            <p:cNvGrpSpPr/>
            <p:nvPr/>
          </p:nvGrpSpPr>
          <p:grpSpPr>
            <a:xfrm flipH="1">
              <a:off x="6881672" y="5446592"/>
              <a:ext cx="255597" cy="211190"/>
              <a:chOff x="6881672" y="5188597"/>
              <a:chExt cx="255597" cy="211190"/>
            </a:xfrm>
          </p:grpSpPr>
          <p:sp>
            <p:nvSpPr>
              <p:cNvPr id="80" name="Isosceles Triangle 153"/>
              <p:cNvSpPr/>
              <p:nvPr/>
            </p:nvSpPr>
            <p:spPr>
              <a:xfrm rot="5400000">
                <a:off x="6864999" y="5205270"/>
                <a:ext cx="211190" cy="177844"/>
              </a:xfrm>
              <a:prstGeom prst="triangle">
                <a:avLst/>
              </a:prstGeom>
              <a:noFill/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Oval 80"/>
              <p:cNvSpPr/>
              <p:nvPr/>
            </p:nvSpPr>
            <p:spPr>
              <a:xfrm flipH="1">
                <a:off x="7059516" y="5255432"/>
                <a:ext cx="77753" cy="7752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74" name="Straight Connector 73"/>
            <p:cNvCxnSpPr/>
            <p:nvPr/>
          </p:nvCxnSpPr>
          <p:spPr>
            <a:xfrm>
              <a:off x="6742284" y="5294192"/>
              <a:ext cx="0" cy="255249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6742284" y="5549441"/>
              <a:ext cx="136682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6742284" y="5294192"/>
              <a:ext cx="136682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flipH="1">
              <a:off x="7278552" y="5295230"/>
              <a:ext cx="0" cy="255249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flipH="1">
              <a:off x="7137269" y="5556118"/>
              <a:ext cx="141283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flipH="1">
              <a:off x="7137269" y="5300869"/>
              <a:ext cx="141283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4" name="Straight Connector 83"/>
          <p:cNvCxnSpPr/>
          <p:nvPr/>
        </p:nvCxnSpPr>
        <p:spPr>
          <a:xfrm flipH="1">
            <a:off x="2942123" y="2529888"/>
            <a:ext cx="69635" cy="180753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>
            <a:off x="2665105" y="2619153"/>
            <a:ext cx="257552" cy="0"/>
          </a:xfrm>
          <a:prstGeom prst="straightConnector1">
            <a:avLst/>
          </a:prstGeom>
          <a:ln w="9525" cmpd="sng">
            <a:solidFill>
              <a:srgbClr val="000000"/>
            </a:solidFill>
            <a:headEnd type="none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H="1" flipV="1">
            <a:off x="3009162" y="1973400"/>
            <a:ext cx="1" cy="577820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7" name="TextBox 86"/>
          <p:cNvSpPr txBox="1"/>
          <p:nvPr/>
        </p:nvSpPr>
        <p:spPr>
          <a:xfrm>
            <a:off x="2571906" y="1686237"/>
            <a:ext cx="8637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mbria"/>
                <a:cs typeface="Cambria"/>
              </a:rPr>
              <a:t>Injection</a:t>
            </a:r>
            <a:endParaRPr lang="en-US" dirty="0">
              <a:latin typeface="Cambria"/>
              <a:cs typeface="Cambria"/>
            </a:endParaRPr>
          </a:p>
        </p:txBody>
      </p:sp>
      <p:grpSp>
        <p:nvGrpSpPr>
          <p:cNvPr id="88" name="Group 87"/>
          <p:cNvGrpSpPr/>
          <p:nvPr/>
        </p:nvGrpSpPr>
        <p:grpSpPr>
          <a:xfrm rot="10800000">
            <a:off x="9713879" y="3793851"/>
            <a:ext cx="536267" cy="469186"/>
            <a:chOff x="6742285" y="5188595"/>
            <a:chExt cx="536267" cy="469186"/>
          </a:xfrm>
        </p:grpSpPr>
        <p:grpSp>
          <p:nvGrpSpPr>
            <p:cNvPr id="89" name="Group 88"/>
            <p:cNvGrpSpPr/>
            <p:nvPr/>
          </p:nvGrpSpPr>
          <p:grpSpPr>
            <a:xfrm>
              <a:off x="6881674" y="5188595"/>
              <a:ext cx="255597" cy="211190"/>
              <a:chOff x="6881672" y="5188597"/>
              <a:chExt cx="255597" cy="211190"/>
            </a:xfrm>
          </p:grpSpPr>
          <p:sp>
            <p:nvSpPr>
              <p:cNvPr id="99" name="Isosceles Triangle 247"/>
              <p:cNvSpPr/>
              <p:nvPr/>
            </p:nvSpPr>
            <p:spPr>
              <a:xfrm rot="5400000">
                <a:off x="6864999" y="5205270"/>
                <a:ext cx="211190" cy="177844"/>
              </a:xfrm>
              <a:prstGeom prst="triangle">
                <a:avLst/>
              </a:prstGeom>
              <a:noFill/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Oval 99"/>
              <p:cNvSpPr/>
              <p:nvPr/>
            </p:nvSpPr>
            <p:spPr>
              <a:xfrm flipH="1">
                <a:off x="7059516" y="5255432"/>
                <a:ext cx="77753" cy="7752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0" name="Group 89"/>
            <p:cNvGrpSpPr/>
            <p:nvPr/>
          </p:nvGrpSpPr>
          <p:grpSpPr>
            <a:xfrm flipH="1">
              <a:off x="6881673" y="5446591"/>
              <a:ext cx="255597" cy="211190"/>
              <a:chOff x="6881672" y="5188597"/>
              <a:chExt cx="255597" cy="211190"/>
            </a:xfrm>
          </p:grpSpPr>
          <p:sp>
            <p:nvSpPr>
              <p:cNvPr id="97" name="Isosceles Triangle 245"/>
              <p:cNvSpPr/>
              <p:nvPr/>
            </p:nvSpPr>
            <p:spPr>
              <a:xfrm rot="5400000">
                <a:off x="6864999" y="5205270"/>
                <a:ext cx="211190" cy="177844"/>
              </a:xfrm>
              <a:prstGeom prst="triangle">
                <a:avLst/>
              </a:prstGeom>
              <a:noFill/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Oval 97"/>
              <p:cNvSpPr/>
              <p:nvPr/>
            </p:nvSpPr>
            <p:spPr>
              <a:xfrm flipH="1">
                <a:off x="7059516" y="5255432"/>
                <a:ext cx="77753" cy="7752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91" name="Straight Connector 90"/>
            <p:cNvCxnSpPr/>
            <p:nvPr/>
          </p:nvCxnSpPr>
          <p:spPr>
            <a:xfrm>
              <a:off x="6742285" y="5294191"/>
              <a:ext cx="0" cy="255249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>
              <a:off x="6742285" y="5549441"/>
              <a:ext cx="136682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>
              <a:off x="6742285" y="5294192"/>
              <a:ext cx="136682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 flipH="1">
              <a:off x="7278552" y="5295230"/>
              <a:ext cx="0" cy="255249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flipH="1">
              <a:off x="7137269" y="5556118"/>
              <a:ext cx="141283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flipH="1">
              <a:off x="7137269" y="5300869"/>
              <a:ext cx="141283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1" name="Isosceles Triangle 250"/>
          <p:cNvSpPr/>
          <p:nvPr/>
        </p:nvSpPr>
        <p:spPr>
          <a:xfrm rot="5400000">
            <a:off x="6851610" y="3266335"/>
            <a:ext cx="742242" cy="625045"/>
          </a:xfrm>
          <a:prstGeom prst="triangle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1/2</a:t>
            </a:r>
            <a:endParaRPr lang="en-US" sz="1100" dirty="0">
              <a:solidFill>
                <a:schemeClr val="tx1"/>
              </a:solidFill>
            </a:endParaRPr>
          </a:p>
        </p:txBody>
      </p:sp>
      <p:cxnSp>
        <p:nvCxnSpPr>
          <p:cNvPr id="102" name="Straight Connector 101"/>
          <p:cNvCxnSpPr/>
          <p:nvPr/>
        </p:nvCxnSpPr>
        <p:spPr>
          <a:xfrm flipV="1">
            <a:off x="6461530" y="3763771"/>
            <a:ext cx="448681" cy="1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" name="TextBox 102"/>
          <p:cNvSpPr txBox="1"/>
          <p:nvPr/>
        </p:nvSpPr>
        <p:spPr>
          <a:xfrm>
            <a:off x="4695919" y="4651183"/>
            <a:ext cx="3430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mbria"/>
                <a:cs typeface="Cambria"/>
              </a:rPr>
              <a:t>In</a:t>
            </a:r>
            <a:endParaRPr lang="en-US" dirty="0">
              <a:latin typeface="Cambria"/>
              <a:cs typeface="Cambria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5272580" y="3857818"/>
            <a:ext cx="5309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latin typeface="Cambria"/>
                <a:cs typeface="Cambria"/>
              </a:rPr>
              <a:t>Casc</a:t>
            </a:r>
            <a:endParaRPr lang="en-US" dirty="0">
              <a:latin typeface="Cambria"/>
              <a:cs typeface="Cambria"/>
            </a:endParaRPr>
          </a:p>
        </p:txBody>
      </p:sp>
      <p:cxnSp>
        <p:nvCxnSpPr>
          <p:cNvPr id="105" name="Straight Connector 104"/>
          <p:cNvCxnSpPr/>
          <p:nvPr/>
        </p:nvCxnSpPr>
        <p:spPr>
          <a:xfrm>
            <a:off x="5013652" y="4018273"/>
            <a:ext cx="258926" cy="0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>
            <a:off x="5097534" y="3551150"/>
            <a:ext cx="175044" cy="0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7" name="TextBox 106"/>
          <p:cNvSpPr txBox="1"/>
          <p:nvPr/>
        </p:nvSpPr>
        <p:spPr>
          <a:xfrm>
            <a:off x="5266723" y="3376829"/>
            <a:ext cx="5693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mbria"/>
                <a:cs typeface="Cambria"/>
              </a:rPr>
              <a:t>Load</a:t>
            </a:r>
            <a:endParaRPr lang="en-US" dirty="0">
              <a:latin typeface="Cambria"/>
              <a:cs typeface="Cambria"/>
            </a:endParaRPr>
          </a:p>
        </p:txBody>
      </p:sp>
      <p:grpSp>
        <p:nvGrpSpPr>
          <p:cNvPr id="108" name="Group 107"/>
          <p:cNvGrpSpPr/>
          <p:nvPr/>
        </p:nvGrpSpPr>
        <p:grpSpPr>
          <a:xfrm>
            <a:off x="7157676" y="4180374"/>
            <a:ext cx="281665" cy="424333"/>
            <a:chOff x="3144131" y="758793"/>
            <a:chExt cx="412387" cy="564787"/>
          </a:xfrm>
        </p:grpSpPr>
        <p:sp>
          <p:nvSpPr>
            <p:cNvPr id="109" name="Oval 108"/>
            <p:cNvSpPr/>
            <p:nvPr/>
          </p:nvSpPr>
          <p:spPr>
            <a:xfrm>
              <a:off x="3144131" y="758793"/>
              <a:ext cx="412387" cy="412387"/>
            </a:xfrm>
            <a:prstGeom prst="ellipse">
              <a:avLst/>
            </a:prstGeom>
            <a:noFill/>
            <a:ln w="9525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/>
            <p:nvPr/>
          </p:nvSpPr>
          <p:spPr>
            <a:xfrm>
              <a:off x="3144131" y="911193"/>
              <a:ext cx="412387" cy="412387"/>
            </a:xfrm>
            <a:prstGeom prst="ellipse">
              <a:avLst/>
            </a:prstGeom>
            <a:noFill/>
            <a:ln w="9525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1" name="Straight Arrow Connector 110"/>
            <p:cNvCxnSpPr/>
            <p:nvPr/>
          </p:nvCxnSpPr>
          <p:spPr>
            <a:xfrm>
              <a:off x="3348333" y="812220"/>
              <a:ext cx="0" cy="494865"/>
            </a:xfrm>
            <a:prstGeom prst="straightConnector1">
              <a:avLst/>
            </a:prstGeom>
            <a:ln w="9525" cmpd="sng">
              <a:solidFill>
                <a:srgbClr val="000000"/>
              </a:solidFill>
              <a:headEnd type="none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2" name="Straight Connector 111"/>
          <p:cNvCxnSpPr/>
          <p:nvPr/>
        </p:nvCxnSpPr>
        <p:spPr>
          <a:xfrm>
            <a:off x="7297146" y="3716409"/>
            <a:ext cx="0" cy="449010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>
            <a:off x="7292955" y="4592319"/>
            <a:ext cx="0" cy="235793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4" name="Isosceles Triangle 271"/>
          <p:cNvSpPr/>
          <p:nvPr/>
        </p:nvSpPr>
        <p:spPr>
          <a:xfrm flipV="1">
            <a:off x="7224427" y="4777858"/>
            <a:ext cx="137057" cy="100500"/>
          </a:xfrm>
          <a:prstGeom prst="triangl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TextBox 114"/>
          <p:cNvSpPr txBox="1"/>
          <p:nvPr/>
        </p:nvSpPr>
        <p:spPr>
          <a:xfrm>
            <a:off x="7413164" y="4220518"/>
            <a:ext cx="6301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mbria"/>
                <a:cs typeface="Cambria"/>
              </a:rPr>
              <a:t>Comp</a:t>
            </a:r>
            <a:endParaRPr lang="en-US" dirty="0">
              <a:latin typeface="Cambria"/>
              <a:cs typeface="Cambria"/>
            </a:endParaRPr>
          </a:p>
        </p:txBody>
      </p:sp>
      <p:cxnSp>
        <p:nvCxnSpPr>
          <p:cNvPr id="116" name="Straight Connector 115"/>
          <p:cNvCxnSpPr/>
          <p:nvPr/>
        </p:nvCxnSpPr>
        <p:spPr>
          <a:xfrm>
            <a:off x="7535254" y="3578860"/>
            <a:ext cx="3620426" cy="0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>
            <a:off x="6735164" y="3396908"/>
            <a:ext cx="175044" cy="0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8" name="TextBox 117"/>
          <p:cNvSpPr txBox="1"/>
          <p:nvPr/>
        </p:nvSpPr>
        <p:spPr>
          <a:xfrm>
            <a:off x="6329082" y="3212167"/>
            <a:ext cx="39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latin typeface="Cambria"/>
                <a:cs typeface="Cambria"/>
              </a:rPr>
              <a:t>Th</a:t>
            </a:r>
            <a:endParaRPr lang="en-US" dirty="0">
              <a:latin typeface="Cambria"/>
              <a:cs typeface="Cambria"/>
            </a:endParaRPr>
          </a:p>
        </p:txBody>
      </p:sp>
      <p:grpSp>
        <p:nvGrpSpPr>
          <p:cNvPr id="119" name="Group 118"/>
          <p:cNvGrpSpPr/>
          <p:nvPr/>
        </p:nvGrpSpPr>
        <p:grpSpPr>
          <a:xfrm>
            <a:off x="8972769" y="3823145"/>
            <a:ext cx="281665" cy="424333"/>
            <a:chOff x="3144131" y="758793"/>
            <a:chExt cx="412387" cy="564787"/>
          </a:xfrm>
        </p:grpSpPr>
        <p:sp>
          <p:nvSpPr>
            <p:cNvPr id="120" name="Oval 119"/>
            <p:cNvSpPr/>
            <p:nvPr/>
          </p:nvSpPr>
          <p:spPr>
            <a:xfrm>
              <a:off x="3144131" y="758793"/>
              <a:ext cx="412387" cy="412387"/>
            </a:xfrm>
            <a:prstGeom prst="ellipse">
              <a:avLst/>
            </a:prstGeom>
            <a:noFill/>
            <a:ln w="9525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20"/>
            <p:cNvSpPr/>
            <p:nvPr/>
          </p:nvSpPr>
          <p:spPr>
            <a:xfrm>
              <a:off x="3144131" y="911193"/>
              <a:ext cx="412387" cy="412387"/>
            </a:xfrm>
            <a:prstGeom prst="ellipse">
              <a:avLst/>
            </a:prstGeom>
            <a:noFill/>
            <a:ln w="9525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2" name="Straight Arrow Connector 121"/>
            <p:cNvCxnSpPr/>
            <p:nvPr/>
          </p:nvCxnSpPr>
          <p:spPr>
            <a:xfrm>
              <a:off x="3348333" y="812220"/>
              <a:ext cx="0" cy="494865"/>
            </a:xfrm>
            <a:prstGeom prst="straightConnector1">
              <a:avLst/>
            </a:prstGeom>
            <a:ln w="9525" cmpd="sng">
              <a:solidFill>
                <a:srgbClr val="000000"/>
              </a:solidFill>
              <a:headEnd type="none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3" name="Straight Arrow Connector 122"/>
          <p:cNvCxnSpPr/>
          <p:nvPr/>
        </p:nvCxnSpPr>
        <p:spPr>
          <a:xfrm flipH="1">
            <a:off x="9473394" y="4038481"/>
            <a:ext cx="235558" cy="0"/>
          </a:xfrm>
          <a:prstGeom prst="straightConnector1">
            <a:avLst/>
          </a:prstGeom>
          <a:ln w="9525" cmpd="sng">
            <a:solidFill>
              <a:srgbClr val="000000"/>
            </a:solidFill>
            <a:headEnd type="none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4" name="TextBox 123"/>
          <p:cNvSpPr txBox="1"/>
          <p:nvPr/>
        </p:nvSpPr>
        <p:spPr>
          <a:xfrm>
            <a:off x="8126413" y="3872212"/>
            <a:ext cx="8463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mbria"/>
                <a:cs typeface="Cambria"/>
              </a:rPr>
              <a:t>1/2/4/8</a:t>
            </a:r>
            <a:endParaRPr lang="en-US" dirty="0">
              <a:latin typeface="Cambria"/>
              <a:cs typeface="Cambria"/>
            </a:endParaRPr>
          </a:p>
        </p:txBody>
      </p:sp>
      <p:cxnSp>
        <p:nvCxnSpPr>
          <p:cNvPr id="125" name="Straight Connector 124"/>
          <p:cNvCxnSpPr/>
          <p:nvPr/>
        </p:nvCxnSpPr>
        <p:spPr>
          <a:xfrm>
            <a:off x="9112239" y="3584384"/>
            <a:ext cx="0" cy="232949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>
            <a:off x="9112239" y="4247091"/>
            <a:ext cx="0" cy="235793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7" name="Isosceles Triangle 287"/>
          <p:cNvSpPr/>
          <p:nvPr/>
        </p:nvSpPr>
        <p:spPr>
          <a:xfrm flipV="1">
            <a:off x="9043710" y="4432630"/>
            <a:ext cx="137057" cy="100500"/>
          </a:xfrm>
          <a:prstGeom prst="triangl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8" name="Group 127"/>
          <p:cNvGrpSpPr/>
          <p:nvPr/>
        </p:nvGrpSpPr>
        <p:grpSpPr>
          <a:xfrm rot="10800000">
            <a:off x="9713879" y="4329203"/>
            <a:ext cx="536267" cy="469186"/>
            <a:chOff x="6742285" y="5188595"/>
            <a:chExt cx="536267" cy="469186"/>
          </a:xfrm>
        </p:grpSpPr>
        <p:grpSp>
          <p:nvGrpSpPr>
            <p:cNvPr id="129" name="Group 128"/>
            <p:cNvGrpSpPr/>
            <p:nvPr/>
          </p:nvGrpSpPr>
          <p:grpSpPr>
            <a:xfrm>
              <a:off x="6881674" y="5188595"/>
              <a:ext cx="255597" cy="211190"/>
              <a:chOff x="6881672" y="5188597"/>
              <a:chExt cx="255597" cy="211190"/>
            </a:xfrm>
          </p:grpSpPr>
          <p:sp>
            <p:nvSpPr>
              <p:cNvPr id="139" name="Isosceles Triangle 302"/>
              <p:cNvSpPr/>
              <p:nvPr/>
            </p:nvSpPr>
            <p:spPr>
              <a:xfrm rot="5400000">
                <a:off x="6864999" y="5205270"/>
                <a:ext cx="211190" cy="177844"/>
              </a:xfrm>
              <a:prstGeom prst="triangle">
                <a:avLst/>
              </a:prstGeom>
              <a:noFill/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Oval 139"/>
              <p:cNvSpPr/>
              <p:nvPr/>
            </p:nvSpPr>
            <p:spPr>
              <a:xfrm flipH="1">
                <a:off x="7059516" y="5255432"/>
                <a:ext cx="77753" cy="7752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0" name="Group 129"/>
            <p:cNvGrpSpPr/>
            <p:nvPr/>
          </p:nvGrpSpPr>
          <p:grpSpPr>
            <a:xfrm flipH="1">
              <a:off x="6881673" y="5446591"/>
              <a:ext cx="255597" cy="211190"/>
              <a:chOff x="6881672" y="5188597"/>
              <a:chExt cx="255597" cy="211190"/>
            </a:xfrm>
          </p:grpSpPr>
          <p:sp>
            <p:nvSpPr>
              <p:cNvPr id="137" name="Isosceles Triangle 300"/>
              <p:cNvSpPr/>
              <p:nvPr/>
            </p:nvSpPr>
            <p:spPr>
              <a:xfrm rot="5400000">
                <a:off x="6864999" y="5205270"/>
                <a:ext cx="211190" cy="177844"/>
              </a:xfrm>
              <a:prstGeom prst="triangle">
                <a:avLst/>
              </a:prstGeom>
              <a:noFill/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Oval 137"/>
              <p:cNvSpPr/>
              <p:nvPr/>
            </p:nvSpPr>
            <p:spPr>
              <a:xfrm flipH="1">
                <a:off x="7059516" y="5255432"/>
                <a:ext cx="77753" cy="7752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31" name="Straight Connector 130"/>
            <p:cNvCxnSpPr/>
            <p:nvPr/>
          </p:nvCxnSpPr>
          <p:spPr>
            <a:xfrm>
              <a:off x="6742285" y="5294191"/>
              <a:ext cx="0" cy="255249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>
              <a:off x="6742285" y="5549441"/>
              <a:ext cx="136682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>
              <a:off x="6742285" y="5294192"/>
              <a:ext cx="136682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 flipH="1">
              <a:off x="7278552" y="5295230"/>
              <a:ext cx="0" cy="255249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 flipH="1">
              <a:off x="7137269" y="5556118"/>
              <a:ext cx="141283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/>
          </p:nvCxnSpPr>
          <p:spPr>
            <a:xfrm flipH="1">
              <a:off x="7137269" y="5300869"/>
              <a:ext cx="141283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1" name="Group 140"/>
          <p:cNvGrpSpPr/>
          <p:nvPr/>
        </p:nvGrpSpPr>
        <p:grpSpPr>
          <a:xfrm rot="10800000">
            <a:off x="9713879" y="4864555"/>
            <a:ext cx="536267" cy="469186"/>
            <a:chOff x="6742285" y="5188595"/>
            <a:chExt cx="536267" cy="469186"/>
          </a:xfrm>
        </p:grpSpPr>
        <p:grpSp>
          <p:nvGrpSpPr>
            <p:cNvPr id="142" name="Group 141"/>
            <p:cNvGrpSpPr/>
            <p:nvPr/>
          </p:nvGrpSpPr>
          <p:grpSpPr>
            <a:xfrm>
              <a:off x="6881674" y="5188595"/>
              <a:ext cx="255597" cy="211190"/>
              <a:chOff x="6881672" y="5188597"/>
              <a:chExt cx="255597" cy="211190"/>
            </a:xfrm>
          </p:grpSpPr>
          <p:sp>
            <p:nvSpPr>
              <p:cNvPr id="152" name="Isosceles Triangle 325"/>
              <p:cNvSpPr/>
              <p:nvPr/>
            </p:nvSpPr>
            <p:spPr>
              <a:xfrm rot="5400000">
                <a:off x="6864999" y="5205270"/>
                <a:ext cx="211190" cy="177844"/>
              </a:xfrm>
              <a:prstGeom prst="triangle">
                <a:avLst/>
              </a:prstGeom>
              <a:noFill/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Oval 152"/>
              <p:cNvSpPr/>
              <p:nvPr/>
            </p:nvSpPr>
            <p:spPr>
              <a:xfrm flipH="1">
                <a:off x="7059516" y="5255432"/>
                <a:ext cx="77753" cy="7752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3" name="Group 142"/>
            <p:cNvGrpSpPr/>
            <p:nvPr/>
          </p:nvGrpSpPr>
          <p:grpSpPr>
            <a:xfrm flipH="1">
              <a:off x="6881673" y="5446591"/>
              <a:ext cx="255597" cy="211190"/>
              <a:chOff x="6881672" y="5188597"/>
              <a:chExt cx="255597" cy="211190"/>
            </a:xfrm>
          </p:grpSpPr>
          <p:sp>
            <p:nvSpPr>
              <p:cNvPr id="150" name="Isosceles Triangle 323"/>
              <p:cNvSpPr/>
              <p:nvPr/>
            </p:nvSpPr>
            <p:spPr>
              <a:xfrm rot="5400000">
                <a:off x="6864999" y="5205270"/>
                <a:ext cx="211190" cy="177844"/>
              </a:xfrm>
              <a:prstGeom prst="triangle">
                <a:avLst/>
              </a:prstGeom>
              <a:noFill/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Oval 150"/>
              <p:cNvSpPr/>
              <p:nvPr/>
            </p:nvSpPr>
            <p:spPr>
              <a:xfrm flipH="1">
                <a:off x="7059516" y="5255432"/>
                <a:ext cx="77753" cy="7752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44" name="Straight Connector 143"/>
            <p:cNvCxnSpPr/>
            <p:nvPr/>
          </p:nvCxnSpPr>
          <p:spPr>
            <a:xfrm>
              <a:off x="6742285" y="5294191"/>
              <a:ext cx="0" cy="255249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>
              <a:off x="6742285" y="5549441"/>
              <a:ext cx="136682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/>
          </p:nvCxnSpPr>
          <p:spPr>
            <a:xfrm>
              <a:off x="6742285" y="5294192"/>
              <a:ext cx="136682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/>
          </p:nvCxnSpPr>
          <p:spPr>
            <a:xfrm flipH="1">
              <a:off x="7278552" y="5295230"/>
              <a:ext cx="0" cy="255249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/>
          </p:nvCxnSpPr>
          <p:spPr>
            <a:xfrm flipH="1">
              <a:off x="7137269" y="5556118"/>
              <a:ext cx="141283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/>
          </p:nvCxnSpPr>
          <p:spPr>
            <a:xfrm flipH="1">
              <a:off x="7137269" y="5300869"/>
              <a:ext cx="141283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4" name="Group 153"/>
          <p:cNvGrpSpPr/>
          <p:nvPr/>
        </p:nvGrpSpPr>
        <p:grpSpPr>
          <a:xfrm rot="10800000">
            <a:off x="9713879" y="5399908"/>
            <a:ext cx="536267" cy="469186"/>
            <a:chOff x="6742285" y="5188595"/>
            <a:chExt cx="536267" cy="469186"/>
          </a:xfrm>
        </p:grpSpPr>
        <p:grpSp>
          <p:nvGrpSpPr>
            <p:cNvPr id="155" name="Group 154"/>
            <p:cNvGrpSpPr/>
            <p:nvPr/>
          </p:nvGrpSpPr>
          <p:grpSpPr>
            <a:xfrm>
              <a:off x="6881674" y="5188595"/>
              <a:ext cx="255597" cy="211190"/>
              <a:chOff x="6881672" y="5188597"/>
              <a:chExt cx="255597" cy="211190"/>
            </a:xfrm>
          </p:grpSpPr>
          <p:sp>
            <p:nvSpPr>
              <p:cNvPr id="165" name="Isosceles Triangle 338"/>
              <p:cNvSpPr/>
              <p:nvPr/>
            </p:nvSpPr>
            <p:spPr>
              <a:xfrm rot="5400000">
                <a:off x="6864999" y="5205270"/>
                <a:ext cx="211190" cy="177844"/>
              </a:xfrm>
              <a:prstGeom prst="triangle">
                <a:avLst/>
              </a:prstGeom>
              <a:noFill/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Oval 165"/>
              <p:cNvSpPr/>
              <p:nvPr/>
            </p:nvSpPr>
            <p:spPr>
              <a:xfrm flipH="1">
                <a:off x="7059516" y="5255432"/>
                <a:ext cx="77753" cy="7752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6" name="Group 155"/>
            <p:cNvGrpSpPr/>
            <p:nvPr/>
          </p:nvGrpSpPr>
          <p:grpSpPr>
            <a:xfrm flipH="1">
              <a:off x="6881673" y="5446591"/>
              <a:ext cx="255597" cy="211190"/>
              <a:chOff x="6881672" y="5188597"/>
              <a:chExt cx="255597" cy="211190"/>
            </a:xfrm>
          </p:grpSpPr>
          <p:sp>
            <p:nvSpPr>
              <p:cNvPr id="163" name="Isosceles Triangle 336"/>
              <p:cNvSpPr/>
              <p:nvPr/>
            </p:nvSpPr>
            <p:spPr>
              <a:xfrm rot="5400000">
                <a:off x="6864999" y="5205270"/>
                <a:ext cx="211190" cy="177844"/>
              </a:xfrm>
              <a:prstGeom prst="triangle">
                <a:avLst/>
              </a:prstGeom>
              <a:noFill/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Oval 163"/>
              <p:cNvSpPr/>
              <p:nvPr/>
            </p:nvSpPr>
            <p:spPr>
              <a:xfrm flipH="1">
                <a:off x="7059516" y="5255432"/>
                <a:ext cx="77753" cy="7752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57" name="Straight Connector 156"/>
            <p:cNvCxnSpPr/>
            <p:nvPr/>
          </p:nvCxnSpPr>
          <p:spPr>
            <a:xfrm>
              <a:off x="6742285" y="5294191"/>
              <a:ext cx="0" cy="255249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/>
            <p:nvPr/>
          </p:nvCxnSpPr>
          <p:spPr>
            <a:xfrm>
              <a:off x="6742285" y="5549441"/>
              <a:ext cx="136682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/>
            <p:nvPr/>
          </p:nvCxnSpPr>
          <p:spPr>
            <a:xfrm>
              <a:off x="6742285" y="5294192"/>
              <a:ext cx="136682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/>
            <p:cNvCxnSpPr/>
            <p:nvPr/>
          </p:nvCxnSpPr>
          <p:spPr>
            <a:xfrm flipH="1">
              <a:off x="7278552" y="5295230"/>
              <a:ext cx="0" cy="255249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/>
            <p:nvPr/>
          </p:nvCxnSpPr>
          <p:spPr>
            <a:xfrm flipH="1">
              <a:off x="7137269" y="5556118"/>
              <a:ext cx="141283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/>
            <p:nvPr/>
          </p:nvCxnSpPr>
          <p:spPr>
            <a:xfrm flipH="1">
              <a:off x="7137269" y="5300869"/>
              <a:ext cx="141283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7" name="Straight Arrow Connector 166"/>
          <p:cNvCxnSpPr/>
          <p:nvPr/>
        </p:nvCxnSpPr>
        <p:spPr>
          <a:xfrm flipH="1">
            <a:off x="9473394" y="4568358"/>
            <a:ext cx="235558" cy="0"/>
          </a:xfrm>
          <a:prstGeom prst="straightConnector1">
            <a:avLst/>
          </a:prstGeom>
          <a:ln w="9525" cmpd="sng">
            <a:solidFill>
              <a:srgbClr val="000000"/>
            </a:solidFill>
            <a:headEnd type="none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Arrow Connector 167"/>
          <p:cNvCxnSpPr/>
          <p:nvPr/>
        </p:nvCxnSpPr>
        <p:spPr>
          <a:xfrm flipH="1">
            <a:off x="9473394" y="5098235"/>
            <a:ext cx="235558" cy="0"/>
          </a:xfrm>
          <a:prstGeom prst="straightConnector1">
            <a:avLst/>
          </a:prstGeom>
          <a:ln w="9525" cmpd="sng">
            <a:solidFill>
              <a:srgbClr val="000000"/>
            </a:solidFill>
            <a:headEnd type="none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Arrow Connector 168"/>
          <p:cNvCxnSpPr/>
          <p:nvPr/>
        </p:nvCxnSpPr>
        <p:spPr>
          <a:xfrm flipH="1">
            <a:off x="9473394" y="5628111"/>
            <a:ext cx="235558" cy="0"/>
          </a:xfrm>
          <a:prstGeom prst="straightConnector1">
            <a:avLst/>
          </a:prstGeom>
          <a:ln w="9525" cmpd="sng">
            <a:solidFill>
              <a:srgbClr val="000000"/>
            </a:solidFill>
            <a:headEnd type="none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/>
          <p:cNvCxnSpPr/>
          <p:nvPr/>
        </p:nvCxnSpPr>
        <p:spPr>
          <a:xfrm>
            <a:off x="9430886" y="4050337"/>
            <a:ext cx="0" cy="1607566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/>
          <p:cNvCxnSpPr/>
          <p:nvPr/>
        </p:nvCxnSpPr>
        <p:spPr>
          <a:xfrm flipH="1">
            <a:off x="9283137" y="4050337"/>
            <a:ext cx="147749" cy="0"/>
          </a:xfrm>
          <a:prstGeom prst="straightConnector1">
            <a:avLst/>
          </a:prstGeom>
          <a:ln w="9525" cmpd="sng">
            <a:solidFill>
              <a:srgbClr val="000000"/>
            </a:solidFill>
            <a:headEnd type="none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2" name="Group 181"/>
          <p:cNvGrpSpPr/>
          <p:nvPr/>
        </p:nvGrpSpPr>
        <p:grpSpPr>
          <a:xfrm>
            <a:off x="7292955" y="2170337"/>
            <a:ext cx="2346751" cy="559165"/>
            <a:chOff x="145135" y="2212507"/>
            <a:chExt cx="2346751" cy="559165"/>
          </a:xfrm>
        </p:grpSpPr>
        <p:sp>
          <p:nvSpPr>
            <p:cNvPr id="172" name="Moon 171"/>
            <p:cNvSpPr/>
            <p:nvPr/>
          </p:nvSpPr>
          <p:spPr>
            <a:xfrm rot="10800000">
              <a:off x="1206825" y="2324086"/>
              <a:ext cx="244325" cy="397109"/>
            </a:xfrm>
            <a:prstGeom prst="moon">
              <a:avLst>
                <a:gd name="adj" fmla="val 75582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Oval 172"/>
            <p:cNvSpPr/>
            <p:nvPr/>
          </p:nvSpPr>
          <p:spPr>
            <a:xfrm rot="10800000" flipH="1">
              <a:off x="1459918" y="2483879"/>
              <a:ext cx="77753" cy="7752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5" name="Straight Connector 174"/>
            <p:cNvCxnSpPr/>
            <p:nvPr/>
          </p:nvCxnSpPr>
          <p:spPr>
            <a:xfrm flipV="1">
              <a:off x="976443" y="2416802"/>
              <a:ext cx="268697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flipV="1">
              <a:off x="980947" y="2630721"/>
              <a:ext cx="268697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8" name="TextBox 177"/>
            <p:cNvSpPr txBox="1"/>
            <p:nvPr/>
          </p:nvSpPr>
          <p:spPr>
            <a:xfrm>
              <a:off x="145135" y="2238212"/>
              <a:ext cx="86042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smtClean="0">
                  <a:latin typeface="Cambria"/>
                  <a:cs typeface="Cambria"/>
                </a:rPr>
                <a:t>RowENB</a:t>
              </a:r>
              <a:endParaRPr lang="en-US" dirty="0">
                <a:latin typeface="Cambria"/>
                <a:cs typeface="Cambria"/>
              </a:endParaRPr>
            </a:p>
          </p:txBody>
        </p:sp>
        <p:sp>
          <p:nvSpPr>
            <p:cNvPr id="179" name="TextBox 178"/>
            <p:cNvSpPr txBox="1"/>
            <p:nvPr/>
          </p:nvSpPr>
          <p:spPr>
            <a:xfrm>
              <a:off x="243571" y="2463895"/>
              <a:ext cx="76174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smtClean="0">
                  <a:latin typeface="Cambria"/>
                  <a:cs typeface="Cambria"/>
                </a:rPr>
                <a:t>ColENB</a:t>
              </a:r>
              <a:endParaRPr lang="en-US" dirty="0">
                <a:latin typeface="Cambria"/>
                <a:cs typeface="Cambria"/>
              </a:endParaRPr>
            </a:p>
          </p:txBody>
        </p:sp>
        <p:cxnSp>
          <p:nvCxnSpPr>
            <p:cNvPr id="180" name="Straight Connector 179"/>
            <p:cNvCxnSpPr/>
            <p:nvPr/>
          </p:nvCxnSpPr>
          <p:spPr>
            <a:xfrm flipV="1">
              <a:off x="1542175" y="2522554"/>
              <a:ext cx="268697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1" name="TextBox 180"/>
            <p:cNvSpPr txBox="1"/>
            <p:nvPr/>
          </p:nvSpPr>
          <p:spPr>
            <a:xfrm>
              <a:off x="1498794" y="2212507"/>
              <a:ext cx="9930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 smtClean="0">
                  <a:latin typeface="Cambria"/>
                  <a:cs typeface="Cambria"/>
                </a:rPr>
                <a:t>RAMWrEn</a:t>
              </a:r>
              <a:endParaRPr lang="en-US" dirty="0">
                <a:latin typeface="Cambria"/>
                <a:cs typeface="Cambri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0252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97280" y="2289908"/>
            <a:ext cx="8094326" cy="3324083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CHESS periphery</a:t>
            </a:r>
            <a:endParaRPr lang="en-US" dirty="0"/>
          </a:p>
        </p:txBody>
      </p:sp>
      <p:sp>
        <p:nvSpPr>
          <p:cNvPr id="4" name="Isosceles Triangle 250"/>
          <p:cNvSpPr/>
          <p:nvPr/>
        </p:nvSpPr>
        <p:spPr>
          <a:xfrm rot="5400000">
            <a:off x="1458665" y="3295835"/>
            <a:ext cx="742242" cy="625045"/>
          </a:xfrm>
          <a:prstGeom prst="triangle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1/2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35269" y="3581940"/>
            <a:ext cx="825910" cy="5236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Hit Latch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87506" y="3608354"/>
            <a:ext cx="631907" cy="1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619049" y="5212476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x32</a:t>
            </a:r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4260928" y="3755728"/>
            <a:ext cx="423881" cy="1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8633131" y="3322939"/>
            <a:ext cx="558475" cy="0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347142" y="3355142"/>
            <a:ext cx="844464" cy="0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8061152" y="3387344"/>
            <a:ext cx="1130454" cy="0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771104" y="3419546"/>
            <a:ext cx="1420502" cy="0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472808" y="3451747"/>
            <a:ext cx="1718798" cy="0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9219788" y="3198923"/>
            <a:ext cx="16900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 bit hit address</a:t>
            </a:r>
            <a:endParaRPr lang="en-US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6499613" y="4275071"/>
            <a:ext cx="2691993" cy="1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9219788" y="4067928"/>
            <a:ext cx="1306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r>
              <a:rPr lang="en-US" dirty="0" smtClean="0"/>
              <a:t> bit hit flag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9219788" y="3517472"/>
            <a:ext cx="2073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r>
              <a:rPr lang="en-US" dirty="0" smtClean="0"/>
              <a:t> bit hit to encoding</a:t>
            </a:r>
            <a:endParaRPr lang="en-US" dirty="0"/>
          </a:p>
        </p:txBody>
      </p:sp>
      <p:grpSp>
        <p:nvGrpSpPr>
          <p:cNvPr id="24" name="Group 23"/>
          <p:cNvGrpSpPr/>
          <p:nvPr/>
        </p:nvGrpSpPr>
        <p:grpSpPr>
          <a:xfrm rot="10800000">
            <a:off x="1678296" y="2628566"/>
            <a:ext cx="536267" cy="469186"/>
            <a:chOff x="6742285" y="5188595"/>
            <a:chExt cx="536267" cy="469186"/>
          </a:xfrm>
        </p:grpSpPr>
        <p:grpSp>
          <p:nvGrpSpPr>
            <p:cNvPr id="25" name="Group 24"/>
            <p:cNvGrpSpPr/>
            <p:nvPr/>
          </p:nvGrpSpPr>
          <p:grpSpPr>
            <a:xfrm>
              <a:off x="6881674" y="5188595"/>
              <a:ext cx="255597" cy="211190"/>
              <a:chOff x="6881672" y="5188597"/>
              <a:chExt cx="255597" cy="211190"/>
            </a:xfrm>
          </p:grpSpPr>
          <p:sp>
            <p:nvSpPr>
              <p:cNvPr id="35" name="Isosceles Triangle 247"/>
              <p:cNvSpPr/>
              <p:nvPr/>
            </p:nvSpPr>
            <p:spPr>
              <a:xfrm rot="5400000">
                <a:off x="6864999" y="5205270"/>
                <a:ext cx="211190" cy="177844"/>
              </a:xfrm>
              <a:prstGeom prst="triangle">
                <a:avLst/>
              </a:prstGeom>
              <a:noFill/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/>
              <p:nvPr/>
            </p:nvSpPr>
            <p:spPr>
              <a:xfrm flipH="1">
                <a:off x="7059516" y="5255432"/>
                <a:ext cx="77753" cy="7752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 flipH="1">
              <a:off x="6881673" y="5446591"/>
              <a:ext cx="255597" cy="211190"/>
              <a:chOff x="6881672" y="5188597"/>
              <a:chExt cx="255597" cy="211190"/>
            </a:xfrm>
          </p:grpSpPr>
          <p:sp>
            <p:nvSpPr>
              <p:cNvPr id="33" name="Isosceles Triangle 245"/>
              <p:cNvSpPr/>
              <p:nvPr/>
            </p:nvSpPr>
            <p:spPr>
              <a:xfrm rot="5400000">
                <a:off x="6864999" y="5205270"/>
                <a:ext cx="211190" cy="177844"/>
              </a:xfrm>
              <a:prstGeom prst="triangle">
                <a:avLst/>
              </a:prstGeom>
              <a:noFill/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/>
              <p:nvPr/>
            </p:nvSpPr>
            <p:spPr>
              <a:xfrm flipH="1">
                <a:off x="7059516" y="5255432"/>
                <a:ext cx="77753" cy="7752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27" name="Straight Connector 26"/>
            <p:cNvCxnSpPr/>
            <p:nvPr/>
          </p:nvCxnSpPr>
          <p:spPr>
            <a:xfrm>
              <a:off x="6742285" y="5294191"/>
              <a:ext cx="0" cy="255249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6742285" y="5549441"/>
              <a:ext cx="136682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6742285" y="5294192"/>
              <a:ext cx="136682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7278552" y="5295230"/>
              <a:ext cx="0" cy="255249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>
              <a:off x="7137269" y="5556118"/>
              <a:ext cx="141283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>
              <a:off x="7137269" y="5300869"/>
              <a:ext cx="141283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9" name="Straight Connector 38"/>
          <p:cNvCxnSpPr/>
          <p:nvPr/>
        </p:nvCxnSpPr>
        <p:spPr>
          <a:xfrm flipV="1">
            <a:off x="2135644" y="3608619"/>
            <a:ext cx="217517" cy="1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2968999" y="3765095"/>
            <a:ext cx="466270" cy="1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2307724" y="3149461"/>
            <a:ext cx="168234" cy="0"/>
          </a:xfrm>
          <a:prstGeom prst="straightConnector1">
            <a:avLst/>
          </a:prstGeom>
          <a:ln w="9525" cmpd="sng">
            <a:solidFill>
              <a:srgbClr val="000000"/>
            </a:solidFill>
            <a:headEnd type="none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2307725" y="2883613"/>
            <a:ext cx="0" cy="270793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rot="5400000">
            <a:off x="2653010" y="3210069"/>
            <a:ext cx="0" cy="256032"/>
          </a:xfrm>
          <a:prstGeom prst="straightConnector1">
            <a:avLst/>
          </a:prstGeom>
          <a:ln w="9525" cmpd="sng">
            <a:solidFill>
              <a:srgbClr val="00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2665684" y="3329493"/>
            <a:ext cx="0" cy="256032"/>
          </a:xfrm>
          <a:prstGeom prst="straightConnector1">
            <a:avLst/>
          </a:prstGeom>
          <a:ln w="9525" cmpd="sng">
            <a:solidFill>
              <a:srgbClr val="000000"/>
            </a:solidFill>
            <a:headEnd type="none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954384" y="2939729"/>
            <a:ext cx="702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Reset</a:t>
            </a:r>
            <a:endParaRPr lang="en-US"/>
          </a:p>
        </p:txBody>
      </p:sp>
      <p:sp>
        <p:nvSpPr>
          <p:cNvPr id="46" name="Isosceles Triangle 250"/>
          <p:cNvSpPr/>
          <p:nvPr/>
        </p:nvSpPr>
        <p:spPr>
          <a:xfrm rot="5400000">
            <a:off x="2281889" y="3447630"/>
            <a:ext cx="742242" cy="625045"/>
          </a:xfrm>
          <a:prstGeom prst="triangle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sz="1100" dirty="0">
              <a:solidFill>
                <a:schemeClr val="tx1"/>
              </a:solidFill>
            </a:endParaRPr>
          </a:p>
        </p:txBody>
      </p:sp>
      <p:cxnSp>
        <p:nvCxnSpPr>
          <p:cNvPr id="47" name="Straight Arrow Connector 46"/>
          <p:cNvCxnSpPr/>
          <p:nvPr/>
        </p:nvCxnSpPr>
        <p:spPr>
          <a:xfrm rot="10800000">
            <a:off x="2781026" y="3210203"/>
            <a:ext cx="0" cy="131385"/>
          </a:xfrm>
          <a:prstGeom prst="straightConnector1">
            <a:avLst/>
          </a:prstGeom>
          <a:ln w="9525" cmpd="sng">
            <a:solidFill>
              <a:srgbClr val="00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rot="10800000">
            <a:off x="2527397" y="3210203"/>
            <a:ext cx="0" cy="131385"/>
          </a:xfrm>
          <a:prstGeom prst="straightConnector1">
            <a:avLst/>
          </a:prstGeom>
          <a:ln w="9525" cmpd="sng">
            <a:solidFill>
              <a:srgbClr val="00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V="1">
            <a:off x="2475958" y="3078285"/>
            <a:ext cx="49036" cy="143366"/>
          </a:xfrm>
          <a:prstGeom prst="straightConnector1">
            <a:avLst/>
          </a:prstGeom>
          <a:ln w="9525" cmpd="sng">
            <a:solidFill>
              <a:srgbClr val="00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V="1">
            <a:off x="2729586" y="3078285"/>
            <a:ext cx="49036" cy="143366"/>
          </a:xfrm>
          <a:prstGeom prst="straightConnector1">
            <a:avLst/>
          </a:prstGeom>
          <a:ln w="9525" cmpd="sng">
            <a:solidFill>
              <a:srgbClr val="00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rot="10800000">
            <a:off x="2778622" y="2945339"/>
            <a:ext cx="0" cy="131385"/>
          </a:xfrm>
          <a:prstGeom prst="straightConnector1">
            <a:avLst/>
          </a:prstGeom>
          <a:ln w="9525" cmpd="sng">
            <a:solidFill>
              <a:srgbClr val="00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rot="10800000">
            <a:off x="2524993" y="2945339"/>
            <a:ext cx="0" cy="131385"/>
          </a:xfrm>
          <a:prstGeom prst="straightConnector1">
            <a:avLst/>
          </a:prstGeom>
          <a:ln w="9525" cmpd="sng">
            <a:solidFill>
              <a:srgbClr val="00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rot="5400000">
            <a:off x="2653008" y="2820382"/>
            <a:ext cx="0" cy="256032"/>
          </a:xfrm>
          <a:prstGeom prst="straightConnector1">
            <a:avLst/>
          </a:prstGeom>
          <a:ln w="9525" cmpd="sng">
            <a:solidFill>
              <a:srgbClr val="00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H="1">
            <a:off x="2212471" y="2885336"/>
            <a:ext cx="95253" cy="0"/>
          </a:xfrm>
          <a:prstGeom prst="straightConnector1">
            <a:avLst/>
          </a:prstGeom>
          <a:ln w="9525" cmpd="sng">
            <a:solidFill>
              <a:srgbClr val="00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H="1">
            <a:off x="2850696" y="3149461"/>
            <a:ext cx="168234" cy="0"/>
          </a:xfrm>
          <a:prstGeom prst="straightConnector1">
            <a:avLst/>
          </a:prstGeom>
          <a:ln w="9525" cmpd="sng">
            <a:solidFill>
              <a:srgbClr val="000000"/>
            </a:solidFill>
            <a:headEnd type="none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rot="10800000">
            <a:off x="2665684" y="2817920"/>
            <a:ext cx="0" cy="131385"/>
          </a:xfrm>
          <a:prstGeom prst="straightConnector1">
            <a:avLst/>
          </a:prstGeom>
          <a:ln w="9525" cmpd="sng">
            <a:solidFill>
              <a:srgbClr val="00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2267955" y="2444299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Kill sig.</a:t>
            </a:r>
            <a:endParaRPr lang="en-US" dirty="0"/>
          </a:p>
        </p:txBody>
      </p:sp>
      <p:sp>
        <p:nvSpPr>
          <p:cNvPr id="59" name="Isosceles Triangle 250"/>
          <p:cNvSpPr/>
          <p:nvPr/>
        </p:nvSpPr>
        <p:spPr>
          <a:xfrm rot="5400000">
            <a:off x="3424285" y="3962512"/>
            <a:ext cx="124542" cy="104877"/>
          </a:xfrm>
          <a:prstGeom prst="triangle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sz="1100" dirty="0">
              <a:solidFill>
                <a:schemeClr val="tx1"/>
              </a:solidFill>
            </a:endParaRPr>
          </a:p>
        </p:txBody>
      </p:sp>
      <p:cxnSp>
        <p:nvCxnSpPr>
          <p:cNvPr id="60" name="Straight Connector 59"/>
          <p:cNvCxnSpPr/>
          <p:nvPr/>
        </p:nvCxnSpPr>
        <p:spPr>
          <a:xfrm flipV="1">
            <a:off x="3216337" y="4014949"/>
            <a:ext cx="217517" cy="1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2848430" y="3815751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Ck</a:t>
            </a:r>
            <a:endParaRPr lang="en-US" dirty="0"/>
          </a:p>
        </p:txBody>
      </p:sp>
      <p:sp>
        <p:nvSpPr>
          <p:cNvPr id="63" name="Moon 62"/>
          <p:cNvSpPr/>
          <p:nvPr/>
        </p:nvSpPr>
        <p:spPr>
          <a:xfrm rot="10800000">
            <a:off x="5850008" y="3442631"/>
            <a:ext cx="244325" cy="397109"/>
          </a:xfrm>
          <a:prstGeom prst="moon">
            <a:avLst>
              <a:gd name="adj" fmla="val 75582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 rot="10800000" flipH="1">
            <a:off x="6103101" y="3602424"/>
            <a:ext cx="77753" cy="77521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5" name="Straight Connector 64"/>
          <p:cNvCxnSpPr/>
          <p:nvPr/>
        </p:nvCxnSpPr>
        <p:spPr>
          <a:xfrm>
            <a:off x="5755341" y="3535347"/>
            <a:ext cx="132982" cy="0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5624130" y="3749266"/>
            <a:ext cx="268697" cy="0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4524802" y="2443546"/>
            <a:ext cx="7688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mtClean="0">
                <a:latin typeface="Cambria"/>
                <a:cs typeface="Cambria"/>
              </a:rPr>
              <a:t>HitPrev</a:t>
            </a:r>
            <a:endParaRPr lang="en-US" dirty="0">
              <a:latin typeface="Cambria"/>
              <a:cs typeface="Cambria"/>
            </a:endParaRPr>
          </a:p>
        </p:txBody>
      </p:sp>
      <p:cxnSp>
        <p:nvCxnSpPr>
          <p:cNvPr id="69" name="Straight Connector 68"/>
          <p:cNvCxnSpPr/>
          <p:nvPr/>
        </p:nvCxnSpPr>
        <p:spPr>
          <a:xfrm>
            <a:off x="6185358" y="3641099"/>
            <a:ext cx="2964992" cy="0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4" name="Group 73"/>
          <p:cNvGrpSpPr/>
          <p:nvPr/>
        </p:nvGrpSpPr>
        <p:grpSpPr>
          <a:xfrm>
            <a:off x="4675953" y="3650133"/>
            <a:ext cx="255597" cy="211190"/>
            <a:chOff x="4488990" y="2767811"/>
            <a:chExt cx="255597" cy="211190"/>
          </a:xfrm>
        </p:grpSpPr>
        <p:sp>
          <p:nvSpPr>
            <p:cNvPr id="72" name="Isosceles Triangle 245"/>
            <p:cNvSpPr/>
            <p:nvPr/>
          </p:nvSpPr>
          <p:spPr>
            <a:xfrm rot="5400000" flipH="1">
              <a:off x="4472317" y="2784484"/>
              <a:ext cx="211190" cy="177844"/>
            </a:xfrm>
            <a:prstGeom prst="triangle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 rot="10800000">
              <a:off x="4666834" y="2834645"/>
              <a:ext cx="77753" cy="7752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5359976" y="3641186"/>
            <a:ext cx="255597" cy="211190"/>
            <a:chOff x="4488990" y="2767811"/>
            <a:chExt cx="255597" cy="211190"/>
          </a:xfrm>
        </p:grpSpPr>
        <p:sp>
          <p:nvSpPr>
            <p:cNvPr id="76" name="Isosceles Triangle 245"/>
            <p:cNvSpPr/>
            <p:nvPr/>
          </p:nvSpPr>
          <p:spPr>
            <a:xfrm rot="5400000" flipH="1">
              <a:off x="4472317" y="2784484"/>
              <a:ext cx="211190" cy="177844"/>
            </a:xfrm>
            <a:prstGeom prst="triangle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/>
            <p:cNvSpPr/>
            <p:nvPr/>
          </p:nvSpPr>
          <p:spPr>
            <a:xfrm rot="10800000">
              <a:off x="4666834" y="2834645"/>
              <a:ext cx="77753" cy="7752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78" name="Straight Connector 77"/>
          <p:cNvCxnSpPr/>
          <p:nvPr/>
        </p:nvCxnSpPr>
        <p:spPr>
          <a:xfrm flipV="1">
            <a:off x="4936891" y="3755728"/>
            <a:ext cx="423881" cy="1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Moon 78"/>
          <p:cNvSpPr/>
          <p:nvPr/>
        </p:nvSpPr>
        <p:spPr>
          <a:xfrm rot="10800000">
            <a:off x="5848881" y="2586342"/>
            <a:ext cx="244325" cy="397109"/>
          </a:xfrm>
          <a:prstGeom prst="moon">
            <a:avLst>
              <a:gd name="adj" fmla="val 75582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1" name="Straight Connector 80"/>
          <p:cNvCxnSpPr/>
          <p:nvPr/>
        </p:nvCxnSpPr>
        <p:spPr>
          <a:xfrm>
            <a:off x="5754214" y="2679058"/>
            <a:ext cx="132982" cy="0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5160178" y="2892477"/>
            <a:ext cx="743996" cy="0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6103546" y="2784810"/>
            <a:ext cx="349382" cy="0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 flipV="1">
            <a:off x="5755341" y="2679058"/>
            <a:ext cx="0" cy="856290"/>
          </a:xfrm>
          <a:prstGeom prst="straightConnector1">
            <a:avLst/>
          </a:prstGeom>
          <a:ln w="9525" cmpd="sng">
            <a:solidFill>
              <a:srgbClr val="00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V="1">
            <a:off x="5289071" y="2679058"/>
            <a:ext cx="466270" cy="1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 flipV="1">
            <a:off x="5157796" y="2883613"/>
            <a:ext cx="0" cy="863169"/>
          </a:xfrm>
          <a:prstGeom prst="straightConnector1">
            <a:avLst/>
          </a:prstGeom>
          <a:ln w="9525" cmpd="sng">
            <a:solidFill>
              <a:srgbClr val="00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4" name="TextBox 93"/>
          <p:cNvSpPr txBox="1"/>
          <p:nvPr/>
        </p:nvSpPr>
        <p:spPr>
          <a:xfrm>
            <a:off x="6058174" y="2465140"/>
            <a:ext cx="7741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mtClean="0">
                <a:latin typeface="Cambria"/>
                <a:cs typeface="Cambria"/>
              </a:rPr>
              <a:t>HitNext</a:t>
            </a:r>
            <a:endParaRPr lang="en-US" dirty="0">
              <a:latin typeface="Cambria"/>
              <a:cs typeface="Cambria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6386017" y="3381458"/>
            <a:ext cx="4106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latin typeface="Cambria"/>
                <a:cs typeface="Cambria"/>
              </a:rPr>
              <a:t>Sel</a:t>
            </a:r>
            <a:endParaRPr lang="en-US" dirty="0">
              <a:latin typeface="Cambria"/>
              <a:cs typeface="Cambria"/>
            </a:endParaRPr>
          </a:p>
        </p:txBody>
      </p:sp>
      <p:grpSp>
        <p:nvGrpSpPr>
          <p:cNvPr id="96" name="Group 95"/>
          <p:cNvGrpSpPr/>
          <p:nvPr/>
        </p:nvGrpSpPr>
        <p:grpSpPr>
          <a:xfrm>
            <a:off x="6499614" y="3019731"/>
            <a:ext cx="255597" cy="211190"/>
            <a:chOff x="4488990" y="2767811"/>
            <a:chExt cx="255597" cy="211190"/>
          </a:xfrm>
        </p:grpSpPr>
        <p:sp>
          <p:nvSpPr>
            <p:cNvPr id="97" name="Isosceles Triangle 245"/>
            <p:cNvSpPr/>
            <p:nvPr/>
          </p:nvSpPr>
          <p:spPr>
            <a:xfrm rot="5400000" flipH="1">
              <a:off x="4472317" y="2784484"/>
              <a:ext cx="211190" cy="177844"/>
            </a:xfrm>
            <a:prstGeom prst="triangle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/>
            <p:nvPr/>
          </p:nvSpPr>
          <p:spPr>
            <a:xfrm rot="10800000">
              <a:off x="4666834" y="2834645"/>
              <a:ext cx="77753" cy="7752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00" name="Straight Arrow Connector 99"/>
          <p:cNvCxnSpPr/>
          <p:nvPr/>
        </p:nvCxnSpPr>
        <p:spPr>
          <a:xfrm flipV="1">
            <a:off x="6307746" y="3137632"/>
            <a:ext cx="0" cy="504188"/>
          </a:xfrm>
          <a:prstGeom prst="straightConnector1">
            <a:avLst/>
          </a:prstGeom>
          <a:ln w="9525" cmpd="sng">
            <a:solidFill>
              <a:srgbClr val="00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>
            <a:off x="6308959" y="3134051"/>
            <a:ext cx="190654" cy="1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>
            <a:off x="6766543" y="3124397"/>
            <a:ext cx="1660065" cy="2305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6" name="Group 105"/>
          <p:cNvGrpSpPr/>
          <p:nvPr/>
        </p:nvGrpSpPr>
        <p:grpSpPr>
          <a:xfrm>
            <a:off x="7299275" y="3022042"/>
            <a:ext cx="193614" cy="209318"/>
            <a:chOff x="6084562" y="2831538"/>
            <a:chExt cx="193614" cy="209318"/>
          </a:xfrm>
        </p:grpSpPr>
        <p:cxnSp>
          <p:nvCxnSpPr>
            <p:cNvPr id="107" name="Straight Connector 106"/>
            <p:cNvCxnSpPr/>
            <p:nvPr/>
          </p:nvCxnSpPr>
          <p:spPr>
            <a:xfrm>
              <a:off x="6161330" y="2831538"/>
              <a:ext cx="0" cy="209318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>
              <a:off x="6157131" y="2831538"/>
              <a:ext cx="121045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>
              <a:off x="6157131" y="3037632"/>
              <a:ext cx="121045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Oval 109"/>
            <p:cNvSpPr/>
            <p:nvPr/>
          </p:nvSpPr>
          <p:spPr>
            <a:xfrm>
              <a:off x="6084562" y="2897437"/>
              <a:ext cx="77753" cy="7752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7585265" y="3022042"/>
            <a:ext cx="193614" cy="209318"/>
            <a:chOff x="6084562" y="2831538"/>
            <a:chExt cx="193614" cy="209318"/>
          </a:xfrm>
        </p:grpSpPr>
        <p:cxnSp>
          <p:nvCxnSpPr>
            <p:cNvPr id="112" name="Straight Connector 111"/>
            <p:cNvCxnSpPr/>
            <p:nvPr/>
          </p:nvCxnSpPr>
          <p:spPr>
            <a:xfrm>
              <a:off x="6161330" y="2831538"/>
              <a:ext cx="0" cy="209318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>
              <a:off x="6157131" y="2831538"/>
              <a:ext cx="121045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>
              <a:off x="6157131" y="3037632"/>
              <a:ext cx="121045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Oval 114"/>
            <p:cNvSpPr/>
            <p:nvPr/>
          </p:nvSpPr>
          <p:spPr>
            <a:xfrm>
              <a:off x="6084562" y="2897437"/>
              <a:ext cx="77753" cy="7752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7871255" y="3022042"/>
            <a:ext cx="193614" cy="209318"/>
            <a:chOff x="6084562" y="2831538"/>
            <a:chExt cx="193614" cy="20931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6161330" y="2831538"/>
              <a:ext cx="0" cy="209318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6157131" y="2831538"/>
              <a:ext cx="121045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>
              <a:off x="6157131" y="3037632"/>
              <a:ext cx="121045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0" name="Oval 119"/>
            <p:cNvSpPr/>
            <p:nvPr/>
          </p:nvSpPr>
          <p:spPr>
            <a:xfrm>
              <a:off x="6084562" y="2897437"/>
              <a:ext cx="77753" cy="7752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8157245" y="3022042"/>
            <a:ext cx="193614" cy="209318"/>
            <a:chOff x="6084562" y="2831538"/>
            <a:chExt cx="193614" cy="209318"/>
          </a:xfrm>
        </p:grpSpPr>
        <p:cxnSp>
          <p:nvCxnSpPr>
            <p:cNvPr id="122" name="Straight Connector 121"/>
            <p:cNvCxnSpPr/>
            <p:nvPr/>
          </p:nvCxnSpPr>
          <p:spPr>
            <a:xfrm>
              <a:off x="6161330" y="2831538"/>
              <a:ext cx="0" cy="209318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>
              <a:off x="6157131" y="2831538"/>
              <a:ext cx="121045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>
              <a:off x="6157131" y="3037632"/>
              <a:ext cx="121045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5" name="Oval 124"/>
            <p:cNvSpPr/>
            <p:nvPr/>
          </p:nvSpPr>
          <p:spPr>
            <a:xfrm>
              <a:off x="6084562" y="2897437"/>
              <a:ext cx="77753" cy="7752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6" name="Group 125"/>
          <p:cNvGrpSpPr/>
          <p:nvPr/>
        </p:nvGrpSpPr>
        <p:grpSpPr>
          <a:xfrm>
            <a:off x="8443234" y="3022042"/>
            <a:ext cx="193614" cy="209318"/>
            <a:chOff x="6084562" y="2831538"/>
            <a:chExt cx="193614" cy="209318"/>
          </a:xfrm>
        </p:grpSpPr>
        <p:cxnSp>
          <p:nvCxnSpPr>
            <p:cNvPr id="127" name="Straight Connector 126"/>
            <p:cNvCxnSpPr/>
            <p:nvPr/>
          </p:nvCxnSpPr>
          <p:spPr>
            <a:xfrm>
              <a:off x="6161330" y="2831538"/>
              <a:ext cx="0" cy="209318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>
              <a:off x="6157131" y="2831538"/>
              <a:ext cx="121045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>
              <a:off x="6157131" y="3037632"/>
              <a:ext cx="121045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Oval 129"/>
            <p:cNvSpPr/>
            <p:nvPr/>
          </p:nvSpPr>
          <p:spPr>
            <a:xfrm>
              <a:off x="6084562" y="2897437"/>
              <a:ext cx="77753" cy="7752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7371844" y="3538564"/>
            <a:ext cx="121045" cy="209318"/>
            <a:chOff x="6157131" y="2831538"/>
            <a:chExt cx="121045" cy="209318"/>
          </a:xfrm>
        </p:grpSpPr>
        <p:cxnSp>
          <p:nvCxnSpPr>
            <p:cNvPr id="132" name="Straight Connector 131"/>
            <p:cNvCxnSpPr/>
            <p:nvPr/>
          </p:nvCxnSpPr>
          <p:spPr>
            <a:xfrm>
              <a:off x="6161330" y="2831538"/>
              <a:ext cx="0" cy="209318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>
              <a:off x="6157131" y="2831538"/>
              <a:ext cx="121045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>
              <a:off x="6157131" y="3037632"/>
              <a:ext cx="121045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6" name="Group 135"/>
          <p:cNvGrpSpPr/>
          <p:nvPr/>
        </p:nvGrpSpPr>
        <p:grpSpPr>
          <a:xfrm>
            <a:off x="7657834" y="3538564"/>
            <a:ext cx="121045" cy="209318"/>
            <a:chOff x="6157131" y="2831538"/>
            <a:chExt cx="121045" cy="209318"/>
          </a:xfrm>
        </p:grpSpPr>
        <p:cxnSp>
          <p:nvCxnSpPr>
            <p:cNvPr id="137" name="Straight Connector 136"/>
            <p:cNvCxnSpPr/>
            <p:nvPr/>
          </p:nvCxnSpPr>
          <p:spPr>
            <a:xfrm>
              <a:off x="6161330" y="2831538"/>
              <a:ext cx="0" cy="209318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>
              <a:off x="6157131" y="2831538"/>
              <a:ext cx="121045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>
              <a:off x="6157131" y="3037632"/>
              <a:ext cx="121045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1" name="Group 140"/>
          <p:cNvGrpSpPr/>
          <p:nvPr/>
        </p:nvGrpSpPr>
        <p:grpSpPr>
          <a:xfrm>
            <a:off x="7943824" y="3538564"/>
            <a:ext cx="121045" cy="209318"/>
            <a:chOff x="6157131" y="2831538"/>
            <a:chExt cx="121045" cy="209318"/>
          </a:xfrm>
        </p:grpSpPr>
        <p:cxnSp>
          <p:nvCxnSpPr>
            <p:cNvPr id="142" name="Straight Connector 141"/>
            <p:cNvCxnSpPr/>
            <p:nvPr/>
          </p:nvCxnSpPr>
          <p:spPr>
            <a:xfrm>
              <a:off x="6161330" y="2831538"/>
              <a:ext cx="0" cy="209318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/>
          </p:nvCxnSpPr>
          <p:spPr>
            <a:xfrm>
              <a:off x="6157131" y="2831538"/>
              <a:ext cx="121045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/>
          </p:nvCxnSpPr>
          <p:spPr>
            <a:xfrm>
              <a:off x="6157131" y="3037632"/>
              <a:ext cx="121045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6" name="Group 145"/>
          <p:cNvGrpSpPr/>
          <p:nvPr/>
        </p:nvGrpSpPr>
        <p:grpSpPr>
          <a:xfrm>
            <a:off x="8229814" y="3538564"/>
            <a:ext cx="121045" cy="209318"/>
            <a:chOff x="6157131" y="2831538"/>
            <a:chExt cx="121045" cy="209318"/>
          </a:xfrm>
        </p:grpSpPr>
        <p:cxnSp>
          <p:nvCxnSpPr>
            <p:cNvPr id="147" name="Straight Connector 146"/>
            <p:cNvCxnSpPr/>
            <p:nvPr/>
          </p:nvCxnSpPr>
          <p:spPr>
            <a:xfrm>
              <a:off x="6161330" y="2831538"/>
              <a:ext cx="0" cy="209318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/>
          </p:nvCxnSpPr>
          <p:spPr>
            <a:xfrm>
              <a:off x="6157131" y="2831538"/>
              <a:ext cx="121045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/>
          </p:nvCxnSpPr>
          <p:spPr>
            <a:xfrm>
              <a:off x="6157131" y="3037632"/>
              <a:ext cx="121045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1" name="Group 150"/>
          <p:cNvGrpSpPr/>
          <p:nvPr/>
        </p:nvGrpSpPr>
        <p:grpSpPr>
          <a:xfrm>
            <a:off x="8515803" y="3538564"/>
            <a:ext cx="121045" cy="209318"/>
            <a:chOff x="6157131" y="2831538"/>
            <a:chExt cx="121045" cy="209318"/>
          </a:xfrm>
        </p:grpSpPr>
        <p:cxnSp>
          <p:nvCxnSpPr>
            <p:cNvPr id="152" name="Straight Connector 151"/>
            <p:cNvCxnSpPr/>
            <p:nvPr/>
          </p:nvCxnSpPr>
          <p:spPr>
            <a:xfrm>
              <a:off x="6161330" y="2831538"/>
              <a:ext cx="0" cy="209318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>
              <a:off x="6157131" y="2831538"/>
              <a:ext cx="121045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/>
            <p:nvPr/>
          </p:nvCxnSpPr>
          <p:spPr>
            <a:xfrm>
              <a:off x="6157131" y="3037632"/>
              <a:ext cx="121045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6" name="Straight Arrow Connector 155"/>
          <p:cNvCxnSpPr/>
          <p:nvPr/>
        </p:nvCxnSpPr>
        <p:spPr>
          <a:xfrm flipV="1">
            <a:off x="7492889" y="2898121"/>
            <a:ext cx="0" cy="133387"/>
          </a:xfrm>
          <a:prstGeom prst="straightConnector1">
            <a:avLst/>
          </a:prstGeom>
          <a:ln w="9525" cmpd="sng">
            <a:solidFill>
              <a:srgbClr val="00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Arrow Connector 157"/>
          <p:cNvCxnSpPr/>
          <p:nvPr/>
        </p:nvCxnSpPr>
        <p:spPr>
          <a:xfrm flipV="1">
            <a:off x="7774821" y="2898121"/>
            <a:ext cx="0" cy="133387"/>
          </a:xfrm>
          <a:prstGeom prst="straightConnector1">
            <a:avLst/>
          </a:prstGeom>
          <a:ln w="9525" cmpd="sng">
            <a:solidFill>
              <a:srgbClr val="00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Arrow Connector 159"/>
          <p:cNvCxnSpPr/>
          <p:nvPr/>
        </p:nvCxnSpPr>
        <p:spPr>
          <a:xfrm flipV="1">
            <a:off x="8064869" y="2898121"/>
            <a:ext cx="0" cy="133387"/>
          </a:xfrm>
          <a:prstGeom prst="straightConnector1">
            <a:avLst/>
          </a:prstGeom>
          <a:ln w="9525" cmpd="sng">
            <a:solidFill>
              <a:srgbClr val="00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Arrow Connector 160"/>
          <p:cNvCxnSpPr/>
          <p:nvPr/>
        </p:nvCxnSpPr>
        <p:spPr>
          <a:xfrm flipV="1">
            <a:off x="8350859" y="2898121"/>
            <a:ext cx="0" cy="133387"/>
          </a:xfrm>
          <a:prstGeom prst="straightConnector1">
            <a:avLst/>
          </a:prstGeom>
          <a:ln w="9525" cmpd="sng">
            <a:solidFill>
              <a:srgbClr val="00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Arrow Connector 161"/>
          <p:cNvCxnSpPr/>
          <p:nvPr/>
        </p:nvCxnSpPr>
        <p:spPr>
          <a:xfrm flipV="1">
            <a:off x="8636848" y="2898121"/>
            <a:ext cx="0" cy="133387"/>
          </a:xfrm>
          <a:prstGeom prst="straightConnector1">
            <a:avLst/>
          </a:prstGeom>
          <a:ln w="9525" cmpd="sng">
            <a:solidFill>
              <a:srgbClr val="00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Arrow Connector 162"/>
          <p:cNvCxnSpPr/>
          <p:nvPr/>
        </p:nvCxnSpPr>
        <p:spPr>
          <a:xfrm flipV="1">
            <a:off x="7489172" y="3740941"/>
            <a:ext cx="0" cy="133387"/>
          </a:xfrm>
          <a:prstGeom prst="straightConnector1">
            <a:avLst/>
          </a:prstGeom>
          <a:ln w="9525" cmpd="sng">
            <a:solidFill>
              <a:srgbClr val="00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Arrow Connector 163"/>
          <p:cNvCxnSpPr/>
          <p:nvPr/>
        </p:nvCxnSpPr>
        <p:spPr>
          <a:xfrm flipV="1">
            <a:off x="7771104" y="3740941"/>
            <a:ext cx="0" cy="133387"/>
          </a:xfrm>
          <a:prstGeom prst="straightConnector1">
            <a:avLst/>
          </a:prstGeom>
          <a:ln w="9525" cmpd="sng">
            <a:solidFill>
              <a:srgbClr val="00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Arrow Connector 164"/>
          <p:cNvCxnSpPr/>
          <p:nvPr/>
        </p:nvCxnSpPr>
        <p:spPr>
          <a:xfrm flipV="1">
            <a:off x="8061152" y="3740941"/>
            <a:ext cx="0" cy="133387"/>
          </a:xfrm>
          <a:prstGeom prst="straightConnector1">
            <a:avLst/>
          </a:prstGeom>
          <a:ln w="9525" cmpd="sng">
            <a:solidFill>
              <a:srgbClr val="00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Arrow Connector 165"/>
          <p:cNvCxnSpPr/>
          <p:nvPr/>
        </p:nvCxnSpPr>
        <p:spPr>
          <a:xfrm flipV="1">
            <a:off x="8347142" y="3740941"/>
            <a:ext cx="0" cy="133387"/>
          </a:xfrm>
          <a:prstGeom prst="straightConnector1">
            <a:avLst/>
          </a:prstGeom>
          <a:ln w="9525" cmpd="sng">
            <a:solidFill>
              <a:srgbClr val="00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Arrow Connector 166"/>
          <p:cNvCxnSpPr/>
          <p:nvPr/>
        </p:nvCxnSpPr>
        <p:spPr>
          <a:xfrm flipV="1">
            <a:off x="8633131" y="3740941"/>
            <a:ext cx="0" cy="133387"/>
          </a:xfrm>
          <a:prstGeom prst="straightConnector1">
            <a:avLst/>
          </a:prstGeom>
          <a:ln w="9525" cmpd="sng">
            <a:solidFill>
              <a:srgbClr val="00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Arrow Connector 196"/>
          <p:cNvCxnSpPr/>
          <p:nvPr/>
        </p:nvCxnSpPr>
        <p:spPr>
          <a:xfrm flipV="1">
            <a:off x="7489172" y="3221491"/>
            <a:ext cx="0" cy="332082"/>
          </a:xfrm>
          <a:prstGeom prst="straightConnector1">
            <a:avLst/>
          </a:prstGeom>
          <a:ln w="9525" cmpd="sng">
            <a:solidFill>
              <a:schemeClr val="bg1">
                <a:lumMod val="50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Arrow Connector 198"/>
          <p:cNvCxnSpPr/>
          <p:nvPr/>
        </p:nvCxnSpPr>
        <p:spPr>
          <a:xfrm flipV="1">
            <a:off x="7771104" y="3217240"/>
            <a:ext cx="0" cy="332082"/>
          </a:xfrm>
          <a:prstGeom prst="straightConnector1">
            <a:avLst/>
          </a:prstGeom>
          <a:ln w="9525" cmpd="sng">
            <a:solidFill>
              <a:schemeClr val="bg1">
                <a:lumMod val="50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Arrow Connector 199"/>
          <p:cNvCxnSpPr/>
          <p:nvPr/>
        </p:nvCxnSpPr>
        <p:spPr>
          <a:xfrm flipV="1">
            <a:off x="8061152" y="3221303"/>
            <a:ext cx="0" cy="332082"/>
          </a:xfrm>
          <a:prstGeom prst="straightConnector1">
            <a:avLst/>
          </a:prstGeom>
          <a:ln w="9525" cmpd="sng">
            <a:solidFill>
              <a:schemeClr val="bg1">
                <a:lumMod val="50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Arrow Connector 200"/>
          <p:cNvCxnSpPr/>
          <p:nvPr/>
        </p:nvCxnSpPr>
        <p:spPr>
          <a:xfrm flipV="1">
            <a:off x="8347142" y="3217240"/>
            <a:ext cx="0" cy="332082"/>
          </a:xfrm>
          <a:prstGeom prst="straightConnector1">
            <a:avLst/>
          </a:prstGeom>
          <a:ln w="9525" cmpd="sng">
            <a:solidFill>
              <a:schemeClr val="bg1">
                <a:lumMod val="50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Arrow Connector 201"/>
          <p:cNvCxnSpPr/>
          <p:nvPr/>
        </p:nvCxnSpPr>
        <p:spPr>
          <a:xfrm flipV="1">
            <a:off x="8639551" y="3217240"/>
            <a:ext cx="0" cy="332082"/>
          </a:xfrm>
          <a:prstGeom prst="straightConnector1">
            <a:avLst/>
          </a:prstGeom>
          <a:ln w="9525" cmpd="sng">
            <a:solidFill>
              <a:schemeClr val="bg1">
                <a:lumMod val="50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7" name="Group 206"/>
          <p:cNvGrpSpPr/>
          <p:nvPr/>
        </p:nvGrpSpPr>
        <p:grpSpPr>
          <a:xfrm>
            <a:off x="7740784" y="3383036"/>
            <a:ext cx="70092" cy="62858"/>
            <a:chOff x="8446101" y="2923481"/>
            <a:chExt cx="70092" cy="62858"/>
          </a:xfrm>
        </p:grpSpPr>
        <p:cxnSp>
          <p:nvCxnSpPr>
            <p:cNvPr id="203" name="Straight Arrow Connector 202"/>
            <p:cNvCxnSpPr/>
            <p:nvPr/>
          </p:nvCxnSpPr>
          <p:spPr>
            <a:xfrm flipV="1">
              <a:off x="8450044" y="2923481"/>
              <a:ext cx="66149" cy="61998"/>
            </a:xfrm>
            <a:prstGeom prst="straightConnector1">
              <a:avLst/>
            </a:prstGeom>
            <a:ln w="9525" cmpd="sng">
              <a:solidFill>
                <a:srgbClr val="0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Arrow Connector 205"/>
            <p:cNvCxnSpPr/>
            <p:nvPr/>
          </p:nvCxnSpPr>
          <p:spPr>
            <a:xfrm flipH="1" flipV="1">
              <a:off x="8446101" y="2924341"/>
              <a:ext cx="66149" cy="61998"/>
            </a:xfrm>
            <a:prstGeom prst="straightConnector1">
              <a:avLst/>
            </a:prstGeom>
            <a:ln w="9525" cmpd="sng">
              <a:solidFill>
                <a:srgbClr val="0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8" name="Group 207"/>
          <p:cNvGrpSpPr/>
          <p:nvPr/>
        </p:nvGrpSpPr>
        <p:grpSpPr>
          <a:xfrm>
            <a:off x="7448251" y="3415310"/>
            <a:ext cx="70092" cy="62858"/>
            <a:chOff x="8446101" y="2923481"/>
            <a:chExt cx="70092" cy="62858"/>
          </a:xfrm>
        </p:grpSpPr>
        <p:cxnSp>
          <p:nvCxnSpPr>
            <p:cNvPr id="209" name="Straight Arrow Connector 208"/>
            <p:cNvCxnSpPr/>
            <p:nvPr/>
          </p:nvCxnSpPr>
          <p:spPr>
            <a:xfrm flipV="1">
              <a:off x="8450044" y="2923481"/>
              <a:ext cx="66149" cy="61998"/>
            </a:xfrm>
            <a:prstGeom prst="straightConnector1">
              <a:avLst/>
            </a:prstGeom>
            <a:ln w="9525" cmpd="sng">
              <a:solidFill>
                <a:srgbClr val="0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Arrow Connector 209"/>
            <p:cNvCxnSpPr/>
            <p:nvPr/>
          </p:nvCxnSpPr>
          <p:spPr>
            <a:xfrm flipH="1" flipV="1">
              <a:off x="8446101" y="2924341"/>
              <a:ext cx="66149" cy="61998"/>
            </a:xfrm>
            <a:prstGeom prst="straightConnector1">
              <a:avLst/>
            </a:prstGeom>
            <a:ln w="9525" cmpd="sng">
              <a:solidFill>
                <a:srgbClr val="0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1" name="Group 210"/>
          <p:cNvGrpSpPr/>
          <p:nvPr/>
        </p:nvGrpSpPr>
        <p:grpSpPr>
          <a:xfrm>
            <a:off x="8032017" y="3355180"/>
            <a:ext cx="70092" cy="62858"/>
            <a:chOff x="8446101" y="2923481"/>
            <a:chExt cx="70092" cy="62858"/>
          </a:xfrm>
        </p:grpSpPr>
        <p:cxnSp>
          <p:nvCxnSpPr>
            <p:cNvPr id="212" name="Straight Arrow Connector 211"/>
            <p:cNvCxnSpPr/>
            <p:nvPr/>
          </p:nvCxnSpPr>
          <p:spPr>
            <a:xfrm flipV="1">
              <a:off x="8450044" y="2923481"/>
              <a:ext cx="66149" cy="61998"/>
            </a:xfrm>
            <a:prstGeom prst="straightConnector1">
              <a:avLst/>
            </a:prstGeom>
            <a:ln w="9525" cmpd="sng">
              <a:solidFill>
                <a:srgbClr val="0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Arrow Connector 212"/>
            <p:cNvCxnSpPr/>
            <p:nvPr/>
          </p:nvCxnSpPr>
          <p:spPr>
            <a:xfrm flipH="1" flipV="1">
              <a:off x="8446101" y="2924341"/>
              <a:ext cx="66149" cy="61998"/>
            </a:xfrm>
            <a:prstGeom prst="straightConnector1">
              <a:avLst/>
            </a:prstGeom>
            <a:ln w="9525" cmpd="sng">
              <a:solidFill>
                <a:srgbClr val="0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4" name="Group 213"/>
          <p:cNvGrpSpPr/>
          <p:nvPr/>
        </p:nvGrpSpPr>
        <p:grpSpPr>
          <a:xfrm>
            <a:off x="8311429" y="3321972"/>
            <a:ext cx="70092" cy="62858"/>
            <a:chOff x="8446101" y="2923481"/>
            <a:chExt cx="70092" cy="62858"/>
          </a:xfrm>
        </p:grpSpPr>
        <p:cxnSp>
          <p:nvCxnSpPr>
            <p:cNvPr id="215" name="Straight Arrow Connector 214"/>
            <p:cNvCxnSpPr/>
            <p:nvPr/>
          </p:nvCxnSpPr>
          <p:spPr>
            <a:xfrm flipV="1">
              <a:off x="8450044" y="2923481"/>
              <a:ext cx="66149" cy="61998"/>
            </a:xfrm>
            <a:prstGeom prst="straightConnector1">
              <a:avLst/>
            </a:prstGeom>
            <a:ln w="9525" cmpd="sng">
              <a:solidFill>
                <a:srgbClr val="0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Arrow Connector 215"/>
            <p:cNvCxnSpPr/>
            <p:nvPr/>
          </p:nvCxnSpPr>
          <p:spPr>
            <a:xfrm flipH="1" flipV="1">
              <a:off x="8446101" y="2924341"/>
              <a:ext cx="66149" cy="61998"/>
            </a:xfrm>
            <a:prstGeom prst="straightConnector1">
              <a:avLst/>
            </a:prstGeom>
            <a:ln w="9525" cmpd="sng">
              <a:solidFill>
                <a:srgbClr val="0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7" name="Group 216"/>
          <p:cNvGrpSpPr/>
          <p:nvPr/>
        </p:nvGrpSpPr>
        <p:grpSpPr>
          <a:xfrm>
            <a:off x="8597418" y="3288928"/>
            <a:ext cx="70092" cy="62858"/>
            <a:chOff x="8446101" y="2923481"/>
            <a:chExt cx="70092" cy="62858"/>
          </a:xfrm>
        </p:grpSpPr>
        <p:cxnSp>
          <p:nvCxnSpPr>
            <p:cNvPr id="218" name="Straight Arrow Connector 217"/>
            <p:cNvCxnSpPr/>
            <p:nvPr/>
          </p:nvCxnSpPr>
          <p:spPr>
            <a:xfrm flipV="1">
              <a:off x="8450044" y="2923481"/>
              <a:ext cx="66149" cy="61998"/>
            </a:xfrm>
            <a:prstGeom prst="straightConnector1">
              <a:avLst/>
            </a:prstGeom>
            <a:ln w="9525" cmpd="sng">
              <a:solidFill>
                <a:srgbClr val="0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Arrow Connector 218"/>
            <p:cNvCxnSpPr/>
            <p:nvPr/>
          </p:nvCxnSpPr>
          <p:spPr>
            <a:xfrm flipH="1" flipV="1">
              <a:off x="8446101" y="2924341"/>
              <a:ext cx="66149" cy="61998"/>
            </a:xfrm>
            <a:prstGeom prst="straightConnector1">
              <a:avLst/>
            </a:prstGeom>
            <a:ln w="9525" cmpd="sng">
              <a:solidFill>
                <a:srgbClr val="0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7" name="Oval 236"/>
          <p:cNvSpPr/>
          <p:nvPr/>
        </p:nvSpPr>
        <p:spPr>
          <a:xfrm>
            <a:off x="5732516" y="2658030"/>
            <a:ext cx="45719" cy="45719"/>
          </a:xfrm>
          <a:prstGeom prst="ellipse">
            <a:avLst/>
          </a:prstGeom>
          <a:ln>
            <a:noFill/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8" name="Group 167"/>
          <p:cNvGrpSpPr/>
          <p:nvPr/>
        </p:nvGrpSpPr>
        <p:grpSpPr>
          <a:xfrm>
            <a:off x="1479632" y="4765773"/>
            <a:ext cx="2346751" cy="559165"/>
            <a:chOff x="145135" y="2212507"/>
            <a:chExt cx="2346751" cy="559165"/>
          </a:xfrm>
        </p:grpSpPr>
        <p:sp>
          <p:nvSpPr>
            <p:cNvPr id="169" name="Moon 168"/>
            <p:cNvSpPr/>
            <p:nvPr/>
          </p:nvSpPr>
          <p:spPr>
            <a:xfrm rot="10800000">
              <a:off x="1206825" y="2324086"/>
              <a:ext cx="244325" cy="397109"/>
            </a:xfrm>
            <a:prstGeom prst="moon">
              <a:avLst>
                <a:gd name="adj" fmla="val 75582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Oval 169"/>
            <p:cNvSpPr/>
            <p:nvPr/>
          </p:nvSpPr>
          <p:spPr>
            <a:xfrm rot="10800000" flipH="1">
              <a:off x="1459918" y="2483879"/>
              <a:ext cx="77753" cy="7752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1" name="Straight Connector 170"/>
            <p:cNvCxnSpPr/>
            <p:nvPr/>
          </p:nvCxnSpPr>
          <p:spPr>
            <a:xfrm flipV="1">
              <a:off x="976443" y="2416802"/>
              <a:ext cx="268697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>
            <a:xfrm flipV="1">
              <a:off x="980947" y="2630721"/>
              <a:ext cx="268697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3" name="TextBox 172"/>
            <p:cNvSpPr txBox="1"/>
            <p:nvPr/>
          </p:nvSpPr>
          <p:spPr>
            <a:xfrm>
              <a:off x="145135" y="2238212"/>
              <a:ext cx="86042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smtClean="0">
                  <a:latin typeface="Cambria"/>
                  <a:cs typeface="Cambria"/>
                </a:rPr>
                <a:t>RowENB</a:t>
              </a:r>
              <a:endParaRPr lang="en-US" dirty="0">
                <a:latin typeface="Cambria"/>
                <a:cs typeface="Cambria"/>
              </a:endParaRPr>
            </a:p>
          </p:txBody>
        </p:sp>
        <p:sp>
          <p:nvSpPr>
            <p:cNvPr id="174" name="TextBox 173"/>
            <p:cNvSpPr txBox="1"/>
            <p:nvPr/>
          </p:nvSpPr>
          <p:spPr>
            <a:xfrm>
              <a:off x="243571" y="2463895"/>
              <a:ext cx="76174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smtClean="0">
                  <a:latin typeface="Cambria"/>
                  <a:cs typeface="Cambria"/>
                </a:rPr>
                <a:t>ColENB</a:t>
              </a:r>
              <a:endParaRPr lang="en-US" dirty="0">
                <a:latin typeface="Cambria"/>
                <a:cs typeface="Cambria"/>
              </a:endParaRPr>
            </a:p>
          </p:txBody>
        </p:sp>
        <p:cxnSp>
          <p:nvCxnSpPr>
            <p:cNvPr id="175" name="Straight Connector 174"/>
            <p:cNvCxnSpPr/>
            <p:nvPr/>
          </p:nvCxnSpPr>
          <p:spPr>
            <a:xfrm flipV="1">
              <a:off x="1542175" y="2522554"/>
              <a:ext cx="268697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6" name="TextBox 175"/>
            <p:cNvSpPr txBox="1"/>
            <p:nvPr/>
          </p:nvSpPr>
          <p:spPr>
            <a:xfrm>
              <a:off x="1498794" y="2212507"/>
              <a:ext cx="9930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 smtClean="0">
                  <a:latin typeface="Cambria"/>
                  <a:cs typeface="Cambria"/>
                </a:rPr>
                <a:t>RAMWrEn</a:t>
              </a:r>
              <a:endParaRPr lang="en-US" dirty="0">
                <a:latin typeface="Cambria"/>
                <a:cs typeface="Cambria"/>
              </a:endParaRPr>
            </a:p>
          </p:txBody>
        </p:sp>
      </p:grpSp>
      <p:sp>
        <p:nvSpPr>
          <p:cNvPr id="177" name="Rectangle 176"/>
          <p:cNvSpPr/>
          <p:nvPr/>
        </p:nvSpPr>
        <p:spPr>
          <a:xfrm>
            <a:off x="5189464" y="4120096"/>
            <a:ext cx="1307916" cy="3276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chemeClr val="tx1"/>
                </a:solidFill>
              </a:rPr>
              <a:t>Hit </a:t>
            </a:r>
            <a:r>
              <a:rPr lang="en-US" sz="1400" smtClean="0">
                <a:solidFill>
                  <a:schemeClr val="tx1"/>
                </a:solidFill>
              </a:rPr>
              <a:t>Flag Logic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78" name="TextBox 177"/>
          <p:cNvSpPr txBox="1"/>
          <p:nvPr/>
        </p:nvSpPr>
        <p:spPr>
          <a:xfrm>
            <a:off x="7016204" y="2467959"/>
            <a:ext cx="21155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mbria"/>
                <a:cs typeface="Cambria"/>
              </a:rPr>
              <a:t>Hard coded </a:t>
            </a:r>
            <a:r>
              <a:rPr lang="en-US" sz="1400" smtClean="0">
                <a:latin typeface="Cambria"/>
                <a:cs typeface="Cambria"/>
              </a:rPr>
              <a:t>pixel address</a:t>
            </a:r>
            <a:endParaRPr lang="en-US" dirty="0">
              <a:latin typeface="Cambria"/>
              <a:cs typeface="Cambria"/>
            </a:endParaRPr>
          </a:p>
        </p:txBody>
      </p:sp>
      <p:cxnSp>
        <p:nvCxnSpPr>
          <p:cNvPr id="179" name="Straight Connector 178"/>
          <p:cNvCxnSpPr/>
          <p:nvPr/>
        </p:nvCxnSpPr>
        <p:spPr>
          <a:xfrm>
            <a:off x="4494915" y="1940779"/>
            <a:ext cx="0" cy="4078373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778269" y="5741841"/>
            <a:ext cx="2099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Comparator latching</a:t>
            </a:r>
            <a:endParaRPr lang="en-US"/>
          </a:p>
        </p:txBody>
      </p:sp>
      <p:sp>
        <p:nvSpPr>
          <p:cNvPr id="180" name="TextBox 179"/>
          <p:cNvSpPr txBox="1"/>
          <p:nvPr/>
        </p:nvSpPr>
        <p:spPr>
          <a:xfrm>
            <a:off x="6307746" y="5742973"/>
            <a:ext cx="1372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Hit encoding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49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Periphery floor plan</a:t>
            </a:r>
            <a:endParaRPr lang="en-US" dirty="0"/>
          </a:p>
        </p:txBody>
      </p:sp>
      <p:sp>
        <p:nvSpPr>
          <p:cNvPr id="51" name="Content Placeholder 50"/>
          <p:cNvSpPr>
            <a:spLocks noGrp="1"/>
          </p:cNvSpPr>
          <p:nvPr>
            <p:ph idx="1"/>
          </p:nvPr>
        </p:nvSpPr>
        <p:spPr>
          <a:xfrm>
            <a:off x="1097280" y="3864076"/>
            <a:ext cx="10058400" cy="2005017"/>
          </a:xfrm>
        </p:spPr>
        <p:txBody>
          <a:bodyPr/>
          <a:lstStyle/>
          <a:p>
            <a:r>
              <a:rPr lang="en-US" dirty="0" smtClean="0"/>
              <a:t>Latching and encoding can</a:t>
            </a:r>
            <a:r>
              <a:rPr lang="en-US" dirty="0" smtClean="0"/>
              <a:t>’t be done physically at the same location or we would need 32 + 5 line across 40µm which is not feasible.</a:t>
            </a:r>
          </a:p>
          <a:p>
            <a:r>
              <a:rPr lang="en-US" dirty="0" smtClean="0"/>
              <a:t>The comparator latching/masking is done separately from the hit encoding in the strip.</a:t>
            </a:r>
          </a:p>
          <a:p>
            <a:r>
              <a:rPr lang="en-US" dirty="0" smtClean="0"/>
              <a:t>The encoding cell can accommodate for 5 more lines to the periphery.</a:t>
            </a:r>
          </a:p>
          <a:p>
            <a:r>
              <a:rPr lang="en-US" dirty="0" smtClean="0"/>
              <a:t>At the end of the encoding the data is resynchronized to the strip encoding block.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097280" y="2691862"/>
            <a:ext cx="1778655" cy="6194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pixels</a:t>
            </a:r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3507166" y="2691862"/>
            <a:ext cx="1787505" cy="61943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latch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5911154" y="2704702"/>
            <a:ext cx="1772756" cy="61943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encoding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891671" y="2820230"/>
            <a:ext cx="61058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891671" y="2965871"/>
            <a:ext cx="61058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891671" y="3111513"/>
            <a:ext cx="61058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891671" y="2868777"/>
            <a:ext cx="61058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891671" y="3014418"/>
            <a:ext cx="61058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891671" y="3160060"/>
            <a:ext cx="61058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891671" y="2917324"/>
            <a:ext cx="61058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891671" y="3062966"/>
            <a:ext cx="61058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891671" y="3208610"/>
            <a:ext cx="61058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301555" y="2834236"/>
            <a:ext cx="61058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5301555" y="2979877"/>
            <a:ext cx="61058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5301555" y="3125519"/>
            <a:ext cx="61058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301555" y="2882783"/>
            <a:ext cx="61058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5301555" y="3028424"/>
            <a:ext cx="61058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5301555" y="3174066"/>
            <a:ext cx="61058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5301555" y="2931330"/>
            <a:ext cx="61058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5301555" y="3076972"/>
            <a:ext cx="61058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5301555" y="3222616"/>
            <a:ext cx="61058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689411" y="2833070"/>
            <a:ext cx="61058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7689411" y="2978711"/>
            <a:ext cx="61058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689411" y="2881617"/>
            <a:ext cx="61058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7689411" y="2930164"/>
            <a:ext cx="61058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2744755" y="2290505"/>
            <a:ext cx="904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32 lines</a:t>
            </a:r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5154639" y="2311096"/>
            <a:ext cx="904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32 lines</a:t>
            </a:r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7542495" y="2302982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  <a:r>
              <a:rPr lang="en-US" dirty="0" smtClean="0"/>
              <a:t> lines</a:t>
            </a:r>
            <a:endParaRPr lang="en-US" dirty="0"/>
          </a:p>
        </p:txBody>
      </p:sp>
      <p:sp>
        <p:nvSpPr>
          <p:cNvPr id="52" name="Rounded Rectangle 51"/>
          <p:cNvSpPr/>
          <p:nvPr/>
        </p:nvSpPr>
        <p:spPr>
          <a:xfrm>
            <a:off x="8329890" y="2651692"/>
            <a:ext cx="1472476" cy="619432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 synch.</a:t>
            </a:r>
            <a:endParaRPr lang="en-US" dirty="0"/>
          </a:p>
        </p:txBody>
      </p:sp>
      <p:cxnSp>
        <p:nvCxnSpPr>
          <p:cNvPr id="53" name="Straight Connector 52"/>
          <p:cNvCxnSpPr/>
          <p:nvPr/>
        </p:nvCxnSpPr>
        <p:spPr>
          <a:xfrm>
            <a:off x="9810389" y="2841184"/>
            <a:ext cx="61058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9810389" y="2986825"/>
            <a:ext cx="61058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9810389" y="2889731"/>
            <a:ext cx="61058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9810389" y="2938278"/>
            <a:ext cx="61058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9663473" y="2311096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  <a:r>
              <a:rPr lang="en-US" dirty="0" smtClean="0"/>
              <a:t> lines</a:t>
            </a:r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10448346" y="2672408"/>
            <a:ext cx="10452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 Strip</a:t>
            </a:r>
          </a:p>
          <a:p>
            <a:r>
              <a:rPr lang="en-US" dirty="0" smtClean="0"/>
              <a:t>encoding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1256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Hit Latching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148" y="1845734"/>
            <a:ext cx="5344531" cy="1705198"/>
          </a:xfrm>
        </p:spPr>
        <p:txBody>
          <a:bodyPr>
            <a:normAutofit/>
          </a:bodyPr>
          <a:lstStyle/>
          <a:p>
            <a:r>
              <a:rPr lang="en-US" dirty="0" smtClean="0"/>
              <a:t>Dynamic comparator output resynchronization on the 25ns clock.</a:t>
            </a:r>
          </a:p>
          <a:p>
            <a:r>
              <a:rPr lang="en-US" dirty="0" smtClean="0"/>
              <a:t>25ns clock pumping: no high Z node for more than 12.5ns.</a:t>
            </a:r>
          </a:p>
        </p:txBody>
      </p:sp>
      <p:sp>
        <p:nvSpPr>
          <p:cNvPr id="93" name="Left Bracket 92"/>
          <p:cNvSpPr/>
          <p:nvPr/>
        </p:nvSpPr>
        <p:spPr>
          <a:xfrm rot="16200000">
            <a:off x="2584835" y="3879534"/>
            <a:ext cx="73235" cy="1266977"/>
          </a:xfrm>
          <a:prstGeom prst="leftBracket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Left Bracket 93"/>
          <p:cNvSpPr/>
          <p:nvPr/>
        </p:nvSpPr>
        <p:spPr>
          <a:xfrm rot="16200000">
            <a:off x="3873323" y="4197388"/>
            <a:ext cx="84206" cy="630214"/>
          </a:xfrm>
          <a:prstGeom prst="leftBracket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TextBox 94"/>
          <p:cNvSpPr txBox="1"/>
          <p:nvPr/>
        </p:nvSpPr>
        <p:spPr>
          <a:xfrm>
            <a:off x="1935526" y="4564910"/>
            <a:ext cx="13202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Comp synch</a:t>
            </a:r>
          </a:p>
          <a:p>
            <a:pPr algn="ctr"/>
            <a:r>
              <a:rPr lang="en-US" dirty="0" smtClean="0"/>
              <a:t>with </a:t>
            </a:r>
            <a:r>
              <a:rPr lang="en-US" dirty="0" err="1" smtClean="0"/>
              <a:t>Ck</a:t>
            </a:r>
            <a:endParaRPr lang="en-US" dirty="0"/>
          </a:p>
        </p:txBody>
      </p:sp>
      <p:sp>
        <p:nvSpPr>
          <p:cNvPr id="96" name="TextBox 95"/>
          <p:cNvSpPr txBox="1"/>
          <p:nvPr/>
        </p:nvSpPr>
        <p:spPr>
          <a:xfrm>
            <a:off x="3569706" y="4578880"/>
            <a:ext cx="6854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½ </a:t>
            </a:r>
            <a:r>
              <a:rPr lang="en-US" dirty="0" err="1" smtClean="0"/>
              <a:t>Ck</a:t>
            </a:r>
            <a:r>
              <a:rPr lang="en-US" dirty="0" smtClean="0"/>
              <a:t> </a:t>
            </a:r>
          </a:p>
          <a:p>
            <a:pPr algn="ctr"/>
            <a:r>
              <a:rPr lang="en-US" dirty="0" smtClean="0"/>
              <a:t>delay</a:t>
            </a:r>
            <a:endParaRPr lang="en-US" dirty="0"/>
          </a:p>
        </p:txBody>
      </p:sp>
      <p:sp>
        <p:nvSpPr>
          <p:cNvPr id="134" name="Left Bracket 133"/>
          <p:cNvSpPr/>
          <p:nvPr/>
        </p:nvSpPr>
        <p:spPr>
          <a:xfrm rot="16200000">
            <a:off x="4788527" y="4089075"/>
            <a:ext cx="92849" cy="886759"/>
          </a:xfrm>
          <a:prstGeom prst="leftBracket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TextBox 134"/>
          <p:cNvSpPr txBox="1"/>
          <p:nvPr/>
        </p:nvSpPr>
        <p:spPr>
          <a:xfrm>
            <a:off x="4456606" y="4581760"/>
            <a:ext cx="7585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NAND</a:t>
            </a:r>
            <a:endParaRPr lang="en-US" dirty="0"/>
          </a:p>
        </p:txBody>
      </p:sp>
      <p:grpSp>
        <p:nvGrpSpPr>
          <p:cNvPr id="140" name="Group 139"/>
          <p:cNvGrpSpPr/>
          <p:nvPr/>
        </p:nvGrpSpPr>
        <p:grpSpPr>
          <a:xfrm>
            <a:off x="1298246" y="2717301"/>
            <a:ext cx="3965524" cy="1619662"/>
            <a:chOff x="3169576" y="3631701"/>
            <a:chExt cx="3965524" cy="1619662"/>
          </a:xfrm>
        </p:grpSpPr>
        <p:grpSp>
          <p:nvGrpSpPr>
            <p:cNvPr id="4" name="Group 3"/>
            <p:cNvGrpSpPr/>
            <p:nvPr/>
          </p:nvGrpSpPr>
          <p:grpSpPr>
            <a:xfrm>
              <a:off x="3994970" y="3906917"/>
              <a:ext cx="193614" cy="209318"/>
              <a:chOff x="6084562" y="2831538"/>
              <a:chExt cx="193614" cy="209318"/>
            </a:xfrm>
          </p:grpSpPr>
          <p:cxnSp>
            <p:nvCxnSpPr>
              <p:cNvPr id="5" name="Straight Connector 4"/>
              <p:cNvCxnSpPr/>
              <p:nvPr/>
            </p:nvCxnSpPr>
            <p:spPr>
              <a:xfrm>
                <a:off x="6161330" y="2831538"/>
                <a:ext cx="0" cy="209318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/>
              <p:cNvCxnSpPr/>
              <p:nvPr/>
            </p:nvCxnSpPr>
            <p:spPr>
              <a:xfrm>
                <a:off x="6157131" y="2831538"/>
                <a:ext cx="121045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>
              <a:xfrm>
                <a:off x="6157131" y="3037632"/>
                <a:ext cx="121045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Oval 7"/>
              <p:cNvSpPr/>
              <p:nvPr/>
            </p:nvSpPr>
            <p:spPr>
              <a:xfrm>
                <a:off x="6084562" y="2897437"/>
                <a:ext cx="77753" cy="7752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4067539" y="4319105"/>
              <a:ext cx="121045" cy="209318"/>
              <a:chOff x="6157131" y="2831538"/>
              <a:chExt cx="121045" cy="209318"/>
            </a:xfrm>
          </p:grpSpPr>
          <p:cxnSp>
            <p:nvCxnSpPr>
              <p:cNvPr id="10" name="Straight Connector 9"/>
              <p:cNvCxnSpPr/>
              <p:nvPr/>
            </p:nvCxnSpPr>
            <p:spPr>
              <a:xfrm>
                <a:off x="6161330" y="2831538"/>
                <a:ext cx="0" cy="209318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6157131" y="2831538"/>
                <a:ext cx="121045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6157131" y="3037632"/>
                <a:ext cx="121045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" name="Straight Connector 12"/>
            <p:cNvCxnSpPr/>
            <p:nvPr/>
          </p:nvCxnSpPr>
          <p:spPr>
            <a:xfrm>
              <a:off x="4188584" y="4109787"/>
              <a:ext cx="0" cy="209318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Group 13"/>
            <p:cNvGrpSpPr/>
            <p:nvPr/>
          </p:nvGrpSpPr>
          <p:grpSpPr>
            <a:xfrm>
              <a:off x="4067538" y="4731293"/>
              <a:ext cx="121045" cy="209318"/>
              <a:chOff x="6157131" y="2831538"/>
              <a:chExt cx="121045" cy="209318"/>
            </a:xfrm>
          </p:grpSpPr>
          <p:cxnSp>
            <p:nvCxnSpPr>
              <p:cNvPr id="15" name="Straight Connector 14"/>
              <p:cNvCxnSpPr/>
              <p:nvPr/>
            </p:nvCxnSpPr>
            <p:spPr>
              <a:xfrm>
                <a:off x="6161330" y="2831538"/>
                <a:ext cx="0" cy="209318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6157131" y="2831538"/>
                <a:ext cx="121045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6157131" y="3037632"/>
                <a:ext cx="121045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8" name="Straight Connector 17"/>
            <p:cNvCxnSpPr/>
            <p:nvPr/>
          </p:nvCxnSpPr>
          <p:spPr>
            <a:xfrm>
              <a:off x="4188583" y="4525199"/>
              <a:ext cx="0" cy="209318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873925" y="4011576"/>
              <a:ext cx="121045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873924" y="4423764"/>
              <a:ext cx="193614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3873924" y="4835952"/>
              <a:ext cx="193614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4188583" y="4937387"/>
              <a:ext cx="0" cy="209318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Isosceles Triangle 97"/>
            <p:cNvSpPr/>
            <p:nvPr/>
          </p:nvSpPr>
          <p:spPr>
            <a:xfrm flipV="1">
              <a:off x="4120054" y="5150863"/>
              <a:ext cx="137057" cy="100500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Isosceles Triangle 97"/>
            <p:cNvSpPr/>
            <p:nvPr/>
          </p:nvSpPr>
          <p:spPr>
            <a:xfrm flipV="1">
              <a:off x="4120052" y="3631701"/>
              <a:ext cx="137057" cy="100500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4188581" y="3697599"/>
              <a:ext cx="0" cy="209318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3169576" y="3802258"/>
              <a:ext cx="7360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Comp</a:t>
              </a:r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172194" y="4632282"/>
              <a:ext cx="7360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Comp</a:t>
              </a:r>
              <a:endParaRPr lang="en-US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447001" y="4214446"/>
              <a:ext cx="4122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Ck</a:t>
              </a:r>
              <a:endParaRPr lang="en-US" dirty="0"/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4842076" y="3906917"/>
              <a:ext cx="193614" cy="209318"/>
              <a:chOff x="6084562" y="2831538"/>
              <a:chExt cx="193614" cy="209318"/>
            </a:xfrm>
          </p:grpSpPr>
          <p:cxnSp>
            <p:nvCxnSpPr>
              <p:cNvPr id="31" name="Straight Connector 30"/>
              <p:cNvCxnSpPr/>
              <p:nvPr/>
            </p:nvCxnSpPr>
            <p:spPr>
              <a:xfrm>
                <a:off x="6161330" y="2831538"/>
                <a:ext cx="0" cy="209318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6157131" y="2831538"/>
                <a:ext cx="121045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6157131" y="3037632"/>
                <a:ext cx="121045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Oval 33"/>
              <p:cNvSpPr/>
              <p:nvPr/>
            </p:nvSpPr>
            <p:spPr>
              <a:xfrm>
                <a:off x="6084562" y="2897437"/>
                <a:ext cx="77753" cy="7752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39" name="Straight Connector 38"/>
            <p:cNvCxnSpPr/>
            <p:nvPr/>
          </p:nvCxnSpPr>
          <p:spPr>
            <a:xfrm>
              <a:off x="5035690" y="4109787"/>
              <a:ext cx="0" cy="209318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0" name="Group 39"/>
            <p:cNvGrpSpPr/>
            <p:nvPr/>
          </p:nvGrpSpPr>
          <p:grpSpPr>
            <a:xfrm>
              <a:off x="4914644" y="4731293"/>
              <a:ext cx="121045" cy="209318"/>
              <a:chOff x="6157131" y="2831538"/>
              <a:chExt cx="121045" cy="209318"/>
            </a:xfrm>
          </p:grpSpPr>
          <p:cxnSp>
            <p:nvCxnSpPr>
              <p:cNvPr id="41" name="Straight Connector 40"/>
              <p:cNvCxnSpPr/>
              <p:nvPr/>
            </p:nvCxnSpPr>
            <p:spPr>
              <a:xfrm>
                <a:off x="6161330" y="2831538"/>
                <a:ext cx="0" cy="209318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>
                <a:off x="6157131" y="2831538"/>
                <a:ext cx="121045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>
                <a:off x="6157131" y="3037632"/>
                <a:ext cx="121045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4" name="Straight Connector 43"/>
            <p:cNvCxnSpPr/>
            <p:nvPr/>
          </p:nvCxnSpPr>
          <p:spPr>
            <a:xfrm>
              <a:off x="5035689" y="4525199"/>
              <a:ext cx="0" cy="209318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5035689" y="4937387"/>
              <a:ext cx="0" cy="209318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Isosceles Triangle 97"/>
            <p:cNvSpPr/>
            <p:nvPr/>
          </p:nvSpPr>
          <p:spPr>
            <a:xfrm flipV="1">
              <a:off x="4967160" y="5150863"/>
              <a:ext cx="137057" cy="100500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Isosceles Triangle 97"/>
            <p:cNvSpPr/>
            <p:nvPr/>
          </p:nvSpPr>
          <p:spPr>
            <a:xfrm flipV="1">
              <a:off x="4967158" y="3631701"/>
              <a:ext cx="137057" cy="100500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8" name="Straight Connector 47"/>
            <p:cNvCxnSpPr/>
            <p:nvPr/>
          </p:nvCxnSpPr>
          <p:spPr>
            <a:xfrm>
              <a:off x="5035687" y="3697599"/>
              <a:ext cx="0" cy="209318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3" name="Group 52"/>
            <p:cNvGrpSpPr/>
            <p:nvPr/>
          </p:nvGrpSpPr>
          <p:grpSpPr>
            <a:xfrm>
              <a:off x="4846497" y="4321912"/>
              <a:ext cx="193614" cy="209318"/>
              <a:chOff x="6084562" y="2831538"/>
              <a:chExt cx="193614" cy="209318"/>
            </a:xfrm>
          </p:grpSpPr>
          <p:cxnSp>
            <p:nvCxnSpPr>
              <p:cNvPr id="54" name="Straight Connector 53"/>
              <p:cNvCxnSpPr/>
              <p:nvPr/>
            </p:nvCxnSpPr>
            <p:spPr>
              <a:xfrm>
                <a:off x="6161330" y="2831538"/>
                <a:ext cx="0" cy="209318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>
                <a:off x="6157131" y="2831538"/>
                <a:ext cx="121045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6157131" y="3037632"/>
                <a:ext cx="121045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Oval 56"/>
              <p:cNvSpPr/>
              <p:nvPr/>
            </p:nvSpPr>
            <p:spPr>
              <a:xfrm>
                <a:off x="6084562" y="2897437"/>
                <a:ext cx="77753" cy="7752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58" name="Straight Connector 57"/>
            <p:cNvCxnSpPr/>
            <p:nvPr/>
          </p:nvCxnSpPr>
          <p:spPr>
            <a:xfrm>
              <a:off x="4648462" y="4423764"/>
              <a:ext cx="193614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/>
            <p:cNvSpPr txBox="1"/>
            <p:nvPr/>
          </p:nvSpPr>
          <p:spPr>
            <a:xfrm>
              <a:off x="4221539" y="4214446"/>
              <a:ext cx="4122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Ck</a:t>
              </a:r>
              <a:endParaRPr lang="en-US" dirty="0"/>
            </a:p>
          </p:txBody>
        </p:sp>
        <p:cxnSp>
          <p:nvCxnSpPr>
            <p:cNvPr id="60" name="Straight Connector 59"/>
            <p:cNvCxnSpPr/>
            <p:nvPr/>
          </p:nvCxnSpPr>
          <p:spPr>
            <a:xfrm>
              <a:off x="4188581" y="4215162"/>
              <a:ext cx="549674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4732317" y="4011576"/>
              <a:ext cx="0" cy="824376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4723713" y="4836668"/>
              <a:ext cx="193614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4723713" y="4011576"/>
              <a:ext cx="120383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7" name="Group 66"/>
            <p:cNvGrpSpPr/>
            <p:nvPr/>
          </p:nvGrpSpPr>
          <p:grpSpPr>
            <a:xfrm>
              <a:off x="5700012" y="3906917"/>
              <a:ext cx="193614" cy="209318"/>
              <a:chOff x="6084562" y="2831538"/>
              <a:chExt cx="193614" cy="209318"/>
            </a:xfrm>
          </p:grpSpPr>
          <p:cxnSp>
            <p:nvCxnSpPr>
              <p:cNvPr id="68" name="Straight Connector 67"/>
              <p:cNvCxnSpPr/>
              <p:nvPr/>
            </p:nvCxnSpPr>
            <p:spPr>
              <a:xfrm>
                <a:off x="6161330" y="2831538"/>
                <a:ext cx="0" cy="209318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>
                <a:off x="6157131" y="2831538"/>
                <a:ext cx="121045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>
                <a:off x="6157131" y="3037632"/>
                <a:ext cx="121045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Oval 70"/>
              <p:cNvSpPr/>
              <p:nvPr/>
            </p:nvSpPr>
            <p:spPr>
              <a:xfrm>
                <a:off x="6084562" y="2897437"/>
                <a:ext cx="77753" cy="7752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72" name="Straight Connector 71"/>
            <p:cNvCxnSpPr/>
            <p:nvPr/>
          </p:nvCxnSpPr>
          <p:spPr>
            <a:xfrm>
              <a:off x="5893626" y="4109787"/>
              <a:ext cx="0" cy="209318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3" name="Group 72"/>
            <p:cNvGrpSpPr/>
            <p:nvPr/>
          </p:nvGrpSpPr>
          <p:grpSpPr>
            <a:xfrm>
              <a:off x="5772580" y="4731293"/>
              <a:ext cx="121045" cy="209318"/>
              <a:chOff x="6157131" y="2831538"/>
              <a:chExt cx="121045" cy="209318"/>
            </a:xfrm>
          </p:grpSpPr>
          <p:cxnSp>
            <p:nvCxnSpPr>
              <p:cNvPr id="74" name="Straight Connector 73"/>
              <p:cNvCxnSpPr/>
              <p:nvPr/>
            </p:nvCxnSpPr>
            <p:spPr>
              <a:xfrm>
                <a:off x="6161330" y="2831538"/>
                <a:ext cx="0" cy="209318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>
                <a:off x="6157131" y="2831538"/>
                <a:ext cx="121045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>
                <a:off x="6157131" y="3037632"/>
                <a:ext cx="121045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7" name="Straight Connector 76"/>
            <p:cNvCxnSpPr/>
            <p:nvPr/>
          </p:nvCxnSpPr>
          <p:spPr>
            <a:xfrm>
              <a:off x="5893625" y="4525199"/>
              <a:ext cx="0" cy="209318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5893625" y="4937387"/>
              <a:ext cx="0" cy="209318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Isosceles Triangle 97"/>
            <p:cNvSpPr/>
            <p:nvPr/>
          </p:nvSpPr>
          <p:spPr>
            <a:xfrm flipV="1">
              <a:off x="5825096" y="5150863"/>
              <a:ext cx="137057" cy="100500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Isosceles Triangle 97"/>
            <p:cNvSpPr/>
            <p:nvPr/>
          </p:nvSpPr>
          <p:spPr>
            <a:xfrm flipV="1">
              <a:off x="5825094" y="3631701"/>
              <a:ext cx="137057" cy="100500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1" name="Straight Connector 80"/>
            <p:cNvCxnSpPr/>
            <p:nvPr/>
          </p:nvCxnSpPr>
          <p:spPr>
            <a:xfrm>
              <a:off x="5893623" y="3697599"/>
              <a:ext cx="0" cy="209318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>
              <a:off x="5506398" y="4423764"/>
              <a:ext cx="260126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>
              <a:off x="5590253" y="4011576"/>
              <a:ext cx="0" cy="824376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>
              <a:off x="5581649" y="4836668"/>
              <a:ext cx="193614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5581649" y="4011576"/>
              <a:ext cx="120383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>
              <a:off x="5031975" y="4632282"/>
              <a:ext cx="549674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Box 91"/>
            <p:cNvSpPr txBox="1"/>
            <p:nvPr/>
          </p:nvSpPr>
          <p:spPr>
            <a:xfrm>
              <a:off x="5126269" y="4217395"/>
              <a:ext cx="4122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Ck</a:t>
              </a:r>
              <a:endParaRPr lang="en-US" dirty="0"/>
            </a:p>
          </p:txBody>
        </p:sp>
        <p:grpSp>
          <p:nvGrpSpPr>
            <p:cNvPr id="97" name="Group 96"/>
            <p:cNvGrpSpPr/>
            <p:nvPr/>
          </p:nvGrpSpPr>
          <p:grpSpPr>
            <a:xfrm>
              <a:off x="6447418" y="4315881"/>
              <a:ext cx="121045" cy="209318"/>
              <a:chOff x="6157131" y="2831538"/>
              <a:chExt cx="121045" cy="209318"/>
            </a:xfrm>
          </p:grpSpPr>
          <p:cxnSp>
            <p:nvCxnSpPr>
              <p:cNvPr id="98" name="Straight Connector 97"/>
              <p:cNvCxnSpPr/>
              <p:nvPr/>
            </p:nvCxnSpPr>
            <p:spPr>
              <a:xfrm>
                <a:off x="6161330" y="2831538"/>
                <a:ext cx="0" cy="209318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/>
              <p:nvPr/>
            </p:nvCxnSpPr>
            <p:spPr>
              <a:xfrm>
                <a:off x="6157131" y="2831538"/>
                <a:ext cx="121045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>
                <a:off x="6157131" y="3037632"/>
                <a:ext cx="121045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1" name="Straight Connector 100"/>
            <p:cNvCxnSpPr/>
            <p:nvPr/>
          </p:nvCxnSpPr>
          <p:spPr>
            <a:xfrm>
              <a:off x="5893622" y="4629858"/>
              <a:ext cx="674841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>
              <a:off x="6568463" y="4525199"/>
              <a:ext cx="0" cy="104659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5" name="Group 104"/>
            <p:cNvGrpSpPr/>
            <p:nvPr/>
          </p:nvGrpSpPr>
          <p:grpSpPr>
            <a:xfrm>
              <a:off x="6373765" y="3906917"/>
              <a:ext cx="193614" cy="209318"/>
              <a:chOff x="6084562" y="2831538"/>
              <a:chExt cx="193614" cy="209318"/>
            </a:xfrm>
          </p:grpSpPr>
          <p:cxnSp>
            <p:nvCxnSpPr>
              <p:cNvPr id="106" name="Straight Connector 105"/>
              <p:cNvCxnSpPr/>
              <p:nvPr/>
            </p:nvCxnSpPr>
            <p:spPr>
              <a:xfrm>
                <a:off x="6161330" y="2831538"/>
                <a:ext cx="0" cy="209318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>
                <a:off x="6157131" y="2831538"/>
                <a:ext cx="121045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>
                <a:off x="6157131" y="3037632"/>
                <a:ext cx="121045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9" name="Oval 108"/>
              <p:cNvSpPr/>
              <p:nvPr/>
            </p:nvSpPr>
            <p:spPr>
              <a:xfrm>
                <a:off x="6084562" y="2897437"/>
                <a:ext cx="77753" cy="7752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0" name="Group 109"/>
            <p:cNvGrpSpPr/>
            <p:nvPr/>
          </p:nvGrpSpPr>
          <p:grpSpPr>
            <a:xfrm>
              <a:off x="5766524" y="4321912"/>
              <a:ext cx="121045" cy="209318"/>
              <a:chOff x="6157131" y="2831538"/>
              <a:chExt cx="121045" cy="209318"/>
            </a:xfrm>
          </p:grpSpPr>
          <p:cxnSp>
            <p:nvCxnSpPr>
              <p:cNvPr id="111" name="Straight Connector 110"/>
              <p:cNvCxnSpPr/>
              <p:nvPr/>
            </p:nvCxnSpPr>
            <p:spPr>
              <a:xfrm>
                <a:off x="6161330" y="2831538"/>
                <a:ext cx="0" cy="209318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/>
              <p:nvPr/>
            </p:nvCxnSpPr>
            <p:spPr>
              <a:xfrm>
                <a:off x="6157131" y="2831538"/>
                <a:ext cx="121045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/>
              <p:cNvCxnSpPr/>
              <p:nvPr/>
            </p:nvCxnSpPr>
            <p:spPr>
              <a:xfrm>
                <a:off x="6157131" y="3037632"/>
                <a:ext cx="121045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5" name="Straight Connector 114"/>
            <p:cNvCxnSpPr/>
            <p:nvPr/>
          </p:nvCxnSpPr>
          <p:spPr>
            <a:xfrm>
              <a:off x="5896660" y="4214446"/>
              <a:ext cx="366243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>
              <a:off x="6253382" y="4011576"/>
              <a:ext cx="120383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6262903" y="4005128"/>
              <a:ext cx="0" cy="209318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>
              <a:off x="6576020" y="4109787"/>
              <a:ext cx="0" cy="209318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Isosceles Triangle 97"/>
            <p:cNvSpPr/>
            <p:nvPr/>
          </p:nvSpPr>
          <p:spPr>
            <a:xfrm flipV="1">
              <a:off x="6498850" y="3631701"/>
              <a:ext cx="137057" cy="100500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2" name="Straight Connector 121"/>
            <p:cNvCxnSpPr/>
            <p:nvPr/>
          </p:nvCxnSpPr>
          <p:spPr>
            <a:xfrm>
              <a:off x="6567379" y="3697599"/>
              <a:ext cx="0" cy="209318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3" name="Group 122"/>
            <p:cNvGrpSpPr/>
            <p:nvPr/>
          </p:nvGrpSpPr>
          <p:grpSpPr>
            <a:xfrm>
              <a:off x="6872958" y="3915226"/>
              <a:ext cx="193614" cy="209318"/>
              <a:chOff x="6084562" y="2831538"/>
              <a:chExt cx="193614" cy="209318"/>
            </a:xfrm>
          </p:grpSpPr>
          <p:cxnSp>
            <p:nvCxnSpPr>
              <p:cNvPr id="124" name="Straight Connector 123"/>
              <p:cNvCxnSpPr/>
              <p:nvPr/>
            </p:nvCxnSpPr>
            <p:spPr>
              <a:xfrm>
                <a:off x="6161330" y="2831538"/>
                <a:ext cx="0" cy="209318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/>
              <p:cNvCxnSpPr/>
              <p:nvPr/>
            </p:nvCxnSpPr>
            <p:spPr>
              <a:xfrm>
                <a:off x="6157131" y="2831538"/>
                <a:ext cx="121045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/>
              <p:cNvCxnSpPr/>
              <p:nvPr/>
            </p:nvCxnSpPr>
            <p:spPr>
              <a:xfrm>
                <a:off x="6157131" y="3037632"/>
                <a:ext cx="121045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7" name="Oval 126"/>
              <p:cNvSpPr/>
              <p:nvPr/>
            </p:nvSpPr>
            <p:spPr>
              <a:xfrm>
                <a:off x="6084562" y="2897437"/>
                <a:ext cx="77753" cy="7752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8" name="Isosceles Triangle 97"/>
            <p:cNvSpPr/>
            <p:nvPr/>
          </p:nvSpPr>
          <p:spPr>
            <a:xfrm flipV="1">
              <a:off x="6998043" y="3640010"/>
              <a:ext cx="137057" cy="100500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9" name="Straight Connector 128"/>
            <p:cNvCxnSpPr/>
            <p:nvPr/>
          </p:nvCxnSpPr>
          <p:spPr>
            <a:xfrm>
              <a:off x="7066572" y="3705908"/>
              <a:ext cx="0" cy="209318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>
              <a:off x="7066572" y="4116235"/>
              <a:ext cx="0" cy="104659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>
              <a:off x="6576020" y="4220137"/>
              <a:ext cx="490552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>
              <a:off x="6752575" y="4013860"/>
              <a:ext cx="120383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/>
          </p:nvCxnSpPr>
          <p:spPr>
            <a:xfrm>
              <a:off x="5581649" y="4267788"/>
              <a:ext cx="1170926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>
              <a:off x="6764926" y="4005714"/>
              <a:ext cx="0" cy="262074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8405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Comparator latch layout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392415" y="2050478"/>
            <a:ext cx="8101088" cy="3818616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7130049" y="1845734"/>
            <a:ext cx="4025629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Completely </a:t>
            </a:r>
            <a:r>
              <a:rPr lang="en-US" dirty="0" err="1" smtClean="0"/>
              <a:t>RadHard</a:t>
            </a:r>
            <a:r>
              <a:rPr lang="en-US" dirty="0" smtClean="0"/>
              <a:t> design.</a:t>
            </a:r>
          </a:p>
          <a:p>
            <a:r>
              <a:rPr lang="en-US" dirty="0" smtClean="0"/>
              <a:t>10.7µm pitch: 32x10.7 </a:t>
            </a:r>
            <a:r>
              <a:rPr lang="en-US" dirty="0" smtClean="0"/>
              <a:t>~340µm for comparator latching and masking.</a:t>
            </a:r>
          </a:p>
          <a:p>
            <a:r>
              <a:rPr lang="en-US" dirty="0"/>
              <a:t>8.95µm pitch for the half comparator</a:t>
            </a:r>
            <a:r>
              <a:rPr lang="en-US" dirty="0" smtClean="0"/>
              <a:t>.</a:t>
            </a:r>
            <a:endParaRPr lang="en-US" dirty="0" smtClean="0"/>
          </a:p>
          <a:p>
            <a:r>
              <a:rPr lang="en-US" dirty="0" smtClean="0"/>
              <a:t>Layout as compact as possible: no additional Metal for connection can be used.</a:t>
            </a:r>
          </a:p>
          <a:p>
            <a:r>
              <a:rPr lang="en-US" dirty="0" smtClean="0"/>
              <a:t>Without the ½ comparator can be directly re-use for the pixel with full comparator.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448694" y="2434164"/>
            <a:ext cx="3287572" cy="1873046"/>
          </a:xfrm>
          <a:prstGeom prst="roundRect">
            <a:avLst>
              <a:gd name="adj" fmla="val 5826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513318" y="3930694"/>
            <a:ext cx="2238241" cy="369332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Comparator 2</a:t>
            </a:r>
            <a:r>
              <a:rPr lang="en-US" baseline="30000" dirty="0" smtClean="0"/>
              <a:t>nd</a:t>
            </a:r>
            <a:r>
              <a:rPr lang="en-US" dirty="0" smtClean="0"/>
              <a:t> stage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32883" y="5388117"/>
            <a:ext cx="1568956" cy="369332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mtClean="0"/>
              <a:t>½ Comparator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448694" y="4300004"/>
            <a:ext cx="5544296" cy="1423049"/>
          </a:xfrm>
          <a:prstGeom prst="roundRect">
            <a:avLst>
              <a:gd name="adj" fmla="val 5826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3733661" y="2434164"/>
            <a:ext cx="2338699" cy="1873046"/>
          </a:xfrm>
          <a:prstGeom prst="roundRect">
            <a:avLst>
              <a:gd name="adj" fmla="val 5826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821697" y="3930694"/>
            <a:ext cx="1250663" cy="369332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mtClean="0"/>
              <a:t>Hit latching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6096636" y="2426958"/>
            <a:ext cx="924598" cy="1873046"/>
          </a:xfrm>
          <a:prstGeom prst="roundRect">
            <a:avLst>
              <a:gd name="adj" fmla="val 5826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395984" y="3930694"/>
            <a:ext cx="639919" cy="369332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62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Complexity of the latching layout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37"/>
          <a:stretch/>
        </p:blipFill>
        <p:spPr>
          <a:xfrm>
            <a:off x="1134345" y="2031101"/>
            <a:ext cx="7679117" cy="3986927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9101470" y="1845734"/>
            <a:ext cx="2054208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Metal 1 use for interconnection</a:t>
            </a:r>
          </a:p>
          <a:p>
            <a:r>
              <a:rPr lang="en-US" dirty="0" smtClean="0"/>
              <a:t>Metal 2 vertical for biasing</a:t>
            </a:r>
          </a:p>
          <a:p>
            <a:r>
              <a:rPr lang="en-US" dirty="0" smtClean="0"/>
              <a:t>Metal 3 fully occupied by 32 lines</a:t>
            </a:r>
          </a:p>
          <a:p>
            <a:r>
              <a:rPr lang="en-US" dirty="0" smtClean="0"/>
              <a:t>Metal 4 power supplies.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0443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Principle behind Hit encoding in the strip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3025015"/>
              </p:ext>
            </p:extLst>
          </p:nvPr>
        </p:nvGraphicFramePr>
        <p:xfrm>
          <a:off x="1096963" y="1846263"/>
          <a:ext cx="3049251" cy="445008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514668"/>
                <a:gridCol w="657289"/>
                <a:gridCol w="1044004"/>
                <a:gridCol w="83329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Hit</a:t>
                      </a:r>
                      <a:endParaRPr 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Prev</a:t>
                      </a:r>
                      <a:endParaRPr 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Encoded</a:t>
                      </a:r>
                      <a:endParaRPr 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Flag</a:t>
                      </a:r>
                      <a:endParaRPr 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1083885" y="3716176"/>
            <a:ext cx="1621039" cy="32748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096963" y="5208278"/>
            <a:ext cx="3049251" cy="34191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/>
              <p:cNvSpPr txBox="1">
                <a:spLocks/>
              </p:cNvSpPr>
              <p:nvPr/>
            </p:nvSpPr>
            <p:spPr>
              <a:xfrm>
                <a:off x="5811148" y="1845734"/>
                <a:ext cx="5344531" cy="4023360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smtClean="0"/>
                  <a:t>All the encoding logic is done using NOR gates because of simpler leakage isolation for the </a:t>
                </a:r>
                <a:r>
                  <a:rPr lang="en-US" dirty="0" err="1" smtClean="0"/>
                  <a:t>NMOSes</a:t>
                </a:r>
                <a:r>
                  <a:rPr lang="en-US" dirty="0" smtClean="0"/>
                  <a:t>.</a:t>
                </a:r>
              </a:p>
              <a:p>
                <a:r>
                  <a:rPr lang="en-US" b="1" dirty="0" smtClean="0"/>
                  <a:t>Logic functions:</a:t>
                </a:r>
                <a:endParaRPr lang="en-US" b="1" dirty="0"/>
              </a:p>
              <a:p>
                <a:r>
                  <a:rPr lang="en-US" dirty="0" err="1" smtClean="0"/>
                  <a:t>Prev</a:t>
                </a:r>
                <a:r>
                  <a:rPr lang="en-US" dirty="0" smtClean="0"/>
                  <a:t> =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𝑃𝑟𝑒𝑣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−1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 </m:t>
                    </m:r>
                    <m:r>
                      <a:rPr lang="en-US" b="0" i="1" smtClean="0">
                        <a:latin typeface="Cambria Math" charset="0"/>
                      </a:rPr>
                      <m:t>𝑂𝑅</m:t>
                    </m:r>
                    <m:r>
                      <a:rPr lang="en-US" b="0" i="1" smtClean="0">
                        <a:latin typeface="Cambria Math" charset="0"/>
                      </a:rPr>
                      <m:t> </m:t>
                    </m:r>
                    <m:r>
                      <a:rPr lang="en-US" b="0" i="1" smtClean="0">
                        <a:latin typeface="Cambria Math" charset="0"/>
                      </a:rPr>
                      <m:t>𝐻𝑖𝑡</m:t>
                    </m:r>
                    <m:r>
                      <a:rPr lang="en-US" b="0" i="1" smtClean="0">
                        <a:latin typeface="Cambria Math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Encoded =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charset="0"/>
                      </a:rPr>
                      <m:t>(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charset="0"/>
                          </a:rPr>
                          <m:t>𝐻𝑖𝑡</m:t>
                        </m:r>
                      </m:e>
                    </m:acc>
                    <m:r>
                      <a:rPr lang="en-US" b="0" i="1" smtClean="0">
                        <a:latin typeface="Cambria Math" charset="0"/>
                      </a:rPr>
                      <m:t> </m:t>
                    </m:r>
                    <m:r>
                      <a:rPr lang="en-US" b="0" i="1" smtClean="0">
                        <a:latin typeface="Cambria Math" charset="0"/>
                      </a:rPr>
                      <m:t>𝑁𝑂𝑅</m:t>
                    </m:r>
                    <m:r>
                      <a:rPr lang="en-US" b="0" i="1" smtClean="0">
                        <a:latin typeface="Cambria Math" charset="0"/>
                      </a:rPr>
                      <m:t> </m:t>
                    </m:r>
                    <m:r>
                      <a:rPr lang="en-US" b="0" i="1" smtClean="0">
                        <a:latin typeface="Cambria Math" charset="0"/>
                      </a:rPr>
                      <m:t>𝑃𝑟𝑒𝑣</m:t>
                    </m:r>
                    <m:r>
                      <a:rPr lang="en-US" b="0" i="1" smtClean="0">
                        <a:latin typeface="Cambria Math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Flag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𝐹𝑙𝑎𝑔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−1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𝑂𝑅</m:t>
                    </m:r>
                    <m:r>
                      <a:rPr lang="en-US" b="0" i="1" smtClean="0">
                        <a:latin typeface="Cambria Math" charset="0"/>
                      </a:rPr>
                      <m:t> </m:t>
                    </m:r>
                    <m:r>
                      <a:rPr lang="en-US" b="0" i="0" smtClean="0">
                        <a:latin typeface="Cambria Math" charset="0"/>
                      </a:rPr>
                      <m:t>(</m:t>
                    </m:r>
                    <m:acc>
                      <m:accPr>
                        <m:chr m:val="̅"/>
                        <m:ctrlPr>
                          <a:rPr lang="en-US" i="1" smtClean="0"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charset="0"/>
                          </a:rPr>
                          <m:t>𝐻𝑖𝑡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 </m:t>
                        </m:r>
                      </m:e>
                    </m:acc>
                    <m:r>
                      <a:rPr lang="en-US" b="0" i="1" smtClean="0">
                        <a:latin typeface="Cambria Math" charset="0"/>
                      </a:rPr>
                      <m:t>𝑁𝑂𝑅</m:t>
                    </m:r>
                    <m:r>
                      <a:rPr lang="en-US" b="0" i="1" smtClean="0">
                        <a:latin typeface="Cambria Math" charset="0"/>
                      </a:rPr>
                      <m:t> 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charset="0"/>
                          </a:rPr>
                          <m:t>𝑃𝑟𝑒𝑣</m:t>
                        </m:r>
                      </m:e>
                    </m:acc>
                    <m:r>
                      <a:rPr lang="en-US" b="0" i="1" smtClean="0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r>
                  <a:rPr lang="en-US" dirty="0" smtClean="0"/>
                  <a:t>The </a:t>
                </a:r>
                <a:r>
                  <a:rPr lang="en-US" i="1" dirty="0"/>
                  <a:t>E</a:t>
                </a:r>
                <a:r>
                  <a:rPr lang="en-US" i="1" dirty="0" smtClean="0"/>
                  <a:t>ncoded</a:t>
                </a:r>
                <a:r>
                  <a:rPr lang="en-US" dirty="0" smtClean="0"/>
                  <a:t> signal controls sending the bits to the periphery.</a:t>
                </a:r>
                <a:endParaRPr lang="en-US" dirty="0"/>
              </a:p>
            </p:txBody>
          </p:sp>
        </mc:Choice>
        <mc:Fallback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1148" y="1845734"/>
                <a:ext cx="5344531" cy="4023360"/>
              </a:xfrm>
              <a:prstGeom prst="rect">
                <a:avLst/>
              </a:prstGeom>
              <a:blipFill rotWithShape="0">
                <a:blip r:embed="rId2"/>
                <a:stretch>
                  <a:fillRect l="-1140" t="-1667" r="-35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46188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97280" y="2289908"/>
            <a:ext cx="8094326" cy="3324083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CHESS periphery</a:t>
            </a:r>
            <a:endParaRPr lang="en-US" dirty="0"/>
          </a:p>
        </p:txBody>
      </p:sp>
      <p:sp>
        <p:nvSpPr>
          <p:cNvPr id="4" name="Isosceles Triangle 250"/>
          <p:cNvSpPr/>
          <p:nvPr/>
        </p:nvSpPr>
        <p:spPr>
          <a:xfrm rot="5400000">
            <a:off x="1458665" y="3295835"/>
            <a:ext cx="742242" cy="625045"/>
          </a:xfrm>
          <a:prstGeom prst="triangle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1/2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35269" y="3581940"/>
            <a:ext cx="825910" cy="5236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Hit Latch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87506" y="3608354"/>
            <a:ext cx="631907" cy="1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619049" y="5212476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x32</a:t>
            </a:r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4260928" y="3755728"/>
            <a:ext cx="423881" cy="1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8633131" y="3322939"/>
            <a:ext cx="558475" cy="0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347142" y="3355142"/>
            <a:ext cx="844464" cy="0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8061152" y="3387344"/>
            <a:ext cx="1130454" cy="0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771104" y="3419546"/>
            <a:ext cx="1420502" cy="0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472808" y="3451747"/>
            <a:ext cx="1718798" cy="0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9219788" y="3198923"/>
            <a:ext cx="16900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 bit hit address</a:t>
            </a:r>
            <a:endParaRPr lang="en-US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6499613" y="4275071"/>
            <a:ext cx="2691993" cy="1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9219788" y="4067928"/>
            <a:ext cx="1306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r>
              <a:rPr lang="en-US" dirty="0" smtClean="0"/>
              <a:t> bit hit flag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9219788" y="3517472"/>
            <a:ext cx="2073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r>
              <a:rPr lang="en-US" dirty="0" smtClean="0"/>
              <a:t> bit hit to encoding</a:t>
            </a:r>
            <a:endParaRPr lang="en-US" dirty="0"/>
          </a:p>
        </p:txBody>
      </p:sp>
      <p:grpSp>
        <p:nvGrpSpPr>
          <p:cNvPr id="24" name="Group 23"/>
          <p:cNvGrpSpPr/>
          <p:nvPr/>
        </p:nvGrpSpPr>
        <p:grpSpPr>
          <a:xfrm rot="10800000">
            <a:off x="1678296" y="2628566"/>
            <a:ext cx="536267" cy="469186"/>
            <a:chOff x="6742285" y="5188595"/>
            <a:chExt cx="536267" cy="469186"/>
          </a:xfrm>
        </p:grpSpPr>
        <p:grpSp>
          <p:nvGrpSpPr>
            <p:cNvPr id="25" name="Group 24"/>
            <p:cNvGrpSpPr/>
            <p:nvPr/>
          </p:nvGrpSpPr>
          <p:grpSpPr>
            <a:xfrm>
              <a:off x="6881674" y="5188595"/>
              <a:ext cx="255597" cy="211190"/>
              <a:chOff x="6881672" y="5188597"/>
              <a:chExt cx="255597" cy="211190"/>
            </a:xfrm>
          </p:grpSpPr>
          <p:sp>
            <p:nvSpPr>
              <p:cNvPr id="35" name="Isosceles Triangle 247"/>
              <p:cNvSpPr/>
              <p:nvPr/>
            </p:nvSpPr>
            <p:spPr>
              <a:xfrm rot="5400000">
                <a:off x="6864999" y="5205270"/>
                <a:ext cx="211190" cy="177844"/>
              </a:xfrm>
              <a:prstGeom prst="triangle">
                <a:avLst/>
              </a:prstGeom>
              <a:noFill/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/>
              <p:nvPr/>
            </p:nvSpPr>
            <p:spPr>
              <a:xfrm flipH="1">
                <a:off x="7059516" y="5255432"/>
                <a:ext cx="77753" cy="7752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 flipH="1">
              <a:off x="6881673" y="5446591"/>
              <a:ext cx="255597" cy="211190"/>
              <a:chOff x="6881672" y="5188597"/>
              <a:chExt cx="255597" cy="211190"/>
            </a:xfrm>
          </p:grpSpPr>
          <p:sp>
            <p:nvSpPr>
              <p:cNvPr id="33" name="Isosceles Triangle 245"/>
              <p:cNvSpPr/>
              <p:nvPr/>
            </p:nvSpPr>
            <p:spPr>
              <a:xfrm rot="5400000">
                <a:off x="6864999" y="5205270"/>
                <a:ext cx="211190" cy="177844"/>
              </a:xfrm>
              <a:prstGeom prst="triangle">
                <a:avLst/>
              </a:prstGeom>
              <a:noFill/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/>
              <p:nvPr/>
            </p:nvSpPr>
            <p:spPr>
              <a:xfrm flipH="1">
                <a:off x="7059516" y="5255432"/>
                <a:ext cx="77753" cy="7752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27" name="Straight Connector 26"/>
            <p:cNvCxnSpPr/>
            <p:nvPr/>
          </p:nvCxnSpPr>
          <p:spPr>
            <a:xfrm>
              <a:off x="6742285" y="5294191"/>
              <a:ext cx="0" cy="255249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6742285" y="5549441"/>
              <a:ext cx="136682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6742285" y="5294192"/>
              <a:ext cx="136682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7278552" y="5295230"/>
              <a:ext cx="0" cy="255249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>
              <a:off x="7137269" y="5556118"/>
              <a:ext cx="141283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>
              <a:off x="7137269" y="5300869"/>
              <a:ext cx="141283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9" name="Straight Connector 38"/>
          <p:cNvCxnSpPr/>
          <p:nvPr/>
        </p:nvCxnSpPr>
        <p:spPr>
          <a:xfrm flipV="1">
            <a:off x="2135644" y="3608619"/>
            <a:ext cx="217517" cy="1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2968999" y="3765095"/>
            <a:ext cx="466270" cy="1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2307724" y="3149461"/>
            <a:ext cx="168234" cy="0"/>
          </a:xfrm>
          <a:prstGeom prst="straightConnector1">
            <a:avLst/>
          </a:prstGeom>
          <a:ln w="9525" cmpd="sng">
            <a:solidFill>
              <a:srgbClr val="000000"/>
            </a:solidFill>
            <a:headEnd type="none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2307725" y="2883613"/>
            <a:ext cx="0" cy="270793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rot="5400000">
            <a:off x="2653010" y="3210069"/>
            <a:ext cx="0" cy="256032"/>
          </a:xfrm>
          <a:prstGeom prst="straightConnector1">
            <a:avLst/>
          </a:prstGeom>
          <a:ln w="9525" cmpd="sng">
            <a:solidFill>
              <a:srgbClr val="00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2665684" y="3329493"/>
            <a:ext cx="0" cy="256032"/>
          </a:xfrm>
          <a:prstGeom prst="straightConnector1">
            <a:avLst/>
          </a:prstGeom>
          <a:ln w="9525" cmpd="sng">
            <a:solidFill>
              <a:srgbClr val="000000"/>
            </a:solidFill>
            <a:headEnd type="none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954384" y="2939729"/>
            <a:ext cx="702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Reset</a:t>
            </a:r>
            <a:endParaRPr lang="en-US"/>
          </a:p>
        </p:txBody>
      </p:sp>
      <p:sp>
        <p:nvSpPr>
          <p:cNvPr id="46" name="Isosceles Triangle 250"/>
          <p:cNvSpPr/>
          <p:nvPr/>
        </p:nvSpPr>
        <p:spPr>
          <a:xfrm rot="5400000">
            <a:off x="2281889" y="3447630"/>
            <a:ext cx="742242" cy="625045"/>
          </a:xfrm>
          <a:prstGeom prst="triangle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sz="1100" dirty="0">
              <a:solidFill>
                <a:schemeClr val="tx1"/>
              </a:solidFill>
            </a:endParaRPr>
          </a:p>
        </p:txBody>
      </p:sp>
      <p:cxnSp>
        <p:nvCxnSpPr>
          <p:cNvPr id="47" name="Straight Arrow Connector 46"/>
          <p:cNvCxnSpPr/>
          <p:nvPr/>
        </p:nvCxnSpPr>
        <p:spPr>
          <a:xfrm rot="10800000">
            <a:off x="2781026" y="3210203"/>
            <a:ext cx="0" cy="131385"/>
          </a:xfrm>
          <a:prstGeom prst="straightConnector1">
            <a:avLst/>
          </a:prstGeom>
          <a:ln w="9525" cmpd="sng">
            <a:solidFill>
              <a:srgbClr val="00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rot="10800000">
            <a:off x="2527397" y="3210203"/>
            <a:ext cx="0" cy="131385"/>
          </a:xfrm>
          <a:prstGeom prst="straightConnector1">
            <a:avLst/>
          </a:prstGeom>
          <a:ln w="9525" cmpd="sng">
            <a:solidFill>
              <a:srgbClr val="00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V="1">
            <a:off x="2475958" y="3078285"/>
            <a:ext cx="49036" cy="143366"/>
          </a:xfrm>
          <a:prstGeom prst="straightConnector1">
            <a:avLst/>
          </a:prstGeom>
          <a:ln w="9525" cmpd="sng">
            <a:solidFill>
              <a:srgbClr val="00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V="1">
            <a:off x="2729586" y="3078285"/>
            <a:ext cx="49036" cy="143366"/>
          </a:xfrm>
          <a:prstGeom prst="straightConnector1">
            <a:avLst/>
          </a:prstGeom>
          <a:ln w="9525" cmpd="sng">
            <a:solidFill>
              <a:srgbClr val="00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rot="10800000">
            <a:off x="2778622" y="2945339"/>
            <a:ext cx="0" cy="131385"/>
          </a:xfrm>
          <a:prstGeom prst="straightConnector1">
            <a:avLst/>
          </a:prstGeom>
          <a:ln w="9525" cmpd="sng">
            <a:solidFill>
              <a:srgbClr val="00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rot="10800000">
            <a:off x="2524993" y="2945339"/>
            <a:ext cx="0" cy="131385"/>
          </a:xfrm>
          <a:prstGeom prst="straightConnector1">
            <a:avLst/>
          </a:prstGeom>
          <a:ln w="9525" cmpd="sng">
            <a:solidFill>
              <a:srgbClr val="00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rot="5400000">
            <a:off x="2653008" y="2820382"/>
            <a:ext cx="0" cy="256032"/>
          </a:xfrm>
          <a:prstGeom prst="straightConnector1">
            <a:avLst/>
          </a:prstGeom>
          <a:ln w="9525" cmpd="sng">
            <a:solidFill>
              <a:srgbClr val="00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H="1">
            <a:off x="2212471" y="2885336"/>
            <a:ext cx="95253" cy="0"/>
          </a:xfrm>
          <a:prstGeom prst="straightConnector1">
            <a:avLst/>
          </a:prstGeom>
          <a:ln w="9525" cmpd="sng">
            <a:solidFill>
              <a:srgbClr val="00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H="1">
            <a:off x="2850696" y="3149461"/>
            <a:ext cx="168234" cy="0"/>
          </a:xfrm>
          <a:prstGeom prst="straightConnector1">
            <a:avLst/>
          </a:prstGeom>
          <a:ln w="9525" cmpd="sng">
            <a:solidFill>
              <a:srgbClr val="000000"/>
            </a:solidFill>
            <a:headEnd type="none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rot="10800000">
            <a:off x="2665684" y="2817920"/>
            <a:ext cx="0" cy="131385"/>
          </a:xfrm>
          <a:prstGeom prst="straightConnector1">
            <a:avLst/>
          </a:prstGeom>
          <a:ln w="9525" cmpd="sng">
            <a:solidFill>
              <a:srgbClr val="00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2267955" y="2444299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Kill sig.</a:t>
            </a:r>
            <a:endParaRPr lang="en-US" dirty="0"/>
          </a:p>
        </p:txBody>
      </p:sp>
      <p:sp>
        <p:nvSpPr>
          <p:cNvPr id="59" name="Isosceles Triangle 250"/>
          <p:cNvSpPr/>
          <p:nvPr/>
        </p:nvSpPr>
        <p:spPr>
          <a:xfrm rot="5400000">
            <a:off x="3424285" y="3962512"/>
            <a:ext cx="124542" cy="104877"/>
          </a:xfrm>
          <a:prstGeom prst="triangle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sz="1100" dirty="0">
              <a:solidFill>
                <a:schemeClr val="tx1"/>
              </a:solidFill>
            </a:endParaRPr>
          </a:p>
        </p:txBody>
      </p:sp>
      <p:cxnSp>
        <p:nvCxnSpPr>
          <p:cNvPr id="60" name="Straight Connector 59"/>
          <p:cNvCxnSpPr/>
          <p:nvPr/>
        </p:nvCxnSpPr>
        <p:spPr>
          <a:xfrm flipV="1">
            <a:off x="3216337" y="4014949"/>
            <a:ext cx="217517" cy="1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2848430" y="3815751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Ck</a:t>
            </a:r>
            <a:endParaRPr lang="en-US" dirty="0"/>
          </a:p>
        </p:txBody>
      </p:sp>
      <p:sp>
        <p:nvSpPr>
          <p:cNvPr id="63" name="Moon 62"/>
          <p:cNvSpPr/>
          <p:nvPr/>
        </p:nvSpPr>
        <p:spPr>
          <a:xfrm rot="10800000">
            <a:off x="5850008" y="3442631"/>
            <a:ext cx="244325" cy="397109"/>
          </a:xfrm>
          <a:prstGeom prst="moon">
            <a:avLst>
              <a:gd name="adj" fmla="val 75582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 rot="10800000" flipH="1">
            <a:off x="6103101" y="3602424"/>
            <a:ext cx="77753" cy="77521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5" name="Straight Connector 64"/>
          <p:cNvCxnSpPr/>
          <p:nvPr/>
        </p:nvCxnSpPr>
        <p:spPr>
          <a:xfrm>
            <a:off x="5755341" y="3535347"/>
            <a:ext cx="132982" cy="0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5624130" y="3749266"/>
            <a:ext cx="268697" cy="0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4524802" y="2443546"/>
            <a:ext cx="7688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mtClean="0">
                <a:latin typeface="Cambria"/>
                <a:cs typeface="Cambria"/>
              </a:rPr>
              <a:t>HitPrev</a:t>
            </a:r>
            <a:endParaRPr lang="en-US" dirty="0">
              <a:latin typeface="Cambria"/>
              <a:cs typeface="Cambria"/>
            </a:endParaRPr>
          </a:p>
        </p:txBody>
      </p:sp>
      <p:cxnSp>
        <p:nvCxnSpPr>
          <p:cNvPr id="69" name="Straight Connector 68"/>
          <p:cNvCxnSpPr/>
          <p:nvPr/>
        </p:nvCxnSpPr>
        <p:spPr>
          <a:xfrm>
            <a:off x="6185358" y="3641099"/>
            <a:ext cx="2964992" cy="0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4" name="Group 73"/>
          <p:cNvGrpSpPr/>
          <p:nvPr/>
        </p:nvGrpSpPr>
        <p:grpSpPr>
          <a:xfrm>
            <a:off x="4675953" y="3650133"/>
            <a:ext cx="255597" cy="211190"/>
            <a:chOff x="4488990" y="2767811"/>
            <a:chExt cx="255597" cy="211190"/>
          </a:xfrm>
        </p:grpSpPr>
        <p:sp>
          <p:nvSpPr>
            <p:cNvPr id="72" name="Isosceles Triangle 245"/>
            <p:cNvSpPr/>
            <p:nvPr/>
          </p:nvSpPr>
          <p:spPr>
            <a:xfrm rot="5400000" flipH="1">
              <a:off x="4472317" y="2784484"/>
              <a:ext cx="211190" cy="177844"/>
            </a:xfrm>
            <a:prstGeom prst="triangle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 rot="10800000">
              <a:off x="4666834" y="2834645"/>
              <a:ext cx="77753" cy="7752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5359976" y="3641186"/>
            <a:ext cx="255597" cy="211190"/>
            <a:chOff x="4488990" y="2767811"/>
            <a:chExt cx="255597" cy="211190"/>
          </a:xfrm>
        </p:grpSpPr>
        <p:sp>
          <p:nvSpPr>
            <p:cNvPr id="76" name="Isosceles Triangle 245"/>
            <p:cNvSpPr/>
            <p:nvPr/>
          </p:nvSpPr>
          <p:spPr>
            <a:xfrm rot="5400000" flipH="1">
              <a:off x="4472317" y="2784484"/>
              <a:ext cx="211190" cy="177844"/>
            </a:xfrm>
            <a:prstGeom prst="triangle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/>
            <p:cNvSpPr/>
            <p:nvPr/>
          </p:nvSpPr>
          <p:spPr>
            <a:xfrm rot="10800000">
              <a:off x="4666834" y="2834645"/>
              <a:ext cx="77753" cy="7752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78" name="Straight Connector 77"/>
          <p:cNvCxnSpPr/>
          <p:nvPr/>
        </p:nvCxnSpPr>
        <p:spPr>
          <a:xfrm flipV="1">
            <a:off x="4936891" y="3755728"/>
            <a:ext cx="423881" cy="1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Moon 78"/>
          <p:cNvSpPr/>
          <p:nvPr/>
        </p:nvSpPr>
        <p:spPr>
          <a:xfrm rot="10800000">
            <a:off x="5848881" y="2586342"/>
            <a:ext cx="244325" cy="397109"/>
          </a:xfrm>
          <a:prstGeom prst="moon">
            <a:avLst>
              <a:gd name="adj" fmla="val 75582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1" name="Straight Connector 80"/>
          <p:cNvCxnSpPr/>
          <p:nvPr/>
        </p:nvCxnSpPr>
        <p:spPr>
          <a:xfrm>
            <a:off x="5754214" y="2679058"/>
            <a:ext cx="132982" cy="0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5160178" y="2892477"/>
            <a:ext cx="743996" cy="0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6103546" y="2784810"/>
            <a:ext cx="349382" cy="0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 flipV="1">
            <a:off x="5755341" y="2679058"/>
            <a:ext cx="0" cy="856290"/>
          </a:xfrm>
          <a:prstGeom prst="straightConnector1">
            <a:avLst/>
          </a:prstGeom>
          <a:ln w="9525" cmpd="sng">
            <a:solidFill>
              <a:srgbClr val="00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V="1">
            <a:off x="5289071" y="2679058"/>
            <a:ext cx="466270" cy="1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 flipV="1">
            <a:off x="5157796" y="2883613"/>
            <a:ext cx="0" cy="863169"/>
          </a:xfrm>
          <a:prstGeom prst="straightConnector1">
            <a:avLst/>
          </a:prstGeom>
          <a:ln w="9525" cmpd="sng">
            <a:solidFill>
              <a:srgbClr val="00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4" name="TextBox 93"/>
          <p:cNvSpPr txBox="1"/>
          <p:nvPr/>
        </p:nvSpPr>
        <p:spPr>
          <a:xfrm>
            <a:off x="6058174" y="2465140"/>
            <a:ext cx="7741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mtClean="0">
                <a:latin typeface="Cambria"/>
                <a:cs typeface="Cambria"/>
              </a:rPr>
              <a:t>HitNext</a:t>
            </a:r>
            <a:endParaRPr lang="en-US" dirty="0">
              <a:latin typeface="Cambria"/>
              <a:cs typeface="Cambria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6386017" y="3381458"/>
            <a:ext cx="4106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latin typeface="Cambria"/>
                <a:cs typeface="Cambria"/>
              </a:rPr>
              <a:t>Sel</a:t>
            </a:r>
            <a:endParaRPr lang="en-US" dirty="0">
              <a:latin typeface="Cambria"/>
              <a:cs typeface="Cambria"/>
            </a:endParaRPr>
          </a:p>
        </p:txBody>
      </p:sp>
      <p:grpSp>
        <p:nvGrpSpPr>
          <p:cNvPr id="96" name="Group 95"/>
          <p:cNvGrpSpPr/>
          <p:nvPr/>
        </p:nvGrpSpPr>
        <p:grpSpPr>
          <a:xfrm>
            <a:off x="6499614" y="3019731"/>
            <a:ext cx="255597" cy="211190"/>
            <a:chOff x="4488990" y="2767811"/>
            <a:chExt cx="255597" cy="211190"/>
          </a:xfrm>
        </p:grpSpPr>
        <p:sp>
          <p:nvSpPr>
            <p:cNvPr id="97" name="Isosceles Triangle 245"/>
            <p:cNvSpPr/>
            <p:nvPr/>
          </p:nvSpPr>
          <p:spPr>
            <a:xfrm rot="5400000" flipH="1">
              <a:off x="4472317" y="2784484"/>
              <a:ext cx="211190" cy="177844"/>
            </a:xfrm>
            <a:prstGeom prst="triangle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/>
            <p:nvPr/>
          </p:nvSpPr>
          <p:spPr>
            <a:xfrm rot="10800000">
              <a:off x="4666834" y="2834645"/>
              <a:ext cx="77753" cy="7752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00" name="Straight Arrow Connector 99"/>
          <p:cNvCxnSpPr/>
          <p:nvPr/>
        </p:nvCxnSpPr>
        <p:spPr>
          <a:xfrm flipV="1">
            <a:off x="6307746" y="3137632"/>
            <a:ext cx="0" cy="504188"/>
          </a:xfrm>
          <a:prstGeom prst="straightConnector1">
            <a:avLst/>
          </a:prstGeom>
          <a:ln w="9525" cmpd="sng">
            <a:solidFill>
              <a:srgbClr val="00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>
            <a:off x="6308959" y="3134051"/>
            <a:ext cx="190654" cy="1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>
            <a:off x="6766543" y="3124397"/>
            <a:ext cx="1660065" cy="2305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6" name="Group 105"/>
          <p:cNvGrpSpPr/>
          <p:nvPr/>
        </p:nvGrpSpPr>
        <p:grpSpPr>
          <a:xfrm>
            <a:off x="7299275" y="3022042"/>
            <a:ext cx="193614" cy="209318"/>
            <a:chOff x="6084562" y="2831538"/>
            <a:chExt cx="193614" cy="209318"/>
          </a:xfrm>
        </p:grpSpPr>
        <p:cxnSp>
          <p:nvCxnSpPr>
            <p:cNvPr id="107" name="Straight Connector 106"/>
            <p:cNvCxnSpPr/>
            <p:nvPr/>
          </p:nvCxnSpPr>
          <p:spPr>
            <a:xfrm>
              <a:off x="6161330" y="2831538"/>
              <a:ext cx="0" cy="209318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>
              <a:off x="6157131" y="2831538"/>
              <a:ext cx="121045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>
              <a:off x="6157131" y="3037632"/>
              <a:ext cx="121045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Oval 109"/>
            <p:cNvSpPr/>
            <p:nvPr/>
          </p:nvSpPr>
          <p:spPr>
            <a:xfrm>
              <a:off x="6084562" y="2897437"/>
              <a:ext cx="77753" cy="7752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7585265" y="3022042"/>
            <a:ext cx="193614" cy="209318"/>
            <a:chOff x="6084562" y="2831538"/>
            <a:chExt cx="193614" cy="209318"/>
          </a:xfrm>
        </p:grpSpPr>
        <p:cxnSp>
          <p:nvCxnSpPr>
            <p:cNvPr id="112" name="Straight Connector 111"/>
            <p:cNvCxnSpPr/>
            <p:nvPr/>
          </p:nvCxnSpPr>
          <p:spPr>
            <a:xfrm>
              <a:off x="6161330" y="2831538"/>
              <a:ext cx="0" cy="209318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>
              <a:off x="6157131" y="2831538"/>
              <a:ext cx="121045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>
              <a:off x="6157131" y="3037632"/>
              <a:ext cx="121045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Oval 114"/>
            <p:cNvSpPr/>
            <p:nvPr/>
          </p:nvSpPr>
          <p:spPr>
            <a:xfrm>
              <a:off x="6084562" y="2897437"/>
              <a:ext cx="77753" cy="7752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7871255" y="3022042"/>
            <a:ext cx="193614" cy="209318"/>
            <a:chOff x="6084562" y="2831538"/>
            <a:chExt cx="193614" cy="20931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6161330" y="2831538"/>
              <a:ext cx="0" cy="209318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6157131" y="2831538"/>
              <a:ext cx="121045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>
              <a:off x="6157131" y="3037632"/>
              <a:ext cx="121045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0" name="Oval 119"/>
            <p:cNvSpPr/>
            <p:nvPr/>
          </p:nvSpPr>
          <p:spPr>
            <a:xfrm>
              <a:off x="6084562" y="2897437"/>
              <a:ext cx="77753" cy="7752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8157245" y="3022042"/>
            <a:ext cx="193614" cy="209318"/>
            <a:chOff x="6084562" y="2831538"/>
            <a:chExt cx="193614" cy="209318"/>
          </a:xfrm>
        </p:grpSpPr>
        <p:cxnSp>
          <p:nvCxnSpPr>
            <p:cNvPr id="122" name="Straight Connector 121"/>
            <p:cNvCxnSpPr/>
            <p:nvPr/>
          </p:nvCxnSpPr>
          <p:spPr>
            <a:xfrm>
              <a:off x="6161330" y="2831538"/>
              <a:ext cx="0" cy="209318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>
              <a:off x="6157131" y="2831538"/>
              <a:ext cx="121045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>
              <a:off x="6157131" y="3037632"/>
              <a:ext cx="121045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5" name="Oval 124"/>
            <p:cNvSpPr/>
            <p:nvPr/>
          </p:nvSpPr>
          <p:spPr>
            <a:xfrm>
              <a:off x="6084562" y="2897437"/>
              <a:ext cx="77753" cy="7752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6" name="Group 125"/>
          <p:cNvGrpSpPr/>
          <p:nvPr/>
        </p:nvGrpSpPr>
        <p:grpSpPr>
          <a:xfrm>
            <a:off x="8443234" y="3022042"/>
            <a:ext cx="193614" cy="209318"/>
            <a:chOff x="6084562" y="2831538"/>
            <a:chExt cx="193614" cy="209318"/>
          </a:xfrm>
        </p:grpSpPr>
        <p:cxnSp>
          <p:nvCxnSpPr>
            <p:cNvPr id="127" name="Straight Connector 126"/>
            <p:cNvCxnSpPr/>
            <p:nvPr/>
          </p:nvCxnSpPr>
          <p:spPr>
            <a:xfrm>
              <a:off x="6161330" y="2831538"/>
              <a:ext cx="0" cy="209318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>
              <a:off x="6157131" y="2831538"/>
              <a:ext cx="121045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>
              <a:off x="6157131" y="3037632"/>
              <a:ext cx="121045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Oval 129"/>
            <p:cNvSpPr/>
            <p:nvPr/>
          </p:nvSpPr>
          <p:spPr>
            <a:xfrm>
              <a:off x="6084562" y="2897437"/>
              <a:ext cx="77753" cy="7752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7371844" y="3538564"/>
            <a:ext cx="121045" cy="209318"/>
            <a:chOff x="6157131" y="2831538"/>
            <a:chExt cx="121045" cy="209318"/>
          </a:xfrm>
        </p:grpSpPr>
        <p:cxnSp>
          <p:nvCxnSpPr>
            <p:cNvPr id="132" name="Straight Connector 131"/>
            <p:cNvCxnSpPr/>
            <p:nvPr/>
          </p:nvCxnSpPr>
          <p:spPr>
            <a:xfrm>
              <a:off x="6161330" y="2831538"/>
              <a:ext cx="0" cy="209318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>
              <a:off x="6157131" y="2831538"/>
              <a:ext cx="121045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>
              <a:off x="6157131" y="3037632"/>
              <a:ext cx="121045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6" name="Group 135"/>
          <p:cNvGrpSpPr/>
          <p:nvPr/>
        </p:nvGrpSpPr>
        <p:grpSpPr>
          <a:xfrm>
            <a:off x="7657834" y="3538564"/>
            <a:ext cx="121045" cy="209318"/>
            <a:chOff x="6157131" y="2831538"/>
            <a:chExt cx="121045" cy="209318"/>
          </a:xfrm>
        </p:grpSpPr>
        <p:cxnSp>
          <p:nvCxnSpPr>
            <p:cNvPr id="137" name="Straight Connector 136"/>
            <p:cNvCxnSpPr/>
            <p:nvPr/>
          </p:nvCxnSpPr>
          <p:spPr>
            <a:xfrm>
              <a:off x="6161330" y="2831538"/>
              <a:ext cx="0" cy="209318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>
              <a:off x="6157131" y="2831538"/>
              <a:ext cx="121045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>
              <a:off x="6157131" y="3037632"/>
              <a:ext cx="121045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1" name="Group 140"/>
          <p:cNvGrpSpPr/>
          <p:nvPr/>
        </p:nvGrpSpPr>
        <p:grpSpPr>
          <a:xfrm>
            <a:off x="7943824" y="3538564"/>
            <a:ext cx="121045" cy="209318"/>
            <a:chOff x="6157131" y="2831538"/>
            <a:chExt cx="121045" cy="209318"/>
          </a:xfrm>
        </p:grpSpPr>
        <p:cxnSp>
          <p:nvCxnSpPr>
            <p:cNvPr id="142" name="Straight Connector 141"/>
            <p:cNvCxnSpPr/>
            <p:nvPr/>
          </p:nvCxnSpPr>
          <p:spPr>
            <a:xfrm>
              <a:off x="6161330" y="2831538"/>
              <a:ext cx="0" cy="209318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/>
          </p:nvCxnSpPr>
          <p:spPr>
            <a:xfrm>
              <a:off x="6157131" y="2831538"/>
              <a:ext cx="121045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/>
          </p:nvCxnSpPr>
          <p:spPr>
            <a:xfrm>
              <a:off x="6157131" y="3037632"/>
              <a:ext cx="121045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6" name="Group 145"/>
          <p:cNvGrpSpPr/>
          <p:nvPr/>
        </p:nvGrpSpPr>
        <p:grpSpPr>
          <a:xfrm>
            <a:off x="8229814" y="3538564"/>
            <a:ext cx="121045" cy="209318"/>
            <a:chOff x="6157131" y="2831538"/>
            <a:chExt cx="121045" cy="209318"/>
          </a:xfrm>
        </p:grpSpPr>
        <p:cxnSp>
          <p:nvCxnSpPr>
            <p:cNvPr id="147" name="Straight Connector 146"/>
            <p:cNvCxnSpPr/>
            <p:nvPr/>
          </p:nvCxnSpPr>
          <p:spPr>
            <a:xfrm>
              <a:off x="6161330" y="2831538"/>
              <a:ext cx="0" cy="209318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/>
          </p:nvCxnSpPr>
          <p:spPr>
            <a:xfrm>
              <a:off x="6157131" y="2831538"/>
              <a:ext cx="121045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/>
          </p:nvCxnSpPr>
          <p:spPr>
            <a:xfrm>
              <a:off x="6157131" y="3037632"/>
              <a:ext cx="121045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1" name="Group 150"/>
          <p:cNvGrpSpPr/>
          <p:nvPr/>
        </p:nvGrpSpPr>
        <p:grpSpPr>
          <a:xfrm>
            <a:off x="8515803" y="3538564"/>
            <a:ext cx="121045" cy="209318"/>
            <a:chOff x="6157131" y="2831538"/>
            <a:chExt cx="121045" cy="209318"/>
          </a:xfrm>
        </p:grpSpPr>
        <p:cxnSp>
          <p:nvCxnSpPr>
            <p:cNvPr id="152" name="Straight Connector 151"/>
            <p:cNvCxnSpPr/>
            <p:nvPr/>
          </p:nvCxnSpPr>
          <p:spPr>
            <a:xfrm>
              <a:off x="6161330" y="2831538"/>
              <a:ext cx="0" cy="209318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>
              <a:off x="6157131" y="2831538"/>
              <a:ext cx="121045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/>
            <p:nvPr/>
          </p:nvCxnSpPr>
          <p:spPr>
            <a:xfrm>
              <a:off x="6157131" y="3037632"/>
              <a:ext cx="121045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6" name="Straight Arrow Connector 155"/>
          <p:cNvCxnSpPr/>
          <p:nvPr/>
        </p:nvCxnSpPr>
        <p:spPr>
          <a:xfrm flipV="1">
            <a:off x="7492889" y="2898121"/>
            <a:ext cx="0" cy="133387"/>
          </a:xfrm>
          <a:prstGeom prst="straightConnector1">
            <a:avLst/>
          </a:prstGeom>
          <a:ln w="9525" cmpd="sng">
            <a:solidFill>
              <a:srgbClr val="00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Arrow Connector 157"/>
          <p:cNvCxnSpPr/>
          <p:nvPr/>
        </p:nvCxnSpPr>
        <p:spPr>
          <a:xfrm flipV="1">
            <a:off x="7774821" y="2898121"/>
            <a:ext cx="0" cy="133387"/>
          </a:xfrm>
          <a:prstGeom prst="straightConnector1">
            <a:avLst/>
          </a:prstGeom>
          <a:ln w="9525" cmpd="sng">
            <a:solidFill>
              <a:srgbClr val="00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Arrow Connector 159"/>
          <p:cNvCxnSpPr/>
          <p:nvPr/>
        </p:nvCxnSpPr>
        <p:spPr>
          <a:xfrm flipV="1">
            <a:off x="8064869" y="2898121"/>
            <a:ext cx="0" cy="133387"/>
          </a:xfrm>
          <a:prstGeom prst="straightConnector1">
            <a:avLst/>
          </a:prstGeom>
          <a:ln w="9525" cmpd="sng">
            <a:solidFill>
              <a:srgbClr val="00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Arrow Connector 160"/>
          <p:cNvCxnSpPr/>
          <p:nvPr/>
        </p:nvCxnSpPr>
        <p:spPr>
          <a:xfrm flipV="1">
            <a:off x="8350859" y="2898121"/>
            <a:ext cx="0" cy="133387"/>
          </a:xfrm>
          <a:prstGeom prst="straightConnector1">
            <a:avLst/>
          </a:prstGeom>
          <a:ln w="9525" cmpd="sng">
            <a:solidFill>
              <a:srgbClr val="00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Arrow Connector 161"/>
          <p:cNvCxnSpPr/>
          <p:nvPr/>
        </p:nvCxnSpPr>
        <p:spPr>
          <a:xfrm flipV="1">
            <a:off x="8636848" y="2898121"/>
            <a:ext cx="0" cy="133387"/>
          </a:xfrm>
          <a:prstGeom prst="straightConnector1">
            <a:avLst/>
          </a:prstGeom>
          <a:ln w="9525" cmpd="sng">
            <a:solidFill>
              <a:srgbClr val="00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Arrow Connector 162"/>
          <p:cNvCxnSpPr/>
          <p:nvPr/>
        </p:nvCxnSpPr>
        <p:spPr>
          <a:xfrm flipV="1">
            <a:off x="7489172" y="3740941"/>
            <a:ext cx="0" cy="133387"/>
          </a:xfrm>
          <a:prstGeom prst="straightConnector1">
            <a:avLst/>
          </a:prstGeom>
          <a:ln w="9525" cmpd="sng">
            <a:solidFill>
              <a:srgbClr val="00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Arrow Connector 163"/>
          <p:cNvCxnSpPr/>
          <p:nvPr/>
        </p:nvCxnSpPr>
        <p:spPr>
          <a:xfrm flipV="1">
            <a:off x="7771104" y="3740941"/>
            <a:ext cx="0" cy="133387"/>
          </a:xfrm>
          <a:prstGeom prst="straightConnector1">
            <a:avLst/>
          </a:prstGeom>
          <a:ln w="9525" cmpd="sng">
            <a:solidFill>
              <a:srgbClr val="00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Arrow Connector 164"/>
          <p:cNvCxnSpPr/>
          <p:nvPr/>
        </p:nvCxnSpPr>
        <p:spPr>
          <a:xfrm flipV="1">
            <a:off x="8061152" y="3740941"/>
            <a:ext cx="0" cy="133387"/>
          </a:xfrm>
          <a:prstGeom prst="straightConnector1">
            <a:avLst/>
          </a:prstGeom>
          <a:ln w="9525" cmpd="sng">
            <a:solidFill>
              <a:srgbClr val="00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Arrow Connector 165"/>
          <p:cNvCxnSpPr/>
          <p:nvPr/>
        </p:nvCxnSpPr>
        <p:spPr>
          <a:xfrm flipV="1">
            <a:off x="8347142" y="3740941"/>
            <a:ext cx="0" cy="133387"/>
          </a:xfrm>
          <a:prstGeom prst="straightConnector1">
            <a:avLst/>
          </a:prstGeom>
          <a:ln w="9525" cmpd="sng">
            <a:solidFill>
              <a:srgbClr val="00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Arrow Connector 166"/>
          <p:cNvCxnSpPr/>
          <p:nvPr/>
        </p:nvCxnSpPr>
        <p:spPr>
          <a:xfrm flipV="1">
            <a:off x="8633131" y="3740941"/>
            <a:ext cx="0" cy="133387"/>
          </a:xfrm>
          <a:prstGeom prst="straightConnector1">
            <a:avLst/>
          </a:prstGeom>
          <a:ln w="9525" cmpd="sng">
            <a:solidFill>
              <a:srgbClr val="00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Arrow Connector 196"/>
          <p:cNvCxnSpPr/>
          <p:nvPr/>
        </p:nvCxnSpPr>
        <p:spPr>
          <a:xfrm flipV="1">
            <a:off x="7489172" y="3221491"/>
            <a:ext cx="0" cy="332082"/>
          </a:xfrm>
          <a:prstGeom prst="straightConnector1">
            <a:avLst/>
          </a:prstGeom>
          <a:ln w="9525" cmpd="sng">
            <a:solidFill>
              <a:schemeClr val="bg1">
                <a:lumMod val="50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Arrow Connector 198"/>
          <p:cNvCxnSpPr/>
          <p:nvPr/>
        </p:nvCxnSpPr>
        <p:spPr>
          <a:xfrm flipV="1">
            <a:off x="7771104" y="3217240"/>
            <a:ext cx="0" cy="332082"/>
          </a:xfrm>
          <a:prstGeom prst="straightConnector1">
            <a:avLst/>
          </a:prstGeom>
          <a:ln w="9525" cmpd="sng">
            <a:solidFill>
              <a:schemeClr val="bg1">
                <a:lumMod val="50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Arrow Connector 199"/>
          <p:cNvCxnSpPr/>
          <p:nvPr/>
        </p:nvCxnSpPr>
        <p:spPr>
          <a:xfrm flipV="1">
            <a:off x="8061152" y="3221303"/>
            <a:ext cx="0" cy="332082"/>
          </a:xfrm>
          <a:prstGeom prst="straightConnector1">
            <a:avLst/>
          </a:prstGeom>
          <a:ln w="9525" cmpd="sng">
            <a:solidFill>
              <a:schemeClr val="bg1">
                <a:lumMod val="50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Arrow Connector 200"/>
          <p:cNvCxnSpPr/>
          <p:nvPr/>
        </p:nvCxnSpPr>
        <p:spPr>
          <a:xfrm flipV="1">
            <a:off x="8347142" y="3217240"/>
            <a:ext cx="0" cy="332082"/>
          </a:xfrm>
          <a:prstGeom prst="straightConnector1">
            <a:avLst/>
          </a:prstGeom>
          <a:ln w="9525" cmpd="sng">
            <a:solidFill>
              <a:schemeClr val="bg1">
                <a:lumMod val="50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Arrow Connector 201"/>
          <p:cNvCxnSpPr/>
          <p:nvPr/>
        </p:nvCxnSpPr>
        <p:spPr>
          <a:xfrm flipV="1">
            <a:off x="8639551" y="3217240"/>
            <a:ext cx="0" cy="332082"/>
          </a:xfrm>
          <a:prstGeom prst="straightConnector1">
            <a:avLst/>
          </a:prstGeom>
          <a:ln w="9525" cmpd="sng">
            <a:solidFill>
              <a:schemeClr val="bg1">
                <a:lumMod val="50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7" name="Group 206"/>
          <p:cNvGrpSpPr/>
          <p:nvPr/>
        </p:nvGrpSpPr>
        <p:grpSpPr>
          <a:xfrm>
            <a:off x="7740784" y="3383036"/>
            <a:ext cx="70092" cy="62858"/>
            <a:chOff x="8446101" y="2923481"/>
            <a:chExt cx="70092" cy="62858"/>
          </a:xfrm>
        </p:grpSpPr>
        <p:cxnSp>
          <p:nvCxnSpPr>
            <p:cNvPr id="203" name="Straight Arrow Connector 202"/>
            <p:cNvCxnSpPr/>
            <p:nvPr/>
          </p:nvCxnSpPr>
          <p:spPr>
            <a:xfrm flipV="1">
              <a:off x="8450044" y="2923481"/>
              <a:ext cx="66149" cy="61998"/>
            </a:xfrm>
            <a:prstGeom prst="straightConnector1">
              <a:avLst/>
            </a:prstGeom>
            <a:ln w="9525" cmpd="sng">
              <a:solidFill>
                <a:srgbClr val="0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Arrow Connector 205"/>
            <p:cNvCxnSpPr/>
            <p:nvPr/>
          </p:nvCxnSpPr>
          <p:spPr>
            <a:xfrm flipH="1" flipV="1">
              <a:off x="8446101" y="2924341"/>
              <a:ext cx="66149" cy="61998"/>
            </a:xfrm>
            <a:prstGeom prst="straightConnector1">
              <a:avLst/>
            </a:prstGeom>
            <a:ln w="9525" cmpd="sng">
              <a:solidFill>
                <a:srgbClr val="0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8" name="Group 207"/>
          <p:cNvGrpSpPr/>
          <p:nvPr/>
        </p:nvGrpSpPr>
        <p:grpSpPr>
          <a:xfrm>
            <a:off x="7448251" y="3415310"/>
            <a:ext cx="70092" cy="62858"/>
            <a:chOff x="8446101" y="2923481"/>
            <a:chExt cx="70092" cy="62858"/>
          </a:xfrm>
        </p:grpSpPr>
        <p:cxnSp>
          <p:nvCxnSpPr>
            <p:cNvPr id="209" name="Straight Arrow Connector 208"/>
            <p:cNvCxnSpPr/>
            <p:nvPr/>
          </p:nvCxnSpPr>
          <p:spPr>
            <a:xfrm flipV="1">
              <a:off x="8450044" y="2923481"/>
              <a:ext cx="66149" cy="61998"/>
            </a:xfrm>
            <a:prstGeom prst="straightConnector1">
              <a:avLst/>
            </a:prstGeom>
            <a:ln w="9525" cmpd="sng">
              <a:solidFill>
                <a:srgbClr val="0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Arrow Connector 209"/>
            <p:cNvCxnSpPr/>
            <p:nvPr/>
          </p:nvCxnSpPr>
          <p:spPr>
            <a:xfrm flipH="1" flipV="1">
              <a:off x="8446101" y="2924341"/>
              <a:ext cx="66149" cy="61998"/>
            </a:xfrm>
            <a:prstGeom prst="straightConnector1">
              <a:avLst/>
            </a:prstGeom>
            <a:ln w="9525" cmpd="sng">
              <a:solidFill>
                <a:srgbClr val="0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1" name="Group 210"/>
          <p:cNvGrpSpPr/>
          <p:nvPr/>
        </p:nvGrpSpPr>
        <p:grpSpPr>
          <a:xfrm>
            <a:off x="8032017" y="3355180"/>
            <a:ext cx="70092" cy="62858"/>
            <a:chOff x="8446101" y="2923481"/>
            <a:chExt cx="70092" cy="62858"/>
          </a:xfrm>
        </p:grpSpPr>
        <p:cxnSp>
          <p:nvCxnSpPr>
            <p:cNvPr id="212" name="Straight Arrow Connector 211"/>
            <p:cNvCxnSpPr/>
            <p:nvPr/>
          </p:nvCxnSpPr>
          <p:spPr>
            <a:xfrm flipV="1">
              <a:off x="8450044" y="2923481"/>
              <a:ext cx="66149" cy="61998"/>
            </a:xfrm>
            <a:prstGeom prst="straightConnector1">
              <a:avLst/>
            </a:prstGeom>
            <a:ln w="9525" cmpd="sng">
              <a:solidFill>
                <a:srgbClr val="0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Arrow Connector 212"/>
            <p:cNvCxnSpPr/>
            <p:nvPr/>
          </p:nvCxnSpPr>
          <p:spPr>
            <a:xfrm flipH="1" flipV="1">
              <a:off x="8446101" y="2924341"/>
              <a:ext cx="66149" cy="61998"/>
            </a:xfrm>
            <a:prstGeom prst="straightConnector1">
              <a:avLst/>
            </a:prstGeom>
            <a:ln w="9525" cmpd="sng">
              <a:solidFill>
                <a:srgbClr val="0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4" name="Group 213"/>
          <p:cNvGrpSpPr/>
          <p:nvPr/>
        </p:nvGrpSpPr>
        <p:grpSpPr>
          <a:xfrm>
            <a:off x="8311429" y="3321972"/>
            <a:ext cx="70092" cy="62858"/>
            <a:chOff x="8446101" y="2923481"/>
            <a:chExt cx="70092" cy="62858"/>
          </a:xfrm>
        </p:grpSpPr>
        <p:cxnSp>
          <p:nvCxnSpPr>
            <p:cNvPr id="215" name="Straight Arrow Connector 214"/>
            <p:cNvCxnSpPr/>
            <p:nvPr/>
          </p:nvCxnSpPr>
          <p:spPr>
            <a:xfrm flipV="1">
              <a:off x="8450044" y="2923481"/>
              <a:ext cx="66149" cy="61998"/>
            </a:xfrm>
            <a:prstGeom prst="straightConnector1">
              <a:avLst/>
            </a:prstGeom>
            <a:ln w="9525" cmpd="sng">
              <a:solidFill>
                <a:srgbClr val="0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Arrow Connector 215"/>
            <p:cNvCxnSpPr/>
            <p:nvPr/>
          </p:nvCxnSpPr>
          <p:spPr>
            <a:xfrm flipH="1" flipV="1">
              <a:off x="8446101" y="2924341"/>
              <a:ext cx="66149" cy="61998"/>
            </a:xfrm>
            <a:prstGeom prst="straightConnector1">
              <a:avLst/>
            </a:prstGeom>
            <a:ln w="9525" cmpd="sng">
              <a:solidFill>
                <a:srgbClr val="0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7" name="Group 216"/>
          <p:cNvGrpSpPr/>
          <p:nvPr/>
        </p:nvGrpSpPr>
        <p:grpSpPr>
          <a:xfrm>
            <a:off x="8597418" y="3288928"/>
            <a:ext cx="70092" cy="62858"/>
            <a:chOff x="8446101" y="2923481"/>
            <a:chExt cx="70092" cy="62858"/>
          </a:xfrm>
        </p:grpSpPr>
        <p:cxnSp>
          <p:nvCxnSpPr>
            <p:cNvPr id="218" name="Straight Arrow Connector 217"/>
            <p:cNvCxnSpPr/>
            <p:nvPr/>
          </p:nvCxnSpPr>
          <p:spPr>
            <a:xfrm flipV="1">
              <a:off x="8450044" y="2923481"/>
              <a:ext cx="66149" cy="61998"/>
            </a:xfrm>
            <a:prstGeom prst="straightConnector1">
              <a:avLst/>
            </a:prstGeom>
            <a:ln w="9525" cmpd="sng">
              <a:solidFill>
                <a:srgbClr val="0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Arrow Connector 218"/>
            <p:cNvCxnSpPr/>
            <p:nvPr/>
          </p:nvCxnSpPr>
          <p:spPr>
            <a:xfrm flipH="1" flipV="1">
              <a:off x="8446101" y="2924341"/>
              <a:ext cx="66149" cy="61998"/>
            </a:xfrm>
            <a:prstGeom prst="straightConnector1">
              <a:avLst/>
            </a:prstGeom>
            <a:ln w="9525" cmpd="sng">
              <a:solidFill>
                <a:srgbClr val="0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7" name="Oval 236"/>
          <p:cNvSpPr/>
          <p:nvPr/>
        </p:nvSpPr>
        <p:spPr>
          <a:xfrm>
            <a:off x="5732516" y="2658030"/>
            <a:ext cx="45719" cy="45719"/>
          </a:xfrm>
          <a:prstGeom prst="ellipse">
            <a:avLst/>
          </a:prstGeom>
          <a:ln>
            <a:noFill/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8" name="Group 167"/>
          <p:cNvGrpSpPr/>
          <p:nvPr/>
        </p:nvGrpSpPr>
        <p:grpSpPr>
          <a:xfrm>
            <a:off x="1479632" y="4765773"/>
            <a:ext cx="2346751" cy="559165"/>
            <a:chOff x="145135" y="2212507"/>
            <a:chExt cx="2346751" cy="559165"/>
          </a:xfrm>
        </p:grpSpPr>
        <p:sp>
          <p:nvSpPr>
            <p:cNvPr id="169" name="Moon 168"/>
            <p:cNvSpPr/>
            <p:nvPr/>
          </p:nvSpPr>
          <p:spPr>
            <a:xfrm rot="10800000">
              <a:off x="1206825" y="2324086"/>
              <a:ext cx="244325" cy="397109"/>
            </a:xfrm>
            <a:prstGeom prst="moon">
              <a:avLst>
                <a:gd name="adj" fmla="val 75582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Oval 169"/>
            <p:cNvSpPr/>
            <p:nvPr/>
          </p:nvSpPr>
          <p:spPr>
            <a:xfrm rot="10800000" flipH="1">
              <a:off x="1459918" y="2483879"/>
              <a:ext cx="77753" cy="7752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1" name="Straight Connector 170"/>
            <p:cNvCxnSpPr/>
            <p:nvPr/>
          </p:nvCxnSpPr>
          <p:spPr>
            <a:xfrm flipV="1">
              <a:off x="976443" y="2416802"/>
              <a:ext cx="268697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>
            <a:xfrm flipV="1">
              <a:off x="980947" y="2630721"/>
              <a:ext cx="268697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3" name="TextBox 172"/>
            <p:cNvSpPr txBox="1"/>
            <p:nvPr/>
          </p:nvSpPr>
          <p:spPr>
            <a:xfrm>
              <a:off x="145135" y="2238212"/>
              <a:ext cx="86042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smtClean="0">
                  <a:latin typeface="Cambria"/>
                  <a:cs typeface="Cambria"/>
                </a:rPr>
                <a:t>RowENB</a:t>
              </a:r>
              <a:endParaRPr lang="en-US" dirty="0">
                <a:latin typeface="Cambria"/>
                <a:cs typeface="Cambria"/>
              </a:endParaRPr>
            </a:p>
          </p:txBody>
        </p:sp>
        <p:sp>
          <p:nvSpPr>
            <p:cNvPr id="174" name="TextBox 173"/>
            <p:cNvSpPr txBox="1"/>
            <p:nvPr/>
          </p:nvSpPr>
          <p:spPr>
            <a:xfrm>
              <a:off x="243571" y="2463895"/>
              <a:ext cx="76174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smtClean="0">
                  <a:latin typeface="Cambria"/>
                  <a:cs typeface="Cambria"/>
                </a:rPr>
                <a:t>ColENB</a:t>
              </a:r>
              <a:endParaRPr lang="en-US" dirty="0">
                <a:latin typeface="Cambria"/>
                <a:cs typeface="Cambria"/>
              </a:endParaRPr>
            </a:p>
          </p:txBody>
        </p:sp>
        <p:cxnSp>
          <p:nvCxnSpPr>
            <p:cNvPr id="175" name="Straight Connector 174"/>
            <p:cNvCxnSpPr/>
            <p:nvPr/>
          </p:nvCxnSpPr>
          <p:spPr>
            <a:xfrm flipV="1">
              <a:off x="1542175" y="2522554"/>
              <a:ext cx="268697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6" name="TextBox 175"/>
            <p:cNvSpPr txBox="1"/>
            <p:nvPr/>
          </p:nvSpPr>
          <p:spPr>
            <a:xfrm>
              <a:off x="1498794" y="2212507"/>
              <a:ext cx="9930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 smtClean="0">
                  <a:latin typeface="Cambria"/>
                  <a:cs typeface="Cambria"/>
                </a:rPr>
                <a:t>RAMWrEn</a:t>
              </a:r>
              <a:endParaRPr lang="en-US" dirty="0">
                <a:latin typeface="Cambria"/>
                <a:cs typeface="Cambria"/>
              </a:endParaRPr>
            </a:p>
          </p:txBody>
        </p:sp>
      </p:grpSp>
      <p:sp>
        <p:nvSpPr>
          <p:cNvPr id="177" name="Rectangle 176"/>
          <p:cNvSpPr/>
          <p:nvPr/>
        </p:nvSpPr>
        <p:spPr>
          <a:xfrm>
            <a:off x="5189464" y="4120096"/>
            <a:ext cx="1307916" cy="3276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chemeClr val="tx1"/>
                </a:solidFill>
              </a:rPr>
              <a:t>Hit </a:t>
            </a:r>
            <a:r>
              <a:rPr lang="en-US" sz="1400" smtClean="0">
                <a:solidFill>
                  <a:schemeClr val="tx1"/>
                </a:solidFill>
              </a:rPr>
              <a:t>Flag Logic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78" name="TextBox 177"/>
          <p:cNvSpPr txBox="1"/>
          <p:nvPr/>
        </p:nvSpPr>
        <p:spPr>
          <a:xfrm>
            <a:off x="7016204" y="2467959"/>
            <a:ext cx="21155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mbria"/>
                <a:cs typeface="Cambria"/>
              </a:rPr>
              <a:t>Hard coded </a:t>
            </a:r>
            <a:r>
              <a:rPr lang="en-US" sz="1400" smtClean="0">
                <a:latin typeface="Cambria"/>
                <a:cs typeface="Cambria"/>
              </a:rPr>
              <a:t>pixel address</a:t>
            </a:r>
            <a:endParaRPr lang="en-US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25948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11849</TotalTime>
  <Words>489</Words>
  <Application>Microsoft Macintosh PowerPoint</Application>
  <PresentationFormat>Widescreen</PresentationFormat>
  <Paragraphs>172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Calibri</vt:lpstr>
      <vt:lpstr>Calibri Light</vt:lpstr>
      <vt:lpstr>Cambria</vt:lpstr>
      <vt:lpstr>Cambria Math</vt:lpstr>
      <vt:lpstr>Retrospect</vt:lpstr>
      <vt:lpstr>CHESS2 Hit Encoding</vt:lpstr>
      <vt:lpstr>CHESS2 pixels</vt:lpstr>
      <vt:lpstr>CHESS periphery</vt:lpstr>
      <vt:lpstr>Periphery floor plan</vt:lpstr>
      <vt:lpstr>Dynamic Hit Latching</vt:lpstr>
      <vt:lpstr>Comparator latch layout</vt:lpstr>
      <vt:lpstr>Complexity of the latching layout</vt:lpstr>
      <vt:lpstr>Principle behind Hit encoding in the strip</vt:lpstr>
      <vt:lpstr>CHESS periphery</vt:lpstr>
      <vt:lpstr>Hit Flag Logic</vt:lpstr>
      <vt:lpstr>Hit encoding layout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CHESS2 </dc:title>
  <dc:creator>Microsoft Office User</dc:creator>
  <cp:lastModifiedBy>Microsoft Office User</cp:lastModifiedBy>
  <cp:revision>47</cp:revision>
  <dcterms:created xsi:type="dcterms:W3CDTF">2015-06-19T16:58:18Z</dcterms:created>
  <dcterms:modified xsi:type="dcterms:W3CDTF">2015-07-01T06:12:47Z</dcterms:modified>
</cp:coreProperties>
</file>