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  <p:sldMasterId id="2147483684" r:id="rId3"/>
  </p:sldMasterIdLst>
  <p:notesMasterIdLst>
    <p:notesMasterId r:id="rId20"/>
  </p:notesMasterIdLst>
  <p:handoutMasterIdLst>
    <p:handoutMasterId r:id="rId21"/>
  </p:handoutMasterIdLst>
  <p:sldIdLst>
    <p:sldId id="259" r:id="rId4"/>
    <p:sldId id="377" r:id="rId5"/>
    <p:sldId id="372" r:id="rId6"/>
    <p:sldId id="364" r:id="rId7"/>
    <p:sldId id="366" r:id="rId8"/>
    <p:sldId id="367" r:id="rId9"/>
    <p:sldId id="368" r:id="rId10"/>
    <p:sldId id="369" r:id="rId11"/>
    <p:sldId id="352" r:id="rId12"/>
    <p:sldId id="363" r:id="rId13"/>
    <p:sldId id="365" r:id="rId14"/>
    <p:sldId id="371" r:id="rId15"/>
    <p:sldId id="373" r:id="rId16"/>
    <p:sldId id="374" r:id="rId17"/>
    <p:sldId id="375" r:id="rId18"/>
    <p:sldId id="376" r:id="rId19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D930A"/>
    <a:srgbClr val="E0E0E0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22" autoAdjust="0"/>
    <p:restoredTop sz="95752" autoAdjust="0"/>
  </p:normalViewPr>
  <p:slideViewPr>
    <p:cSldViewPr snapToGrid="0">
      <p:cViewPr>
        <p:scale>
          <a:sx n="125" d="100"/>
          <a:sy n="125" d="100"/>
        </p:scale>
        <p:origin x="-1644" y="-198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3128"/>
        <p:guide pos="213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07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962FA589-9966-4F83-93D6-3CE1E84543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800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9A47D9C-5967-4386-AD23-4A5AEEC048BD}" type="slidenum">
              <a:rPr lang="de-DE" altLang="de-DE" sz="1200"/>
              <a:pPr/>
              <a:t>1</a:t>
            </a:fld>
            <a:endParaRPr lang="de-DE" altLang="de-D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9A47D9C-5967-4386-AD23-4A5AEEC048BD}" type="slidenum">
              <a:rPr lang="de-DE" altLang="de-DE" sz="1200"/>
              <a:pPr/>
              <a:t>2</a:t>
            </a:fld>
            <a:endParaRPr lang="de-DE" altLang="de-D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9A47D9C-5967-4386-AD23-4A5AEEC048BD}" type="slidenum">
              <a:rPr lang="de-DE" altLang="de-DE" sz="1200"/>
              <a:pPr/>
              <a:t>3</a:t>
            </a:fld>
            <a:endParaRPr lang="de-DE" altLang="de-D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endParaRPr lang="en-US" altLang="de-DE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sp>
        <p:nvSpPr>
          <p:cNvPr id="10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21 April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35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C5007-4220-4DC4-AC06-8FA07893568F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82730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F47C2-C838-4464-9550-BD9FB982059F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327763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EABD-42C0-4A6A-BC33-3B9BE989A80C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38054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D140A-E765-4470-BDE8-849E8ECCBE1D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214750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21853-B047-49AB-85A5-70DC5366EAFF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349653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1429"/>
          </a:xfrm>
          <a:prstGeom prst="rect">
            <a:avLst/>
          </a:prstGeom>
        </p:spPr>
      </p:pic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4369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568"/>
            <a:ext cx="9144000" cy="1364929"/>
          </a:xfrm>
          <a:prstGeom prst="rect">
            <a:avLst/>
          </a:prstGeom>
        </p:spPr>
      </p:pic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Image" r:id="rId4" imgW="7390476" imgH="913963" progId="Photoshop.Image.6">
                  <p:embed/>
                </p:oleObj>
              </mc:Choice>
              <mc:Fallback>
                <p:oleObj name="Image" r:id="rId4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000" dirty="0">
              <a:solidFill>
                <a:srgbClr val="2B166E"/>
              </a:solidFill>
              <a:ea typeface="+mn-ea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000">
              <a:solidFill>
                <a:srgbClr val="2B166E"/>
              </a:solidFill>
              <a:ea typeface="+mn-ea"/>
            </a:endParaRPr>
          </a:p>
        </p:txBody>
      </p:sp>
      <p:pic>
        <p:nvPicPr>
          <p:cNvPr id="11" name="Picture 19"/>
          <p:cNvPicPr>
            <a:picLocks noChangeAspect="1" noChangeArrowheads="1"/>
          </p:cNvPicPr>
          <p:nvPr userDrawn="1"/>
        </p:nvPicPr>
        <p:blipFill>
          <a:blip r:embed="rId6" cstate="screen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627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0" descr="DESY-Logo-cyan-RGB_Hintergrund weiss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6554788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304799" y="6529943"/>
            <a:ext cx="1988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800" dirty="0" smtClean="0">
                <a:solidFill>
                  <a:srgbClr val="FFFFFF"/>
                </a:solidFill>
                <a:ea typeface="+mn-ea"/>
              </a:rPr>
              <a:t>Electronics Racks for XFEL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800" dirty="0" smtClean="0">
                <a:solidFill>
                  <a:srgbClr val="FFFFFF"/>
                </a:solidFill>
                <a:ea typeface="+mn-ea"/>
              </a:rPr>
              <a:t>Last update: 24.06.2015,    E. Negodin </a:t>
            </a:r>
            <a:endParaRPr lang="en-GB" sz="8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5875" y="6582489"/>
            <a:ext cx="91281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  <a:ea typeface="+mn-ea"/>
              </a:rPr>
              <a:t>Page </a:t>
            </a:r>
            <a:fld id="{5303AD23-D6C3-44C4-9693-A3FB0D921B34}" type="slidenum">
              <a:rPr lang="en-GB" sz="1000" smtClean="0">
                <a:solidFill>
                  <a:srgbClr val="FFFFFF"/>
                </a:solidFill>
                <a:ea typeface="+mn-ea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de-DE" sz="1000" dirty="0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4715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3F99B-7FDE-46A5-B7C4-1DCF28BDED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21 April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90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3AD23-D6C3-44C4-9693-A3FB0D921B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21 April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04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261748"/>
              </a:solidFill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altLang="de-DE" noProof="0" smtClean="0"/>
              <a:t>Subtitle format (max. 4 lines)</a:t>
            </a:r>
          </a:p>
          <a:p>
            <a:pPr lvl="0"/>
            <a:r>
              <a:rPr lang="en-GB" altLang="de-DE" noProof="0" smtClean="0"/>
              <a:t>(conference, location, name of the speaker, date)</a:t>
            </a:r>
          </a:p>
          <a:p>
            <a:pPr lvl="0"/>
            <a:r>
              <a:rPr lang="en-GB" altLang="de-DE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altLang="de-DE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317979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77DF-12A1-43B3-88CC-F897EE620AF8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362054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F6BD5-4576-4998-A2DD-2633DAB3EDAE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120613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A40FC-EC11-464C-A69C-792BB23A1598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191553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872E-ED34-4FDF-AA0D-41E9460066E0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412372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C9263-21B2-4FC9-A0CA-385DDA6111E1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36381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10" Type="http://schemas.openxmlformats.org/officeDocument/2006/relationships/image" Target="../media/image9.jpeg"/><Relationship Id="rId4" Type="http://schemas.openxmlformats.org/officeDocument/2006/relationships/theme" Target="../theme/theme3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5C3CB7A6-DE84-43BC-ACF9-AB8BE33DE2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de-DE" sz="2400"/>
          </a:p>
        </p:txBody>
      </p:sp>
      <p:sp>
        <p:nvSpPr>
          <p:cNvPr id="1033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None/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XFEL Inbetriebnahme und Vorbereitung Meeting</a:t>
            </a:r>
            <a:endParaRPr lang="de-DE" sz="10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1034" name="Picture 127" descr="logo-XFEL_rgb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 format – don’t edit!</a:t>
            </a:r>
          </a:p>
          <a:p>
            <a:pPr lvl="1"/>
            <a:r>
              <a:rPr lang="en-GB" altLang="de-DE" smtClean="0"/>
              <a:t>second level</a:t>
            </a:r>
          </a:p>
          <a:p>
            <a:pPr lvl="2"/>
            <a:r>
              <a:rPr lang="en-GB" altLang="de-DE" smtClean="0"/>
              <a:t>third level</a:t>
            </a:r>
          </a:p>
          <a:p>
            <a:pPr lvl="3"/>
            <a:r>
              <a:rPr lang="en-GB" altLang="de-DE" smtClean="0"/>
              <a:t>fourth level</a:t>
            </a:r>
          </a:p>
          <a:p>
            <a:pPr lvl="4"/>
            <a:r>
              <a:rPr lang="en-GB" altLang="de-DE" smtClean="0"/>
              <a:t>fifth level</a:t>
            </a:r>
          </a:p>
        </p:txBody>
      </p:sp>
      <p:sp>
        <p:nvSpPr>
          <p:cNvPr id="13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buNone/>
              <a:defRPr sz="800"/>
            </a:lvl1pPr>
          </a:lstStyle>
          <a:p>
            <a:pPr>
              <a:defRPr/>
            </a:pPr>
            <a:r>
              <a:rPr lang="en-GB" smtClean="0"/>
              <a:t>17 März 2015</a:t>
            </a:r>
          </a:p>
          <a:p>
            <a:pPr>
              <a:defRPr/>
            </a:pPr>
            <a:r>
              <a:rPr lang="en-GB" smtClean="0"/>
              <a:t>E. Negodin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D215088B-9059-4EEF-AFFB-CE6F8C60EBA3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de-DE" sz="2400" smtClean="0">
              <a:solidFill>
                <a:srgbClr val="261748"/>
              </a:solidFill>
            </a:endParaRPr>
          </a:p>
        </p:txBody>
      </p:sp>
      <p:sp>
        <p:nvSpPr>
          <p:cNvPr id="1033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de-DE" sz="1000" smtClean="0">
                <a:solidFill>
                  <a:srgbClr val="FFFFFF"/>
                </a:solidFill>
              </a:rPr>
              <a:t>XFEL RF-Station</a:t>
            </a:r>
            <a:endParaRPr lang="en-GB" altLang="de-DE" sz="1000" smtClean="0">
              <a:solidFill>
                <a:srgbClr val="FFFFFF"/>
              </a:solidFill>
            </a:endParaRPr>
          </a:p>
        </p:txBody>
      </p:sp>
      <p:pic>
        <p:nvPicPr>
          <p:cNvPr id="1034" name="Picture 127" descr="logo-XFEL_rgb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 format – don’t edit!</a:t>
            </a:r>
          </a:p>
          <a:p>
            <a:pPr lvl="1"/>
            <a:r>
              <a:rPr lang="en-GB" altLang="de-DE" smtClean="0"/>
              <a:t>second level</a:t>
            </a:r>
          </a:p>
          <a:p>
            <a:pPr lvl="2"/>
            <a:r>
              <a:rPr lang="en-GB" altLang="de-DE" smtClean="0"/>
              <a:t>third level</a:t>
            </a:r>
          </a:p>
          <a:p>
            <a:pPr lvl="3"/>
            <a:r>
              <a:rPr lang="en-GB" altLang="de-DE" smtClean="0"/>
              <a:t>fourth level</a:t>
            </a:r>
          </a:p>
          <a:p>
            <a:pPr lvl="4"/>
            <a:r>
              <a:rPr lang="en-GB" altLang="de-DE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08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45125"/>
            <a:ext cx="9144000" cy="1414463"/>
          </a:xfrm>
          <a:custGeom>
            <a:avLst/>
            <a:gdLst>
              <a:gd name="T0" fmla="*/ 5760 w 5760"/>
              <a:gd name="T1" fmla="*/ 885 h 891"/>
              <a:gd name="T2" fmla="*/ 5760 w 5760"/>
              <a:gd name="T3" fmla="*/ 0 h 891"/>
              <a:gd name="T4" fmla="*/ 2832 w 5760"/>
              <a:gd name="T5" fmla="*/ 626 h 891"/>
              <a:gd name="T6" fmla="*/ 0 w 5760"/>
              <a:gd name="T7" fmla="*/ 36 h 891"/>
              <a:gd name="T8" fmla="*/ 0 w 5760"/>
              <a:gd name="T9" fmla="*/ 891 h 891"/>
              <a:gd name="T10" fmla="*/ 5760 w 5760"/>
              <a:gd name="T11" fmla="*/ 88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000">
              <a:solidFill>
                <a:srgbClr val="2B166E"/>
              </a:solidFill>
              <a:ea typeface="+mn-ea"/>
            </a:endParaRPr>
          </a:p>
        </p:txBody>
      </p:sp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Image" r:id="rId6" imgW="7390476" imgH="913963" progId="Photoshop.Image.6">
                  <p:embed/>
                </p:oleObj>
              </mc:Choice>
              <mc:Fallback>
                <p:oleObj name="Image" r:id="rId6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000">
              <a:solidFill>
                <a:srgbClr val="2B166E"/>
              </a:solidFill>
              <a:ea typeface="+mn-ea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000">
              <a:solidFill>
                <a:srgbClr val="2B166E"/>
              </a:solidFill>
              <a:ea typeface="+mn-ea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19"/>
          <p:cNvPicPr>
            <a:picLocks noChangeAspect="1" noChangeArrowheads="1"/>
          </p:cNvPicPr>
          <p:nvPr/>
        </p:nvPicPr>
        <p:blipFill>
          <a:blip r:embed="rId8" cstate="screen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627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20" descr="DESY-Logo-cyan-RGB_Hintergrund weiss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6554788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t2.gstatic.com/images?q=tbn:ANd9GcSNAwwrzH2C4WVxGi4cNSP8gvwSxw5tFVbPQM52pQ38cMrpZ4N-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845" y="6272141"/>
            <a:ext cx="224972" cy="2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11" Type="http://schemas.microsoft.com/office/2007/relationships/hdphoto" Target="../media/hdphoto1.wdp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8.emf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7.emf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emf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0.png"/><Relationship Id="rId9" Type="http://schemas.openxmlformats.org/officeDocument/2006/relationships/image" Target="../media/image43.emf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microsoft.com/office/2007/relationships/hdphoto" Target="../media/hdphoto2.wdp"/><Relationship Id="rId12" Type="http://schemas.openxmlformats.org/officeDocument/2006/relationships/image" Target="../media/image59.png"/><Relationship Id="rId2" Type="http://schemas.openxmlformats.org/officeDocument/2006/relationships/image" Target="../media/image51.emf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30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Relationship Id="rId14" Type="http://schemas.openxmlformats.org/officeDocument/2006/relationships/image" Target="../media/image6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6.png"/><Relationship Id="rId5" Type="http://schemas.openxmlformats.org/officeDocument/2006/relationships/image" Target="../media/image30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5340AE6F-8755-4110-ABEC-09DDB1A861A8}" type="slidenum">
              <a:rPr lang="en-GB" altLang="de-DE" sz="1000">
                <a:solidFill>
                  <a:schemeClr val="bg1"/>
                </a:solidFill>
                <a:ea typeface="Geneva" pitchFamily="1" charset="-128"/>
              </a:rPr>
              <a:pPr/>
              <a:t>1</a:t>
            </a:fld>
            <a:endParaRPr lang="en-GB" altLang="de-DE" sz="100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780777"/>
            <a:ext cx="8869680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4800" dirty="0" smtClean="0"/>
              <a:t>L1 </a:t>
            </a:r>
            <a:r>
              <a:rPr lang="de-DE" sz="4800" dirty="0"/>
              <a:t>Inbetriebnahme. </a:t>
            </a:r>
            <a:r>
              <a:rPr lang="de-DE" sz="2800" dirty="0"/>
              <a:t>Aktueller Status</a:t>
            </a:r>
            <a:r>
              <a:rPr lang="de-DE" sz="2800" dirty="0" smtClean="0"/>
              <a:t>.</a:t>
            </a:r>
          </a:p>
          <a:p>
            <a:pPr>
              <a:buNone/>
            </a:pPr>
            <a:endParaRPr lang="de-DE" sz="2800" dirty="0"/>
          </a:p>
          <a:p>
            <a:pPr algn="ctr">
              <a:buNone/>
            </a:pPr>
            <a:r>
              <a:rPr lang="de-DE" sz="4800" dirty="0" smtClean="0"/>
              <a:t>BC1 </a:t>
            </a:r>
            <a:r>
              <a:rPr lang="de-DE" sz="4800" dirty="0"/>
              <a:t>Installation </a:t>
            </a:r>
            <a:endParaRPr lang="de-DE" sz="4800" dirty="0"/>
          </a:p>
        </p:txBody>
      </p:sp>
      <p:sp>
        <p:nvSpPr>
          <p:cNvPr id="3" name="Rectangle 2"/>
          <p:cNvSpPr/>
          <p:nvPr/>
        </p:nvSpPr>
        <p:spPr>
          <a:xfrm>
            <a:off x="1107065" y="629439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30</a:t>
            </a:r>
            <a:r>
              <a:rPr lang="de-DE" sz="2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Juni 2015</a:t>
            </a:r>
            <a:endParaRPr lang="de-DE" sz="20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3AD23-D6C3-44C4-9693-A3FB0D921B3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05963" y="1519286"/>
            <a:ext cx="8616230" cy="4287600"/>
            <a:chOff x="205963" y="1519286"/>
            <a:chExt cx="8616230" cy="4287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63" y="1519286"/>
              <a:ext cx="8616230" cy="42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6645989" y="2048256"/>
              <a:ext cx="2160000" cy="3744000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13278" y="2048256"/>
              <a:ext cx="1080000" cy="3744000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30</a:t>
            </a:r>
            <a:r>
              <a:rPr lang="en-GB" dirty="0" smtClean="0"/>
              <a:t> </a:t>
            </a:r>
            <a:r>
              <a:rPr lang="en-GB" dirty="0" err="1" smtClean="0"/>
              <a:t>Juni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A77DF-12A1-43B3-88CC-F897EE620AF8}" type="slidenum">
              <a:rPr lang="en-GB" altLang="de-DE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7" name="Textfeld 18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FFFFFF"/>
                </a:solidFill>
              </a:rPr>
              <a:t>Status Montage: Modul- und RF-Stationen                                    </a:t>
            </a:r>
            <a:endParaRPr lang="de-DE" altLang="de-DE" sz="1100" dirty="0">
              <a:solidFill>
                <a:srgbClr val="FFFFFF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3732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30</a:t>
            </a:r>
            <a:r>
              <a:rPr lang="en-GB" dirty="0" smtClean="0"/>
              <a:t> </a:t>
            </a:r>
            <a:r>
              <a:rPr lang="en-GB" dirty="0" err="1" smtClean="0"/>
              <a:t>Juni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7606"/>
            <a:ext cx="8694420" cy="434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A77DF-12A1-43B3-88CC-F897EE620AF8}" type="slidenum">
              <a:rPr lang="en-GB" altLang="de-DE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7" name="Textfeld 1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93788" y="699185"/>
            <a:ext cx="72834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altLang="de-DE" sz="1800" dirty="0" smtClean="0">
                <a:solidFill>
                  <a:srgbClr val="FFFFFF"/>
                </a:solidFill>
              </a:rPr>
              <a:t>BC1</a:t>
            </a:r>
            <a:endParaRPr lang="de-DE" altLang="de-DE" sz="1100" dirty="0">
              <a:solidFill>
                <a:srgbClr val="FFFFFF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3732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30</a:t>
            </a:r>
            <a:r>
              <a:rPr lang="en-GB" dirty="0" smtClean="0"/>
              <a:t> </a:t>
            </a:r>
            <a:r>
              <a:rPr lang="en-GB" dirty="0" err="1" smtClean="0"/>
              <a:t>Juni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3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82" y="3409517"/>
            <a:ext cx="239784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" y="3419700"/>
            <a:ext cx="242294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82890" y="912119"/>
            <a:ext cx="2600954" cy="1652693"/>
            <a:chOff x="1480512" y="1128787"/>
            <a:chExt cx="2230496" cy="1423988"/>
          </a:xfrm>
        </p:grpSpPr>
        <p:pic>
          <p:nvPicPr>
            <p:cNvPr id="140290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512" y="1128787"/>
              <a:ext cx="2230496" cy="1423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169331" y="1957394"/>
              <a:ext cx="335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800" b="1" dirty="0" smtClean="0">
                  <a:solidFill>
                    <a:srgbClr val="FF0000"/>
                  </a:solidFill>
                  <a:ea typeface="+mn-ea"/>
                </a:rPr>
                <a:t>G1</a:t>
              </a:r>
              <a:endParaRPr lang="de-DE" sz="800" b="1" dirty="0">
                <a:solidFill>
                  <a:srgbClr val="FF0000"/>
                </a:solidFill>
                <a:ea typeface="+mn-ea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100399" y="1969302"/>
              <a:ext cx="335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800" b="1" dirty="0" smtClean="0">
                  <a:solidFill>
                    <a:srgbClr val="FF0000"/>
                  </a:solidFill>
                  <a:ea typeface="+mn-ea"/>
                </a:rPr>
                <a:t>G2</a:t>
              </a:r>
              <a:endParaRPr lang="de-DE" sz="800" b="1" dirty="0">
                <a:solidFill>
                  <a:srgbClr val="FF0000"/>
                </a:solidFill>
                <a:ea typeface="+mn-ea"/>
              </a:endParaRPr>
            </a:p>
          </p:txBody>
        </p:sp>
      </p:grp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2" y="1593842"/>
            <a:ext cx="4209512" cy="74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3810000" cy="749300"/>
            <a:chOff x="0" y="0"/>
            <a:chExt cx="2400" cy="472"/>
          </a:xfrm>
        </p:grpSpPr>
        <p:pic>
          <p:nvPicPr>
            <p:cNvPr id="16440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0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41" name="Rectangle 4"/>
            <p:cNvSpPr>
              <a:spLocks noChangeArrowheads="1"/>
            </p:cNvSpPr>
            <p:nvPr/>
          </p:nvSpPr>
          <p:spPr bwMode="auto">
            <a:xfrm>
              <a:off x="280" y="175"/>
              <a:ext cx="629" cy="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sp>
        <p:nvSpPr>
          <p:cNvPr id="2877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11588" y="-1215"/>
            <a:ext cx="5332412" cy="4270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XTL      Room 002 (BC1)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119688" y="451065"/>
            <a:ext cx="4008437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1" dirty="0">
                <a:solidFill>
                  <a:srgbClr val="FFFFFF"/>
                </a:solidFill>
                <a:ea typeface="+mn-ea"/>
              </a:rPr>
              <a:t>Bunch compressor BC1: 173,49 m – 231,89 m</a:t>
            </a:r>
          </a:p>
        </p:txBody>
      </p:sp>
      <p:sp>
        <p:nvSpPr>
          <p:cNvPr id="16391" name="Rectangle 46"/>
          <p:cNvSpPr>
            <a:spLocks noChangeArrowheads="1"/>
          </p:cNvSpPr>
          <p:nvPr/>
        </p:nvSpPr>
        <p:spPr bwMode="auto">
          <a:xfrm>
            <a:off x="769938" y="785802"/>
            <a:ext cx="2800350" cy="366712"/>
          </a:xfrm>
          <a:prstGeom prst="rect">
            <a:avLst/>
          </a:prstGeom>
          <a:solidFill>
            <a:schemeClr val="folHlink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1" dirty="0">
                <a:solidFill>
                  <a:srgbClr val="2B166E"/>
                </a:solidFill>
                <a:ea typeface="+mn-ea"/>
              </a:rPr>
              <a:t>141,55 m - 193,55 m (L1)</a:t>
            </a:r>
          </a:p>
        </p:txBody>
      </p:sp>
      <p:grpSp>
        <p:nvGrpSpPr>
          <p:cNvPr id="16392" name="Group 47"/>
          <p:cNvGrpSpPr>
            <a:grpSpLocks/>
          </p:cNvGrpSpPr>
          <p:nvPr/>
        </p:nvGrpSpPr>
        <p:grpSpPr bwMode="auto">
          <a:xfrm>
            <a:off x="23813" y="785813"/>
            <a:ext cx="595312" cy="581025"/>
            <a:chOff x="86" y="500"/>
            <a:chExt cx="375" cy="366"/>
          </a:xfrm>
        </p:grpSpPr>
        <p:sp>
          <p:nvSpPr>
            <p:cNvPr id="287792" name="AutoShape 48"/>
            <p:cNvSpPr>
              <a:spLocks noChangeArrowheads="1"/>
            </p:cNvSpPr>
            <p:nvPr/>
          </p:nvSpPr>
          <p:spPr bwMode="gray">
            <a:xfrm>
              <a:off x="86" y="500"/>
              <a:ext cx="375" cy="36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>
                    <a:gamma/>
                    <a:tint val="63529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0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287793" name="Freeform 49"/>
            <p:cNvSpPr>
              <a:spLocks/>
            </p:cNvSpPr>
            <p:nvPr/>
          </p:nvSpPr>
          <p:spPr bwMode="gray">
            <a:xfrm>
              <a:off x="109" y="524"/>
              <a:ext cx="187" cy="18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0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287794" name="Text Box 50"/>
            <p:cNvSpPr txBox="1">
              <a:spLocks noChangeArrowheads="1"/>
            </p:cNvSpPr>
            <p:nvPr/>
          </p:nvSpPr>
          <p:spPr bwMode="gray">
            <a:xfrm>
              <a:off x="98" y="56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002</a:t>
              </a:r>
            </a:p>
          </p:txBody>
        </p:sp>
      </p:grpSp>
      <p:sp>
        <p:nvSpPr>
          <p:cNvPr id="16414" name="Freeform 91"/>
          <p:cNvSpPr>
            <a:spLocks/>
          </p:cNvSpPr>
          <p:nvPr/>
        </p:nvSpPr>
        <p:spPr bwMode="auto">
          <a:xfrm>
            <a:off x="798470" y="3144520"/>
            <a:ext cx="7904163" cy="217488"/>
          </a:xfrm>
          <a:custGeom>
            <a:avLst/>
            <a:gdLst>
              <a:gd name="T0" fmla="*/ 0 w 1267"/>
              <a:gd name="T1" fmla="*/ 2147483647 h 133"/>
              <a:gd name="T2" fmla="*/ 0 w 1267"/>
              <a:gd name="T3" fmla="*/ 0 h 133"/>
              <a:gd name="T4" fmla="*/ 2147483647 w 1267"/>
              <a:gd name="T5" fmla="*/ 0 h 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7" h="133">
                <a:moveTo>
                  <a:pt x="0" y="133"/>
                </a:moveTo>
                <a:lnTo>
                  <a:pt x="0" y="0"/>
                </a:lnTo>
                <a:lnTo>
                  <a:pt x="1267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sp>
        <p:nvSpPr>
          <p:cNvPr id="16415" name="Line 92"/>
          <p:cNvSpPr>
            <a:spLocks noChangeShapeType="1"/>
          </p:cNvSpPr>
          <p:nvPr/>
        </p:nvSpPr>
        <p:spPr bwMode="auto">
          <a:xfrm>
            <a:off x="4381641" y="3148489"/>
            <a:ext cx="0" cy="182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sp>
        <p:nvSpPr>
          <p:cNvPr id="16416" name="Line 93"/>
          <p:cNvSpPr>
            <a:spLocks noChangeShapeType="1"/>
          </p:cNvSpPr>
          <p:nvPr/>
        </p:nvSpPr>
        <p:spPr bwMode="auto">
          <a:xfrm>
            <a:off x="8307070" y="3148488"/>
            <a:ext cx="0" cy="47822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sp>
        <p:nvSpPr>
          <p:cNvPr id="56" name="Text Box 71"/>
          <p:cNvSpPr txBox="1">
            <a:spLocks noChangeArrowheads="1"/>
          </p:cNvSpPr>
          <p:nvPr/>
        </p:nvSpPr>
        <p:spPr bwMode="auto">
          <a:xfrm>
            <a:off x="5158512" y="4713390"/>
            <a:ext cx="508578" cy="496888"/>
          </a:xfrm>
          <a:prstGeom prst="rect">
            <a:avLst/>
          </a:prstGeom>
          <a:solidFill>
            <a:srgbClr val="99CC00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sz="900" kern="1000" spc="-50" dirty="0" smtClean="0">
                <a:solidFill>
                  <a:srgbClr val="2B166E"/>
                </a:solidFill>
                <a:ea typeface="+mn-ea"/>
              </a:rPr>
              <a:t>Elektrant </a:t>
            </a:r>
            <a:r>
              <a:rPr lang="de-DE" sz="900" kern="1000" spc="-50" dirty="0">
                <a:solidFill>
                  <a:srgbClr val="2B166E"/>
                </a:solidFill>
                <a:ea typeface="+mn-ea"/>
              </a:rPr>
              <a:t>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sz="900" b="1" dirty="0" smtClean="0">
                <a:solidFill>
                  <a:srgbClr val="2B166E"/>
                </a:solidFill>
                <a:ea typeface="+mn-ea"/>
              </a:rPr>
              <a:t>184,00 </a:t>
            </a:r>
            <a:r>
              <a:rPr lang="de-DE" sz="900" b="1" dirty="0">
                <a:solidFill>
                  <a:srgbClr val="2B166E"/>
                </a:solidFill>
                <a:ea typeface="+mn-ea"/>
              </a:rPr>
              <a:t>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2466000"/>
            <a:ext cx="9220200" cy="274025"/>
            <a:chOff x="0" y="2466000"/>
            <a:chExt cx="9220200" cy="274025"/>
          </a:xfrm>
        </p:grpSpPr>
        <p:sp>
          <p:nvSpPr>
            <p:cNvPr id="16396" name="Line 45"/>
            <p:cNvSpPr>
              <a:spLocks noChangeShapeType="1"/>
            </p:cNvSpPr>
            <p:nvPr/>
          </p:nvSpPr>
          <p:spPr bwMode="auto">
            <a:xfrm>
              <a:off x="0" y="2517775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6398" name="Text Box 55"/>
            <p:cNvSpPr txBox="1">
              <a:spLocks noChangeArrowheads="1"/>
            </p:cNvSpPr>
            <p:nvPr/>
          </p:nvSpPr>
          <p:spPr bwMode="auto">
            <a:xfrm>
              <a:off x="8804275" y="2525713"/>
              <a:ext cx="415925" cy="21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800" dirty="0">
                  <a:solidFill>
                    <a:srgbClr val="2B166E"/>
                  </a:solidFill>
                  <a:ea typeface="+mn-ea"/>
                </a:rPr>
                <a:t>Z [m]</a:t>
              </a:r>
            </a:p>
          </p:txBody>
        </p:sp>
        <p:grpSp>
          <p:nvGrpSpPr>
            <p:cNvPr id="16405" name="Group 64"/>
            <p:cNvGrpSpPr>
              <a:grpSpLocks/>
            </p:cNvGrpSpPr>
            <p:nvPr/>
          </p:nvGrpSpPr>
          <p:grpSpPr bwMode="auto">
            <a:xfrm>
              <a:off x="1650207" y="2466000"/>
              <a:ext cx="314325" cy="238125"/>
              <a:chOff x="2902" y="1552"/>
              <a:chExt cx="198" cy="150"/>
            </a:xfrm>
          </p:grpSpPr>
          <p:sp>
            <p:nvSpPr>
              <p:cNvPr id="16429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175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16430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60" name="Group 64"/>
            <p:cNvGrpSpPr>
              <a:grpSpLocks/>
            </p:cNvGrpSpPr>
            <p:nvPr/>
          </p:nvGrpSpPr>
          <p:grpSpPr bwMode="auto">
            <a:xfrm>
              <a:off x="1977233" y="2466000"/>
              <a:ext cx="314325" cy="238125"/>
              <a:chOff x="2902" y="1552"/>
              <a:chExt cx="198" cy="150"/>
            </a:xfrm>
          </p:grpSpPr>
          <p:sp>
            <p:nvSpPr>
              <p:cNvPr id="61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176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62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63" name="Group 64"/>
            <p:cNvGrpSpPr>
              <a:grpSpLocks/>
            </p:cNvGrpSpPr>
            <p:nvPr/>
          </p:nvGrpSpPr>
          <p:grpSpPr bwMode="auto">
            <a:xfrm>
              <a:off x="2309021" y="2466000"/>
              <a:ext cx="314325" cy="238125"/>
              <a:chOff x="2902" y="1552"/>
              <a:chExt cx="198" cy="150"/>
            </a:xfrm>
          </p:grpSpPr>
          <p:sp>
            <p:nvSpPr>
              <p:cNvPr id="64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177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65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66" name="Group 64"/>
            <p:cNvGrpSpPr>
              <a:grpSpLocks/>
            </p:cNvGrpSpPr>
            <p:nvPr/>
          </p:nvGrpSpPr>
          <p:grpSpPr bwMode="auto">
            <a:xfrm>
              <a:off x="2638428" y="2466000"/>
              <a:ext cx="314325" cy="238125"/>
              <a:chOff x="2902" y="1552"/>
              <a:chExt cx="198" cy="150"/>
            </a:xfrm>
          </p:grpSpPr>
          <p:sp>
            <p:nvSpPr>
              <p:cNvPr id="67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178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68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69" name="Group 64"/>
            <p:cNvGrpSpPr>
              <a:grpSpLocks/>
            </p:cNvGrpSpPr>
            <p:nvPr/>
          </p:nvGrpSpPr>
          <p:grpSpPr bwMode="auto">
            <a:xfrm>
              <a:off x="2965454" y="2466000"/>
              <a:ext cx="314325" cy="238125"/>
              <a:chOff x="2902" y="1552"/>
              <a:chExt cx="198" cy="150"/>
            </a:xfrm>
          </p:grpSpPr>
          <p:sp>
            <p:nvSpPr>
              <p:cNvPr id="70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179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71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72" name="Group 64"/>
            <p:cNvGrpSpPr>
              <a:grpSpLocks/>
            </p:cNvGrpSpPr>
            <p:nvPr/>
          </p:nvGrpSpPr>
          <p:grpSpPr bwMode="auto">
            <a:xfrm>
              <a:off x="3294875" y="2466000"/>
              <a:ext cx="314326" cy="238125"/>
              <a:chOff x="2902" y="1552"/>
              <a:chExt cx="198" cy="150"/>
            </a:xfrm>
          </p:grpSpPr>
          <p:sp>
            <p:nvSpPr>
              <p:cNvPr id="73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180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74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75" name="Group 64"/>
            <p:cNvGrpSpPr>
              <a:grpSpLocks/>
            </p:cNvGrpSpPr>
            <p:nvPr/>
          </p:nvGrpSpPr>
          <p:grpSpPr bwMode="auto">
            <a:xfrm>
              <a:off x="3624282" y="2466000"/>
              <a:ext cx="314326" cy="238125"/>
              <a:chOff x="2902" y="1552"/>
              <a:chExt cx="198" cy="150"/>
            </a:xfrm>
          </p:grpSpPr>
          <p:sp>
            <p:nvSpPr>
              <p:cNvPr id="76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181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77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78" name="Group 64"/>
            <p:cNvGrpSpPr>
              <a:grpSpLocks/>
            </p:cNvGrpSpPr>
            <p:nvPr/>
          </p:nvGrpSpPr>
          <p:grpSpPr bwMode="auto">
            <a:xfrm>
              <a:off x="3951308" y="2466000"/>
              <a:ext cx="314326" cy="238125"/>
              <a:chOff x="2902" y="1552"/>
              <a:chExt cx="198" cy="150"/>
            </a:xfrm>
          </p:grpSpPr>
          <p:sp>
            <p:nvSpPr>
              <p:cNvPr id="79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182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80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81" name="Group 64"/>
            <p:cNvGrpSpPr>
              <a:grpSpLocks/>
            </p:cNvGrpSpPr>
            <p:nvPr/>
          </p:nvGrpSpPr>
          <p:grpSpPr bwMode="auto">
            <a:xfrm>
              <a:off x="4280715" y="2466000"/>
              <a:ext cx="314326" cy="238125"/>
              <a:chOff x="2902" y="1552"/>
              <a:chExt cx="198" cy="150"/>
            </a:xfrm>
          </p:grpSpPr>
          <p:sp>
            <p:nvSpPr>
              <p:cNvPr id="82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183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83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84" name="Group 64"/>
            <p:cNvGrpSpPr>
              <a:grpSpLocks/>
            </p:cNvGrpSpPr>
            <p:nvPr/>
          </p:nvGrpSpPr>
          <p:grpSpPr bwMode="auto">
            <a:xfrm>
              <a:off x="4612503" y="2478688"/>
              <a:ext cx="314326" cy="238125"/>
              <a:chOff x="2902" y="1552"/>
              <a:chExt cx="198" cy="150"/>
            </a:xfrm>
          </p:grpSpPr>
          <p:sp>
            <p:nvSpPr>
              <p:cNvPr id="85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184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86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87" name="Group 64"/>
            <p:cNvGrpSpPr>
              <a:grpSpLocks/>
            </p:cNvGrpSpPr>
            <p:nvPr/>
          </p:nvGrpSpPr>
          <p:grpSpPr bwMode="auto">
            <a:xfrm>
              <a:off x="4937148" y="2466000"/>
              <a:ext cx="314326" cy="238125"/>
              <a:chOff x="2902" y="1552"/>
              <a:chExt cx="198" cy="150"/>
            </a:xfrm>
          </p:grpSpPr>
          <p:sp>
            <p:nvSpPr>
              <p:cNvPr id="88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185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89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90" name="Group 64"/>
            <p:cNvGrpSpPr>
              <a:grpSpLocks/>
            </p:cNvGrpSpPr>
            <p:nvPr/>
          </p:nvGrpSpPr>
          <p:grpSpPr bwMode="auto">
            <a:xfrm>
              <a:off x="5268936" y="2466000"/>
              <a:ext cx="314326" cy="238125"/>
              <a:chOff x="2902" y="1552"/>
              <a:chExt cx="198" cy="150"/>
            </a:xfrm>
          </p:grpSpPr>
          <p:sp>
            <p:nvSpPr>
              <p:cNvPr id="91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186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92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93" name="Group 64"/>
            <p:cNvGrpSpPr>
              <a:grpSpLocks/>
            </p:cNvGrpSpPr>
            <p:nvPr/>
          </p:nvGrpSpPr>
          <p:grpSpPr bwMode="auto">
            <a:xfrm>
              <a:off x="5600724" y="2466000"/>
              <a:ext cx="314326" cy="238125"/>
              <a:chOff x="2902" y="1552"/>
              <a:chExt cx="198" cy="150"/>
            </a:xfrm>
          </p:grpSpPr>
          <p:sp>
            <p:nvSpPr>
              <p:cNvPr id="94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187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95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96" name="Group 64"/>
            <p:cNvGrpSpPr>
              <a:grpSpLocks/>
            </p:cNvGrpSpPr>
            <p:nvPr/>
          </p:nvGrpSpPr>
          <p:grpSpPr bwMode="auto">
            <a:xfrm>
              <a:off x="5925369" y="2466000"/>
              <a:ext cx="314326" cy="238125"/>
              <a:chOff x="2902" y="1552"/>
              <a:chExt cx="198" cy="150"/>
            </a:xfrm>
          </p:grpSpPr>
          <p:sp>
            <p:nvSpPr>
              <p:cNvPr id="97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188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98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99" name="Group 64"/>
            <p:cNvGrpSpPr>
              <a:grpSpLocks/>
            </p:cNvGrpSpPr>
            <p:nvPr/>
          </p:nvGrpSpPr>
          <p:grpSpPr bwMode="auto">
            <a:xfrm>
              <a:off x="6254776" y="2466000"/>
              <a:ext cx="314326" cy="238125"/>
              <a:chOff x="2902" y="1552"/>
              <a:chExt cx="198" cy="150"/>
            </a:xfrm>
          </p:grpSpPr>
          <p:sp>
            <p:nvSpPr>
              <p:cNvPr id="100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189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101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102" name="Group 64"/>
            <p:cNvGrpSpPr>
              <a:grpSpLocks/>
            </p:cNvGrpSpPr>
            <p:nvPr/>
          </p:nvGrpSpPr>
          <p:grpSpPr bwMode="auto">
            <a:xfrm>
              <a:off x="6586564" y="2466000"/>
              <a:ext cx="314326" cy="238125"/>
              <a:chOff x="2902" y="1552"/>
              <a:chExt cx="198" cy="150"/>
            </a:xfrm>
          </p:grpSpPr>
          <p:sp>
            <p:nvSpPr>
              <p:cNvPr id="103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190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104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109" name="Group 64"/>
            <p:cNvGrpSpPr>
              <a:grpSpLocks/>
            </p:cNvGrpSpPr>
            <p:nvPr/>
          </p:nvGrpSpPr>
          <p:grpSpPr bwMode="auto">
            <a:xfrm>
              <a:off x="7242204" y="2466000"/>
              <a:ext cx="314326" cy="238125"/>
              <a:chOff x="2902" y="1552"/>
              <a:chExt cx="198" cy="150"/>
            </a:xfrm>
          </p:grpSpPr>
          <p:sp>
            <p:nvSpPr>
              <p:cNvPr id="110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192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111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112" name="Group 64"/>
            <p:cNvGrpSpPr>
              <a:grpSpLocks/>
            </p:cNvGrpSpPr>
            <p:nvPr/>
          </p:nvGrpSpPr>
          <p:grpSpPr bwMode="auto">
            <a:xfrm>
              <a:off x="7570818" y="2466000"/>
              <a:ext cx="314326" cy="238125"/>
              <a:chOff x="2902" y="1552"/>
              <a:chExt cx="198" cy="150"/>
            </a:xfrm>
          </p:grpSpPr>
          <p:sp>
            <p:nvSpPr>
              <p:cNvPr id="113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193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114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115" name="Group 64"/>
            <p:cNvGrpSpPr>
              <a:grpSpLocks/>
            </p:cNvGrpSpPr>
            <p:nvPr/>
          </p:nvGrpSpPr>
          <p:grpSpPr bwMode="auto">
            <a:xfrm>
              <a:off x="7900245" y="2466000"/>
              <a:ext cx="314326" cy="238125"/>
              <a:chOff x="2902" y="1552"/>
              <a:chExt cx="198" cy="150"/>
            </a:xfrm>
          </p:grpSpPr>
          <p:sp>
            <p:nvSpPr>
              <p:cNvPr id="116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194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117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118" name="Group 64"/>
            <p:cNvGrpSpPr>
              <a:grpSpLocks/>
            </p:cNvGrpSpPr>
            <p:nvPr/>
          </p:nvGrpSpPr>
          <p:grpSpPr bwMode="auto">
            <a:xfrm>
              <a:off x="8228032" y="2466000"/>
              <a:ext cx="314325" cy="238125"/>
              <a:chOff x="2902" y="1552"/>
              <a:chExt cx="198" cy="150"/>
            </a:xfrm>
          </p:grpSpPr>
          <p:sp>
            <p:nvSpPr>
              <p:cNvPr id="119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195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120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121" name="Group 64"/>
            <p:cNvGrpSpPr>
              <a:grpSpLocks/>
            </p:cNvGrpSpPr>
            <p:nvPr/>
          </p:nvGrpSpPr>
          <p:grpSpPr bwMode="auto">
            <a:xfrm>
              <a:off x="6913616" y="2466000"/>
              <a:ext cx="314326" cy="238125"/>
              <a:chOff x="2902" y="1552"/>
              <a:chExt cx="198" cy="150"/>
            </a:xfrm>
          </p:grpSpPr>
          <p:sp>
            <p:nvSpPr>
              <p:cNvPr id="122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191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123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128" name="Group 64"/>
            <p:cNvGrpSpPr>
              <a:grpSpLocks/>
            </p:cNvGrpSpPr>
            <p:nvPr/>
          </p:nvGrpSpPr>
          <p:grpSpPr bwMode="auto">
            <a:xfrm>
              <a:off x="23827" y="2466000"/>
              <a:ext cx="314326" cy="238125"/>
              <a:chOff x="2902" y="1552"/>
              <a:chExt cx="198" cy="150"/>
            </a:xfrm>
          </p:grpSpPr>
          <p:sp>
            <p:nvSpPr>
              <p:cNvPr id="129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170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130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131" name="Group 64"/>
            <p:cNvGrpSpPr>
              <a:grpSpLocks/>
            </p:cNvGrpSpPr>
            <p:nvPr/>
          </p:nvGrpSpPr>
          <p:grpSpPr bwMode="auto">
            <a:xfrm>
              <a:off x="328627" y="2472350"/>
              <a:ext cx="314326" cy="238125"/>
              <a:chOff x="2902" y="1552"/>
              <a:chExt cx="198" cy="150"/>
            </a:xfrm>
          </p:grpSpPr>
          <p:sp>
            <p:nvSpPr>
              <p:cNvPr id="132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171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133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134" name="Group 64"/>
            <p:cNvGrpSpPr>
              <a:grpSpLocks/>
            </p:cNvGrpSpPr>
            <p:nvPr/>
          </p:nvGrpSpPr>
          <p:grpSpPr bwMode="auto">
            <a:xfrm>
              <a:off x="658827" y="2478700"/>
              <a:ext cx="314326" cy="238125"/>
              <a:chOff x="2902" y="1552"/>
              <a:chExt cx="198" cy="150"/>
            </a:xfrm>
          </p:grpSpPr>
          <p:sp>
            <p:nvSpPr>
              <p:cNvPr id="135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172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136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137" name="Group 64"/>
            <p:cNvGrpSpPr>
              <a:grpSpLocks/>
            </p:cNvGrpSpPr>
            <p:nvPr/>
          </p:nvGrpSpPr>
          <p:grpSpPr bwMode="auto">
            <a:xfrm>
              <a:off x="989027" y="2485050"/>
              <a:ext cx="314326" cy="238125"/>
              <a:chOff x="2902" y="1552"/>
              <a:chExt cx="198" cy="150"/>
            </a:xfrm>
          </p:grpSpPr>
          <p:sp>
            <p:nvSpPr>
              <p:cNvPr id="138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173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139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  <p:grpSp>
          <p:nvGrpSpPr>
            <p:cNvPr id="140" name="Group 64"/>
            <p:cNvGrpSpPr>
              <a:grpSpLocks/>
            </p:cNvGrpSpPr>
            <p:nvPr/>
          </p:nvGrpSpPr>
          <p:grpSpPr bwMode="auto">
            <a:xfrm>
              <a:off x="1319227" y="2491400"/>
              <a:ext cx="314326" cy="238125"/>
              <a:chOff x="2902" y="1552"/>
              <a:chExt cx="198" cy="150"/>
            </a:xfrm>
          </p:grpSpPr>
          <p:sp>
            <p:nvSpPr>
              <p:cNvPr id="141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600" dirty="0" smtClean="0">
                    <a:solidFill>
                      <a:srgbClr val="2B166E"/>
                    </a:solidFill>
                    <a:ea typeface="+mn-ea"/>
                  </a:rPr>
                  <a:t>174</a:t>
                </a:r>
                <a:endParaRPr lang="en-US" sz="600" dirty="0">
                  <a:solidFill>
                    <a:srgbClr val="2B166E"/>
                  </a:solidFill>
                  <a:ea typeface="+mn-ea"/>
                </a:endParaRPr>
              </a:p>
            </p:txBody>
          </p:sp>
          <p:sp>
            <p:nvSpPr>
              <p:cNvPr id="142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000" dirty="0">
                  <a:solidFill>
                    <a:srgbClr val="2B166E"/>
                  </a:solidFill>
                  <a:ea typeface="+mn-ea"/>
                </a:endParaRPr>
              </a:p>
            </p:txBody>
          </p:sp>
        </p:grpSp>
      </p:grp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" y="1362657"/>
            <a:ext cx="146842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" name="Text Box 71"/>
          <p:cNvSpPr txBox="1">
            <a:spLocks noChangeArrowheads="1"/>
          </p:cNvSpPr>
          <p:nvPr/>
        </p:nvSpPr>
        <p:spPr bwMode="auto">
          <a:xfrm>
            <a:off x="4798241" y="2233781"/>
            <a:ext cx="223237" cy="248444"/>
          </a:xfrm>
          <a:prstGeom prst="rect">
            <a:avLst/>
          </a:prstGeom>
          <a:solidFill>
            <a:srgbClr val="99CC00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de-DE" sz="900" b="1" dirty="0">
              <a:solidFill>
                <a:srgbClr val="2B166E"/>
              </a:solidFill>
              <a:ea typeface="+mn-ea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93" y="2052638"/>
            <a:ext cx="564862" cy="45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30" y="2048158"/>
            <a:ext cx="548669" cy="46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2000"/>
                    </a14:imgEffect>
                    <a14:imgEffect>
                      <a14:brightnessContrast bright="23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" y="2009752"/>
            <a:ext cx="779577" cy="44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" name="Text Box 50"/>
          <p:cNvSpPr txBox="1">
            <a:spLocks noChangeArrowheads="1"/>
          </p:cNvSpPr>
          <p:nvPr/>
        </p:nvSpPr>
        <p:spPr bwMode="auto">
          <a:xfrm>
            <a:off x="667259" y="5289198"/>
            <a:ext cx="1523174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549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(#12) </a:t>
            </a:r>
            <a:r>
              <a:rPr lang="de-DE" sz="800" dirty="0" smtClean="0">
                <a:solidFill>
                  <a:srgbClr val="2B166E"/>
                </a:solidFill>
                <a:ea typeface="+mn-ea"/>
              </a:rPr>
              <a:t> </a:t>
            </a:r>
            <a:r>
              <a:rPr lang="en-US" dirty="0" smtClean="0">
                <a:solidFill>
                  <a:srgbClr val="2B166E"/>
                </a:solidFill>
                <a:ea typeface="+mn-ea"/>
              </a:rPr>
              <a:t>Cabinet at 176,2m</a:t>
            </a:r>
            <a:endParaRPr lang="en-US" dirty="0">
              <a:solidFill>
                <a:srgbClr val="2B166E"/>
              </a:solidFill>
              <a:ea typeface="+mn-ea"/>
            </a:endParaRPr>
          </a:p>
          <a:p>
            <a:pPr algn="ctr" eaLnBrk="1" hangingPunct="1">
              <a:lnSpc>
                <a:spcPts val="1200"/>
              </a:lnSpc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XTL_B1.S1_R02</a:t>
            </a:r>
            <a:r>
              <a:rPr lang="en-US" sz="1200" b="1" dirty="0" smtClean="0">
                <a:solidFill>
                  <a:srgbClr val="2B166E"/>
                </a:solidFill>
                <a:ea typeface="+mn-ea"/>
              </a:rPr>
              <a:t> </a:t>
            </a:r>
            <a:endParaRPr lang="en-US" sz="1200" dirty="0" smtClean="0">
              <a:solidFill>
                <a:srgbClr val="2B166E"/>
              </a:solidFill>
              <a:ea typeface="+mn-ea"/>
            </a:endParaRPr>
          </a:p>
        </p:txBody>
      </p:sp>
      <p:sp>
        <p:nvSpPr>
          <p:cNvPr id="144" name="Text Box 50"/>
          <p:cNvSpPr txBox="1">
            <a:spLocks noChangeArrowheads="1"/>
          </p:cNvSpPr>
          <p:nvPr/>
        </p:nvSpPr>
        <p:spPr bwMode="auto">
          <a:xfrm>
            <a:off x="3202249" y="5289198"/>
            <a:ext cx="1600118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549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800" dirty="0">
                <a:solidFill>
                  <a:srgbClr val="2B166E"/>
                </a:solidFill>
                <a:ea typeface="+mn-ea"/>
              </a:rPr>
              <a:t>(#</a:t>
            </a:r>
            <a:r>
              <a:rPr lang="en-US" sz="800" dirty="0" smtClean="0">
                <a:solidFill>
                  <a:srgbClr val="2B166E"/>
                </a:solidFill>
                <a:ea typeface="+mn-ea"/>
              </a:rPr>
              <a:t>13) </a:t>
            </a:r>
            <a:r>
              <a:rPr lang="en-US" dirty="0" smtClean="0">
                <a:solidFill>
                  <a:srgbClr val="2B166E"/>
                </a:solidFill>
                <a:ea typeface="+mn-ea"/>
              </a:rPr>
              <a:t>Cabinet at 179,42 </a:t>
            </a:r>
            <a:r>
              <a:rPr lang="en-US" dirty="0">
                <a:solidFill>
                  <a:srgbClr val="2B166E"/>
                </a:solidFill>
                <a:ea typeface="+mn-ea"/>
              </a:rPr>
              <a:t>m</a:t>
            </a:r>
          </a:p>
          <a:p>
            <a:pPr algn="ctr" eaLnBrk="1" hangingPunct="1">
              <a:lnSpc>
                <a:spcPts val="1200"/>
              </a:lnSpc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XTL_B1.S1_R05</a:t>
            </a:r>
            <a:r>
              <a:rPr lang="en-US" sz="1200" b="1" dirty="0" smtClean="0">
                <a:solidFill>
                  <a:srgbClr val="2B166E"/>
                </a:solidFill>
                <a:ea typeface="+mn-ea"/>
              </a:rPr>
              <a:t> </a:t>
            </a:r>
            <a:endParaRPr lang="en-US" sz="1200" dirty="0" smtClean="0">
              <a:solidFill>
                <a:srgbClr val="2B166E"/>
              </a:solidFill>
              <a:ea typeface="+mn-ea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1063929" y="3440920"/>
            <a:ext cx="1148765" cy="80119"/>
            <a:chOff x="3874320" y="1554958"/>
            <a:chExt cx="1148765" cy="80119"/>
          </a:xfrm>
        </p:grpSpPr>
        <p:sp>
          <p:nvSpPr>
            <p:cNvPr id="146" name="TextBox 145"/>
            <p:cNvSpPr txBox="1"/>
            <p:nvPr/>
          </p:nvSpPr>
          <p:spPr>
            <a:xfrm>
              <a:off x="4948238" y="1554958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 smtClean="0">
                  <a:solidFill>
                    <a:srgbClr val="FFFFFF"/>
                  </a:solidFill>
                  <a:ea typeface="+mn-ea"/>
                </a:rPr>
                <a:t>1</a:t>
              </a:r>
              <a:endParaRPr lang="en-US" sz="50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874320" y="155813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>
                  <a:solidFill>
                    <a:srgbClr val="FFFFFF"/>
                  </a:solidFill>
                  <a:ea typeface="+mn-ea"/>
                </a:rPr>
                <a:t>2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628840" y="3445699"/>
            <a:ext cx="1148765" cy="80119"/>
            <a:chOff x="3874320" y="1554958"/>
            <a:chExt cx="1148765" cy="80119"/>
          </a:xfrm>
        </p:grpSpPr>
        <p:sp>
          <p:nvSpPr>
            <p:cNvPr id="150" name="TextBox 149"/>
            <p:cNvSpPr txBox="1"/>
            <p:nvPr/>
          </p:nvSpPr>
          <p:spPr>
            <a:xfrm>
              <a:off x="4948238" y="1554958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 smtClean="0">
                  <a:solidFill>
                    <a:srgbClr val="FFFFFF"/>
                  </a:solidFill>
                  <a:ea typeface="+mn-ea"/>
                </a:rPr>
                <a:t>1</a:t>
              </a:r>
              <a:endParaRPr lang="en-US" sz="50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874320" y="155813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>
                  <a:solidFill>
                    <a:srgbClr val="FFFFFF"/>
                  </a:solidFill>
                  <a:ea typeface="+mn-ea"/>
                </a:rPr>
                <a:t>2</a:t>
              </a:r>
            </a:p>
          </p:txBody>
        </p:sp>
      </p:grpSp>
      <p:sp>
        <p:nvSpPr>
          <p:cNvPr id="152" name="Text Box 50"/>
          <p:cNvSpPr txBox="1">
            <a:spLocks noChangeArrowheads="1"/>
          </p:cNvSpPr>
          <p:nvPr/>
        </p:nvSpPr>
        <p:spPr bwMode="auto">
          <a:xfrm>
            <a:off x="6954290" y="5289198"/>
            <a:ext cx="1600118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549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800" dirty="0">
                <a:solidFill>
                  <a:srgbClr val="2B166E"/>
                </a:solidFill>
                <a:ea typeface="+mn-ea"/>
              </a:rPr>
              <a:t>(#</a:t>
            </a:r>
            <a:r>
              <a:rPr lang="en-US" sz="800" dirty="0" smtClean="0">
                <a:solidFill>
                  <a:srgbClr val="2B166E"/>
                </a:solidFill>
                <a:ea typeface="+mn-ea"/>
              </a:rPr>
              <a:t>14) </a:t>
            </a:r>
            <a:r>
              <a:rPr lang="en-US" dirty="0" smtClean="0">
                <a:solidFill>
                  <a:srgbClr val="2B166E"/>
                </a:solidFill>
                <a:ea typeface="+mn-ea"/>
              </a:rPr>
              <a:t>Cabinet at 186,89 </a:t>
            </a:r>
            <a:r>
              <a:rPr lang="en-US" dirty="0">
                <a:solidFill>
                  <a:srgbClr val="2B166E"/>
                </a:solidFill>
                <a:ea typeface="+mn-ea"/>
              </a:rPr>
              <a:t>m</a:t>
            </a:r>
          </a:p>
          <a:p>
            <a:pPr algn="ctr" eaLnBrk="1" hangingPunct="1">
              <a:lnSpc>
                <a:spcPts val="1200"/>
              </a:lnSpc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XTL_B1.S1_R12</a:t>
            </a:r>
            <a:r>
              <a:rPr lang="en-US" sz="1200" b="1" dirty="0" smtClean="0">
                <a:solidFill>
                  <a:srgbClr val="2B166E"/>
                </a:solidFill>
                <a:ea typeface="+mn-ea"/>
              </a:rPr>
              <a:t> </a:t>
            </a:r>
            <a:endParaRPr lang="en-US" sz="1200" dirty="0" smtClean="0">
              <a:solidFill>
                <a:srgbClr val="2B166E"/>
              </a:solidFill>
              <a:ea typeface="+mn-ea"/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55" y="2189391"/>
            <a:ext cx="738538" cy="32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55" y="4114356"/>
            <a:ext cx="2426400" cy="108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7375075" y="4115552"/>
            <a:ext cx="1151940" cy="76944"/>
            <a:chOff x="3972745" y="1551783"/>
            <a:chExt cx="1151940" cy="76944"/>
          </a:xfrm>
        </p:grpSpPr>
        <p:sp>
          <p:nvSpPr>
            <p:cNvPr id="153" name="TextBox 152"/>
            <p:cNvSpPr txBox="1"/>
            <p:nvPr/>
          </p:nvSpPr>
          <p:spPr>
            <a:xfrm>
              <a:off x="5049838" y="155178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 smtClean="0">
                  <a:solidFill>
                    <a:srgbClr val="FFFFFF"/>
                  </a:solidFill>
                  <a:ea typeface="+mn-ea"/>
                </a:rPr>
                <a:t>1</a:t>
              </a:r>
              <a:endParaRPr lang="en-US" sz="50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972745" y="155178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>
                  <a:solidFill>
                    <a:srgbClr val="FFFFFF"/>
                  </a:solidFill>
                  <a:ea typeface="+mn-ea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8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" y="3482657"/>
            <a:ext cx="2278024" cy="17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226" y="1356360"/>
            <a:ext cx="8736774" cy="118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3" name="Group 2"/>
          <p:cNvGrpSpPr>
            <a:grpSpLocks/>
          </p:cNvGrpSpPr>
          <p:nvPr/>
        </p:nvGrpSpPr>
        <p:grpSpPr bwMode="auto">
          <a:xfrm>
            <a:off x="0" y="0"/>
            <a:ext cx="3810000" cy="749300"/>
            <a:chOff x="0" y="0"/>
            <a:chExt cx="2400" cy="472"/>
          </a:xfrm>
        </p:grpSpPr>
        <p:pic>
          <p:nvPicPr>
            <p:cNvPr id="17479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0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80" name="Rectangle 4"/>
            <p:cNvSpPr>
              <a:spLocks noChangeArrowheads="1"/>
            </p:cNvSpPr>
            <p:nvPr/>
          </p:nvSpPr>
          <p:spPr bwMode="auto">
            <a:xfrm>
              <a:off x="280" y="175"/>
              <a:ext cx="629" cy="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sp>
        <p:nvSpPr>
          <p:cNvPr id="17416" name="Line 15"/>
          <p:cNvSpPr>
            <a:spLocks noChangeShapeType="1"/>
          </p:cNvSpPr>
          <p:nvPr/>
        </p:nvSpPr>
        <p:spPr bwMode="auto">
          <a:xfrm>
            <a:off x="0" y="25177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sp>
        <p:nvSpPr>
          <p:cNvPr id="17417" name="Text Box 17"/>
          <p:cNvSpPr txBox="1">
            <a:spLocks noChangeArrowheads="1"/>
          </p:cNvSpPr>
          <p:nvPr/>
        </p:nvSpPr>
        <p:spPr bwMode="auto">
          <a:xfrm>
            <a:off x="8804275" y="2525713"/>
            <a:ext cx="4159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800" dirty="0">
                <a:solidFill>
                  <a:srgbClr val="2B166E"/>
                </a:solidFill>
                <a:ea typeface="+mn-ea"/>
              </a:rPr>
              <a:t>Z [m]</a:t>
            </a:r>
          </a:p>
        </p:txBody>
      </p:sp>
      <p:grpSp>
        <p:nvGrpSpPr>
          <p:cNvPr id="17424" name="Group 53"/>
          <p:cNvGrpSpPr>
            <a:grpSpLocks/>
          </p:cNvGrpSpPr>
          <p:nvPr/>
        </p:nvGrpSpPr>
        <p:grpSpPr bwMode="auto">
          <a:xfrm>
            <a:off x="49213" y="787400"/>
            <a:ext cx="595312" cy="581025"/>
            <a:chOff x="86" y="500"/>
            <a:chExt cx="375" cy="366"/>
          </a:xfrm>
        </p:grpSpPr>
        <p:sp>
          <p:nvSpPr>
            <p:cNvPr id="291894" name="AutoShape 54"/>
            <p:cNvSpPr>
              <a:spLocks noChangeArrowheads="1"/>
            </p:cNvSpPr>
            <p:nvPr/>
          </p:nvSpPr>
          <p:spPr bwMode="gray">
            <a:xfrm>
              <a:off x="86" y="500"/>
              <a:ext cx="375" cy="36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>
                    <a:gamma/>
                    <a:tint val="63529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0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291895" name="Freeform 55"/>
            <p:cNvSpPr>
              <a:spLocks/>
            </p:cNvSpPr>
            <p:nvPr/>
          </p:nvSpPr>
          <p:spPr bwMode="gray">
            <a:xfrm>
              <a:off x="109" y="524"/>
              <a:ext cx="187" cy="18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0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291896" name="Text Box 56"/>
            <p:cNvSpPr txBox="1">
              <a:spLocks noChangeArrowheads="1"/>
            </p:cNvSpPr>
            <p:nvPr/>
          </p:nvSpPr>
          <p:spPr bwMode="gray">
            <a:xfrm>
              <a:off x="98" y="56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003</a:t>
              </a:r>
            </a:p>
          </p:txBody>
        </p:sp>
      </p:grpSp>
      <p:sp>
        <p:nvSpPr>
          <p:cNvPr id="17445" name="Line 114"/>
          <p:cNvSpPr>
            <a:spLocks noChangeShapeType="1"/>
          </p:cNvSpPr>
          <p:nvPr/>
        </p:nvSpPr>
        <p:spPr bwMode="auto">
          <a:xfrm>
            <a:off x="6225381" y="3303803"/>
            <a:ext cx="0" cy="182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grpSp>
        <p:nvGrpSpPr>
          <p:cNvPr id="74" name="Group 64"/>
          <p:cNvGrpSpPr>
            <a:grpSpLocks/>
          </p:cNvGrpSpPr>
          <p:nvPr/>
        </p:nvGrpSpPr>
        <p:grpSpPr bwMode="auto">
          <a:xfrm>
            <a:off x="292113" y="2469822"/>
            <a:ext cx="314326" cy="238125"/>
            <a:chOff x="2902" y="1552"/>
            <a:chExt cx="198" cy="150"/>
          </a:xfrm>
        </p:grpSpPr>
        <p:sp>
          <p:nvSpPr>
            <p:cNvPr id="75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196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76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77" name="Group 64"/>
          <p:cNvGrpSpPr>
            <a:grpSpLocks/>
          </p:cNvGrpSpPr>
          <p:nvPr/>
        </p:nvGrpSpPr>
        <p:grpSpPr bwMode="auto">
          <a:xfrm>
            <a:off x="714389" y="2469822"/>
            <a:ext cx="314326" cy="238125"/>
            <a:chOff x="2902" y="1552"/>
            <a:chExt cx="198" cy="150"/>
          </a:xfrm>
        </p:grpSpPr>
        <p:sp>
          <p:nvSpPr>
            <p:cNvPr id="78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197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79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80" name="Group 64"/>
          <p:cNvGrpSpPr>
            <a:grpSpLocks/>
          </p:cNvGrpSpPr>
          <p:nvPr/>
        </p:nvGrpSpPr>
        <p:grpSpPr bwMode="auto">
          <a:xfrm>
            <a:off x="1142206" y="2466319"/>
            <a:ext cx="314326" cy="238125"/>
            <a:chOff x="2902" y="1552"/>
            <a:chExt cx="198" cy="150"/>
          </a:xfrm>
        </p:grpSpPr>
        <p:sp>
          <p:nvSpPr>
            <p:cNvPr id="81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198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82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83" name="Group 64"/>
          <p:cNvGrpSpPr>
            <a:grpSpLocks/>
          </p:cNvGrpSpPr>
          <p:nvPr/>
        </p:nvGrpSpPr>
        <p:grpSpPr bwMode="auto">
          <a:xfrm>
            <a:off x="1562909" y="2464412"/>
            <a:ext cx="314326" cy="238125"/>
            <a:chOff x="2902" y="1552"/>
            <a:chExt cx="198" cy="150"/>
          </a:xfrm>
        </p:grpSpPr>
        <p:sp>
          <p:nvSpPr>
            <p:cNvPr id="84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199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85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86" name="Group 64"/>
          <p:cNvGrpSpPr>
            <a:grpSpLocks/>
          </p:cNvGrpSpPr>
          <p:nvPr/>
        </p:nvGrpSpPr>
        <p:grpSpPr bwMode="auto">
          <a:xfrm>
            <a:off x="1988343" y="2466319"/>
            <a:ext cx="314326" cy="238125"/>
            <a:chOff x="2902" y="1552"/>
            <a:chExt cx="198" cy="150"/>
          </a:xfrm>
        </p:grpSpPr>
        <p:sp>
          <p:nvSpPr>
            <p:cNvPr id="87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200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88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89" name="Group 64"/>
          <p:cNvGrpSpPr>
            <a:grpSpLocks/>
          </p:cNvGrpSpPr>
          <p:nvPr/>
        </p:nvGrpSpPr>
        <p:grpSpPr bwMode="auto">
          <a:xfrm>
            <a:off x="2409856" y="2466319"/>
            <a:ext cx="314327" cy="238125"/>
            <a:chOff x="2902" y="1552"/>
            <a:chExt cx="198" cy="150"/>
          </a:xfrm>
        </p:grpSpPr>
        <p:sp>
          <p:nvSpPr>
            <p:cNvPr id="90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201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91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92" name="Group 64"/>
          <p:cNvGrpSpPr>
            <a:grpSpLocks/>
          </p:cNvGrpSpPr>
          <p:nvPr/>
        </p:nvGrpSpPr>
        <p:grpSpPr bwMode="auto">
          <a:xfrm>
            <a:off x="2836067" y="2466319"/>
            <a:ext cx="314327" cy="238125"/>
            <a:chOff x="2902" y="1552"/>
            <a:chExt cx="198" cy="150"/>
          </a:xfrm>
        </p:grpSpPr>
        <p:sp>
          <p:nvSpPr>
            <p:cNvPr id="93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202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94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95" name="Group 64"/>
          <p:cNvGrpSpPr>
            <a:grpSpLocks/>
          </p:cNvGrpSpPr>
          <p:nvPr/>
        </p:nvGrpSpPr>
        <p:grpSpPr bwMode="auto">
          <a:xfrm>
            <a:off x="3259964" y="2467587"/>
            <a:ext cx="314327" cy="238125"/>
            <a:chOff x="2902" y="1552"/>
            <a:chExt cx="198" cy="150"/>
          </a:xfrm>
        </p:grpSpPr>
        <p:sp>
          <p:nvSpPr>
            <p:cNvPr id="96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203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97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98" name="Group 64"/>
          <p:cNvGrpSpPr>
            <a:grpSpLocks/>
          </p:cNvGrpSpPr>
          <p:nvPr/>
        </p:nvGrpSpPr>
        <p:grpSpPr bwMode="auto">
          <a:xfrm>
            <a:off x="3682204" y="2464412"/>
            <a:ext cx="314327" cy="238125"/>
            <a:chOff x="2902" y="1552"/>
            <a:chExt cx="198" cy="150"/>
          </a:xfrm>
        </p:grpSpPr>
        <p:sp>
          <p:nvSpPr>
            <p:cNvPr id="99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204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00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01" name="Group 64"/>
          <p:cNvGrpSpPr>
            <a:grpSpLocks/>
          </p:cNvGrpSpPr>
          <p:nvPr/>
        </p:nvGrpSpPr>
        <p:grpSpPr bwMode="auto">
          <a:xfrm>
            <a:off x="4105309" y="2466000"/>
            <a:ext cx="314327" cy="238125"/>
            <a:chOff x="2902" y="1552"/>
            <a:chExt cx="198" cy="150"/>
          </a:xfrm>
        </p:grpSpPr>
        <p:sp>
          <p:nvSpPr>
            <p:cNvPr id="102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205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03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04" name="Group 64"/>
          <p:cNvGrpSpPr>
            <a:grpSpLocks/>
          </p:cNvGrpSpPr>
          <p:nvPr/>
        </p:nvGrpSpPr>
        <p:grpSpPr bwMode="auto">
          <a:xfrm>
            <a:off x="4528379" y="2461237"/>
            <a:ext cx="314327" cy="238125"/>
            <a:chOff x="2902" y="1552"/>
            <a:chExt cx="198" cy="150"/>
          </a:xfrm>
        </p:grpSpPr>
        <p:sp>
          <p:nvSpPr>
            <p:cNvPr id="105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206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06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07" name="Group 64"/>
          <p:cNvGrpSpPr>
            <a:grpSpLocks/>
          </p:cNvGrpSpPr>
          <p:nvPr/>
        </p:nvGrpSpPr>
        <p:grpSpPr bwMode="auto">
          <a:xfrm>
            <a:off x="4952999" y="2462497"/>
            <a:ext cx="314327" cy="238125"/>
            <a:chOff x="2902" y="1552"/>
            <a:chExt cx="198" cy="150"/>
          </a:xfrm>
        </p:grpSpPr>
        <p:sp>
          <p:nvSpPr>
            <p:cNvPr id="108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207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09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10" name="Group 64"/>
          <p:cNvGrpSpPr>
            <a:grpSpLocks/>
          </p:cNvGrpSpPr>
          <p:nvPr/>
        </p:nvGrpSpPr>
        <p:grpSpPr bwMode="auto">
          <a:xfrm>
            <a:off x="5376105" y="2466319"/>
            <a:ext cx="314327" cy="238125"/>
            <a:chOff x="2902" y="1552"/>
            <a:chExt cx="198" cy="150"/>
          </a:xfrm>
        </p:grpSpPr>
        <p:sp>
          <p:nvSpPr>
            <p:cNvPr id="111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208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12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13" name="Group 64"/>
          <p:cNvGrpSpPr>
            <a:grpSpLocks/>
          </p:cNvGrpSpPr>
          <p:nvPr/>
        </p:nvGrpSpPr>
        <p:grpSpPr bwMode="auto">
          <a:xfrm>
            <a:off x="5797589" y="2461884"/>
            <a:ext cx="314327" cy="238125"/>
            <a:chOff x="2902" y="1552"/>
            <a:chExt cx="198" cy="150"/>
          </a:xfrm>
        </p:grpSpPr>
        <p:sp>
          <p:nvSpPr>
            <p:cNvPr id="114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209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15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16" name="Group 64"/>
          <p:cNvGrpSpPr>
            <a:grpSpLocks/>
          </p:cNvGrpSpPr>
          <p:nvPr/>
        </p:nvGrpSpPr>
        <p:grpSpPr bwMode="auto">
          <a:xfrm>
            <a:off x="6225381" y="2459322"/>
            <a:ext cx="314327" cy="238125"/>
            <a:chOff x="2902" y="1552"/>
            <a:chExt cx="198" cy="150"/>
          </a:xfrm>
        </p:grpSpPr>
        <p:sp>
          <p:nvSpPr>
            <p:cNvPr id="117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210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18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19" name="Group 64"/>
          <p:cNvGrpSpPr>
            <a:grpSpLocks/>
          </p:cNvGrpSpPr>
          <p:nvPr/>
        </p:nvGrpSpPr>
        <p:grpSpPr bwMode="auto">
          <a:xfrm>
            <a:off x="6645315" y="2459322"/>
            <a:ext cx="314327" cy="238125"/>
            <a:chOff x="2902" y="1552"/>
            <a:chExt cx="198" cy="150"/>
          </a:xfrm>
        </p:grpSpPr>
        <p:sp>
          <p:nvSpPr>
            <p:cNvPr id="120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211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21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22" name="Group 64"/>
          <p:cNvGrpSpPr>
            <a:grpSpLocks/>
          </p:cNvGrpSpPr>
          <p:nvPr/>
        </p:nvGrpSpPr>
        <p:grpSpPr bwMode="auto">
          <a:xfrm>
            <a:off x="7495381" y="2451712"/>
            <a:ext cx="314327" cy="238125"/>
            <a:chOff x="2902" y="1552"/>
            <a:chExt cx="198" cy="150"/>
          </a:xfrm>
        </p:grpSpPr>
        <p:sp>
          <p:nvSpPr>
            <p:cNvPr id="123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213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24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25" name="Group 64"/>
          <p:cNvGrpSpPr>
            <a:grpSpLocks/>
          </p:cNvGrpSpPr>
          <p:nvPr/>
        </p:nvGrpSpPr>
        <p:grpSpPr bwMode="auto">
          <a:xfrm>
            <a:off x="7915317" y="2466319"/>
            <a:ext cx="314327" cy="238125"/>
            <a:chOff x="2902" y="1552"/>
            <a:chExt cx="198" cy="150"/>
          </a:xfrm>
        </p:grpSpPr>
        <p:sp>
          <p:nvSpPr>
            <p:cNvPr id="126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214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27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28" name="Group 64"/>
          <p:cNvGrpSpPr>
            <a:grpSpLocks/>
          </p:cNvGrpSpPr>
          <p:nvPr/>
        </p:nvGrpSpPr>
        <p:grpSpPr bwMode="auto">
          <a:xfrm>
            <a:off x="8342376" y="2476172"/>
            <a:ext cx="314327" cy="238125"/>
            <a:chOff x="2902" y="1552"/>
            <a:chExt cx="198" cy="150"/>
          </a:xfrm>
        </p:grpSpPr>
        <p:sp>
          <p:nvSpPr>
            <p:cNvPr id="129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215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30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34" name="Group 64"/>
          <p:cNvGrpSpPr>
            <a:grpSpLocks/>
          </p:cNvGrpSpPr>
          <p:nvPr/>
        </p:nvGrpSpPr>
        <p:grpSpPr bwMode="auto">
          <a:xfrm>
            <a:off x="7073172" y="2459322"/>
            <a:ext cx="314327" cy="238125"/>
            <a:chOff x="2902" y="1552"/>
            <a:chExt cx="198" cy="150"/>
          </a:xfrm>
        </p:grpSpPr>
        <p:sp>
          <p:nvSpPr>
            <p:cNvPr id="135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212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36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sp>
        <p:nvSpPr>
          <p:cNvPr id="131" name="Rectangle 5"/>
          <p:cNvSpPr txBox="1">
            <a:spLocks noChangeArrowheads="1"/>
          </p:cNvSpPr>
          <p:nvPr/>
        </p:nvSpPr>
        <p:spPr bwMode="white">
          <a:xfrm>
            <a:off x="3811588" y="-1215"/>
            <a:ext cx="5332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XTL      Room 002 (BC1)</a:t>
            </a:r>
          </a:p>
        </p:txBody>
      </p:sp>
      <p:sp>
        <p:nvSpPr>
          <p:cNvPr id="132" name="Rectangle 6"/>
          <p:cNvSpPr>
            <a:spLocks noChangeArrowheads="1"/>
          </p:cNvSpPr>
          <p:nvPr/>
        </p:nvSpPr>
        <p:spPr bwMode="auto">
          <a:xfrm>
            <a:off x="5119688" y="451065"/>
            <a:ext cx="4008437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1" dirty="0">
                <a:solidFill>
                  <a:srgbClr val="FFFFFF"/>
                </a:solidFill>
                <a:ea typeface="+mn-ea"/>
              </a:rPr>
              <a:t>Bunch compressor BC1: 173,49 m – 231,89 m</a:t>
            </a:r>
          </a:p>
        </p:txBody>
      </p:sp>
      <p:sp>
        <p:nvSpPr>
          <p:cNvPr id="17423" name="Rectangle 52"/>
          <p:cNvSpPr>
            <a:spLocks noChangeArrowheads="1"/>
          </p:cNvSpPr>
          <p:nvPr/>
        </p:nvSpPr>
        <p:spPr bwMode="auto">
          <a:xfrm>
            <a:off x="795338" y="892175"/>
            <a:ext cx="2800350" cy="366713"/>
          </a:xfrm>
          <a:prstGeom prst="rect">
            <a:avLst/>
          </a:prstGeom>
          <a:solidFill>
            <a:schemeClr val="folHlink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1" dirty="0">
                <a:solidFill>
                  <a:srgbClr val="2B166E"/>
                </a:solidFill>
                <a:ea typeface="+mn-ea"/>
              </a:rPr>
              <a:t>193,55 m - 245,55 m (L2)</a:t>
            </a: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6" y="1912418"/>
            <a:ext cx="748086" cy="61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239" y="3545116"/>
            <a:ext cx="2182088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57" y="1918872"/>
            <a:ext cx="7776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482" y="1927091"/>
            <a:ext cx="775854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" name="Freeform 91"/>
          <p:cNvSpPr>
            <a:spLocks/>
          </p:cNvSpPr>
          <p:nvPr/>
        </p:nvSpPr>
        <p:spPr bwMode="auto">
          <a:xfrm>
            <a:off x="1638300" y="3296920"/>
            <a:ext cx="7396163" cy="217488"/>
          </a:xfrm>
          <a:custGeom>
            <a:avLst/>
            <a:gdLst>
              <a:gd name="T0" fmla="*/ 0 w 1267"/>
              <a:gd name="T1" fmla="*/ 2147483647 h 133"/>
              <a:gd name="T2" fmla="*/ 0 w 1267"/>
              <a:gd name="T3" fmla="*/ 0 h 133"/>
              <a:gd name="T4" fmla="*/ 2147483647 w 1267"/>
              <a:gd name="T5" fmla="*/ 0 h 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7" h="133">
                <a:moveTo>
                  <a:pt x="0" y="133"/>
                </a:moveTo>
                <a:lnTo>
                  <a:pt x="0" y="0"/>
                </a:lnTo>
                <a:lnTo>
                  <a:pt x="1267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sp>
        <p:nvSpPr>
          <p:cNvPr id="148" name="Line 114"/>
          <p:cNvSpPr>
            <a:spLocks noChangeShapeType="1"/>
          </p:cNvSpPr>
          <p:nvPr/>
        </p:nvSpPr>
        <p:spPr bwMode="auto">
          <a:xfrm>
            <a:off x="8441447" y="3299075"/>
            <a:ext cx="0" cy="182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914077"/>
            <a:ext cx="817033" cy="54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74" y="4572004"/>
            <a:ext cx="709568" cy="34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3" y="3546693"/>
            <a:ext cx="2187391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Text Box 50"/>
          <p:cNvSpPr txBox="1">
            <a:spLocks noChangeArrowheads="1"/>
          </p:cNvSpPr>
          <p:nvPr/>
        </p:nvSpPr>
        <p:spPr bwMode="auto">
          <a:xfrm>
            <a:off x="508028" y="5307612"/>
            <a:ext cx="1600118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549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800" dirty="0">
                <a:solidFill>
                  <a:srgbClr val="2B166E"/>
                </a:solidFill>
                <a:ea typeface="+mn-ea"/>
              </a:rPr>
              <a:t>(#</a:t>
            </a:r>
            <a:r>
              <a:rPr lang="en-US" sz="800" dirty="0" smtClean="0">
                <a:solidFill>
                  <a:srgbClr val="2B166E"/>
                </a:solidFill>
                <a:ea typeface="+mn-ea"/>
              </a:rPr>
              <a:t>15) </a:t>
            </a:r>
            <a:r>
              <a:rPr lang="en-US" dirty="0" smtClean="0">
                <a:solidFill>
                  <a:srgbClr val="2B166E"/>
                </a:solidFill>
                <a:ea typeface="+mn-ea"/>
              </a:rPr>
              <a:t>Cabinet at 203,83 </a:t>
            </a:r>
            <a:r>
              <a:rPr lang="en-US" dirty="0">
                <a:solidFill>
                  <a:srgbClr val="2B166E"/>
                </a:solidFill>
                <a:ea typeface="+mn-ea"/>
              </a:rPr>
              <a:t>m</a:t>
            </a:r>
          </a:p>
          <a:p>
            <a:pPr algn="ctr" eaLnBrk="1" hangingPunct="1">
              <a:lnSpc>
                <a:spcPts val="1200"/>
              </a:lnSpc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XTL_B1.S2_R01</a:t>
            </a:r>
            <a:r>
              <a:rPr lang="en-US" sz="1200" b="1" dirty="0" smtClean="0">
                <a:solidFill>
                  <a:srgbClr val="2B166E"/>
                </a:solidFill>
                <a:ea typeface="+mn-ea"/>
              </a:rPr>
              <a:t> </a:t>
            </a:r>
            <a:endParaRPr lang="en-US" sz="1200" dirty="0" smtClean="0">
              <a:solidFill>
                <a:srgbClr val="2B166E"/>
              </a:solidFill>
              <a:ea typeface="+mn-ea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941178" y="3527643"/>
            <a:ext cx="1050340" cy="80119"/>
            <a:chOff x="3972745" y="1551783"/>
            <a:chExt cx="1050340" cy="80119"/>
          </a:xfrm>
        </p:grpSpPr>
        <p:sp>
          <p:nvSpPr>
            <p:cNvPr id="143" name="TextBox 142"/>
            <p:cNvSpPr txBox="1"/>
            <p:nvPr/>
          </p:nvSpPr>
          <p:spPr>
            <a:xfrm>
              <a:off x="4948238" y="1554958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 smtClean="0">
                  <a:solidFill>
                    <a:srgbClr val="FFFFFF"/>
                  </a:solidFill>
                  <a:ea typeface="+mn-ea"/>
                </a:rPr>
                <a:t>1</a:t>
              </a:r>
              <a:endParaRPr lang="en-US" sz="50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72745" y="155178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>
                  <a:solidFill>
                    <a:srgbClr val="FFFFFF"/>
                  </a:solidFill>
                  <a:ea typeface="+mn-ea"/>
                </a:rPr>
                <a:t>2</a:t>
              </a:r>
            </a:p>
          </p:txBody>
        </p:sp>
      </p:grpSp>
      <p:sp>
        <p:nvSpPr>
          <p:cNvPr id="152" name="Text Box 50"/>
          <p:cNvSpPr txBox="1">
            <a:spLocks noChangeArrowheads="1"/>
          </p:cNvSpPr>
          <p:nvPr/>
        </p:nvSpPr>
        <p:spPr bwMode="auto">
          <a:xfrm>
            <a:off x="5100118" y="5313962"/>
            <a:ext cx="1600118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549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800" dirty="0">
                <a:solidFill>
                  <a:srgbClr val="2B166E"/>
                </a:solidFill>
                <a:ea typeface="+mn-ea"/>
              </a:rPr>
              <a:t>(#</a:t>
            </a:r>
            <a:r>
              <a:rPr lang="en-US" sz="800" dirty="0" smtClean="0">
                <a:solidFill>
                  <a:srgbClr val="2B166E"/>
                </a:solidFill>
                <a:ea typeface="+mn-ea"/>
              </a:rPr>
              <a:t>16) </a:t>
            </a:r>
            <a:r>
              <a:rPr lang="en-US" dirty="0" smtClean="0">
                <a:solidFill>
                  <a:srgbClr val="2B166E"/>
                </a:solidFill>
                <a:ea typeface="+mn-ea"/>
              </a:rPr>
              <a:t>Cabinet at 211,05 </a:t>
            </a:r>
            <a:r>
              <a:rPr lang="en-US" dirty="0">
                <a:solidFill>
                  <a:srgbClr val="2B166E"/>
                </a:solidFill>
                <a:ea typeface="+mn-ea"/>
              </a:rPr>
              <a:t>m</a:t>
            </a:r>
          </a:p>
          <a:p>
            <a:pPr algn="ctr" eaLnBrk="1" hangingPunct="1">
              <a:lnSpc>
                <a:spcPts val="1200"/>
              </a:lnSpc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XTL_B1.S2_R08</a:t>
            </a:r>
            <a:r>
              <a:rPr lang="en-US" sz="1200" b="1" dirty="0" smtClean="0">
                <a:solidFill>
                  <a:srgbClr val="2B166E"/>
                </a:solidFill>
                <a:ea typeface="+mn-ea"/>
              </a:rPr>
              <a:t> </a:t>
            </a:r>
            <a:endParaRPr lang="en-US" sz="1200" dirty="0" smtClean="0">
              <a:solidFill>
                <a:srgbClr val="2B166E"/>
              </a:solidFill>
              <a:ea typeface="+mn-ea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5533268" y="3559393"/>
            <a:ext cx="1050340" cy="80119"/>
            <a:chOff x="3972745" y="1551783"/>
            <a:chExt cx="1050340" cy="80119"/>
          </a:xfrm>
        </p:grpSpPr>
        <p:sp>
          <p:nvSpPr>
            <p:cNvPr id="154" name="TextBox 153"/>
            <p:cNvSpPr txBox="1"/>
            <p:nvPr/>
          </p:nvSpPr>
          <p:spPr>
            <a:xfrm>
              <a:off x="4948238" y="1554958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 smtClean="0">
                  <a:solidFill>
                    <a:srgbClr val="FFFFFF"/>
                  </a:solidFill>
                  <a:ea typeface="+mn-ea"/>
                </a:rPr>
                <a:t>1</a:t>
              </a:r>
              <a:endParaRPr lang="en-US" sz="50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972745" y="155178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>
                  <a:solidFill>
                    <a:srgbClr val="FFFFFF"/>
                  </a:solidFill>
                  <a:ea typeface="+mn-ea"/>
                </a:rPr>
                <a:t>2</a:t>
              </a:r>
            </a:p>
          </p:txBody>
        </p:sp>
      </p:grpSp>
      <p:sp>
        <p:nvSpPr>
          <p:cNvPr id="156" name="Text Box 50"/>
          <p:cNvSpPr txBox="1">
            <a:spLocks noChangeArrowheads="1"/>
          </p:cNvSpPr>
          <p:nvPr/>
        </p:nvSpPr>
        <p:spPr bwMode="auto">
          <a:xfrm>
            <a:off x="7351951" y="5310787"/>
            <a:ext cx="1600118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549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800" dirty="0">
                <a:solidFill>
                  <a:srgbClr val="2B166E"/>
                </a:solidFill>
                <a:ea typeface="+mn-ea"/>
              </a:rPr>
              <a:t>(#</a:t>
            </a:r>
            <a:r>
              <a:rPr lang="en-US" sz="800" dirty="0" smtClean="0">
                <a:solidFill>
                  <a:srgbClr val="2B166E"/>
                </a:solidFill>
                <a:ea typeface="+mn-ea"/>
              </a:rPr>
              <a:t>17) </a:t>
            </a:r>
            <a:r>
              <a:rPr lang="en-US" dirty="0" smtClean="0">
                <a:solidFill>
                  <a:srgbClr val="2B166E"/>
                </a:solidFill>
                <a:ea typeface="+mn-ea"/>
              </a:rPr>
              <a:t>Cabinet at 213,45 </a:t>
            </a:r>
            <a:r>
              <a:rPr lang="en-US" dirty="0">
                <a:solidFill>
                  <a:srgbClr val="2B166E"/>
                </a:solidFill>
                <a:ea typeface="+mn-ea"/>
              </a:rPr>
              <a:t>m</a:t>
            </a:r>
          </a:p>
          <a:p>
            <a:pPr algn="ctr" eaLnBrk="1" hangingPunct="1">
              <a:lnSpc>
                <a:spcPts val="1200"/>
              </a:lnSpc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XTL_B1.S2_R10</a:t>
            </a:r>
            <a:r>
              <a:rPr lang="en-US" sz="1200" b="1" dirty="0" smtClean="0">
                <a:solidFill>
                  <a:srgbClr val="2B166E"/>
                </a:solidFill>
                <a:ea typeface="+mn-ea"/>
              </a:rPr>
              <a:t> </a:t>
            </a:r>
            <a:endParaRPr lang="en-US" sz="1200" dirty="0" smtClean="0">
              <a:solidFill>
                <a:srgbClr val="2B166E"/>
              </a:solidFill>
              <a:ea typeface="+mn-ea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7785101" y="3556218"/>
            <a:ext cx="1050340" cy="76944"/>
            <a:chOff x="3972745" y="1551783"/>
            <a:chExt cx="1050340" cy="76944"/>
          </a:xfrm>
        </p:grpSpPr>
        <p:sp>
          <p:nvSpPr>
            <p:cNvPr id="158" name="TextBox 157"/>
            <p:cNvSpPr txBox="1"/>
            <p:nvPr/>
          </p:nvSpPr>
          <p:spPr>
            <a:xfrm>
              <a:off x="4948238" y="155178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 smtClean="0">
                  <a:solidFill>
                    <a:srgbClr val="FFFFFF"/>
                  </a:solidFill>
                  <a:ea typeface="+mn-ea"/>
                </a:rPr>
                <a:t>1</a:t>
              </a:r>
              <a:endParaRPr lang="en-US" sz="50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972745" y="155178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>
                  <a:solidFill>
                    <a:srgbClr val="FFFFFF"/>
                  </a:solidFill>
                  <a:ea typeface="+mn-ea"/>
                </a:rPr>
                <a:t>2</a:t>
              </a:r>
            </a:p>
          </p:txBody>
        </p:sp>
      </p:grpSp>
      <p:pic>
        <p:nvPicPr>
          <p:cNvPr id="141" name="Picture 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1919288"/>
            <a:ext cx="775002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TextBox 132"/>
          <p:cNvSpPr txBox="1"/>
          <p:nvPr/>
        </p:nvSpPr>
        <p:spPr>
          <a:xfrm>
            <a:off x="4031475" y="1757364"/>
            <a:ext cx="209550" cy="1166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no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 smtClean="0">
                <a:solidFill>
                  <a:srgbClr val="FF0000"/>
                </a:solidFill>
                <a:ea typeface="+mn-ea"/>
              </a:rPr>
              <a:t>G3</a:t>
            </a:r>
            <a:endParaRPr lang="de-DE" sz="800" b="1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384019" y="1754983"/>
            <a:ext cx="209550" cy="1166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no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 smtClean="0">
                <a:solidFill>
                  <a:srgbClr val="FF0000"/>
                </a:solidFill>
                <a:ea typeface="+mn-ea"/>
              </a:rPr>
              <a:t>G4</a:t>
            </a:r>
            <a:endParaRPr lang="de-DE" sz="800" b="1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119940" y="1754983"/>
            <a:ext cx="209550" cy="1166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no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800" b="1" dirty="0" smtClean="0">
                <a:solidFill>
                  <a:srgbClr val="FF0000"/>
                </a:solidFill>
                <a:ea typeface="+mn-ea"/>
              </a:rPr>
              <a:t>G5</a:t>
            </a:r>
            <a:endParaRPr lang="de-DE" sz="800" b="1" dirty="0">
              <a:solidFill>
                <a:srgbClr val="FF0000"/>
              </a:solidFill>
              <a:ea typeface="+mn-ea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2314105" y="3545116"/>
            <a:ext cx="2186119" cy="1620000"/>
            <a:chOff x="2314105" y="3545116"/>
            <a:chExt cx="2186119" cy="1620000"/>
          </a:xfrm>
        </p:grpSpPr>
        <p:pic>
          <p:nvPicPr>
            <p:cNvPr id="150" name="Picture 2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105" y="3545116"/>
              <a:ext cx="2186119" cy="16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0" name="Picture 3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38" y="4445301"/>
              <a:ext cx="744032" cy="425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" name="Picture 2"/>
            <p:cNvPicPr>
              <a:picLocks noChangeAspect="1" noChangeArrowheads="1"/>
            </p:cNvPicPr>
            <p:nvPr/>
          </p:nvPicPr>
          <p:blipFill>
            <a:blip r:embed="rId1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262" y="4495799"/>
              <a:ext cx="739383" cy="200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5329238"/>
            <a:ext cx="12684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6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23" y="3502978"/>
            <a:ext cx="2263301" cy="168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825" y="1435018"/>
            <a:ext cx="1968063" cy="111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6317" y="1289870"/>
            <a:ext cx="6144998" cy="12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0" y="0"/>
            <a:ext cx="3810000" cy="749300"/>
            <a:chOff x="0" y="0"/>
            <a:chExt cx="2400" cy="472"/>
          </a:xfrm>
        </p:grpSpPr>
        <p:pic>
          <p:nvPicPr>
            <p:cNvPr id="18505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0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506" name="Rectangle 5"/>
            <p:cNvSpPr>
              <a:spLocks noChangeArrowheads="1"/>
            </p:cNvSpPr>
            <p:nvPr/>
          </p:nvSpPr>
          <p:spPr bwMode="auto">
            <a:xfrm>
              <a:off x="280" y="175"/>
              <a:ext cx="629" cy="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312420" y="2517774"/>
            <a:ext cx="8732520" cy="8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sp>
        <p:nvSpPr>
          <p:cNvPr id="18447" name="Rectangle 23"/>
          <p:cNvSpPr>
            <a:spLocks noChangeArrowheads="1"/>
          </p:cNvSpPr>
          <p:nvPr/>
        </p:nvSpPr>
        <p:spPr bwMode="auto">
          <a:xfrm>
            <a:off x="795338" y="892175"/>
            <a:ext cx="2800350" cy="366713"/>
          </a:xfrm>
          <a:prstGeom prst="rect">
            <a:avLst/>
          </a:prstGeom>
          <a:solidFill>
            <a:schemeClr val="folHlink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1" dirty="0">
                <a:solidFill>
                  <a:srgbClr val="2B166E"/>
                </a:solidFill>
                <a:ea typeface="+mn-ea"/>
              </a:rPr>
              <a:t>193,55 m - 245,55 m (L2)</a:t>
            </a:r>
          </a:p>
        </p:txBody>
      </p:sp>
      <p:grpSp>
        <p:nvGrpSpPr>
          <p:cNvPr id="18448" name="Group 24"/>
          <p:cNvGrpSpPr>
            <a:grpSpLocks/>
          </p:cNvGrpSpPr>
          <p:nvPr/>
        </p:nvGrpSpPr>
        <p:grpSpPr bwMode="auto">
          <a:xfrm>
            <a:off x="49213" y="787400"/>
            <a:ext cx="595312" cy="581025"/>
            <a:chOff x="86" y="500"/>
            <a:chExt cx="375" cy="366"/>
          </a:xfrm>
        </p:grpSpPr>
        <p:sp>
          <p:nvSpPr>
            <p:cNvPr id="293913" name="AutoShape 25"/>
            <p:cNvSpPr>
              <a:spLocks noChangeArrowheads="1"/>
            </p:cNvSpPr>
            <p:nvPr/>
          </p:nvSpPr>
          <p:spPr bwMode="gray">
            <a:xfrm>
              <a:off x="86" y="500"/>
              <a:ext cx="375" cy="36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>
                    <a:gamma/>
                    <a:tint val="63529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0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293914" name="Freeform 26"/>
            <p:cNvSpPr>
              <a:spLocks/>
            </p:cNvSpPr>
            <p:nvPr/>
          </p:nvSpPr>
          <p:spPr bwMode="gray">
            <a:xfrm>
              <a:off x="109" y="524"/>
              <a:ext cx="187" cy="18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0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293915" name="Text Box 27"/>
            <p:cNvSpPr txBox="1">
              <a:spLocks noChangeArrowheads="1"/>
            </p:cNvSpPr>
            <p:nvPr/>
          </p:nvSpPr>
          <p:spPr bwMode="gray">
            <a:xfrm>
              <a:off x="98" y="56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003</a:t>
              </a:r>
            </a:p>
          </p:txBody>
        </p:sp>
      </p:grpSp>
      <p:sp>
        <p:nvSpPr>
          <p:cNvPr id="18487" name="Line 73"/>
          <p:cNvSpPr>
            <a:spLocks noChangeShapeType="1"/>
          </p:cNvSpPr>
          <p:nvPr/>
        </p:nvSpPr>
        <p:spPr bwMode="auto">
          <a:xfrm flipH="1">
            <a:off x="-4371341" y="6276630"/>
            <a:ext cx="0" cy="104775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sp>
        <p:nvSpPr>
          <p:cNvPr id="18464" name="Freeform 78"/>
          <p:cNvSpPr>
            <a:spLocks/>
          </p:cNvSpPr>
          <p:nvPr/>
        </p:nvSpPr>
        <p:spPr bwMode="auto">
          <a:xfrm>
            <a:off x="4076700" y="3285490"/>
            <a:ext cx="4400550" cy="204788"/>
          </a:xfrm>
          <a:custGeom>
            <a:avLst/>
            <a:gdLst>
              <a:gd name="T0" fmla="*/ 0 w 1267"/>
              <a:gd name="T1" fmla="*/ 2147483647 h 133"/>
              <a:gd name="T2" fmla="*/ 0 w 1267"/>
              <a:gd name="T3" fmla="*/ 0 h 133"/>
              <a:gd name="T4" fmla="*/ 2147483647 w 1267"/>
              <a:gd name="T5" fmla="*/ 0 h 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7" h="133">
                <a:moveTo>
                  <a:pt x="0" y="133"/>
                </a:moveTo>
                <a:lnTo>
                  <a:pt x="0" y="0"/>
                </a:lnTo>
                <a:lnTo>
                  <a:pt x="1267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diamond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sp>
        <p:nvSpPr>
          <p:cNvPr id="18465" name="Freeform 79"/>
          <p:cNvSpPr>
            <a:spLocks/>
          </p:cNvSpPr>
          <p:nvPr/>
        </p:nvSpPr>
        <p:spPr bwMode="auto">
          <a:xfrm flipH="1">
            <a:off x="68262" y="3280728"/>
            <a:ext cx="3741738" cy="204787"/>
          </a:xfrm>
          <a:custGeom>
            <a:avLst/>
            <a:gdLst>
              <a:gd name="T0" fmla="*/ 0 w 1267"/>
              <a:gd name="T1" fmla="*/ 2147483647 h 133"/>
              <a:gd name="T2" fmla="*/ 0 w 1267"/>
              <a:gd name="T3" fmla="*/ 0 h 133"/>
              <a:gd name="T4" fmla="*/ 2147483647 w 1267"/>
              <a:gd name="T5" fmla="*/ 0 h 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7" h="133">
                <a:moveTo>
                  <a:pt x="0" y="133"/>
                </a:moveTo>
                <a:lnTo>
                  <a:pt x="0" y="0"/>
                </a:lnTo>
                <a:lnTo>
                  <a:pt x="1267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diamond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sp>
        <p:nvSpPr>
          <p:cNvPr id="18466" name="Line 80"/>
          <p:cNvSpPr>
            <a:spLocks noChangeShapeType="1"/>
          </p:cNvSpPr>
          <p:nvPr/>
        </p:nvSpPr>
        <p:spPr bwMode="auto">
          <a:xfrm>
            <a:off x="8476214" y="3280728"/>
            <a:ext cx="0" cy="182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sp>
        <p:nvSpPr>
          <p:cNvPr id="18471" name="Line 85"/>
          <p:cNvSpPr>
            <a:spLocks noChangeShapeType="1"/>
          </p:cNvSpPr>
          <p:nvPr/>
        </p:nvSpPr>
        <p:spPr bwMode="auto">
          <a:xfrm>
            <a:off x="1619388" y="3282474"/>
            <a:ext cx="0" cy="182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sp>
        <p:nvSpPr>
          <p:cNvPr id="139" name="Text Box 17"/>
          <p:cNvSpPr txBox="1">
            <a:spLocks noChangeArrowheads="1"/>
          </p:cNvSpPr>
          <p:nvPr/>
        </p:nvSpPr>
        <p:spPr bwMode="auto">
          <a:xfrm>
            <a:off x="8806814" y="2578258"/>
            <a:ext cx="4159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800" dirty="0">
                <a:solidFill>
                  <a:srgbClr val="2B166E"/>
                </a:solidFill>
                <a:ea typeface="+mn-ea"/>
              </a:rPr>
              <a:t>Z [m]</a:t>
            </a:r>
          </a:p>
        </p:txBody>
      </p:sp>
      <p:grpSp>
        <p:nvGrpSpPr>
          <p:cNvPr id="140" name="Group 64"/>
          <p:cNvGrpSpPr>
            <a:grpSpLocks/>
          </p:cNvGrpSpPr>
          <p:nvPr/>
        </p:nvGrpSpPr>
        <p:grpSpPr bwMode="auto">
          <a:xfrm>
            <a:off x="604547" y="2491593"/>
            <a:ext cx="314327" cy="238125"/>
            <a:chOff x="2902" y="1552"/>
            <a:chExt cx="198" cy="150"/>
          </a:xfrm>
        </p:grpSpPr>
        <p:sp>
          <p:nvSpPr>
            <p:cNvPr id="141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215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42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43" name="Group 64"/>
          <p:cNvGrpSpPr>
            <a:grpSpLocks/>
          </p:cNvGrpSpPr>
          <p:nvPr/>
        </p:nvGrpSpPr>
        <p:grpSpPr bwMode="auto">
          <a:xfrm>
            <a:off x="1026823" y="2491593"/>
            <a:ext cx="314327" cy="238125"/>
            <a:chOff x="2902" y="1552"/>
            <a:chExt cx="198" cy="150"/>
          </a:xfrm>
        </p:grpSpPr>
        <p:sp>
          <p:nvSpPr>
            <p:cNvPr id="144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216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45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46" name="Group 64"/>
          <p:cNvGrpSpPr>
            <a:grpSpLocks/>
          </p:cNvGrpSpPr>
          <p:nvPr/>
        </p:nvGrpSpPr>
        <p:grpSpPr bwMode="auto">
          <a:xfrm>
            <a:off x="1454640" y="2488090"/>
            <a:ext cx="314327" cy="238125"/>
            <a:chOff x="2902" y="1552"/>
            <a:chExt cx="198" cy="150"/>
          </a:xfrm>
        </p:grpSpPr>
        <p:sp>
          <p:nvSpPr>
            <p:cNvPr id="147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217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48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49" name="Group 64"/>
          <p:cNvGrpSpPr>
            <a:grpSpLocks/>
          </p:cNvGrpSpPr>
          <p:nvPr/>
        </p:nvGrpSpPr>
        <p:grpSpPr bwMode="auto">
          <a:xfrm>
            <a:off x="1875343" y="2486183"/>
            <a:ext cx="314327" cy="238125"/>
            <a:chOff x="2902" y="1552"/>
            <a:chExt cx="198" cy="150"/>
          </a:xfrm>
        </p:grpSpPr>
        <p:sp>
          <p:nvSpPr>
            <p:cNvPr id="150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218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51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52" name="Group 64"/>
          <p:cNvGrpSpPr>
            <a:grpSpLocks/>
          </p:cNvGrpSpPr>
          <p:nvPr/>
        </p:nvGrpSpPr>
        <p:grpSpPr bwMode="auto">
          <a:xfrm>
            <a:off x="2300777" y="2488090"/>
            <a:ext cx="314327" cy="238125"/>
            <a:chOff x="2902" y="1552"/>
            <a:chExt cx="198" cy="150"/>
          </a:xfrm>
        </p:grpSpPr>
        <p:sp>
          <p:nvSpPr>
            <p:cNvPr id="153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219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55" name="Group 64"/>
          <p:cNvGrpSpPr>
            <a:grpSpLocks/>
          </p:cNvGrpSpPr>
          <p:nvPr/>
        </p:nvGrpSpPr>
        <p:grpSpPr bwMode="auto">
          <a:xfrm>
            <a:off x="2722276" y="2488090"/>
            <a:ext cx="314327" cy="238125"/>
            <a:chOff x="2902" y="1552"/>
            <a:chExt cx="198" cy="150"/>
          </a:xfrm>
        </p:grpSpPr>
        <p:sp>
          <p:nvSpPr>
            <p:cNvPr id="156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220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57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58" name="Group 64"/>
          <p:cNvGrpSpPr>
            <a:grpSpLocks/>
          </p:cNvGrpSpPr>
          <p:nvPr/>
        </p:nvGrpSpPr>
        <p:grpSpPr bwMode="auto">
          <a:xfrm>
            <a:off x="3148487" y="2488090"/>
            <a:ext cx="314327" cy="238125"/>
            <a:chOff x="2902" y="1552"/>
            <a:chExt cx="198" cy="150"/>
          </a:xfrm>
        </p:grpSpPr>
        <p:sp>
          <p:nvSpPr>
            <p:cNvPr id="159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221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60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61" name="Group 64"/>
          <p:cNvGrpSpPr>
            <a:grpSpLocks/>
          </p:cNvGrpSpPr>
          <p:nvPr/>
        </p:nvGrpSpPr>
        <p:grpSpPr bwMode="auto">
          <a:xfrm>
            <a:off x="3572384" y="2489358"/>
            <a:ext cx="314327" cy="238125"/>
            <a:chOff x="2902" y="1552"/>
            <a:chExt cx="198" cy="150"/>
          </a:xfrm>
        </p:grpSpPr>
        <p:sp>
          <p:nvSpPr>
            <p:cNvPr id="162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222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63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64" name="Group 64"/>
          <p:cNvGrpSpPr>
            <a:grpSpLocks/>
          </p:cNvGrpSpPr>
          <p:nvPr/>
        </p:nvGrpSpPr>
        <p:grpSpPr bwMode="auto">
          <a:xfrm>
            <a:off x="3994624" y="2486183"/>
            <a:ext cx="314327" cy="238125"/>
            <a:chOff x="2902" y="1552"/>
            <a:chExt cx="198" cy="150"/>
          </a:xfrm>
        </p:grpSpPr>
        <p:sp>
          <p:nvSpPr>
            <p:cNvPr id="165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223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66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67" name="Group 64"/>
          <p:cNvGrpSpPr>
            <a:grpSpLocks/>
          </p:cNvGrpSpPr>
          <p:nvPr/>
        </p:nvGrpSpPr>
        <p:grpSpPr bwMode="auto">
          <a:xfrm>
            <a:off x="4417729" y="2487771"/>
            <a:ext cx="314327" cy="238125"/>
            <a:chOff x="2902" y="1552"/>
            <a:chExt cx="198" cy="150"/>
          </a:xfrm>
        </p:grpSpPr>
        <p:sp>
          <p:nvSpPr>
            <p:cNvPr id="168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224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69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70" name="Group 64"/>
          <p:cNvGrpSpPr>
            <a:grpSpLocks/>
          </p:cNvGrpSpPr>
          <p:nvPr/>
        </p:nvGrpSpPr>
        <p:grpSpPr bwMode="auto">
          <a:xfrm>
            <a:off x="4840799" y="2483008"/>
            <a:ext cx="314327" cy="238125"/>
            <a:chOff x="2902" y="1552"/>
            <a:chExt cx="198" cy="150"/>
          </a:xfrm>
        </p:grpSpPr>
        <p:sp>
          <p:nvSpPr>
            <p:cNvPr id="171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225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72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73" name="Group 64"/>
          <p:cNvGrpSpPr>
            <a:grpSpLocks/>
          </p:cNvGrpSpPr>
          <p:nvPr/>
        </p:nvGrpSpPr>
        <p:grpSpPr bwMode="auto">
          <a:xfrm>
            <a:off x="5265419" y="2484268"/>
            <a:ext cx="314327" cy="238125"/>
            <a:chOff x="2902" y="1552"/>
            <a:chExt cx="198" cy="150"/>
          </a:xfrm>
        </p:grpSpPr>
        <p:sp>
          <p:nvSpPr>
            <p:cNvPr id="174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226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75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76" name="Group 64"/>
          <p:cNvGrpSpPr>
            <a:grpSpLocks/>
          </p:cNvGrpSpPr>
          <p:nvPr/>
        </p:nvGrpSpPr>
        <p:grpSpPr bwMode="auto">
          <a:xfrm>
            <a:off x="5688525" y="2488090"/>
            <a:ext cx="314327" cy="238125"/>
            <a:chOff x="2902" y="1552"/>
            <a:chExt cx="198" cy="150"/>
          </a:xfrm>
        </p:grpSpPr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227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78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79" name="Group 64"/>
          <p:cNvGrpSpPr>
            <a:grpSpLocks/>
          </p:cNvGrpSpPr>
          <p:nvPr/>
        </p:nvGrpSpPr>
        <p:grpSpPr bwMode="auto">
          <a:xfrm>
            <a:off x="6110009" y="2483655"/>
            <a:ext cx="314327" cy="238125"/>
            <a:chOff x="2902" y="1552"/>
            <a:chExt cx="198" cy="150"/>
          </a:xfrm>
        </p:grpSpPr>
        <p:sp>
          <p:nvSpPr>
            <p:cNvPr id="180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228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81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82" name="Group 64"/>
          <p:cNvGrpSpPr>
            <a:grpSpLocks/>
          </p:cNvGrpSpPr>
          <p:nvPr/>
        </p:nvGrpSpPr>
        <p:grpSpPr bwMode="auto">
          <a:xfrm>
            <a:off x="6537801" y="2481093"/>
            <a:ext cx="314327" cy="238125"/>
            <a:chOff x="2902" y="1552"/>
            <a:chExt cx="198" cy="150"/>
          </a:xfrm>
        </p:grpSpPr>
        <p:sp>
          <p:nvSpPr>
            <p:cNvPr id="183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229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84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85" name="Group 64"/>
          <p:cNvGrpSpPr>
            <a:grpSpLocks/>
          </p:cNvGrpSpPr>
          <p:nvPr/>
        </p:nvGrpSpPr>
        <p:grpSpPr bwMode="auto">
          <a:xfrm>
            <a:off x="6957735" y="2481093"/>
            <a:ext cx="314327" cy="238125"/>
            <a:chOff x="2902" y="1552"/>
            <a:chExt cx="198" cy="150"/>
          </a:xfrm>
        </p:grpSpPr>
        <p:sp>
          <p:nvSpPr>
            <p:cNvPr id="186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230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87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88" name="Group 64"/>
          <p:cNvGrpSpPr>
            <a:grpSpLocks/>
          </p:cNvGrpSpPr>
          <p:nvPr/>
        </p:nvGrpSpPr>
        <p:grpSpPr bwMode="auto">
          <a:xfrm>
            <a:off x="7807801" y="2473483"/>
            <a:ext cx="314327" cy="238125"/>
            <a:chOff x="2902" y="1552"/>
            <a:chExt cx="198" cy="150"/>
          </a:xfrm>
        </p:grpSpPr>
        <p:sp>
          <p:nvSpPr>
            <p:cNvPr id="189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232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90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91" name="Group 64"/>
          <p:cNvGrpSpPr>
            <a:grpSpLocks/>
          </p:cNvGrpSpPr>
          <p:nvPr/>
        </p:nvGrpSpPr>
        <p:grpSpPr bwMode="auto">
          <a:xfrm>
            <a:off x="8227737" y="2488090"/>
            <a:ext cx="314327" cy="238125"/>
            <a:chOff x="2902" y="1552"/>
            <a:chExt cx="198" cy="150"/>
          </a:xfrm>
        </p:grpSpPr>
        <p:sp>
          <p:nvSpPr>
            <p:cNvPr id="192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233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93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97" name="Group 64"/>
          <p:cNvGrpSpPr>
            <a:grpSpLocks/>
          </p:cNvGrpSpPr>
          <p:nvPr/>
        </p:nvGrpSpPr>
        <p:grpSpPr bwMode="auto">
          <a:xfrm>
            <a:off x="7385592" y="2481093"/>
            <a:ext cx="314327" cy="238125"/>
            <a:chOff x="2902" y="1552"/>
            <a:chExt cx="198" cy="150"/>
          </a:xfrm>
        </p:grpSpPr>
        <p:sp>
          <p:nvSpPr>
            <p:cNvPr id="198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231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99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pic>
        <p:nvPicPr>
          <p:cNvPr id="204" name="Picture 88"/>
          <p:cNvPicPr>
            <a:picLocks noChangeAspect="1" noChangeArrowheads="1"/>
          </p:cNvPicPr>
          <p:nvPr/>
        </p:nvPicPr>
        <p:blipFill>
          <a:blip r:embed="rId6" cstate="screen">
            <a:lum bright="48000" contrast="-72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" y="1855629"/>
            <a:ext cx="740308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Rectangle 5"/>
          <p:cNvSpPr txBox="1">
            <a:spLocks noChangeArrowheads="1"/>
          </p:cNvSpPr>
          <p:nvPr/>
        </p:nvSpPr>
        <p:spPr bwMode="white">
          <a:xfrm>
            <a:off x="3811588" y="-1215"/>
            <a:ext cx="5332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XTL      Room 002 (BC1)</a:t>
            </a:r>
          </a:p>
        </p:txBody>
      </p:sp>
      <p:sp>
        <p:nvSpPr>
          <p:cNvPr id="102" name="Rectangle 6"/>
          <p:cNvSpPr>
            <a:spLocks noChangeArrowheads="1"/>
          </p:cNvSpPr>
          <p:nvPr/>
        </p:nvSpPr>
        <p:spPr bwMode="auto">
          <a:xfrm>
            <a:off x="5119688" y="451065"/>
            <a:ext cx="4008437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1" dirty="0">
                <a:solidFill>
                  <a:srgbClr val="FFFFFF"/>
                </a:solidFill>
                <a:ea typeface="+mn-ea"/>
              </a:rPr>
              <a:t>Bunch compressor BC1: 173,49 m – 231,89 m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20" y="3518045"/>
            <a:ext cx="2184372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24" y="3508216"/>
            <a:ext cx="2181296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Line 80"/>
          <p:cNvSpPr>
            <a:spLocks noChangeShapeType="1"/>
          </p:cNvSpPr>
          <p:nvPr/>
        </p:nvSpPr>
        <p:spPr bwMode="auto">
          <a:xfrm>
            <a:off x="6213074" y="3280728"/>
            <a:ext cx="0" cy="182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5054" y="1857340"/>
            <a:ext cx="774077" cy="57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1773" y="1846469"/>
            <a:ext cx="776666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7091" y="1855629"/>
            <a:ext cx="777194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8661" y="1851887"/>
            <a:ext cx="759576" cy="56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53" y="1855629"/>
            <a:ext cx="769576" cy="62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 Box 71"/>
          <p:cNvSpPr txBox="1">
            <a:spLocks noChangeArrowheads="1"/>
          </p:cNvSpPr>
          <p:nvPr/>
        </p:nvSpPr>
        <p:spPr bwMode="auto">
          <a:xfrm>
            <a:off x="6411195" y="2174025"/>
            <a:ext cx="223237" cy="248444"/>
          </a:xfrm>
          <a:prstGeom prst="rect">
            <a:avLst/>
          </a:prstGeom>
          <a:solidFill>
            <a:srgbClr val="99CC00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de-DE" sz="900" b="1" dirty="0">
              <a:solidFill>
                <a:srgbClr val="2B166E"/>
              </a:solidFill>
              <a:ea typeface="+mn-ea"/>
            </a:endParaRPr>
          </a:p>
        </p:txBody>
      </p:sp>
      <p:sp>
        <p:nvSpPr>
          <p:cNvPr id="110" name="Text Box 71"/>
          <p:cNvSpPr txBox="1">
            <a:spLocks noChangeArrowheads="1"/>
          </p:cNvSpPr>
          <p:nvPr/>
        </p:nvSpPr>
        <p:spPr bwMode="auto">
          <a:xfrm>
            <a:off x="4376385" y="5884517"/>
            <a:ext cx="604590" cy="496888"/>
          </a:xfrm>
          <a:prstGeom prst="rect">
            <a:avLst/>
          </a:prstGeom>
          <a:solidFill>
            <a:srgbClr val="99CC00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sz="900" kern="1000" spc="-50" dirty="0" smtClean="0">
                <a:solidFill>
                  <a:srgbClr val="2B166E"/>
                </a:solidFill>
                <a:ea typeface="+mn-ea"/>
              </a:rPr>
              <a:t>Elektrant </a:t>
            </a:r>
            <a:r>
              <a:rPr lang="de-DE" sz="900" kern="1000" spc="-50" dirty="0">
                <a:solidFill>
                  <a:srgbClr val="2B166E"/>
                </a:solidFill>
                <a:ea typeface="+mn-ea"/>
              </a:rPr>
              <a:t>2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sz="900" b="1" dirty="0" smtClean="0">
                <a:solidFill>
                  <a:srgbClr val="2B166E"/>
                </a:solidFill>
                <a:ea typeface="+mn-ea"/>
              </a:rPr>
              <a:t>228 </a:t>
            </a:r>
            <a:r>
              <a:rPr lang="de-DE" sz="900" b="1" dirty="0">
                <a:solidFill>
                  <a:srgbClr val="2B166E"/>
                </a:solidFill>
                <a:ea typeface="+mn-ea"/>
              </a:rPr>
              <a:t>m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518852"/>
            <a:ext cx="218416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Text Box 50"/>
          <p:cNvSpPr txBox="1">
            <a:spLocks noChangeArrowheads="1"/>
          </p:cNvSpPr>
          <p:nvPr/>
        </p:nvSpPr>
        <p:spPr bwMode="auto">
          <a:xfrm>
            <a:off x="523737" y="5288006"/>
            <a:ext cx="1600118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549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800" dirty="0">
                <a:solidFill>
                  <a:srgbClr val="2B166E"/>
                </a:solidFill>
                <a:ea typeface="+mn-ea"/>
              </a:rPr>
              <a:t>(#</a:t>
            </a:r>
            <a:r>
              <a:rPr lang="en-US" sz="800" dirty="0" smtClean="0">
                <a:solidFill>
                  <a:srgbClr val="2B166E"/>
                </a:solidFill>
                <a:ea typeface="+mn-ea"/>
              </a:rPr>
              <a:t>18) </a:t>
            </a:r>
            <a:r>
              <a:rPr lang="en-US" dirty="0" smtClean="0">
                <a:solidFill>
                  <a:srgbClr val="2B166E"/>
                </a:solidFill>
                <a:ea typeface="+mn-ea"/>
              </a:rPr>
              <a:t>Cabinet at 215,82 </a:t>
            </a:r>
            <a:r>
              <a:rPr lang="en-US" dirty="0">
                <a:solidFill>
                  <a:srgbClr val="2B166E"/>
                </a:solidFill>
                <a:ea typeface="+mn-ea"/>
              </a:rPr>
              <a:t>m</a:t>
            </a:r>
          </a:p>
          <a:p>
            <a:pPr algn="ctr" eaLnBrk="1" hangingPunct="1">
              <a:lnSpc>
                <a:spcPts val="1200"/>
              </a:lnSpc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XTL_B1.S2_R12</a:t>
            </a:r>
            <a:r>
              <a:rPr lang="en-US" sz="1200" b="1" dirty="0" smtClean="0">
                <a:solidFill>
                  <a:srgbClr val="2B166E"/>
                </a:solidFill>
                <a:ea typeface="+mn-ea"/>
              </a:rPr>
              <a:t> </a:t>
            </a:r>
            <a:endParaRPr lang="en-US" sz="1200" dirty="0" smtClean="0">
              <a:solidFill>
                <a:srgbClr val="2B166E"/>
              </a:solidFill>
              <a:ea typeface="+mn-ea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956887" y="3533437"/>
            <a:ext cx="1050340" cy="76944"/>
            <a:chOff x="3972745" y="1551783"/>
            <a:chExt cx="1050340" cy="76944"/>
          </a:xfrm>
        </p:grpSpPr>
        <p:sp>
          <p:nvSpPr>
            <p:cNvPr id="97" name="TextBox 96"/>
            <p:cNvSpPr txBox="1"/>
            <p:nvPr/>
          </p:nvSpPr>
          <p:spPr>
            <a:xfrm>
              <a:off x="4948238" y="155178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 smtClean="0">
                  <a:solidFill>
                    <a:srgbClr val="FFFFFF"/>
                  </a:solidFill>
                  <a:ea typeface="+mn-ea"/>
                </a:rPr>
                <a:t>1</a:t>
              </a:r>
              <a:endParaRPr lang="en-US" sz="50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972745" y="155178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>
                  <a:solidFill>
                    <a:srgbClr val="FFFFFF"/>
                  </a:solidFill>
                  <a:ea typeface="+mn-ea"/>
                </a:rPr>
                <a:t>2</a:t>
              </a:r>
            </a:p>
          </p:txBody>
        </p:sp>
      </p:grpSp>
      <p:sp>
        <p:nvSpPr>
          <p:cNvPr id="99" name="Text Box 50"/>
          <p:cNvSpPr txBox="1">
            <a:spLocks noChangeArrowheads="1"/>
          </p:cNvSpPr>
          <p:nvPr/>
        </p:nvSpPr>
        <p:spPr bwMode="auto">
          <a:xfrm>
            <a:off x="7385592" y="5271937"/>
            <a:ext cx="1600118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549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(#21) </a:t>
            </a:r>
            <a:r>
              <a:rPr lang="en-US" dirty="0" smtClean="0">
                <a:solidFill>
                  <a:srgbClr val="2B166E"/>
                </a:solidFill>
                <a:ea typeface="+mn-ea"/>
              </a:rPr>
              <a:t>Cabinet at 223,07 </a:t>
            </a:r>
            <a:r>
              <a:rPr lang="en-US" dirty="0">
                <a:solidFill>
                  <a:srgbClr val="2B166E"/>
                </a:solidFill>
                <a:ea typeface="+mn-ea"/>
              </a:rPr>
              <a:t>m</a:t>
            </a:r>
          </a:p>
          <a:p>
            <a:pPr algn="ctr" eaLnBrk="1" hangingPunct="1">
              <a:lnSpc>
                <a:spcPts val="1200"/>
              </a:lnSpc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XTL_B1.S2_R20</a:t>
            </a:r>
            <a:r>
              <a:rPr lang="en-US" sz="1200" b="1" dirty="0" smtClean="0">
                <a:solidFill>
                  <a:srgbClr val="2B166E"/>
                </a:solidFill>
                <a:ea typeface="+mn-ea"/>
              </a:rPr>
              <a:t> </a:t>
            </a:r>
            <a:endParaRPr lang="en-US" sz="1200" dirty="0" smtClean="0">
              <a:solidFill>
                <a:srgbClr val="2B166E"/>
              </a:solidFill>
              <a:ea typeface="+mn-ea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818742" y="3517368"/>
            <a:ext cx="1050340" cy="76944"/>
            <a:chOff x="3972745" y="1551783"/>
            <a:chExt cx="1050340" cy="76944"/>
          </a:xfrm>
        </p:grpSpPr>
        <p:sp>
          <p:nvSpPr>
            <p:cNvPr id="108" name="TextBox 107"/>
            <p:cNvSpPr txBox="1"/>
            <p:nvPr/>
          </p:nvSpPr>
          <p:spPr>
            <a:xfrm>
              <a:off x="4948238" y="155178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 smtClean="0">
                  <a:solidFill>
                    <a:srgbClr val="FFFFFF"/>
                  </a:solidFill>
                  <a:ea typeface="+mn-ea"/>
                </a:rPr>
                <a:t>1</a:t>
              </a:r>
              <a:endParaRPr lang="en-US" sz="50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972745" y="155178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>
                  <a:solidFill>
                    <a:srgbClr val="FFFFFF"/>
                  </a:solidFill>
                  <a:ea typeface="+mn-ea"/>
                </a:rPr>
                <a:t>2</a:t>
              </a:r>
            </a:p>
          </p:txBody>
        </p:sp>
      </p:grpSp>
      <p:sp>
        <p:nvSpPr>
          <p:cNvPr id="112" name="Text Box 50"/>
          <p:cNvSpPr txBox="1">
            <a:spLocks noChangeArrowheads="1"/>
          </p:cNvSpPr>
          <p:nvPr/>
        </p:nvSpPr>
        <p:spPr bwMode="auto">
          <a:xfrm>
            <a:off x="2842198" y="5288006"/>
            <a:ext cx="1600118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549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800" dirty="0">
                <a:solidFill>
                  <a:srgbClr val="2B166E"/>
                </a:solidFill>
                <a:ea typeface="+mn-ea"/>
              </a:rPr>
              <a:t>(#</a:t>
            </a:r>
            <a:r>
              <a:rPr lang="en-US" sz="800" dirty="0" smtClean="0">
                <a:solidFill>
                  <a:srgbClr val="2B166E"/>
                </a:solidFill>
                <a:ea typeface="+mn-ea"/>
              </a:rPr>
              <a:t>19) </a:t>
            </a:r>
            <a:r>
              <a:rPr lang="en-US" dirty="0" smtClean="0">
                <a:solidFill>
                  <a:srgbClr val="2B166E"/>
                </a:solidFill>
                <a:ea typeface="+mn-ea"/>
              </a:rPr>
              <a:t>Cabinet at 218,28 </a:t>
            </a:r>
            <a:r>
              <a:rPr lang="en-US" dirty="0">
                <a:solidFill>
                  <a:srgbClr val="2B166E"/>
                </a:solidFill>
                <a:ea typeface="+mn-ea"/>
              </a:rPr>
              <a:t>m</a:t>
            </a:r>
          </a:p>
          <a:p>
            <a:pPr algn="ctr" eaLnBrk="1" hangingPunct="1">
              <a:lnSpc>
                <a:spcPts val="1200"/>
              </a:lnSpc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XTL_B1.S2_R15</a:t>
            </a:r>
            <a:r>
              <a:rPr lang="en-US" sz="1200" b="1" dirty="0" smtClean="0">
                <a:solidFill>
                  <a:srgbClr val="2B166E"/>
                </a:solidFill>
                <a:ea typeface="+mn-ea"/>
              </a:rPr>
              <a:t> </a:t>
            </a:r>
            <a:endParaRPr lang="en-US" sz="1200" dirty="0" smtClean="0">
              <a:solidFill>
                <a:srgbClr val="2B166E"/>
              </a:solidFill>
              <a:ea typeface="+mn-ea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3275348" y="3533437"/>
            <a:ext cx="1050340" cy="76944"/>
            <a:chOff x="3972745" y="1551783"/>
            <a:chExt cx="1050340" cy="76944"/>
          </a:xfrm>
        </p:grpSpPr>
        <p:sp>
          <p:nvSpPr>
            <p:cNvPr id="114" name="TextBox 113"/>
            <p:cNvSpPr txBox="1"/>
            <p:nvPr/>
          </p:nvSpPr>
          <p:spPr>
            <a:xfrm>
              <a:off x="4948238" y="155178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 smtClean="0">
                  <a:solidFill>
                    <a:srgbClr val="FFFFFF"/>
                  </a:solidFill>
                  <a:ea typeface="+mn-ea"/>
                </a:rPr>
                <a:t>1</a:t>
              </a:r>
              <a:endParaRPr lang="en-US" sz="50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972745" y="155178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>
                  <a:solidFill>
                    <a:srgbClr val="FFFFFF"/>
                  </a:solidFill>
                  <a:ea typeface="+mn-ea"/>
                </a:rPr>
                <a:t>2</a:t>
              </a:r>
            </a:p>
          </p:txBody>
        </p:sp>
      </p:grpSp>
      <p:sp>
        <p:nvSpPr>
          <p:cNvPr id="116" name="Text Box 50"/>
          <p:cNvSpPr txBox="1">
            <a:spLocks noChangeArrowheads="1"/>
          </p:cNvSpPr>
          <p:nvPr/>
        </p:nvSpPr>
        <p:spPr bwMode="auto">
          <a:xfrm>
            <a:off x="5138738" y="5284831"/>
            <a:ext cx="1564852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549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(#20) </a:t>
            </a:r>
            <a:r>
              <a:rPr lang="en-US" dirty="0" smtClean="0">
                <a:solidFill>
                  <a:srgbClr val="2B166E"/>
                </a:solidFill>
                <a:ea typeface="+mn-ea"/>
              </a:rPr>
              <a:t>Cabinet at 220,65m</a:t>
            </a:r>
            <a:endParaRPr lang="en-US" dirty="0">
              <a:solidFill>
                <a:srgbClr val="2B166E"/>
              </a:solidFill>
              <a:ea typeface="+mn-ea"/>
            </a:endParaRPr>
          </a:p>
          <a:p>
            <a:pPr algn="ctr" eaLnBrk="1" hangingPunct="1">
              <a:lnSpc>
                <a:spcPts val="1200"/>
              </a:lnSpc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XTL_B1.S2_R17</a:t>
            </a:r>
            <a:r>
              <a:rPr lang="en-US" sz="1200" b="1" dirty="0" smtClean="0">
                <a:solidFill>
                  <a:srgbClr val="2B166E"/>
                </a:solidFill>
                <a:ea typeface="+mn-ea"/>
              </a:rPr>
              <a:t> </a:t>
            </a:r>
            <a:endParaRPr lang="en-US" sz="1200" dirty="0" smtClean="0">
              <a:solidFill>
                <a:srgbClr val="2B166E"/>
              </a:solidFill>
              <a:ea typeface="+mn-ea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5571888" y="3530262"/>
            <a:ext cx="1050340" cy="76944"/>
            <a:chOff x="3972745" y="1551783"/>
            <a:chExt cx="1050340" cy="76944"/>
          </a:xfrm>
        </p:grpSpPr>
        <p:sp>
          <p:nvSpPr>
            <p:cNvPr id="118" name="TextBox 117"/>
            <p:cNvSpPr txBox="1"/>
            <p:nvPr/>
          </p:nvSpPr>
          <p:spPr>
            <a:xfrm>
              <a:off x="4948238" y="155178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 smtClean="0">
                  <a:solidFill>
                    <a:srgbClr val="FFFFFF"/>
                  </a:solidFill>
                  <a:ea typeface="+mn-ea"/>
                </a:rPr>
                <a:t>1</a:t>
              </a:r>
              <a:endParaRPr lang="en-US" sz="50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972745" y="155178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>
                  <a:solidFill>
                    <a:srgbClr val="FFFFFF"/>
                  </a:solidFill>
                  <a:ea typeface="+mn-ea"/>
                </a:rPr>
                <a:t>2</a:t>
              </a:r>
            </a:p>
          </p:txBody>
        </p:sp>
      </p:grpSp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88" y="4074443"/>
            <a:ext cx="744032" cy="42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9298" y="4555108"/>
            <a:ext cx="41870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7 RU</a:t>
            </a:r>
            <a:endParaRPr lang="en-US" sz="800" dirty="0">
              <a:solidFill>
                <a:srgbClr val="2B166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2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24" y="3804753"/>
            <a:ext cx="2810257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28" y="3822247"/>
            <a:ext cx="2847972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105" y="1429983"/>
            <a:ext cx="4103123" cy="117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89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811588" y="152400"/>
            <a:ext cx="5332412" cy="4270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XTL           Room 003</a:t>
            </a:r>
          </a:p>
        </p:txBody>
      </p:sp>
      <p:grpSp>
        <p:nvGrpSpPr>
          <p:cNvPr id="19461" name="Group 2"/>
          <p:cNvGrpSpPr>
            <a:grpSpLocks/>
          </p:cNvGrpSpPr>
          <p:nvPr/>
        </p:nvGrpSpPr>
        <p:grpSpPr bwMode="auto">
          <a:xfrm>
            <a:off x="0" y="0"/>
            <a:ext cx="3810000" cy="749300"/>
            <a:chOff x="0" y="0"/>
            <a:chExt cx="2400" cy="472"/>
          </a:xfrm>
        </p:grpSpPr>
        <p:pic>
          <p:nvPicPr>
            <p:cNvPr id="19475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0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76" name="Rectangle 4"/>
            <p:cNvSpPr>
              <a:spLocks noChangeArrowheads="1"/>
            </p:cNvSpPr>
            <p:nvPr/>
          </p:nvSpPr>
          <p:spPr bwMode="auto">
            <a:xfrm>
              <a:off x="280" y="175"/>
              <a:ext cx="629" cy="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646569" y="803504"/>
            <a:ext cx="2800350" cy="366712"/>
          </a:xfrm>
          <a:prstGeom prst="rect">
            <a:avLst/>
          </a:prstGeom>
          <a:solidFill>
            <a:schemeClr val="folHlink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1" dirty="0">
                <a:solidFill>
                  <a:srgbClr val="2B166E"/>
                </a:solidFill>
                <a:ea typeface="+mn-ea"/>
              </a:rPr>
              <a:t>193,55 m - 245,55 m (L2)</a:t>
            </a:r>
          </a:p>
        </p:txBody>
      </p:sp>
      <p:grpSp>
        <p:nvGrpSpPr>
          <p:cNvPr id="19463" name="Group 6"/>
          <p:cNvGrpSpPr>
            <a:grpSpLocks/>
          </p:cNvGrpSpPr>
          <p:nvPr/>
        </p:nvGrpSpPr>
        <p:grpSpPr bwMode="auto">
          <a:xfrm>
            <a:off x="23813" y="785813"/>
            <a:ext cx="595312" cy="581025"/>
            <a:chOff x="86" y="500"/>
            <a:chExt cx="375" cy="366"/>
          </a:xfrm>
        </p:grpSpPr>
        <p:sp>
          <p:nvSpPr>
            <p:cNvPr id="250887" name="AutoShape 7"/>
            <p:cNvSpPr>
              <a:spLocks noChangeArrowheads="1"/>
            </p:cNvSpPr>
            <p:nvPr/>
          </p:nvSpPr>
          <p:spPr bwMode="gray">
            <a:xfrm>
              <a:off x="86" y="500"/>
              <a:ext cx="375" cy="36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>
                    <a:gamma/>
                    <a:tint val="63529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0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250888" name="Freeform 8"/>
            <p:cNvSpPr>
              <a:spLocks/>
            </p:cNvSpPr>
            <p:nvPr/>
          </p:nvSpPr>
          <p:spPr bwMode="gray">
            <a:xfrm>
              <a:off x="109" y="524"/>
              <a:ext cx="187" cy="18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0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250889" name="Text Box 9"/>
            <p:cNvSpPr txBox="1">
              <a:spLocks noChangeArrowheads="1"/>
            </p:cNvSpPr>
            <p:nvPr/>
          </p:nvSpPr>
          <p:spPr bwMode="gray">
            <a:xfrm>
              <a:off x="98" y="56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003</a:t>
              </a:r>
            </a:p>
          </p:txBody>
        </p:sp>
      </p:grpSp>
      <p:sp>
        <p:nvSpPr>
          <p:cNvPr id="19468" name="Line 30"/>
          <p:cNvSpPr>
            <a:spLocks noChangeShapeType="1"/>
          </p:cNvSpPr>
          <p:nvPr/>
        </p:nvSpPr>
        <p:spPr bwMode="auto">
          <a:xfrm>
            <a:off x="5087319" y="3622190"/>
            <a:ext cx="0" cy="182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sp>
        <p:nvSpPr>
          <p:cNvPr id="22" name="Text Box 71"/>
          <p:cNvSpPr txBox="1">
            <a:spLocks noChangeArrowheads="1"/>
          </p:cNvSpPr>
          <p:nvPr/>
        </p:nvSpPr>
        <p:spPr bwMode="auto">
          <a:xfrm>
            <a:off x="870066" y="4854205"/>
            <a:ext cx="490455" cy="496888"/>
          </a:xfrm>
          <a:prstGeom prst="rect">
            <a:avLst/>
          </a:prstGeom>
          <a:solidFill>
            <a:srgbClr val="99CC00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sz="800" kern="1000" spc="-50" dirty="0" smtClean="0">
                <a:solidFill>
                  <a:srgbClr val="2B166E"/>
                </a:solidFill>
                <a:ea typeface="+mn-ea"/>
              </a:rPr>
              <a:t>Elektrant 1</a:t>
            </a:r>
            <a:endParaRPr lang="de-DE" sz="800" kern="1000" spc="-50" dirty="0">
              <a:solidFill>
                <a:srgbClr val="2B166E"/>
              </a:solidFill>
              <a:ea typeface="+mn-ea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sz="900" b="1" dirty="0" smtClean="0">
                <a:solidFill>
                  <a:srgbClr val="2B166E"/>
                </a:solidFill>
                <a:ea typeface="+mn-ea"/>
              </a:rPr>
              <a:t>242,7 </a:t>
            </a:r>
            <a:r>
              <a:rPr lang="de-DE" sz="900" b="1" dirty="0">
                <a:solidFill>
                  <a:srgbClr val="2B166E"/>
                </a:solidFill>
                <a:ea typeface="+mn-ea"/>
              </a:rPr>
              <a:t>m</a:t>
            </a: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11430" y="2598420"/>
            <a:ext cx="874776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grpSp>
        <p:nvGrpSpPr>
          <p:cNvPr id="40" name="Group 69"/>
          <p:cNvGrpSpPr>
            <a:grpSpLocks/>
          </p:cNvGrpSpPr>
          <p:nvPr/>
        </p:nvGrpSpPr>
        <p:grpSpPr bwMode="auto">
          <a:xfrm>
            <a:off x="2676721" y="1160146"/>
            <a:ext cx="2815394" cy="650596"/>
            <a:chOff x="4638" y="810"/>
            <a:chExt cx="1122" cy="359"/>
          </a:xfrm>
        </p:grpSpPr>
        <p:pic>
          <p:nvPicPr>
            <p:cNvPr id="41" name="Picture 6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" y="810"/>
              <a:ext cx="1122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 Box 55"/>
            <p:cNvSpPr txBox="1">
              <a:spLocks noChangeArrowheads="1"/>
            </p:cNvSpPr>
            <p:nvPr/>
          </p:nvSpPr>
          <p:spPr bwMode="auto">
            <a:xfrm>
              <a:off x="5241" y="926"/>
              <a:ext cx="2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dirty="0">
                  <a:solidFill>
                    <a:srgbClr val="2B166E"/>
                  </a:solidFill>
                  <a:ea typeface="+mn-ea"/>
                </a:rPr>
                <a:t>A3</a:t>
              </a:r>
            </a:p>
          </p:txBody>
        </p:sp>
        <p:sp>
          <p:nvSpPr>
            <p:cNvPr id="43" name="Text Box 56"/>
            <p:cNvSpPr txBox="1">
              <a:spLocks noChangeArrowheads="1"/>
            </p:cNvSpPr>
            <p:nvPr/>
          </p:nvSpPr>
          <p:spPr bwMode="auto">
            <a:xfrm>
              <a:off x="4713" y="932"/>
              <a:ext cx="2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dirty="0">
                  <a:solidFill>
                    <a:srgbClr val="2B166E"/>
                  </a:solidFill>
                  <a:ea typeface="+mn-ea"/>
                </a:rPr>
                <a:t>CFB</a:t>
              </a:r>
            </a:p>
          </p:txBody>
        </p:sp>
      </p:grp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8419465" y="2631304"/>
            <a:ext cx="4159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800" dirty="0">
                <a:solidFill>
                  <a:srgbClr val="2B166E"/>
                </a:solidFill>
                <a:ea typeface="+mn-ea"/>
              </a:rPr>
              <a:t>Z [m]</a:t>
            </a:r>
          </a:p>
        </p:txBody>
      </p:sp>
      <p:grpSp>
        <p:nvGrpSpPr>
          <p:cNvPr id="50" name="Group 64"/>
          <p:cNvGrpSpPr>
            <a:grpSpLocks/>
          </p:cNvGrpSpPr>
          <p:nvPr/>
        </p:nvGrpSpPr>
        <p:grpSpPr bwMode="auto">
          <a:xfrm>
            <a:off x="-92683" y="2575413"/>
            <a:ext cx="314327" cy="238125"/>
            <a:chOff x="2902" y="1552"/>
            <a:chExt cx="198" cy="150"/>
          </a:xfrm>
        </p:grpSpPr>
        <p:sp>
          <p:nvSpPr>
            <p:cNvPr id="51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229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52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53" name="Group 64"/>
          <p:cNvGrpSpPr>
            <a:grpSpLocks/>
          </p:cNvGrpSpPr>
          <p:nvPr/>
        </p:nvGrpSpPr>
        <p:grpSpPr bwMode="auto">
          <a:xfrm>
            <a:off x="329593" y="2575413"/>
            <a:ext cx="314327" cy="238125"/>
            <a:chOff x="2902" y="1552"/>
            <a:chExt cx="198" cy="150"/>
          </a:xfrm>
        </p:grpSpPr>
        <p:sp>
          <p:nvSpPr>
            <p:cNvPr id="54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230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55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56" name="Group 64"/>
          <p:cNvGrpSpPr>
            <a:grpSpLocks/>
          </p:cNvGrpSpPr>
          <p:nvPr/>
        </p:nvGrpSpPr>
        <p:grpSpPr bwMode="auto">
          <a:xfrm>
            <a:off x="757410" y="2571910"/>
            <a:ext cx="314327" cy="238125"/>
            <a:chOff x="2902" y="1552"/>
            <a:chExt cx="198" cy="150"/>
          </a:xfrm>
        </p:grpSpPr>
        <p:sp>
          <p:nvSpPr>
            <p:cNvPr id="57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231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58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59" name="Group 64"/>
          <p:cNvGrpSpPr>
            <a:grpSpLocks/>
          </p:cNvGrpSpPr>
          <p:nvPr/>
        </p:nvGrpSpPr>
        <p:grpSpPr bwMode="auto">
          <a:xfrm>
            <a:off x="1178113" y="2570003"/>
            <a:ext cx="314327" cy="238125"/>
            <a:chOff x="2902" y="1552"/>
            <a:chExt cx="198" cy="150"/>
          </a:xfrm>
        </p:grpSpPr>
        <p:sp>
          <p:nvSpPr>
            <p:cNvPr id="60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232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61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62" name="Group 64"/>
          <p:cNvGrpSpPr>
            <a:grpSpLocks/>
          </p:cNvGrpSpPr>
          <p:nvPr/>
        </p:nvGrpSpPr>
        <p:grpSpPr bwMode="auto">
          <a:xfrm>
            <a:off x="1616247" y="2571915"/>
            <a:ext cx="314327" cy="246063"/>
            <a:chOff x="2910" y="1552"/>
            <a:chExt cx="198" cy="155"/>
          </a:xfrm>
        </p:grpSpPr>
        <p:sp>
          <p:nvSpPr>
            <p:cNvPr id="63" name="Text Box 65"/>
            <p:cNvSpPr txBox="1">
              <a:spLocks noChangeArrowheads="1"/>
            </p:cNvSpPr>
            <p:nvPr/>
          </p:nvSpPr>
          <p:spPr bwMode="auto">
            <a:xfrm>
              <a:off x="2910" y="1591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233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64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2025046" y="2571910"/>
            <a:ext cx="314327" cy="238125"/>
            <a:chOff x="2902" y="1552"/>
            <a:chExt cx="198" cy="150"/>
          </a:xfrm>
        </p:grpSpPr>
        <p:sp>
          <p:nvSpPr>
            <p:cNvPr id="66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234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68" name="Group 64"/>
          <p:cNvGrpSpPr>
            <a:grpSpLocks/>
          </p:cNvGrpSpPr>
          <p:nvPr/>
        </p:nvGrpSpPr>
        <p:grpSpPr bwMode="auto">
          <a:xfrm>
            <a:off x="2451257" y="2571910"/>
            <a:ext cx="314327" cy="238125"/>
            <a:chOff x="2902" y="1552"/>
            <a:chExt cx="198" cy="150"/>
          </a:xfrm>
        </p:grpSpPr>
        <p:sp>
          <p:nvSpPr>
            <p:cNvPr id="69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235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71" name="Group 64"/>
          <p:cNvGrpSpPr>
            <a:grpSpLocks/>
          </p:cNvGrpSpPr>
          <p:nvPr/>
        </p:nvGrpSpPr>
        <p:grpSpPr bwMode="auto">
          <a:xfrm>
            <a:off x="2875154" y="2573178"/>
            <a:ext cx="314327" cy="238125"/>
            <a:chOff x="2902" y="1552"/>
            <a:chExt cx="198" cy="150"/>
          </a:xfrm>
        </p:grpSpPr>
        <p:sp>
          <p:nvSpPr>
            <p:cNvPr id="72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236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73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74" name="Group 64"/>
          <p:cNvGrpSpPr>
            <a:grpSpLocks/>
          </p:cNvGrpSpPr>
          <p:nvPr/>
        </p:nvGrpSpPr>
        <p:grpSpPr bwMode="auto">
          <a:xfrm>
            <a:off x="3297394" y="2570003"/>
            <a:ext cx="314327" cy="238125"/>
            <a:chOff x="2902" y="1552"/>
            <a:chExt cx="198" cy="150"/>
          </a:xfrm>
        </p:grpSpPr>
        <p:sp>
          <p:nvSpPr>
            <p:cNvPr id="75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237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76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77" name="Group 64"/>
          <p:cNvGrpSpPr>
            <a:grpSpLocks/>
          </p:cNvGrpSpPr>
          <p:nvPr/>
        </p:nvGrpSpPr>
        <p:grpSpPr bwMode="auto">
          <a:xfrm>
            <a:off x="3720499" y="2571591"/>
            <a:ext cx="314327" cy="238125"/>
            <a:chOff x="2902" y="1552"/>
            <a:chExt cx="198" cy="150"/>
          </a:xfrm>
        </p:grpSpPr>
        <p:sp>
          <p:nvSpPr>
            <p:cNvPr id="78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238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79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80" name="Group 64"/>
          <p:cNvGrpSpPr>
            <a:grpSpLocks/>
          </p:cNvGrpSpPr>
          <p:nvPr/>
        </p:nvGrpSpPr>
        <p:grpSpPr bwMode="auto">
          <a:xfrm>
            <a:off x="4143568" y="2566828"/>
            <a:ext cx="314327" cy="238125"/>
            <a:chOff x="2902" y="1552"/>
            <a:chExt cx="198" cy="150"/>
          </a:xfrm>
        </p:grpSpPr>
        <p:sp>
          <p:nvSpPr>
            <p:cNvPr id="81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239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82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83" name="Group 64"/>
          <p:cNvGrpSpPr>
            <a:grpSpLocks/>
          </p:cNvGrpSpPr>
          <p:nvPr/>
        </p:nvGrpSpPr>
        <p:grpSpPr bwMode="auto">
          <a:xfrm>
            <a:off x="4568189" y="2568088"/>
            <a:ext cx="314327" cy="238125"/>
            <a:chOff x="2902" y="1552"/>
            <a:chExt cx="198" cy="150"/>
          </a:xfrm>
        </p:grpSpPr>
        <p:sp>
          <p:nvSpPr>
            <p:cNvPr id="84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240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85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86" name="Group 64"/>
          <p:cNvGrpSpPr>
            <a:grpSpLocks/>
          </p:cNvGrpSpPr>
          <p:nvPr/>
        </p:nvGrpSpPr>
        <p:grpSpPr bwMode="auto">
          <a:xfrm>
            <a:off x="4991295" y="2571910"/>
            <a:ext cx="314327" cy="238125"/>
            <a:chOff x="2902" y="1552"/>
            <a:chExt cx="198" cy="150"/>
          </a:xfrm>
        </p:grpSpPr>
        <p:sp>
          <p:nvSpPr>
            <p:cNvPr id="87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241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88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89" name="Group 64"/>
          <p:cNvGrpSpPr>
            <a:grpSpLocks/>
          </p:cNvGrpSpPr>
          <p:nvPr/>
        </p:nvGrpSpPr>
        <p:grpSpPr bwMode="auto">
          <a:xfrm>
            <a:off x="5412779" y="2567475"/>
            <a:ext cx="314327" cy="238125"/>
            <a:chOff x="2902" y="1552"/>
            <a:chExt cx="198" cy="150"/>
          </a:xfrm>
        </p:grpSpPr>
        <p:sp>
          <p:nvSpPr>
            <p:cNvPr id="90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242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91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92" name="Group 64"/>
          <p:cNvGrpSpPr>
            <a:grpSpLocks/>
          </p:cNvGrpSpPr>
          <p:nvPr/>
        </p:nvGrpSpPr>
        <p:grpSpPr bwMode="auto">
          <a:xfrm>
            <a:off x="5840571" y="2564913"/>
            <a:ext cx="314327" cy="238125"/>
            <a:chOff x="2902" y="1552"/>
            <a:chExt cx="198" cy="150"/>
          </a:xfrm>
        </p:grpSpPr>
        <p:sp>
          <p:nvSpPr>
            <p:cNvPr id="93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243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94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95" name="Group 64"/>
          <p:cNvGrpSpPr>
            <a:grpSpLocks/>
          </p:cNvGrpSpPr>
          <p:nvPr/>
        </p:nvGrpSpPr>
        <p:grpSpPr bwMode="auto">
          <a:xfrm>
            <a:off x="6260505" y="2564913"/>
            <a:ext cx="314327" cy="238125"/>
            <a:chOff x="2902" y="1552"/>
            <a:chExt cx="198" cy="150"/>
          </a:xfrm>
        </p:grpSpPr>
        <p:sp>
          <p:nvSpPr>
            <p:cNvPr id="96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244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97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98" name="Group 64"/>
          <p:cNvGrpSpPr>
            <a:grpSpLocks/>
          </p:cNvGrpSpPr>
          <p:nvPr/>
        </p:nvGrpSpPr>
        <p:grpSpPr bwMode="auto">
          <a:xfrm>
            <a:off x="7110571" y="2557303"/>
            <a:ext cx="314327" cy="238125"/>
            <a:chOff x="2902" y="1552"/>
            <a:chExt cx="198" cy="150"/>
          </a:xfrm>
        </p:grpSpPr>
        <p:sp>
          <p:nvSpPr>
            <p:cNvPr id="99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246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00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01" name="Group 64"/>
          <p:cNvGrpSpPr>
            <a:grpSpLocks/>
          </p:cNvGrpSpPr>
          <p:nvPr/>
        </p:nvGrpSpPr>
        <p:grpSpPr bwMode="auto">
          <a:xfrm>
            <a:off x="7530507" y="2571910"/>
            <a:ext cx="314327" cy="238125"/>
            <a:chOff x="2902" y="1552"/>
            <a:chExt cx="198" cy="150"/>
          </a:xfrm>
        </p:grpSpPr>
        <p:sp>
          <p:nvSpPr>
            <p:cNvPr id="102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247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03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04" name="Group 64"/>
          <p:cNvGrpSpPr>
            <a:grpSpLocks/>
          </p:cNvGrpSpPr>
          <p:nvPr/>
        </p:nvGrpSpPr>
        <p:grpSpPr bwMode="auto">
          <a:xfrm>
            <a:off x="7957566" y="2581763"/>
            <a:ext cx="314327" cy="238125"/>
            <a:chOff x="2902" y="1552"/>
            <a:chExt cx="198" cy="150"/>
          </a:xfrm>
        </p:grpSpPr>
        <p:sp>
          <p:nvSpPr>
            <p:cNvPr id="105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248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06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grpSp>
        <p:nvGrpSpPr>
          <p:cNvPr id="107" name="Group 64"/>
          <p:cNvGrpSpPr>
            <a:grpSpLocks/>
          </p:cNvGrpSpPr>
          <p:nvPr/>
        </p:nvGrpSpPr>
        <p:grpSpPr bwMode="auto">
          <a:xfrm>
            <a:off x="6688362" y="2564913"/>
            <a:ext cx="314327" cy="238125"/>
            <a:chOff x="2902" y="1552"/>
            <a:chExt cx="198" cy="150"/>
          </a:xfrm>
        </p:grpSpPr>
        <p:sp>
          <p:nvSpPr>
            <p:cNvPr id="108" name="Text Box 65"/>
            <p:cNvSpPr txBox="1">
              <a:spLocks noChangeArrowheads="1"/>
            </p:cNvSpPr>
            <p:nvPr/>
          </p:nvSpPr>
          <p:spPr bwMode="auto">
            <a:xfrm>
              <a:off x="2902" y="1586"/>
              <a:ext cx="1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600" dirty="0" smtClean="0">
                  <a:solidFill>
                    <a:srgbClr val="2B166E"/>
                  </a:solidFill>
                  <a:ea typeface="+mn-ea"/>
                </a:rPr>
                <a:t>245</a:t>
              </a:r>
              <a:endParaRPr lang="en-US" sz="600" dirty="0">
                <a:solidFill>
                  <a:srgbClr val="2B166E"/>
                </a:solidFill>
                <a:ea typeface="+mn-ea"/>
              </a:endParaRPr>
            </a:p>
          </p:txBody>
        </p:sp>
        <p:sp>
          <p:nvSpPr>
            <p:cNvPr id="109" name="Line 66"/>
            <p:cNvSpPr>
              <a:spLocks noChangeShapeType="1"/>
            </p:cNvSpPr>
            <p:nvPr/>
          </p:nvSpPr>
          <p:spPr bwMode="auto">
            <a:xfrm flipH="1">
              <a:off x="3015" y="1552"/>
              <a:ext cx="0" cy="66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dirty="0">
                <a:solidFill>
                  <a:srgbClr val="2B166E"/>
                </a:solidFill>
                <a:ea typeface="+mn-ea"/>
              </a:endParaRPr>
            </a:p>
          </p:txBody>
        </p:sp>
      </p:grpSp>
      <p:sp>
        <p:nvSpPr>
          <p:cNvPr id="129" name="Text Box 71"/>
          <p:cNvSpPr txBox="1">
            <a:spLocks noChangeArrowheads="1"/>
          </p:cNvSpPr>
          <p:nvPr/>
        </p:nvSpPr>
        <p:spPr bwMode="auto">
          <a:xfrm>
            <a:off x="4515093" y="2298699"/>
            <a:ext cx="223237" cy="248444"/>
          </a:xfrm>
          <a:prstGeom prst="rect">
            <a:avLst/>
          </a:prstGeom>
          <a:solidFill>
            <a:srgbClr val="99CC00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de-DE" sz="900" b="1" dirty="0">
              <a:solidFill>
                <a:srgbClr val="2B166E"/>
              </a:solidFill>
              <a:ea typeface="+mn-ea"/>
            </a:endParaRPr>
          </a:p>
        </p:txBody>
      </p:sp>
      <p:sp>
        <p:nvSpPr>
          <p:cNvPr id="134" name="Freeform 44"/>
          <p:cNvSpPr>
            <a:spLocks/>
          </p:cNvSpPr>
          <p:nvPr/>
        </p:nvSpPr>
        <p:spPr bwMode="auto">
          <a:xfrm>
            <a:off x="3886200" y="3609490"/>
            <a:ext cx="5126036" cy="217487"/>
          </a:xfrm>
          <a:custGeom>
            <a:avLst/>
            <a:gdLst>
              <a:gd name="T0" fmla="*/ 0 w 1267"/>
              <a:gd name="T1" fmla="*/ 2147483647 h 133"/>
              <a:gd name="T2" fmla="*/ 0 w 1267"/>
              <a:gd name="T3" fmla="*/ 0 h 133"/>
              <a:gd name="T4" fmla="*/ 2147483647 w 1267"/>
              <a:gd name="T5" fmla="*/ 0 h 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7" h="133">
                <a:moveTo>
                  <a:pt x="0" y="133"/>
                </a:moveTo>
                <a:lnTo>
                  <a:pt x="0" y="0"/>
                </a:lnTo>
                <a:lnTo>
                  <a:pt x="1267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dirty="0">
              <a:solidFill>
                <a:srgbClr val="2B166E"/>
              </a:solidFill>
              <a:ea typeface="+mn-ea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407471" y="3812094"/>
            <a:ext cx="1732038" cy="80119"/>
            <a:chOff x="3521075" y="1558133"/>
            <a:chExt cx="1732038" cy="80119"/>
          </a:xfrm>
        </p:grpSpPr>
        <p:sp>
          <p:nvSpPr>
            <p:cNvPr id="112" name="TextBox 111"/>
            <p:cNvSpPr txBox="1"/>
            <p:nvPr/>
          </p:nvSpPr>
          <p:spPr>
            <a:xfrm>
              <a:off x="5178266" y="155813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 smtClean="0">
                  <a:solidFill>
                    <a:srgbClr val="FFFFFF"/>
                  </a:solidFill>
                  <a:ea typeface="+mn-ea"/>
                </a:rPr>
                <a:t>1</a:t>
              </a:r>
              <a:endParaRPr lang="en-US" sz="50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442584" y="1558133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>
                  <a:solidFill>
                    <a:srgbClr val="FFFFFF"/>
                  </a:solidFill>
                  <a:ea typeface="+mn-ea"/>
                </a:rPr>
                <a:t>2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521075" y="1561308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 smtClean="0">
                  <a:solidFill>
                    <a:srgbClr val="FFFFFF"/>
                  </a:solidFill>
                  <a:ea typeface="+mn-ea"/>
                </a:rPr>
                <a:t>3</a:t>
              </a:r>
              <a:endParaRPr lang="en-US" sz="500" dirty="0">
                <a:solidFill>
                  <a:srgbClr val="FFFFFF"/>
                </a:solidFill>
                <a:ea typeface="+mn-ea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422386" y="3830603"/>
            <a:ext cx="1729815" cy="83294"/>
            <a:chOff x="3455195" y="1548608"/>
            <a:chExt cx="1729815" cy="83294"/>
          </a:xfrm>
        </p:grpSpPr>
        <p:sp>
          <p:nvSpPr>
            <p:cNvPr id="122" name="TextBox 121"/>
            <p:cNvSpPr txBox="1"/>
            <p:nvPr/>
          </p:nvSpPr>
          <p:spPr>
            <a:xfrm>
              <a:off x="5110163" y="1548608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 smtClean="0">
                  <a:solidFill>
                    <a:srgbClr val="FFFFFF"/>
                  </a:solidFill>
                  <a:ea typeface="+mn-ea"/>
                </a:rPr>
                <a:t>1</a:t>
              </a:r>
              <a:endParaRPr lang="en-US" sz="500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375944" y="1548608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>
                  <a:solidFill>
                    <a:srgbClr val="FFFFFF"/>
                  </a:solidFill>
                  <a:ea typeface="+mn-ea"/>
                </a:rPr>
                <a:t>2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455195" y="1554958"/>
              <a:ext cx="74847" cy="7694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500" dirty="0" smtClean="0">
                  <a:solidFill>
                    <a:srgbClr val="FFFFFF"/>
                  </a:solidFill>
                  <a:ea typeface="+mn-ea"/>
                </a:rPr>
                <a:t>3</a:t>
              </a:r>
              <a:endParaRPr lang="en-US" sz="500" dirty="0"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125" name="Text Box 50"/>
          <p:cNvSpPr txBox="1">
            <a:spLocks noChangeArrowheads="1"/>
          </p:cNvSpPr>
          <p:nvPr/>
        </p:nvSpPr>
        <p:spPr bwMode="auto">
          <a:xfrm>
            <a:off x="2391569" y="5514996"/>
            <a:ext cx="1502334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549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(#22</a:t>
            </a:r>
            <a:r>
              <a:rPr lang="en-US" sz="800" dirty="0">
                <a:solidFill>
                  <a:srgbClr val="2B166E"/>
                </a:solidFill>
                <a:ea typeface="+mn-ea"/>
              </a:rPr>
              <a:t>) </a:t>
            </a:r>
            <a:r>
              <a:rPr lang="en-US" dirty="0" smtClean="0">
                <a:solidFill>
                  <a:srgbClr val="2B166E"/>
                </a:solidFill>
                <a:ea typeface="+mn-ea"/>
              </a:rPr>
              <a:t>Cryo at 240,339 m</a:t>
            </a:r>
            <a:endParaRPr lang="en-US" dirty="0">
              <a:solidFill>
                <a:srgbClr val="2B166E"/>
              </a:solidFill>
              <a:ea typeface="+mn-ea"/>
            </a:endParaRPr>
          </a:p>
          <a:p>
            <a:pPr algn="ctr" eaLnBrk="1" hangingPunct="1">
              <a:lnSpc>
                <a:spcPts val="1200"/>
              </a:lnSpc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XTL_L2.A3_R02</a:t>
            </a:r>
            <a:r>
              <a:rPr lang="en-US" sz="1200" b="1" dirty="0" smtClean="0">
                <a:solidFill>
                  <a:srgbClr val="2B166E"/>
                </a:solidFill>
                <a:ea typeface="+mn-ea"/>
              </a:rPr>
              <a:t> </a:t>
            </a:r>
            <a:endParaRPr lang="en-US" sz="1200" dirty="0" smtClean="0">
              <a:solidFill>
                <a:srgbClr val="2B166E"/>
              </a:solidFill>
              <a:ea typeface="+mn-ea"/>
            </a:endParaRPr>
          </a:p>
        </p:txBody>
      </p:sp>
      <p:sp>
        <p:nvSpPr>
          <p:cNvPr id="127" name="Text Box 50"/>
          <p:cNvSpPr txBox="1">
            <a:spLocks noChangeArrowheads="1"/>
          </p:cNvSpPr>
          <p:nvPr/>
        </p:nvSpPr>
        <p:spPr bwMode="auto">
          <a:xfrm>
            <a:off x="5379400" y="5546746"/>
            <a:ext cx="1699504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549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(#23) </a:t>
            </a:r>
            <a:r>
              <a:rPr lang="en-US" dirty="0" smtClean="0">
                <a:solidFill>
                  <a:srgbClr val="2B166E"/>
                </a:solidFill>
                <a:ea typeface="+mn-ea"/>
              </a:rPr>
              <a:t>Vacuum at 243,589 </a:t>
            </a:r>
            <a:r>
              <a:rPr lang="en-US" dirty="0">
                <a:solidFill>
                  <a:srgbClr val="2B166E"/>
                </a:solidFill>
                <a:ea typeface="+mn-ea"/>
              </a:rPr>
              <a:t>m</a:t>
            </a:r>
          </a:p>
          <a:p>
            <a:pPr algn="ctr" eaLnBrk="1" hangingPunct="1">
              <a:lnSpc>
                <a:spcPts val="1200"/>
              </a:lnSpc>
              <a:spcBef>
                <a:spcPct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B166E"/>
                </a:solidFill>
                <a:ea typeface="+mn-ea"/>
              </a:rPr>
              <a:t>XTL_L2.A3_R05</a:t>
            </a:r>
            <a:endParaRPr lang="en-US" sz="1200" dirty="0" smtClean="0">
              <a:solidFill>
                <a:srgbClr val="2B166E"/>
              </a:solidFill>
              <a:ea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29041" y="1755455"/>
            <a:ext cx="4303366" cy="846000"/>
            <a:chOff x="4771891" y="1755455"/>
            <a:chExt cx="4303366" cy="846000"/>
          </a:xfrm>
        </p:grpSpPr>
        <p:pic>
          <p:nvPicPr>
            <p:cNvPr id="158722" name="Picture 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891" y="1755455"/>
              <a:ext cx="4303366" cy="84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076" y="1898703"/>
              <a:ext cx="1202965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629603" y="2264171"/>
            <a:ext cx="413896" cy="863418"/>
            <a:chOff x="4629603" y="2264171"/>
            <a:chExt cx="413896" cy="863418"/>
          </a:xfrm>
        </p:grpSpPr>
        <p:sp>
          <p:nvSpPr>
            <p:cNvPr id="3" name="TextBox 2"/>
            <p:cNvSpPr txBox="1"/>
            <p:nvPr/>
          </p:nvSpPr>
          <p:spPr>
            <a:xfrm>
              <a:off x="4629603" y="2958312"/>
              <a:ext cx="41389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500" b="1" dirty="0" smtClean="0">
                  <a:solidFill>
                    <a:srgbClr val="C00000"/>
                  </a:solidFill>
                  <a:ea typeface="+mn-ea"/>
                </a:rPr>
                <a:t>240,339</a:t>
              </a:r>
              <a:endParaRPr lang="de-DE" sz="500" b="1" dirty="0">
                <a:solidFill>
                  <a:srgbClr val="C00000"/>
                </a:solidFill>
                <a:ea typeface="+mn-ea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4833937" y="2264171"/>
              <a:ext cx="2247" cy="690951"/>
            </a:xfrm>
            <a:prstGeom prst="line">
              <a:avLst/>
            </a:prstGeom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6179797" y="2328464"/>
            <a:ext cx="413896" cy="863418"/>
            <a:chOff x="4629603" y="2264171"/>
            <a:chExt cx="413896" cy="863418"/>
          </a:xfrm>
        </p:grpSpPr>
        <p:sp>
          <p:nvSpPr>
            <p:cNvPr id="116" name="TextBox 115"/>
            <p:cNvSpPr txBox="1"/>
            <p:nvPr/>
          </p:nvSpPr>
          <p:spPr>
            <a:xfrm>
              <a:off x="4629603" y="2958312"/>
              <a:ext cx="41389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500" b="1" dirty="0" smtClean="0">
                  <a:solidFill>
                    <a:srgbClr val="C00000"/>
                  </a:solidFill>
                  <a:ea typeface="+mn-ea"/>
                </a:rPr>
                <a:t>243,589</a:t>
              </a:r>
              <a:endParaRPr lang="de-DE" sz="500" b="1" dirty="0">
                <a:solidFill>
                  <a:srgbClr val="C00000"/>
                </a:solidFill>
                <a:ea typeface="+mn-ea"/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H="1">
              <a:off x="4833937" y="2264171"/>
              <a:ext cx="2247" cy="690951"/>
            </a:xfrm>
            <a:prstGeom prst="line">
              <a:avLst/>
            </a:prstGeom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7529965" y="2340370"/>
            <a:ext cx="413896" cy="863418"/>
            <a:chOff x="4629603" y="2264171"/>
            <a:chExt cx="413896" cy="863418"/>
          </a:xfrm>
        </p:grpSpPr>
        <p:sp>
          <p:nvSpPr>
            <p:cNvPr id="128" name="TextBox 127"/>
            <p:cNvSpPr txBox="1"/>
            <p:nvPr/>
          </p:nvSpPr>
          <p:spPr>
            <a:xfrm>
              <a:off x="4629603" y="2958312"/>
              <a:ext cx="41389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500" b="1" dirty="0" smtClean="0">
                  <a:solidFill>
                    <a:srgbClr val="C00000"/>
                  </a:solidFill>
                  <a:ea typeface="+mn-ea"/>
                </a:rPr>
                <a:t>249,339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 flipH="1">
              <a:off x="4833937" y="2264171"/>
              <a:ext cx="2247" cy="690951"/>
            </a:xfrm>
            <a:prstGeom prst="line">
              <a:avLst/>
            </a:prstGeom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79" y="1910897"/>
            <a:ext cx="1202477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72" y="1894593"/>
            <a:ext cx="1219204" cy="7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6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5340AE6F-8755-4110-ABEC-09DDB1A861A8}" type="slidenum">
              <a:rPr lang="en-GB" altLang="de-DE" sz="1000">
                <a:solidFill>
                  <a:schemeClr val="bg1"/>
                </a:solidFill>
                <a:ea typeface="Geneva" pitchFamily="1" charset="-128"/>
              </a:rPr>
              <a:pPr/>
              <a:t>2</a:t>
            </a:fld>
            <a:endParaRPr lang="en-GB" altLang="de-DE" sz="100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059506"/>
            <a:ext cx="886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4800" dirty="0" smtClean="0"/>
              <a:t>L1 Inbetriebnahme</a:t>
            </a:r>
            <a:endParaRPr lang="de-DE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07065" y="629439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30</a:t>
            </a:r>
            <a:r>
              <a:rPr lang="de-DE" sz="2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Juni 2015</a:t>
            </a:r>
            <a:endParaRPr lang="de-DE" sz="20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1" y="2115256"/>
            <a:ext cx="7940040" cy="11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1" y="4120694"/>
            <a:ext cx="7941600" cy="93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7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5340AE6F-8755-4110-ABEC-09DDB1A861A8}" type="slidenum">
              <a:rPr lang="en-GB" altLang="de-DE" sz="1000">
                <a:solidFill>
                  <a:schemeClr val="bg1"/>
                </a:solidFill>
                <a:ea typeface="Geneva" pitchFamily="1" charset="-128"/>
              </a:rPr>
              <a:pPr/>
              <a:t>3</a:t>
            </a:fld>
            <a:endParaRPr lang="en-GB" altLang="de-DE" sz="100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1090" y="2117837"/>
            <a:ext cx="7216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 smtClean="0"/>
              <a:t>Steine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 smtClean="0"/>
              <a:t>Racks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 smtClean="0"/>
              <a:t>LWL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 smtClean="0"/>
              <a:t>Wasser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 smtClean="0"/>
              <a:t>Strom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 smtClean="0"/>
              <a:t>Beleuchtung, Steckdosen, Klemmkasten, Schienen, …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 smtClean="0"/>
              <a:t>Ethernet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 smtClean="0"/>
              <a:t>Verkabelung </a:t>
            </a:r>
            <a:endParaRPr lang="de-DE" sz="2000" dirty="0"/>
          </a:p>
        </p:txBody>
      </p:sp>
      <p:sp>
        <p:nvSpPr>
          <p:cNvPr id="3" name="Rectangle 2"/>
          <p:cNvSpPr/>
          <p:nvPr/>
        </p:nvSpPr>
        <p:spPr>
          <a:xfrm>
            <a:off x="1107065" y="629439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30</a:t>
            </a:r>
            <a:r>
              <a:rPr lang="de-DE" sz="2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Juni 2015</a:t>
            </a:r>
            <a:endParaRPr lang="de-DE" sz="20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998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4800" dirty="0" smtClean="0"/>
              <a:t>BC1 Installation</a:t>
            </a:r>
          </a:p>
        </p:txBody>
      </p:sp>
    </p:spTree>
    <p:extLst>
      <p:ext uri="{BB962C8B-B14F-4D97-AF65-F5344CB8AC3E}">
        <p14:creationId xmlns:p14="http://schemas.microsoft.com/office/powerpoint/2010/main" val="2913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A77DF-12A1-43B3-88CC-F897EE620AF8}" type="slidenum">
              <a:rPr lang="en-GB" altLang="de-DE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7" name="Textfeld 1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93788" y="699185"/>
            <a:ext cx="72834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altLang="de-DE" sz="1800" dirty="0" smtClean="0">
                <a:solidFill>
                  <a:srgbClr val="FFFFFF"/>
                </a:solidFill>
              </a:rPr>
              <a:t>BC1</a:t>
            </a:r>
            <a:endParaRPr lang="de-DE" altLang="de-DE" sz="1100" dirty="0">
              <a:solidFill>
                <a:srgbClr val="FFFFFF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3732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30</a:t>
            </a:r>
            <a:r>
              <a:rPr lang="en-GB" dirty="0" smtClean="0"/>
              <a:t> </a:t>
            </a:r>
            <a:r>
              <a:rPr lang="en-GB" dirty="0" err="1" smtClean="0"/>
              <a:t>Juni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" y="1519946"/>
            <a:ext cx="9065540" cy="453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736080" y="3459480"/>
            <a:ext cx="228600" cy="5943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6006725" y="2247069"/>
            <a:ext cx="1685077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Bodenplatte mit Kernbohrung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3" idx="1"/>
          </p:cNvCxnSpPr>
          <p:nvPr/>
        </p:nvCxnSpPr>
        <p:spPr bwMode="auto">
          <a:xfrm flipH="1">
            <a:off x="6849263" y="3205024"/>
            <a:ext cx="1" cy="25445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" name="Oval 12"/>
          <p:cNvSpPr/>
          <p:nvPr/>
        </p:nvSpPr>
        <p:spPr bwMode="auto">
          <a:xfrm>
            <a:off x="6027421" y="3509823"/>
            <a:ext cx="228600" cy="5943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756524" y="2297412"/>
            <a:ext cx="768159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Pumpstand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 bwMode="auto">
          <a:xfrm>
            <a:off x="6140604" y="2796908"/>
            <a:ext cx="1" cy="7129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2225039" y="3509822"/>
            <a:ext cx="228600" cy="5943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527744" y="2297411"/>
            <a:ext cx="1620957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Bodenplatte ohne Mannloch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 bwMode="auto">
          <a:xfrm>
            <a:off x="2338223" y="3223306"/>
            <a:ext cx="0" cy="28651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451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A77DF-12A1-43B3-88CC-F897EE620AF8}" type="slidenum">
              <a:rPr lang="en-GB" altLang="de-DE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7" name="Textfeld 1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93788" y="699185"/>
            <a:ext cx="72834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altLang="de-DE" sz="1800" dirty="0" smtClean="0">
                <a:solidFill>
                  <a:srgbClr val="FFFFFF"/>
                </a:solidFill>
              </a:rPr>
              <a:t>BC1</a:t>
            </a:r>
            <a:endParaRPr lang="de-DE" altLang="de-DE" sz="1100" dirty="0">
              <a:solidFill>
                <a:srgbClr val="FFFFFF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3732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30</a:t>
            </a:r>
            <a:r>
              <a:rPr lang="en-GB" dirty="0" smtClean="0"/>
              <a:t> </a:t>
            </a:r>
            <a:r>
              <a:rPr lang="en-GB" dirty="0" err="1" smtClean="0"/>
              <a:t>Juni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96340"/>
            <a:ext cx="8981278" cy="50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3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A77DF-12A1-43B3-88CC-F897EE620AF8}" type="slidenum">
              <a:rPr lang="en-GB" altLang="de-DE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7" name="Textfeld 1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93788" y="699185"/>
            <a:ext cx="72834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altLang="de-DE" sz="1800" dirty="0" smtClean="0">
                <a:solidFill>
                  <a:srgbClr val="FFFFFF"/>
                </a:solidFill>
              </a:rPr>
              <a:t>BC1</a:t>
            </a:r>
            <a:endParaRPr lang="de-DE" altLang="de-DE" sz="1100" dirty="0">
              <a:solidFill>
                <a:srgbClr val="FFFFFF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3732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30</a:t>
            </a:r>
            <a:r>
              <a:rPr lang="en-GB" dirty="0" smtClean="0"/>
              <a:t> </a:t>
            </a:r>
            <a:r>
              <a:rPr lang="en-GB" dirty="0" err="1" smtClean="0"/>
              <a:t>Juni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7" y="3139662"/>
            <a:ext cx="2970847" cy="331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3" y="1051561"/>
            <a:ext cx="7789545" cy="234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1758291" y="2189460"/>
            <a:ext cx="1137309" cy="120926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80" y="1051560"/>
            <a:ext cx="3037555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3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A77DF-12A1-43B3-88CC-F897EE620AF8}" type="slidenum">
              <a:rPr lang="en-GB" altLang="de-DE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7" name="Textfeld 1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93788" y="699185"/>
            <a:ext cx="72834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altLang="de-DE" sz="1800" dirty="0" smtClean="0">
                <a:solidFill>
                  <a:srgbClr val="FFFFFF"/>
                </a:solidFill>
              </a:rPr>
              <a:t>BC1</a:t>
            </a:r>
            <a:endParaRPr lang="de-DE" altLang="de-DE" sz="1100" dirty="0">
              <a:solidFill>
                <a:srgbClr val="FFFFFF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3732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30</a:t>
            </a:r>
            <a:r>
              <a:rPr lang="en-GB" dirty="0" smtClean="0"/>
              <a:t> </a:t>
            </a:r>
            <a:r>
              <a:rPr lang="en-GB" dirty="0" err="1" smtClean="0"/>
              <a:t>Juni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1" y="2795322"/>
            <a:ext cx="6499860" cy="36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" y="1043940"/>
            <a:ext cx="8520113" cy="256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678680" y="2141220"/>
            <a:ext cx="1455420" cy="15544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07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A77DF-12A1-43B3-88CC-F897EE620AF8}" type="slidenum">
              <a:rPr lang="en-GB" altLang="de-DE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7" name="Textfeld 1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93788" y="699185"/>
            <a:ext cx="72834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altLang="de-DE" sz="1800" dirty="0" smtClean="0">
                <a:solidFill>
                  <a:srgbClr val="FFFFFF"/>
                </a:solidFill>
              </a:rPr>
              <a:t>L1</a:t>
            </a:r>
            <a:endParaRPr lang="de-DE" altLang="de-DE" sz="1100" dirty="0">
              <a:solidFill>
                <a:srgbClr val="FFFFFF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3732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30</a:t>
            </a:r>
            <a:r>
              <a:rPr lang="en-GB" dirty="0" smtClean="0"/>
              <a:t> </a:t>
            </a:r>
            <a:r>
              <a:rPr lang="en-GB" dirty="0" err="1" smtClean="0"/>
              <a:t>Juni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20" y="3744770"/>
            <a:ext cx="4700624" cy="264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" y="1060767"/>
            <a:ext cx="6399884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" y="4953000"/>
            <a:ext cx="2845715" cy="1148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lnSpc>
                <a:spcPct val="150000"/>
              </a:lnSpc>
            </a:pPr>
            <a:r>
              <a:rPr lang="de-DE" sz="1400" dirty="0" smtClean="0"/>
              <a:t>Aufräumen / Fegen / Absaugen</a:t>
            </a:r>
          </a:p>
          <a:p>
            <a:pPr marL="182563" indent="-182563">
              <a:lnSpc>
                <a:spcPct val="150000"/>
              </a:lnSpc>
            </a:pPr>
            <a:r>
              <a:rPr lang="de-DE" sz="1400" dirty="0" smtClean="0"/>
              <a:t>Abschirmsteine</a:t>
            </a:r>
          </a:p>
          <a:p>
            <a:pPr marL="182563" indent="-182563">
              <a:lnSpc>
                <a:spcPct val="150000"/>
              </a:lnSpc>
            </a:pPr>
            <a:r>
              <a:rPr lang="de-DE" sz="1400" dirty="0" smtClean="0"/>
              <a:t>Abstandhaltern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937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3AD23-D6C3-44C4-9693-A3FB0D921B3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44" y="1038760"/>
            <a:ext cx="5426134" cy="269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45" y="3760793"/>
            <a:ext cx="5426132" cy="270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145536" y="3264047"/>
            <a:ext cx="651053" cy="4555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19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alt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alt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db2004120l">
  <a:themeElements>
    <a:clrScheme name="Custom 1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2B166E"/>
      </a:hlink>
      <a:folHlink>
        <a:srgbClr val="7E88E4"/>
      </a:folHlink>
    </a:clrScheme>
    <a:fontScheme name="cdb2004120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0l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0l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0l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506</Words>
  <Application>Microsoft Office PowerPoint</Application>
  <PresentationFormat>On-screen Show (4:3)</PresentationFormat>
  <Paragraphs>240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DESY European XFEL</vt:lpstr>
      <vt:lpstr>1_DESY European XFEL</vt:lpstr>
      <vt:lpstr>cdb2004120l</vt:lpstr>
      <vt:lpstr>Image</vt:lpstr>
      <vt:lpstr>PowerPoint Presentation</vt:lpstr>
      <vt:lpstr>PowerPoint Presentation</vt:lpstr>
      <vt:lpstr>PowerPoint Presentation</vt:lpstr>
      <vt:lpstr>BC1</vt:lpstr>
      <vt:lpstr>BC1</vt:lpstr>
      <vt:lpstr>BC1</vt:lpstr>
      <vt:lpstr>BC1</vt:lpstr>
      <vt:lpstr>L1</vt:lpstr>
      <vt:lpstr>PowerPoint Presentation</vt:lpstr>
      <vt:lpstr>PowerPoint Presentation</vt:lpstr>
      <vt:lpstr>Status Montage: Modul- und RF-Stationen                                    </vt:lpstr>
      <vt:lpstr>BC1</vt:lpstr>
      <vt:lpstr>XTL      Room 002 (BC1)</vt:lpstr>
      <vt:lpstr>PowerPoint Presentation</vt:lpstr>
      <vt:lpstr>PowerPoint Presentation</vt:lpstr>
      <vt:lpstr>XTL           Room 003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Negodin, Evgueni</cp:lastModifiedBy>
  <cp:revision>351</cp:revision>
  <cp:lastPrinted>2015-06-02T07:16:40Z</cp:lastPrinted>
  <dcterms:created xsi:type="dcterms:W3CDTF">2008-08-31T12:56:32Z</dcterms:created>
  <dcterms:modified xsi:type="dcterms:W3CDTF">2015-06-30T07:41:43Z</dcterms:modified>
</cp:coreProperties>
</file>