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5" r:id="rId2"/>
    <p:sldId id="268" r:id="rId3"/>
    <p:sldId id="267" r:id="rId4"/>
    <p:sldId id="270" r:id="rId5"/>
    <p:sldId id="269" r:id="rId6"/>
    <p:sldId id="263" r:id="rId7"/>
    <p:sldId id="264" r:id="rId8"/>
    <p:sldId id="262" r:id="rId9"/>
    <p:sldId id="257" r:id="rId10"/>
    <p:sldId id="271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14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D4EC30-C4BF-6041-839C-F5C35D15A5F2}" type="datetimeFigureOut">
              <a:rPr lang="en-US" smtClean="0"/>
              <a:t>07/07/15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660780-F51F-0948-88F8-3E65E3FE9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2742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734F44-0017-784F-81C9-84D7D0000219}" type="datetimeFigureOut">
              <a:rPr lang="en-US" smtClean="0"/>
              <a:t>07/07/15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BB9CBE-A5E0-D74E-B0DD-C7808060A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98605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B10AB-A27C-F946-BB91-DF8A1E0302F0}" type="datetime1">
              <a:rPr lang="en-US" smtClean="0"/>
              <a:t>07/07/15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C291A-B7C3-3B46-97AA-C6BA8425C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631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79399-6A48-6140-835D-DB5755F72856}" type="datetime1">
              <a:rPr lang="en-US" smtClean="0"/>
              <a:t>07/07/15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C291A-B7C3-3B46-97AA-C6BA8425C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055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DE6B5-78AF-754D-A518-F4D6818A85CA}" type="datetime1">
              <a:rPr lang="en-US" smtClean="0"/>
              <a:t>07/07/15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C291A-B7C3-3B46-97AA-C6BA8425C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501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65FE9-780A-C042-8C10-960845BD4DBB}" type="datetime1">
              <a:rPr lang="en-US" smtClean="0"/>
              <a:t>07/07/15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C291A-B7C3-3B46-97AA-C6BA8425C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234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F25B4-C980-884C-89B7-61E969DBD826}" type="datetime1">
              <a:rPr lang="en-US" smtClean="0"/>
              <a:t>07/07/15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C291A-B7C3-3B46-97AA-C6BA8425C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879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46C4D-F362-B949-84CC-6281AEB6823F}" type="datetime1">
              <a:rPr lang="en-US" smtClean="0"/>
              <a:t>07/07/15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C291A-B7C3-3B46-97AA-C6BA8425C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5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BEA47-FC67-AB41-B385-598466F8EE0E}" type="datetime1">
              <a:rPr lang="en-US" smtClean="0"/>
              <a:t>07/07/15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C291A-B7C3-3B46-97AA-C6BA8425C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350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200F4-64F6-AD40-84F6-FF6EA75A5D51}" type="datetime1">
              <a:rPr lang="en-US" smtClean="0"/>
              <a:t>07/07/15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C291A-B7C3-3B46-97AA-C6BA8425C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902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A1AF4-84DF-1548-BAD6-4A411792D415}" type="datetime1">
              <a:rPr lang="en-US" smtClean="0"/>
              <a:t>07/07/15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C291A-B7C3-3B46-97AA-C6BA8425C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975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7E3D2-3CF0-AA4E-8197-905C1FF29C6F}" type="datetime1">
              <a:rPr lang="en-US" smtClean="0"/>
              <a:t>07/07/15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C291A-B7C3-3B46-97AA-C6BA8425C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11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BC1FC-9E40-DB4F-B19D-4FBC4DF90D99}" type="datetime1">
              <a:rPr lang="en-US" smtClean="0"/>
              <a:t>07/07/15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C291A-B7C3-3B46-97AA-C6BA8425C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326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4E962-D139-6245-9AC8-427F82F93627}" type="datetime1">
              <a:rPr lang="en-US" smtClean="0"/>
              <a:t>07/07/15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C291A-B7C3-3B46-97AA-C6BA8425C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011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93735"/>
            <a:ext cx="7772400" cy="1470025"/>
          </a:xfrm>
        </p:spPr>
        <p:txBody>
          <a:bodyPr/>
          <a:lstStyle/>
          <a:p>
            <a:r>
              <a:rPr lang="en-US" dirty="0" smtClean="0"/>
              <a:t>Optimizing the built-in amplifier in HV-CMOS CHESS1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0" y="2967335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err="1"/>
              <a:t>Vitaliy</a:t>
            </a:r>
            <a:r>
              <a:rPr lang="tr-TR" dirty="0"/>
              <a:t> </a:t>
            </a:r>
            <a:r>
              <a:rPr lang="tr-TR" dirty="0" err="1"/>
              <a:t>Fadeyev</a:t>
            </a:r>
            <a:r>
              <a:rPr lang="tr-TR" dirty="0"/>
              <a:t>, </a:t>
            </a:r>
            <a:r>
              <a:rPr lang="tr-TR" dirty="0" err="1"/>
              <a:t>Zach</a:t>
            </a:r>
            <a:r>
              <a:rPr lang="tr-TR" dirty="0"/>
              <a:t> </a:t>
            </a:r>
            <a:r>
              <a:rPr lang="tr-TR" dirty="0" err="1"/>
              <a:t>Galloway</a:t>
            </a:r>
            <a:r>
              <a:rPr lang="tr-TR" dirty="0"/>
              <a:t> , </a:t>
            </a:r>
            <a:r>
              <a:rPr lang="tr-TR" dirty="0" err="1"/>
              <a:t>Herve</a:t>
            </a:r>
            <a:r>
              <a:rPr lang="tr-TR" dirty="0"/>
              <a:t> </a:t>
            </a:r>
            <a:r>
              <a:rPr lang="tr-TR" dirty="0" err="1"/>
              <a:t>Grabas</a:t>
            </a:r>
            <a:endParaRPr lang="tr-TR" dirty="0"/>
          </a:p>
          <a:p>
            <a:r>
              <a:rPr lang="nl-NL" dirty="0"/>
              <a:t>Alexander </a:t>
            </a:r>
            <a:r>
              <a:rPr lang="nl-NL" dirty="0" err="1"/>
              <a:t>Grillo</a:t>
            </a:r>
            <a:r>
              <a:rPr lang="nl-NL" dirty="0"/>
              <a:t> , Zhijun Liang , Abe </a:t>
            </a:r>
            <a:r>
              <a:rPr lang="nl-NL" dirty="0" err="1" smtClean="0"/>
              <a:t>Seiden</a:t>
            </a:r>
            <a:endParaRPr lang="nl-NL" dirty="0" smtClean="0"/>
          </a:p>
          <a:p>
            <a:r>
              <a:rPr lang="nl-NL" dirty="0" smtClean="0"/>
              <a:t>Jennifer Volk, </a:t>
            </a:r>
            <a:r>
              <a:rPr lang="nl-NL" dirty="0" err="1" smtClean="0"/>
              <a:t>Forest</a:t>
            </a:r>
            <a:r>
              <a:rPr lang="nl-NL" dirty="0" smtClean="0"/>
              <a:t> </a:t>
            </a:r>
            <a:r>
              <a:rPr lang="nl-NL" dirty="0" err="1" smtClean="0"/>
              <a:t>Martinez-Mckinney</a:t>
            </a:r>
            <a:endParaRPr lang="nl-NL" dirty="0" smtClean="0"/>
          </a:p>
          <a:p>
            <a:endParaRPr lang="nl-NL" dirty="0"/>
          </a:p>
          <a:p>
            <a:r>
              <a:rPr lang="en-US" dirty="0"/>
              <a:t>University of California, Santa Cruz</a:t>
            </a:r>
          </a:p>
        </p:txBody>
      </p:sp>
    </p:spTree>
    <p:extLst>
      <p:ext uri="{BB962C8B-B14F-4D97-AF65-F5344CB8AC3E}">
        <p14:creationId xmlns:p14="http://schemas.microsoft.com/office/powerpoint/2010/main" val="32171827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Timing Jitter of the amplifier has been measured. 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Less than 5ns 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Larger jitter for smaller input charge (as expected )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C291A-B7C3-3B46-97AA-C6BA8425CD3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67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0872" y="-212991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Isolated amplifier in CHESS1 chip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566" y="631414"/>
            <a:ext cx="8822238" cy="48006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HV-CMOS CHESS1 chip has built-in isolated amplifiers </a:t>
            </a:r>
          </a:p>
          <a:p>
            <a:r>
              <a:rPr lang="en-US" sz="2000" dirty="0" smtClean="0"/>
              <a:t>designed to optimize amplifier performance </a:t>
            </a:r>
          </a:p>
          <a:p>
            <a:pPr lvl="1"/>
            <a:r>
              <a:rPr lang="en-US" sz="1600" dirty="0">
                <a:solidFill>
                  <a:srgbClr val="0000FF"/>
                </a:solidFill>
              </a:rPr>
              <a:t>Six amplifier biasing </a:t>
            </a:r>
            <a:r>
              <a:rPr lang="en-US" sz="1600" dirty="0" smtClean="0">
                <a:solidFill>
                  <a:srgbClr val="0000FF"/>
                </a:solidFill>
              </a:rPr>
              <a:t>control</a:t>
            </a:r>
          </a:p>
          <a:p>
            <a:pPr lvl="1"/>
            <a:r>
              <a:rPr lang="en-US" sz="1600" dirty="0" smtClean="0">
                <a:solidFill>
                  <a:srgbClr val="0000FF"/>
                </a:solidFill>
              </a:rPr>
              <a:t>Optimization can be done with </a:t>
            </a:r>
            <a:r>
              <a:rPr lang="en-US" sz="1600" dirty="0" err="1" smtClean="0">
                <a:solidFill>
                  <a:srgbClr val="0000FF"/>
                </a:solidFill>
              </a:rPr>
              <a:t>pulser</a:t>
            </a:r>
            <a:r>
              <a:rPr lang="en-US" sz="1600" dirty="0" smtClean="0">
                <a:solidFill>
                  <a:srgbClr val="0000FF"/>
                </a:solidFill>
              </a:rPr>
              <a:t>, without using laser injection or beta source. </a:t>
            </a:r>
            <a:endParaRPr lang="en-US" sz="1600" dirty="0">
              <a:solidFill>
                <a:srgbClr val="0000FF"/>
              </a:solidFill>
            </a:endParaRPr>
          </a:p>
          <a:p>
            <a:pPr lvl="1"/>
            <a:r>
              <a:rPr lang="en-US" sz="1600" dirty="0">
                <a:solidFill>
                  <a:srgbClr val="0000FF"/>
                </a:solidFill>
              </a:rPr>
              <a:t>Change its gain and output signal shape by changing biasing control </a:t>
            </a:r>
            <a:endParaRPr lang="en-US" sz="1600" dirty="0" smtClean="0"/>
          </a:p>
          <a:p>
            <a:r>
              <a:rPr lang="en-US" sz="2000" dirty="0" smtClean="0"/>
              <a:t>Try to study the </a:t>
            </a:r>
            <a:r>
              <a:rPr lang="en-US" sz="2000" dirty="0"/>
              <a:t>amplifier </a:t>
            </a:r>
            <a:r>
              <a:rPr lang="en-US" sz="2000" dirty="0" smtClean="0"/>
              <a:t>performance as input to CHESS2 design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909" y="2724604"/>
            <a:ext cx="5325351" cy="4133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376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Arrow Connector 13"/>
          <p:cNvCxnSpPr/>
          <p:nvPr/>
        </p:nvCxnSpPr>
        <p:spPr>
          <a:xfrm flipH="1">
            <a:off x="1046739" y="4985540"/>
            <a:ext cx="724388" cy="6308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Setup to test amplifier performance 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923532" y="3065937"/>
            <a:ext cx="1927738" cy="63089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Isolated Amplifier on CHESS1 chip 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3747083" y="1881093"/>
            <a:ext cx="1927738" cy="63089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Pulser</a:t>
            </a:r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7" name="Straight Arrow Connector 6"/>
          <p:cNvCxnSpPr>
            <a:stCxn id="5" idx="2"/>
          </p:cNvCxnSpPr>
          <p:nvPr/>
        </p:nvCxnSpPr>
        <p:spPr>
          <a:xfrm flipH="1">
            <a:off x="4670579" y="2511987"/>
            <a:ext cx="40373" cy="5539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698243" y="3636054"/>
            <a:ext cx="12709" cy="9072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3859110" y="5456852"/>
            <a:ext cx="1927738" cy="63089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Scope 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677694" y="2642720"/>
            <a:ext cx="1210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Input pulse 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950968" y="3990955"/>
            <a:ext cx="17363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Amplifier output 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7187978" y="2033493"/>
            <a:ext cx="1927738" cy="63089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Voltage source </a:t>
            </a:r>
            <a:endParaRPr lang="en-US" dirty="0"/>
          </a:p>
        </p:txBody>
      </p:sp>
      <p:cxnSp>
        <p:nvCxnSpPr>
          <p:cNvPr id="17" name="Straight Arrow Connector 16"/>
          <p:cNvCxnSpPr>
            <a:endCxn id="4" idx="3"/>
          </p:cNvCxnSpPr>
          <p:nvPr/>
        </p:nvCxnSpPr>
        <p:spPr>
          <a:xfrm flipH="1">
            <a:off x="5851270" y="2511987"/>
            <a:ext cx="1610229" cy="8693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6796007" y="3012052"/>
            <a:ext cx="22289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3.3V bias for amplifier 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3560646" y="6500008"/>
            <a:ext cx="9654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Time (s)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192735" y="4360287"/>
            <a:ext cx="12161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Voltage (V)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-97111" y="768498"/>
            <a:ext cx="12161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Voltage (V)</a:t>
            </a: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3924275" y="4543271"/>
            <a:ext cx="1927738" cy="63089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Source follower</a:t>
            </a:r>
            <a:endParaRPr lang="en-US" dirty="0"/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4923304" y="5160063"/>
            <a:ext cx="27664" cy="27632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371143" y="3065937"/>
            <a:ext cx="25523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50fF coupling capacitance 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2313286" y="4207238"/>
            <a:ext cx="12586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Falling edge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735" y="4816730"/>
            <a:ext cx="3130347" cy="205969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735" y="1077982"/>
            <a:ext cx="3062779" cy="1915985"/>
          </a:xfrm>
          <a:prstGeom prst="rect">
            <a:avLst/>
          </a:prstGeom>
        </p:spPr>
      </p:pic>
      <p:cxnSp>
        <p:nvCxnSpPr>
          <p:cNvPr id="29" name="Straight Arrow Connector 28"/>
          <p:cNvCxnSpPr/>
          <p:nvPr/>
        </p:nvCxnSpPr>
        <p:spPr>
          <a:xfrm flipH="1">
            <a:off x="691718" y="4543419"/>
            <a:ext cx="2037599" cy="8693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8" idx="1"/>
          </p:cNvCxnSpPr>
          <p:nvPr/>
        </p:nvCxnSpPr>
        <p:spPr>
          <a:xfrm flipH="1" flipV="1">
            <a:off x="691718" y="2511987"/>
            <a:ext cx="1621568" cy="18799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1803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Reminder of the output from CMOS amplifier  (from last update)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C291A-B7C3-3B46-97AA-C6BA8425CD3E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8677" y="1892069"/>
            <a:ext cx="6886123" cy="456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073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8815" y="1145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Amplifier output signal rise </a:t>
            </a:r>
            <a:r>
              <a:rPr lang="en-US" dirty="0"/>
              <a:t>time</a:t>
            </a:r>
            <a:br>
              <a:rPr lang="en-US" dirty="0"/>
            </a:br>
            <a:r>
              <a:rPr lang="en-US" dirty="0"/>
              <a:t>(from last update)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6638" y="990998"/>
            <a:ext cx="7498080" cy="48006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Rise time : 10~30 ns depending on signal size </a:t>
            </a:r>
          </a:p>
          <a:p>
            <a:r>
              <a:rPr lang="en-US" sz="2000" b="1" dirty="0"/>
              <a:t>Full width at half </a:t>
            </a:r>
            <a:r>
              <a:rPr lang="en-US" sz="2000" b="1" dirty="0" smtClean="0"/>
              <a:t>maximum is from 80ns ~360ns depending on signal size. </a:t>
            </a:r>
            <a:endParaRPr lang="en-US" sz="2000" dirty="0" smtClean="0">
              <a:solidFill>
                <a:srgbClr val="FF0000"/>
              </a:solidFill>
            </a:endParaRPr>
          </a:p>
          <a:p>
            <a:endParaRPr lang="en-US" sz="2800" dirty="0" smtClean="0">
              <a:solidFill>
                <a:srgbClr val="FF0000"/>
              </a:solidFill>
            </a:endParaRPr>
          </a:p>
          <a:p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2682674" y="6087382"/>
            <a:ext cx="19930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Input charge (k e-)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2616530"/>
            <a:ext cx="14718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Rise time (ns)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31962"/>
            <a:ext cx="4236767" cy="294614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2188" y="2997201"/>
            <a:ext cx="4314707" cy="2930489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4675678" y="2627869"/>
            <a:ext cx="12354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FWHM(</a:t>
            </a:r>
            <a:r>
              <a:rPr lang="en-US" dirty="0"/>
              <a:t>ns)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008061" y="5895790"/>
            <a:ext cx="19930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Input charge (k e-)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69316" y="2073871"/>
            <a:ext cx="361379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Jitter dominated region ?</a:t>
            </a:r>
          </a:p>
          <a:p>
            <a:r>
              <a:rPr lang="en-US" b="1" dirty="0" smtClean="0">
                <a:solidFill>
                  <a:srgbClr val="0000FF"/>
                </a:solidFill>
              </a:rPr>
              <a:t>Significant background contribution </a:t>
            </a:r>
          </a:p>
          <a:p>
            <a:r>
              <a:rPr lang="en-US" b="1" dirty="0" smtClean="0">
                <a:solidFill>
                  <a:srgbClr val="0000FF"/>
                </a:solidFill>
              </a:rPr>
              <a:t> </a:t>
            </a:r>
            <a:endParaRPr lang="en-US" dirty="0">
              <a:solidFill>
                <a:srgbClr val="0000FF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634949" y="2616530"/>
            <a:ext cx="1653820" cy="19320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965472" y="5044787"/>
            <a:ext cx="1929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Signal Time walk ? </a:t>
            </a:r>
            <a:endParaRPr lang="en-US" dirty="0">
              <a:solidFill>
                <a:srgbClr val="0000FF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 flipV="1">
            <a:off x="1471827" y="4701017"/>
            <a:ext cx="969342" cy="3437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9723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Timing distribution at a fixed threshold</a:t>
            </a:r>
            <a:br>
              <a:rPr lang="en-US" dirty="0" smtClean="0"/>
            </a:br>
            <a:r>
              <a:rPr lang="en-US" dirty="0" smtClean="0"/>
              <a:t>example 1: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Output Threshold =0.05V</a:t>
            </a:r>
          </a:p>
          <a:p>
            <a:r>
              <a:rPr lang="en-US" dirty="0" smtClean="0"/>
              <a:t>Input charge =0.6 k e-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496" y="3215305"/>
            <a:ext cx="4099483" cy="274980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6979" y="3083906"/>
            <a:ext cx="4584811" cy="3042257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 flipV="1">
            <a:off x="4562771" y="5080273"/>
            <a:ext cx="4016420" cy="29537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4296979" y="2845973"/>
            <a:ext cx="11212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Threshold 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848513" y="3083906"/>
            <a:ext cx="1" cy="19963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135630" y="5941497"/>
            <a:ext cx="10531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Time (ns)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2845973"/>
            <a:ext cx="18774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Number of events</a:t>
            </a: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C291A-B7C3-3B46-97AA-C6BA8425CD3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441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Timing distribution at a fixed threshold</a:t>
            </a:r>
            <a:br>
              <a:rPr lang="en-US" dirty="0" smtClean="0"/>
            </a:br>
            <a:r>
              <a:rPr lang="en-US" dirty="0" smtClean="0"/>
              <a:t>example 2: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Output Threshold =0.05V</a:t>
            </a:r>
          </a:p>
          <a:p>
            <a:r>
              <a:rPr lang="en-US" dirty="0" smtClean="0"/>
              <a:t>Input charge =3.1 k e-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6979" y="3083906"/>
            <a:ext cx="4584811" cy="3042257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 flipV="1">
            <a:off x="4562771" y="5080273"/>
            <a:ext cx="4016420" cy="29537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4562771" y="2513369"/>
            <a:ext cx="11212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Threshold 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661344" y="2882701"/>
            <a:ext cx="197147" cy="22271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135630" y="5941497"/>
            <a:ext cx="10531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Time (ns)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2845973"/>
            <a:ext cx="18774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Number of events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7111" y="3207113"/>
            <a:ext cx="4304090" cy="2830442"/>
          </a:xfrm>
          <a:prstGeom prst="rect">
            <a:avLst/>
          </a:prstGeom>
        </p:spPr>
      </p:pic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C291A-B7C3-3B46-97AA-C6BA8425CD3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921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Timing jitter </a:t>
            </a:r>
            <a:r>
              <a:rPr lang="en-US" dirty="0" err="1" smtClean="0"/>
              <a:t>Vs</a:t>
            </a:r>
            <a:r>
              <a:rPr lang="en-US" dirty="0" smtClean="0"/>
              <a:t> output threshold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7469" y="2101621"/>
            <a:ext cx="6542166" cy="4438298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C291A-B7C3-3B46-97AA-C6BA8425CD3E}" type="slidenum">
              <a:rPr lang="en-US" smtClean="0"/>
              <a:t>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948349" y="1197395"/>
            <a:ext cx="49337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Larger jitter for smaller input charge (as expected 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813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width </a:t>
            </a:r>
            <a:r>
              <a:rPr lang="en-US" dirty="0" err="1" smtClean="0"/>
              <a:t>Vs</a:t>
            </a:r>
            <a:r>
              <a:rPr lang="en-US" dirty="0" smtClean="0"/>
              <a:t> Threshold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7697" y="1949406"/>
            <a:ext cx="6495694" cy="4362493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C291A-B7C3-3B46-97AA-C6BA8425CD3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01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927</TotalTime>
  <Words>319</Words>
  <Application>Microsoft Macintosh PowerPoint</Application>
  <PresentationFormat>On-screen Show (4:3)</PresentationFormat>
  <Paragraphs>65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Optimizing the built-in amplifier in HV-CMOS CHESS1</vt:lpstr>
      <vt:lpstr>Isolated amplifier in CHESS1 chip</vt:lpstr>
      <vt:lpstr>Setup to test amplifier performance </vt:lpstr>
      <vt:lpstr>Reminder of the output from CMOS amplifier  (from last update)</vt:lpstr>
      <vt:lpstr>Amplifier output signal rise time (from last update)</vt:lpstr>
      <vt:lpstr>Timing distribution at a fixed threshold example 1:  </vt:lpstr>
      <vt:lpstr>Timing distribution at a fixed threshold example 2:  </vt:lpstr>
      <vt:lpstr>Timing jitter Vs output threshold </vt:lpstr>
      <vt:lpstr>Signal width Vs Threshold </vt:lpstr>
      <vt:lpstr>summary</vt:lpstr>
    </vt:vector>
  </TitlesOfParts>
  <Company>University of Oxford (GB)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Zhijun Liang</dc:creator>
  <cp:lastModifiedBy>Zhijun Liang</cp:lastModifiedBy>
  <cp:revision>10</cp:revision>
  <dcterms:created xsi:type="dcterms:W3CDTF">2015-07-06T16:20:18Z</dcterms:created>
  <dcterms:modified xsi:type="dcterms:W3CDTF">2015-07-07T15:16:45Z</dcterms:modified>
</cp:coreProperties>
</file>