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57" r:id="rId5"/>
    <p:sldId id="265" r:id="rId6"/>
    <p:sldId id="266"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7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CC3376-B0A0-4A51-BE83-3EAD0CA119C4}"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369807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C3376-B0A0-4A51-BE83-3EAD0CA119C4}"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246623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C3376-B0A0-4A51-BE83-3EAD0CA119C4}"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284663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CC3376-B0A0-4A51-BE83-3EAD0CA119C4}"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361428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C3376-B0A0-4A51-BE83-3EAD0CA119C4}"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117885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CC3376-B0A0-4A51-BE83-3EAD0CA119C4}"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346164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CC3376-B0A0-4A51-BE83-3EAD0CA119C4}" type="datetimeFigureOut">
              <a:rPr lang="en-GB" smtClean="0"/>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294151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CC3376-B0A0-4A51-BE83-3EAD0CA119C4}" type="datetimeFigureOut">
              <a:rPr lang="en-GB" smtClean="0"/>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427653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C3376-B0A0-4A51-BE83-3EAD0CA119C4}" type="datetimeFigureOut">
              <a:rPr lang="en-GB" smtClean="0"/>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387565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C3376-B0A0-4A51-BE83-3EAD0CA119C4}"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293957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C3376-B0A0-4A51-BE83-3EAD0CA119C4}"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F1839-F42F-428B-B7DC-AF29AB026629}" type="slidenum">
              <a:rPr lang="en-GB" smtClean="0"/>
              <a:t>‹#›</a:t>
            </a:fld>
            <a:endParaRPr lang="en-GB"/>
          </a:p>
        </p:txBody>
      </p:sp>
    </p:spTree>
    <p:extLst>
      <p:ext uri="{BB962C8B-B14F-4D97-AF65-F5344CB8AC3E}">
        <p14:creationId xmlns:p14="http://schemas.microsoft.com/office/powerpoint/2010/main" val="280308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C3376-B0A0-4A51-BE83-3EAD0CA119C4}" type="datetimeFigureOut">
              <a:rPr lang="en-GB" smtClean="0"/>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F1839-F42F-428B-B7DC-AF29AB026629}" type="slidenum">
              <a:rPr lang="en-GB" smtClean="0"/>
              <a:t>‹#›</a:t>
            </a:fld>
            <a:endParaRPr lang="en-GB"/>
          </a:p>
        </p:txBody>
      </p:sp>
    </p:spTree>
    <p:extLst>
      <p:ext uri="{BB962C8B-B14F-4D97-AF65-F5344CB8AC3E}">
        <p14:creationId xmlns:p14="http://schemas.microsoft.com/office/powerpoint/2010/main" val="113149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96752"/>
            <a:ext cx="6880281" cy="523220"/>
          </a:xfrm>
          <a:prstGeom prst="rect">
            <a:avLst/>
          </a:prstGeom>
          <a:noFill/>
        </p:spPr>
        <p:txBody>
          <a:bodyPr wrap="none" rtlCol="0">
            <a:spAutoFit/>
          </a:bodyPr>
          <a:lstStyle/>
          <a:p>
            <a:r>
              <a:rPr lang="en-GB" sz="2800" dirty="0" smtClean="0"/>
              <a:t>Integration of CMOS sensors into the detector</a:t>
            </a:r>
            <a:endParaRPr lang="en-GB" sz="2800" dirty="0"/>
          </a:p>
        </p:txBody>
      </p:sp>
      <p:sp>
        <p:nvSpPr>
          <p:cNvPr id="3" name="TextBox 2"/>
          <p:cNvSpPr txBox="1"/>
          <p:nvPr/>
        </p:nvSpPr>
        <p:spPr>
          <a:xfrm>
            <a:off x="1115616" y="2636912"/>
            <a:ext cx="7195816" cy="3139321"/>
          </a:xfrm>
          <a:prstGeom prst="rect">
            <a:avLst/>
          </a:prstGeom>
          <a:noFill/>
        </p:spPr>
        <p:txBody>
          <a:bodyPr wrap="none" rtlCol="0">
            <a:spAutoFit/>
          </a:bodyPr>
          <a:lstStyle/>
          <a:p>
            <a:pPr marL="285750" indent="-285750">
              <a:buFont typeface="Wingdings" panose="05000000000000000000" pitchFamily="2" charset="2"/>
              <a:buChar char="q"/>
            </a:pPr>
            <a:r>
              <a:rPr lang="en-GB" dirty="0" smtClean="0"/>
              <a:t>Sensors are one element of the tacker, the other components</a:t>
            </a:r>
            <a:br>
              <a:rPr lang="en-GB" dirty="0" smtClean="0"/>
            </a:br>
            <a:r>
              <a:rPr lang="en-GB" dirty="0" smtClean="0"/>
              <a:t>also require years of R and D to optimise.</a:t>
            </a:r>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r>
              <a:rPr lang="en-GB" dirty="0" smtClean="0"/>
              <a:t>This cannot be undertaken, so vital to understand that any alternative</a:t>
            </a:r>
            <a:br>
              <a:rPr lang="en-GB" dirty="0" smtClean="0"/>
            </a:br>
            <a:r>
              <a:rPr lang="en-GB" dirty="0" smtClean="0"/>
              <a:t>sensor can be used with the already planned supporting systems.</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There is some interaction between sensor/ASIC design and the</a:t>
            </a:r>
            <a:br>
              <a:rPr lang="en-GB" dirty="0" smtClean="0"/>
            </a:br>
            <a:r>
              <a:rPr lang="en-GB" dirty="0" smtClean="0"/>
              <a:t>module/stave/petal into which they are integrated. Electrical stability of</a:t>
            </a:r>
            <a:br>
              <a:rPr lang="en-GB" dirty="0" smtClean="0"/>
            </a:br>
            <a:r>
              <a:rPr lang="en-GB" dirty="0" smtClean="0"/>
              <a:t>system is not assured by stability of sensor.</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smtClean="0"/>
              <a:t>Rely very heavily on lessons from planar work.</a:t>
            </a:r>
            <a:endParaRPr lang="en-GB" dirty="0"/>
          </a:p>
        </p:txBody>
      </p:sp>
    </p:spTree>
    <p:extLst>
      <p:ext uri="{BB962C8B-B14F-4D97-AF65-F5344CB8AC3E}">
        <p14:creationId xmlns:p14="http://schemas.microsoft.com/office/powerpoint/2010/main" val="154992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6120679" cy="1200329"/>
          </a:xfrm>
          <a:prstGeom prst="rect">
            <a:avLst/>
          </a:prstGeom>
          <a:noFill/>
        </p:spPr>
        <p:txBody>
          <a:bodyPr wrap="square" rtlCol="0">
            <a:spAutoFit/>
          </a:bodyPr>
          <a:lstStyle/>
          <a:p>
            <a:r>
              <a:rPr lang="en-GB" dirty="0" smtClean="0"/>
              <a:t>First year of the programme called for </a:t>
            </a:r>
          </a:p>
          <a:p>
            <a:endParaRPr lang="en-GB" dirty="0" smtClean="0"/>
          </a:p>
          <a:p>
            <a:r>
              <a:rPr lang="en-GB" dirty="0">
                <a:solidFill>
                  <a:schemeClr val="accent6">
                    <a:lumMod val="75000"/>
                  </a:schemeClr>
                </a:solidFill>
              </a:rPr>
              <a:t> </a:t>
            </a:r>
            <a:r>
              <a:rPr lang="en-GB" dirty="0" smtClean="0">
                <a:solidFill>
                  <a:schemeClr val="accent6">
                    <a:lumMod val="75000"/>
                  </a:schemeClr>
                </a:solidFill>
              </a:rPr>
              <a:t>   “</a:t>
            </a:r>
            <a:r>
              <a:rPr lang="en-US" dirty="0" smtClean="0">
                <a:solidFill>
                  <a:schemeClr val="accent6">
                    <a:lumMod val="75000"/>
                  </a:schemeClr>
                </a:solidFill>
              </a:rPr>
              <a:t>Furthermore</a:t>
            </a:r>
            <a:r>
              <a:rPr lang="en-US" dirty="0">
                <a:solidFill>
                  <a:schemeClr val="accent6">
                    <a:lumMod val="75000"/>
                  </a:schemeClr>
                </a:solidFill>
              </a:rPr>
              <a:t>, the impact on the physics is to be evaluated and the integration in the baseline design needs to be studied</a:t>
            </a:r>
            <a:r>
              <a:rPr lang="en-US" dirty="0" smtClean="0">
                <a:solidFill>
                  <a:schemeClr val="accent6">
                    <a:lumMod val="75000"/>
                  </a:schemeClr>
                </a:solidFill>
              </a:rPr>
              <a:t>.”</a:t>
            </a:r>
            <a:endParaRPr lang="en-GB" dirty="0">
              <a:solidFill>
                <a:schemeClr val="accent6">
                  <a:lumMod val="75000"/>
                </a:schemeClr>
              </a:solidFill>
            </a:endParaRPr>
          </a:p>
        </p:txBody>
      </p:sp>
      <p:sp>
        <p:nvSpPr>
          <p:cNvPr id="5" name="TextBox 4"/>
          <p:cNvSpPr txBox="1"/>
          <p:nvPr/>
        </p:nvSpPr>
        <p:spPr>
          <a:xfrm>
            <a:off x="539552" y="2276872"/>
            <a:ext cx="7848872" cy="1200329"/>
          </a:xfrm>
          <a:prstGeom prst="rect">
            <a:avLst/>
          </a:prstGeom>
          <a:noFill/>
        </p:spPr>
        <p:txBody>
          <a:bodyPr wrap="square" rtlCol="0">
            <a:spAutoFit/>
          </a:bodyPr>
          <a:lstStyle/>
          <a:p>
            <a:r>
              <a:rPr lang="en-GB" dirty="0" smtClean="0"/>
              <a:t>The main effort on understanding integration into the mechanics comes in year-2</a:t>
            </a:r>
          </a:p>
          <a:p>
            <a:endParaRPr lang="en-GB" dirty="0" smtClean="0"/>
          </a:p>
          <a:p>
            <a:r>
              <a:rPr lang="en-GB" dirty="0" smtClean="0"/>
              <a:t>However it is important to ensure that the direction taken is consistent with being able to use the sensor in the detector</a:t>
            </a:r>
            <a:endParaRPr lang="en-GB" dirty="0"/>
          </a:p>
        </p:txBody>
      </p:sp>
      <p:sp>
        <p:nvSpPr>
          <p:cNvPr id="6" name="TextBox 5"/>
          <p:cNvSpPr txBox="1"/>
          <p:nvPr/>
        </p:nvSpPr>
        <p:spPr>
          <a:xfrm>
            <a:off x="5076056" y="3284984"/>
            <a:ext cx="2502352" cy="3416320"/>
          </a:xfrm>
          <a:prstGeom prst="rect">
            <a:avLst/>
          </a:prstGeom>
          <a:noFill/>
        </p:spPr>
        <p:txBody>
          <a:bodyPr wrap="none" rtlCol="0">
            <a:spAutoFit/>
          </a:bodyPr>
          <a:lstStyle/>
          <a:p>
            <a:pPr marL="285750" indent="-285750">
              <a:buFont typeface="Courier New" panose="02070309020205020404" pitchFamily="49" charset="0"/>
              <a:buChar char="o"/>
            </a:pPr>
            <a:r>
              <a:rPr lang="en-GB" dirty="0" smtClean="0">
                <a:solidFill>
                  <a:srgbClr val="FF0000"/>
                </a:solidFill>
              </a:rPr>
              <a:t>Layout	</a:t>
            </a:r>
          </a:p>
          <a:p>
            <a:pPr marL="285750" indent="-285750">
              <a:buFont typeface="Courier New" panose="02070309020205020404" pitchFamily="49" charset="0"/>
              <a:buChar char="o"/>
            </a:pPr>
            <a:r>
              <a:rPr lang="en-GB" dirty="0" smtClean="0">
                <a:solidFill>
                  <a:srgbClr val="FF0000"/>
                </a:solidFill>
              </a:rPr>
              <a:t>Modules</a:t>
            </a:r>
          </a:p>
          <a:p>
            <a:pPr marL="285750" indent="-285750">
              <a:buFont typeface="Courier New" panose="02070309020205020404" pitchFamily="49" charset="0"/>
              <a:buChar char="o"/>
            </a:pPr>
            <a:r>
              <a:rPr lang="en-GB" dirty="0" smtClean="0">
                <a:solidFill>
                  <a:srgbClr val="FF0000"/>
                </a:solidFill>
              </a:rPr>
              <a:t>Mechanics</a:t>
            </a:r>
          </a:p>
          <a:p>
            <a:pPr marL="285750" indent="-285750">
              <a:buFont typeface="Courier New" panose="02070309020205020404" pitchFamily="49" charset="0"/>
              <a:buChar char="o"/>
            </a:pPr>
            <a:r>
              <a:rPr lang="en-GB" dirty="0" smtClean="0">
                <a:solidFill>
                  <a:srgbClr val="FF0000"/>
                </a:solidFill>
              </a:rPr>
              <a:t>Services</a:t>
            </a:r>
          </a:p>
          <a:p>
            <a:pPr marL="742950" lvl="1" indent="-285750">
              <a:buFont typeface="Courier New" panose="02070309020205020404" pitchFamily="49" charset="0"/>
              <a:buChar char="o"/>
            </a:pPr>
            <a:r>
              <a:rPr lang="en-GB" dirty="0" smtClean="0">
                <a:solidFill>
                  <a:schemeClr val="tx2">
                    <a:lumMod val="60000"/>
                    <a:lumOff val="40000"/>
                  </a:schemeClr>
                </a:solidFill>
              </a:rPr>
              <a:t>Data</a:t>
            </a:r>
          </a:p>
          <a:p>
            <a:pPr marL="742950" lvl="1" indent="-285750">
              <a:buFont typeface="Courier New" panose="02070309020205020404" pitchFamily="49" charset="0"/>
              <a:buChar char="o"/>
            </a:pPr>
            <a:r>
              <a:rPr lang="en-GB" dirty="0" smtClean="0">
                <a:solidFill>
                  <a:schemeClr val="tx2">
                    <a:lumMod val="60000"/>
                    <a:lumOff val="40000"/>
                  </a:schemeClr>
                </a:solidFill>
              </a:rPr>
              <a:t>Power</a:t>
            </a:r>
          </a:p>
          <a:p>
            <a:pPr marL="742950" lvl="1" indent="-285750">
              <a:buFont typeface="Courier New" panose="02070309020205020404" pitchFamily="49" charset="0"/>
              <a:buChar char="o"/>
            </a:pPr>
            <a:r>
              <a:rPr lang="en-GB" dirty="0" smtClean="0">
                <a:solidFill>
                  <a:schemeClr val="tx2">
                    <a:lumMod val="60000"/>
                    <a:lumOff val="40000"/>
                  </a:schemeClr>
                </a:solidFill>
              </a:rPr>
              <a:t>Cooling</a:t>
            </a:r>
          </a:p>
          <a:p>
            <a:pPr marL="285750" indent="-285750">
              <a:buFont typeface="Courier New" panose="02070309020205020404" pitchFamily="49" charset="0"/>
              <a:buChar char="o"/>
            </a:pPr>
            <a:r>
              <a:rPr lang="en-GB" dirty="0" smtClean="0">
                <a:solidFill>
                  <a:srgbClr val="FF0000"/>
                </a:solidFill>
              </a:rPr>
              <a:t>Peripheral Electronics</a:t>
            </a:r>
          </a:p>
          <a:p>
            <a:pPr marL="742950" lvl="1" indent="-285750">
              <a:buFont typeface="Courier New" panose="02070309020205020404" pitchFamily="49" charset="0"/>
              <a:buChar char="o"/>
            </a:pPr>
            <a:r>
              <a:rPr lang="en-GB" dirty="0" smtClean="0">
                <a:solidFill>
                  <a:schemeClr val="tx2">
                    <a:lumMod val="60000"/>
                    <a:lumOff val="40000"/>
                  </a:schemeClr>
                </a:solidFill>
              </a:rPr>
              <a:t>DC-DC</a:t>
            </a:r>
          </a:p>
          <a:p>
            <a:pPr marL="742950" lvl="1" indent="-285750">
              <a:buFont typeface="Courier New" panose="02070309020205020404" pitchFamily="49" charset="0"/>
              <a:buChar char="o"/>
            </a:pPr>
            <a:r>
              <a:rPr lang="en-GB" dirty="0" smtClean="0">
                <a:solidFill>
                  <a:schemeClr val="tx2">
                    <a:lumMod val="60000"/>
                    <a:lumOff val="40000"/>
                  </a:schemeClr>
                </a:solidFill>
              </a:rPr>
              <a:t>HCT</a:t>
            </a:r>
          </a:p>
          <a:p>
            <a:pPr marL="742950" lvl="1" indent="-285750">
              <a:buFont typeface="Courier New" panose="02070309020205020404" pitchFamily="49" charset="0"/>
              <a:buChar char="o"/>
            </a:pPr>
            <a:r>
              <a:rPr lang="en-GB" dirty="0" smtClean="0">
                <a:solidFill>
                  <a:schemeClr val="tx2">
                    <a:lumMod val="60000"/>
                    <a:lumOff val="40000"/>
                  </a:schemeClr>
                </a:solidFill>
              </a:rPr>
              <a:t>(</a:t>
            </a:r>
            <a:r>
              <a:rPr lang="en-GB" dirty="0" err="1" smtClean="0">
                <a:solidFill>
                  <a:schemeClr val="tx2">
                    <a:lumMod val="60000"/>
                    <a:lumOff val="40000"/>
                  </a:schemeClr>
                </a:solidFill>
              </a:rPr>
              <a:t>ABCn</a:t>
            </a:r>
            <a:r>
              <a:rPr lang="en-GB" dirty="0" smtClean="0"/>
              <a:t>’)</a:t>
            </a:r>
          </a:p>
          <a:p>
            <a:pPr marL="742950" lvl="1" indent="-285750">
              <a:buFont typeface="Courier New" panose="02070309020205020404" pitchFamily="49" charset="0"/>
              <a:buChar char="o"/>
            </a:pPr>
            <a:r>
              <a:rPr lang="en-GB" dirty="0" smtClean="0">
                <a:solidFill>
                  <a:schemeClr val="tx2">
                    <a:lumMod val="60000"/>
                    <a:lumOff val="40000"/>
                  </a:schemeClr>
                </a:solidFill>
              </a:rPr>
              <a:t>HV Switches</a:t>
            </a:r>
            <a:endParaRPr lang="en-GB" dirty="0">
              <a:solidFill>
                <a:schemeClr val="tx2">
                  <a:lumMod val="60000"/>
                  <a:lumOff val="40000"/>
                </a:schemeClr>
              </a:solidFill>
            </a:endParaRPr>
          </a:p>
        </p:txBody>
      </p:sp>
      <p:sp>
        <p:nvSpPr>
          <p:cNvPr id="7" name="TextBox 6"/>
          <p:cNvSpPr txBox="1"/>
          <p:nvPr/>
        </p:nvSpPr>
        <p:spPr>
          <a:xfrm>
            <a:off x="395536" y="3933056"/>
            <a:ext cx="3799886" cy="2031325"/>
          </a:xfrm>
          <a:prstGeom prst="rect">
            <a:avLst/>
          </a:prstGeom>
          <a:noFill/>
        </p:spPr>
        <p:txBody>
          <a:bodyPr wrap="none" rtlCol="0">
            <a:spAutoFit/>
          </a:bodyPr>
          <a:lstStyle/>
          <a:p>
            <a:r>
              <a:rPr lang="en-GB" dirty="0" smtClean="0"/>
              <a:t>Physics impact has not been evaluated</a:t>
            </a:r>
          </a:p>
          <a:p>
            <a:r>
              <a:rPr lang="en-GB" dirty="0"/>
              <a:t>e</a:t>
            </a:r>
            <a:r>
              <a:rPr lang="en-GB" dirty="0" smtClean="0"/>
              <a:t>xplicitly.</a:t>
            </a:r>
          </a:p>
          <a:p>
            <a:r>
              <a:rPr lang="en-GB" dirty="0" smtClean="0"/>
              <a:t>CMOS sensor system has better</a:t>
            </a:r>
          </a:p>
          <a:p>
            <a:r>
              <a:rPr lang="en-GB" dirty="0"/>
              <a:t>p</a:t>
            </a:r>
            <a:r>
              <a:rPr lang="en-GB" dirty="0" smtClean="0"/>
              <a:t>arameters and this is taken to mean</a:t>
            </a:r>
          </a:p>
          <a:p>
            <a:r>
              <a:rPr lang="en-GB" dirty="0"/>
              <a:t>t</a:t>
            </a:r>
            <a:r>
              <a:rPr lang="en-GB" dirty="0" smtClean="0"/>
              <a:t>hat the physics is not degraded, and </a:t>
            </a:r>
          </a:p>
          <a:p>
            <a:r>
              <a:rPr lang="en-GB" dirty="0"/>
              <a:t>m</a:t>
            </a:r>
            <a:r>
              <a:rPr lang="en-GB" dirty="0" smtClean="0"/>
              <a:t>ay be improved.</a:t>
            </a:r>
          </a:p>
          <a:p>
            <a:r>
              <a:rPr lang="en-GB" dirty="0"/>
              <a:t> </a:t>
            </a:r>
            <a:r>
              <a:rPr lang="en-GB" dirty="0" smtClean="0"/>
              <a:t> (X0, point sigma, …)</a:t>
            </a:r>
            <a:endParaRPr lang="en-GB" dirty="0"/>
          </a:p>
        </p:txBody>
      </p:sp>
    </p:spTree>
    <p:extLst>
      <p:ext uri="{BB962C8B-B14F-4D97-AF65-F5344CB8AC3E}">
        <p14:creationId xmlns:p14="http://schemas.microsoft.com/office/powerpoint/2010/main" val="418248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5926732"/>
              </p:ext>
            </p:extLst>
          </p:nvPr>
        </p:nvGraphicFramePr>
        <p:xfrm>
          <a:off x="683568" y="620688"/>
          <a:ext cx="7898185" cy="3218956"/>
        </p:xfrm>
        <a:graphic>
          <a:graphicData uri="http://schemas.openxmlformats.org/drawingml/2006/table">
            <a:tbl>
              <a:tblPr firstRow="1" firstCol="1" bandRow="1"/>
              <a:tblGrid>
                <a:gridCol w="3387368"/>
                <a:gridCol w="1988881"/>
                <a:gridCol w="2521936"/>
              </a:tblGrid>
              <a:tr h="285431">
                <a:tc>
                  <a:txBody>
                    <a:bodyPr/>
                    <a:lstStyle/>
                    <a:p>
                      <a:pPr algn="just">
                        <a:lnSpc>
                          <a:spcPct val="115000"/>
                        </a:lnSpc>
                        <a:spcAft>
                          <a:spcPts val="0"/>
                        </a:spcAft>
                      </a:pPr>
                      <a:r>
                        <a:rPr lang="en-GB" sz="1600" b="1" dirty="0">
                          <a:effectLst/>
                          <a:latin typeface="Calibri"/>
                          <a:ea typeface="Times New Roman"/>
                          <a:cs typeface="Times New Roman"/>
                        </a:rPr>
                        <a:t>Parameter</a:t>
                      </a:r>
                      <a:endParaRPr lang="en-GB" sz="1600" dirty="0">
                        <a:effectLst/>
                        <a:latin typeface="Calibri"/>
                        <a:ea typeface="Times New Roman"/>
                        <a:cs typeface="Times New Roman"/>
                      </a:endParaRP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b="1">
                          <a:effectLst/>
                          <a:latin typeface="Calibri"/>
                          <a:ea typeface="Times New Roman"/>
                          <a:cs typeface="Times New Roman"/>
                        </a:rPr>
                        <a:t>Planar Sensor</a:t>
                      </a:r>
                      <a:endParaRPr lang="en-GB" sz="1600">
                        <a:effectLst/>
                        <a:latin typeface="Calibri"/>
                        <a:ea typeface="Times New Roman"/>
                        <a:cs typeface="Times New Roman"/>
                      </a:endParaRP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b="1">
                          <a:effectLst/>
                          <a:latin typeface="Calibri"/>
                          <a:ea typeface="Times New Roman"/>
                          <a:cs typeface="Times New Roman"/>
                        </a:rPr>
                        <a:t>StripCMOS Sensor</a:t>
                      </a:r>
                      <a:endParaRPr lang="en-GB" sz="1600">
                        <a:effectLst/>
                        <a:latin typeface="Calibri"/>
                        <a:ea typeface="Times New Roman"/>
                        <a:cs typeface="Times New Roman"/>
                      </a:endParaRP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r-φ  resolution</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20 µm – 23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11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z-resolution</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850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280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Two hit resolution in r-φ </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160 µm-240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80 µm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z-element length</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2.5 cm</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720 µm (2.4 cm / strip)</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Fraction of two hit clusters</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15% - 20%</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2%-3%</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dirty="0">
                          <a:effectLst/>
                          <a:latin typeface="Calibri"/>
                          <a:ea typeface="Times New Roman"/>
                          <a:cs typeface="Times New Roman"/>
                        </a:rPr>
                        <a:t>Geometry inefficiency on stave</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Calibri"/>
                          <a:ea typeface="Times New Roman"/>
                          <a:cs typeface="Times New Roman"/>
                        </a:rPr>
                        <a:t>~0.7%</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Calibri"/>
                          <a:ea typeface="Times New Roman"/>
                          <a:cs typeface="Times New Roman"/>
                        </a:rPr>
                        <a:t>~1%</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dirty="0">
                          <a:effectLst/>
                          <a:latin typeface="Calibri"/>
                          <a:ea typeface="Times New Roman"/>
                          <a:cs typeface="Times New Roman"/>
                        </a:rPr>
                        <a:t>Radiation Lengths per stave</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1.8%</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24">
                <a:tc>
                  <a:txBody>
                    <a:bodyPr/>
                    <a:lstStyle/>
                    <a:p>
                      <a:pPr algn="just">
                        <a:lnSpc>
                          <a:spcPct val="115000"/>
                        </a:lnSpc>
                        <a:spcAft>
                          <a:spcPts val="0"/>
                        </a:spcAft>
                      </a:pPr>
                      <a:r>
                        <a:rPr lang="en-GB" sz="1600">
                          <a:effectLst/>
                          <a:latin typeface="Calibri"/>
                          <a:ea typeface="Times New Roman"/>
                          <a:cs typeface="Times New Roman"/>
                        </a:rPr>
                        <a:t>Insensitive crossings after a hit</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1 BC</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effectLst/>
                          <a:latin typeface="Calibri"/>
                          <a:ea typeface="Times New Roman"/>
                          <a:cs typeface="Times New Roman"/>
                        </a:rPr>
                        <a:t>0.3 BC (1/32 of strip is dead for 10 bunch crossings)</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31">
                <a:tc>
                  <a:txBody>
                    <a:bodyPr/>
                    <a:lstStyle/>
                    <a:p>
                      <a:pPr algn="just">
                        <a:lnSpc>
                          <a:spcPct val="115000"/>
                        </a:lnSpc>
                        <a:spcAft>
                          <a:spcPts val="0"/>
                        </a:spcAft>
                      </a:pPr>
                      <a:r>
                        <a:rPr lang="en-GB" sz="1600">
                          <a:effectLst/>
                          <a:latin typeface="Calibri"/>
                          <a:ea typeface="Times New Roman"/>
                          <a:cs typeface="Times New Roman"/>
                        </a:rPr>
                        <a:t>Number of Signal Wire bonds</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Calibri"/>
                          <a:ea typeface="Times New Roman"/>
                          <a:cs typeface="Times New Roman"/>
                        </a:rPr>
                        <a:t>O(5100)</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effectLst/>
                          <a:latin typeface="Calibri"/>
                          <a:ea typeface="Times New Roman"/>
                          <a:cs typeface="Times New Roman"/>
                        </a:rPr>
                        <a:t>O(1100)</a:t>
                      </a:r>
                    </a:p>
                  </a:txBody>
                  <a:tcPr marL="51066" marR="51066" marT="13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899592" y="4365104"/>
            <a:ext cx="7786812" cy="1477328"/>
          </a:xfrm>
          <a:prstGeom prst="rect">
            <a:avLst/>
          </a:prstGeom>
          <a:noFill/>
        </p:spPr>
        <p:txBody>
          <a:bodyPr wrap="none" rtlCol="0">
            <a:spAutoFit/>
          </a:bodyPr>
          <a:lstStyle/>
          <a:p>
            <a:r>
              <a:rPr lang="en-GB" dirty="0" smtClean="0"/>
              <a:t>Planar values are mostly measured or engineering values</a:t>
            </a:r>
          </a:p>
          <a:p>
            <a:r>
              <a:rPr lang="en-GB" dirty="0" err="1" smtClean="0"/>
              <a:t>StripCMOS</a:t>
            </a:r>
            <a:r>
              <a:rPr lang="en-GB" dirty="0" smtClean="0"/>
              <a:t> values are estimates. Assumptions are listed in the ‘layout document’.</a:t>
            </a:r>
          </a:p>
          <a:p>
            <a:endParaRPr lang="en-GB" dirty="0"/>
          </a:p>
          <a:p>
            <a:r>
              <a:rPr lang="en-GB" dirty="0" smtClean="0"/>
              <a:t>Note that recent study showed a fifth pixel layer improved fake rate by 25%</a:t>
            </a:r>
          </a:p>
          <a:p>
            <a:r>
              <a:rPr lang="en-GB" dirty="0" smtClean="0"/>
              <a:t>These strip sensors are close to being pixel-like in resolution at 40x720</a:t>
            </a:r>
            <a:r>
              <a:rPr lang="en-GB" dirty="0" smtClean="0">
                <a:latin typeface="Symbol" panose="05050102010706020507" pitchFamily="18" charset="2"/>
              </a:rPr>
              <a:t>m</a:t>
            </a:r>
            <a:r>
              <a:rPr lang="en-GB" dirty="0" smtClean="0"/>
              <a:t>m.</a:t>
            </a:r>
            <a:endParaRPr lang="en-GB" dirty="0"/>
          </a:p>
        </p:txBody>
      </p:sp>
    </p:spTree>
    <p:extLst>
      <p:ext uri="{BB962C8B-B14F-4D97-AF65-F5344CB8AC3E}">
        <p14:creationId xmlns:p14="http://schemas.microsoft.com/office/powerpoint/2010/main" val="66541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2502352" cy="3416320"/>
          </a:xfrm>
          <a:prstGeom prst="rect">
            <a:avLst/>
          </a:prstGeom>
          <a:noFill/>
        </p:spPr>
        <p:txBody>
          <a:bodyPr wrap="none" rtlCol="0">
            <a:spAutoFit/>
          </a:bodyPr>
          <a:lstStyle/>
          <a:p>
            <a:pPr marL="285750" indent="-285750">
              <a:buFont typeface="Courier New" panose="02070309020205020404" pitchFamily="49" charset="0"/>
              <a:buChar char="o"/>
            </a:pPr>
            <a:r>
              <a:rPr lang="en-GB" dirty="0" smtClean="0">
                <a:solidFill>
                  <a:srgbClr val="FF0000"/>
                </a:solidFill>
              </a:rPr>
              <a:t>Layout	</a:t>
            </a:r>
          </a:p>
          <a:p>
            <a:pPr marL="285750" indent="-285750">
              <a:buFont typeface="Courier New" panose="02070309020205020404" pitchFamily="49" charset="0"/>
              <a:buChar char="o"/>
            </a:pPr>
            <a:r>
              <a:rPr lang="en-GB" dirty="0" smtClean="0">
                <a:solidFill>
                  <a:srgbClr val="FF0000"/>
                </a:solidFill>
              </a:rPr>
              <a:t>Modules</a:t>
            </a:r>
          </a:p>
          <a:p>
            <a:pPr marL="285750" indent="-285750">
              <a:buFont typeface="Courier New" panose="02070309020205020404" pitchFamily="49" charset="0"/>
              <a:buChar char="o"/>
            </a:pPr>
            <a:r>
              <a:rPr lang="en-GB" dirty="0" smtClean="0">
                <a:solidFill>
                  <a:srgbClr val="FF0000"/>
                </a:solidFill>
              </a:rPr>
              <a:t>Mechanics</a:t>
            </a:r>
          </a:p>
          <a:p>
            <a:pPr marL="285750" indent="-285750">
              <a:buFont typeface="Courier New" panose="02070309020205020404" pitchFamily="49" charset="0"/>
              <a:buChar char="o"/>
            </a:pPr>
            <a:r>
              <a:rPr lang="en-GB" dirty="0" smtClean="0">
                <a:solidFill>
                  <a:srgbClr val="FF0000"/>
                </a:solidFill>
              </a:rPr>
              <a:t>Services</a:t>
            </a:r>
          </a:p>
          <a:p>
            <a:pPr marL="742950" lvl="1" indent="-285750">
              <a:buFont typeface="Courier New" panose="02070309020205020404" pitchFamily="49" charset="0"/>
              <a:buChar char="o"/>
            </a:pPr>
            <a:r>
              <a:rPr lang="en-GB" dirty="0" smtClean="0">
                <a:solidFill>
                  <a:schemeClr val="tx2">
                    <a:lumMod val="60000"/>
                    <a:lumOff val="40000"/>
                  </a:schemeClr>
                </a:solidFill>
              </a:rPr>
              <a:t>Data</a:t>
            </a:r>
          </a:p>
          <a:p>
            <a:pPr marL="742950" lvl="1" indent="-285750">
              <a:buFont typeface="Courier New" panose="02070309020205020404" pitchFamily="49" charset="0"/>
              <a:buChar char="o"/>
            </a:pPr>
            <a:r>
              <a:rPr lang="en-GB" dirty="0" smtClean="0">
                <a:solidFill>
                  <a:schemeClr val="tx2">
                    <a:lumMod val="60000"/>
                    <a:lumOff val="40000"/>
                  </a:schemeClr>
                </a:solidFill>
              </a:rPr>
              <a:t>Power</a:t>
            </a:r>
          </a:p>
          <a:p>
            <a:pPr marL="742950" lvl="1" indent="-285750">
              <a:buFont typeface="Courier New" panose="02070309020205020404" pitchFamily="49" charset="0"/>
              <a:buChar char="o"/>
            </a:pPr>
            <a:r>
              <a:rPr lang="en-GB" dirty="0" smtClean="0">
                <a:solidFill>
                  <a:schemeClr val="tx2">
                    <a:lumMod val="60000"/>
                    <a:lumOff val="40000"/>
                  </a:schemeClr>
                </a:solidFill>
              </a:rPr>
              <a:t>Cooling</a:t>
            </a:r>
          </a:p>
          <a:p>
            <a:pPr marL="285750" indent="-285750">
              <a:buFont typeface="Courier New" panose="02070309020205020404" pitchFamily="49" charset="0"/>
              <a:buChar char="o"/>
            </a:pPr>
            <a:r>
              <a:rPr lang="en-GB" dirty="0" smtClean="0">
                <a:solidFill>
                  <a:srgbClr val="FF0000"/>
                </a:solidFill>
              </a:rPr>
              <a:t>Peripheral Electronics</a:t>
            </a:r>
          </a:p>
          <a:p>
            <a:pPr marL="742950" lvl="1" indent="-285750">
              <a:buFont typeface="Courier New" panose="02070309020205020404" pitchFamily="49" charset="0"/>
              <a:buChar char="o"/>
            </a:pPr>
            <a:r>
              <a:rPr lang="en-GB" dirty="0" smtClean="0">
                <a:solidFill>
                  <a:schemeClr val="tx2">
                    <a:lumMod val="60000"/>
                    <a:lumOff val="40000"/>
                  </a:schemeClr>
                </a:solidFill>
              </a:rPr>
              <a:t>DC-DC</a:t>
            </a:r>
          </a:p>
          <a:p>
            <a:pPr marL="742950" lvl="1" indent="-285750">
              <a:buFont typeface="Courier New" panose="02070309020205020404" pitchFamily="49" charset="0"/>
              <a:buChar char="o"/>
            </a:pPr>
            <a:r>
              <a:rPr lang="en-GB" dirty="0" smtClean="0">
                <a:solidFill>
                  <a:schemeClr val="tx2">
                    <a:lumMod val="60000"/>
                    <a:lumOff val="40000"/>
                  </a:schemeClr>
                </a:solidFill>
              </a:rPr>
              <a:t>HCC</a:t>
            </a:r>
          </a:p>
          <a:p>
            <a:pPr marL="742950" lvl="1" indent="-285750">
              <a:buFont typeface="Courier New" panose="02070309020205020404" pitchFamily="49" charset="0"/>
              <a:buChar char="o"/>
            </a:pPr>
            <a:r>
              <a:rPr lang="en-GB" dirty="0" smtClean="0">
                <a:solidFill>
                  <a:schemeClr val="tx2">
                    <a:lumMod val="60000"/>
                    <a:lumOff val="40000"/>
                  </a:schemeClr>
                </a:solidFill>
              </a:rPr>
              <a:t>(</a:t>
            </a:r>
            <a:r>
              <a:rPr lang="en-GB" dirty="0" err="1" smtClean="0">
                <a:solidFill>
                  <a:schemeClr val="tx2">
                    <a:lumMod val="60000"/>
                    <a:lumOff val="40000"/>
                  </a:schemeClr>
                </a:solidFill>
              </a:rPr>
              <a:t>ABCn</a:t>
            </a:r>
            <a:r>
              <a:rPr lang="en-GB" dirty="0" smtClean="0"/>
              <a:t>’)</a:t>
            </a:r>
          </a:p>
          <a:p>
            <a:pPr marL="742950" lvl="1" indent="-285750">
              <a:buFont typeface="Courier New" panose="02070309020205020404" pitchFamily="49" charset="0"/>
              <a:buChar char="o"/>
            </a:pPr>
            <a:r>
              <a:rPr lang="en-GB" dirty="0" smtClean="0">
                <a:solidFill>
                  <a:schemeClr val="tx2">
                    <a:lumMod val="60000"/>
                    <a:lumOff val="40000"/>
                  </a:schemeClr>
                </a:solidFill>
              </a:rPr>
              <a:t>Switches</a:t>
            </a:r>
            <a:endParaRPr lang="en-GB" dirty="0">
              <a:solidFill>
                <a:schemeClr val="tx2">
                  <a:lumMod val="60000"/>
                  <a:lumOff val="40000"/>
                </a:schemeClr>
              </a:solidFill>
            </a:endParaRPr>
          </a:p>
        </p:txBody>
      </p:sp>
      <p:sp>
        <p:nvSpPr>
          <p:cNvPr id="3" name="TextBox 2"/>
          <p:cNvSpPr txBox="1"/>
          <p:nvPr/>
        </p:nvSpPr>
        <p:spPr>
          <a:xfrm>
            <a:off x="4932040" y="188640"/>
            <a:ext cx="3178627" cy="369332"/>
          </a:xfrm>
          <a:prstGeom prst="rect">
            <a:avLst/>
          </a:prstGeom>
          <a:noFill/>
        </p:spPr>
        <p:txBody>
          <a:bodyPr wrap="none" rtlCol="0">
            <a:spAutoFit/>
          </a:bodyPr>
          <a:lstStyle/>
          <a:p>
            <a:r>
              <a:rPr lang="en-GB" dirty="0" smtClean="0">
                <a:solidFill>
                  <a:srgbClr val="00B050"/>
                </a:solidFill>
              </a:rPr>
              <a:t>Not altered significantly or at all</a:t>
            </a:r>
            <a:endParaRPr lang="en-GB" dirty="0">
              <a:solidFill>
                <a:srgbClr val="00B050"/>
              </a:solidFill>
            </a:endParaRPr>
          </a:p>
        </p:txBody>
      </p:sp>
      <p:cxnSp>
        <p:nvCxnSpPr>
          <p:cNvPr id="7" name="Straight Arrow Connector 6"/>
          <p:cNvCxnSpPr/>
          <p:nvPr/>
        </p:nvCxnSpPr>
        <p:spPr>
          <a:xfrm flipV="1">
            <a:off x="1979712" y="404664"/>
            <a:ext cx="288032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7984" y="620688"/>
            <a:ext cx="4251357" cy="646331"/>
          </a:xfrm>
          <a:prstGeom prst="rect">
            <a:avLst/>
          </a:prstGeom>
          <a:noFill/>
        </p:spPr>
        <p:txBody>
          <a:bodyPr wrap="none" rtlCol="0">
            <a:spAutoFit/>
          </a:bodyPr>
          <a:lstStyle/>
          <a:p>
            <a:r>
              <a:rPr lang="en-GB" dirty="0" smtClean="0">
                <a:solidFill>
                  <a:schemeClr val="accent2">
                    <a:lumMod val="40000"/>
                    <a:lumOff val="60000"/>
                  </a:schemeClr>
                </a:solidFill>
              </a:rPr>
              <a:t>Concept consistent with existing mechanics</a:t>
            </a:r>
          </a:p>
          <a:p>
            <a:r>
              <a:rPr lang="en-GB" dirty="0">
                <a:solidFill>
                  <a:schemeClr val="accent2">
                    <a:lumMod val="40000"/>
                    <a:lumOff val="60000"/>
                  </a:schemeClr>
                </a:solidFill>
              </a:rPr>
              <a:t> </a:t>
            </a:r>
            <a:r>
              <a:rPr lang="en-GB" dirty="0" smtClean="0">
                <a:solidFill>
                  <a:schemeClr val="accent2">
                    <a:lumMod val="40000"/>
                    <a:lumOff val="60000"/>
                  </a:schemeClr>
                </a:solidFill>
              </a:rPr>
              <a:t>                            mounting etc.. different</a:t>
            </a:r>
            <a:endParaRPr lang="en-GB" dirty="0">
              <a:solidFill>
                <a:schemeClr val="accent2">
                  <a:lumMod val="40000"/>
                  <a:lumOff val="60000"/>
                </a:schemeClr>
              </a:solidFill>
            </a:endParaRPr>
          </a:p>
        </p:txBody>
      </p:sp>
      <p:cxnSp>
        <p:nvCxnSpPr>
          <p:cNvPr id="10" name="Straight Arrow Connector 9"/>
          <p:cNvCxnSpPr>
            <a:endCxn id="8" idx="1"/>
          </p:cNvCxnSpPr>
          <p:nvPr/>
        </p:nvCxnSpPr>
        <p:spPr>
          <a:xfrm>
            <a:off x="1763688" y="908720"/>
            <a:ext cx="2664296" cy="35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8064" y="1268760"/>
            <a:ext cx="3372783" cy="369332"/>
          </a:xfrm>
          <a:prstGeom prst="rect">
            <a:avLst/>
          </a:prstGeom>
          <a:noFill/>
        </p:spPr>
        <p:txBody>
          <a:bodyPr wrap="none" rtlCol="0">
            <a:spAutoFit/>
          </a:bodyPr>
          <a:lstStyle/>
          <a:p>
            <a:r>
              <a:rPr lang="en-GB" dirty="0" smtClean="0"/>
              <a:t>Basically Unaltered [* </a:t>
            </a:r>
            <a:r>
              <a:rPr lang="en-GB" dirty="0" err="1" smtClean="0"/>
              <a:t>fwd</a:t>
            </a:r>
            <a:r>
              <a:rPr lang="en-GB" dirty="0" smtClean="0"/>
              <a:t> maybe]</a:t>
            </a:r>
            <a:endParaRPr lang="en-GB" dirty="0"/>
          </a:p>
        </p:txBody>
      </p:sp>
      <p:cxnSp>
        <p:nvCxnSpPr>
          <p:cNvPr id="14" name="Straight Arrow Connector 13"/>
          <p:cNvCxnSpPr>
            <a:endCxn id="12" idx="1"/>
          </p:cNvCxnSpPr>
          <p:nvPr/>
        </p:nvCxnSpPr>
        <p:spPr>
          <a:xfrm>
            <a:off x="2051720" y="1268760"/>
            <a:ext cx="309634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008" y="1700808"/>
            <a:ext cx="3746347" cy="369332"/>
          </a:xfrm>
          <a:prstGeom prst="rect">
            <a:avLst/>
          </a:prstGeom>
          <a:noFill/>
        </p:spPr>
        <p:txBody>
          <a:bodyPr wrap="none" rtlCol="0">
            <a:spAutoFit/>
          </a:bodyPr>
          <a:lstStyle/>
          <a:p>
            <a:r>
              <a:rPr lang="en-GB" dirty="0" smtClean="0"/>
              <a:t>Total volume reduced – format similar</a:t>
            </a:r>
            <a:endParaRPr lang="en-GB" dirty="0"/>
          </a:p>
        </p:txBody>
      </p:sp>
      <p:cxnSp>
        <p:nvCxnSpPr>
          <p:cNvPr id="17" name="Straight Arrow Connector 16"/>
          <p:cNvCxnSpPr/>
          <p:nvPr/>
        </p:nvCxnSpPr>
        <p:spPr>
          <a:xfrm>
            <a:off x="1979712" y="1772816"/>
            <a:ext cx="259228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4088" y="2492896"/>
            <a:ext cx="3556808" cy="646331"/>
          </a:xfrm>
          <a:prstGeom prst="rect">
            <a:avLst/>
          </a:prstGeom>
          <a:noFill/>
        </p:spPr>
        <p:txBody>
          <a:bodyPr wrap="none" rtlCol="0">
            <a:spAutoFit/>
          </a:bodyPr>
          <a:lstStyle/>
          <a:p>
            <a:r>
              <a:rPr lang="en-GB" dirty="0" smtClean="0">
                <a:solidFill>
                  <a:srgbClr val="00B050"/>
                </a:solidFill>
              </a:rPr>
              <a:t>Probably higher, but consistent with</a:t>
            </a:r>
          </a:p>
          <a:p>
            <a:r>
              <a:rPr lang="en-GB" dirty="0">
                <a:solidFill>
                  <a:srgbClr val="00B050"/>
                </a:solidFill>
              </a:rPr>
              <a:t>e</a:t>
            </a:r>
            <a:r>
              <a:rPr lang="en-GB" dirty="0" smtClean="0">
                <a:solidFill>
                  <a:srgbClr val="00B050"/>
                </a:solidFill>
              </a:rPr>
              <a:t>xisting cooling system.</a:t>
            </a:r>
            <a:endParaRPr lang="en-GB" dirty="0">
              <a:solidFill>
                <a:srgbClr val="00B050"/>
              </a:solidFill>
            </a:endParaRPr>
          </a:p>
        </p:txBody>
      </p:sp>
      <p:cxnSp>
        <p:nvCxnSpPr>
          <p:cNvPr id="20" name="Straight Arrow Connector 19"/>
          <p:cNvCxnSpPr/>
          <p:nvPr/>
        </p:nvCxnSpPr>
        <p:spPr>
          <a:xfrm>
            <a:off x="2123728" y="2276872"/>
            <a:ext cx="316835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67944" y="2060848"/>
            <a:ext cx="5022850" cy="369332"/>
          </a:xfrm>
          <a:prstGeom prst="rect">
            <a:avLst/>
          </a:prstGeom>
          <a:noFill/>
        </p:spPr>
        <p:txBody>
          <a:bodyPr wrap="none" rtlCol="0">
            <a:spAutoFit/>
          </a:bodyPr>
          <a:lstStyle/>
          <a:p>
            <a:r>
              <a:rPr lang="en-GB" dirty="0" smtClean="0">
                <a:solidFill>
                  <a:srgbClr val="FF0000"/>
                </a:solidFill>
              </a:rPr>
              <a:t>Possible issue with cables – some increase in power</a:t>
            </a:r>
            <a:endParaRPr lang="en-GB" dirty="0">
              <a:solidFill>
                <a:srgbClr val="FF0000"/>
              </a:solidFill>
            </a:endParaRPr>
          </a:p>
        </p:txBody>
      </p:sp>
      <p:cxnSp>
        <p:nvCxnSpPr>
          <p:cNvPr id="31" name="Straight Arrow Connector 30"/>
          <p:cNvCxnSpPr>
            <a:endCxn id="29" idx="1"/>
          </p:cNvCxnSpPr>
          <p:nvPr/>
        </p:nvCxnSpPr>
        <p:spPr>
          <a:xfrm>
            <a:off x="2123728" y="2060848"/>
            <a:ext cx="194421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2040" y="3212976"/>
            <a:ext cx="1729448" cy="369332"/>
          </a:xfrm>
          <a:prstGeom prst="rect">
            <a:avLst/>
          </a:prstGeom>
          <a:noFill/>
        </p:spPr>
        <p:txBody>
          <a:bodyPr wrap="none" rtlCol="0">
            <a:spAutoFit/>
          </a:bodyPr>
          <a:lstStyle/>
          <a:p>
            <a:r>
              <a:rPr lang="en-GB" dirty="0" smtClean="0">
                <a:solidFill>
                  <a:srgbClr val="00B050"/>
                </a:solidFill>
              </a:rPr>
              <a:t>FEAST-2 suitable</a:t>
            </a:r>
            <a:endParaRPr lang="en-GB" dirty="0">
              <a:solidFill>
                <a:srgbClr val="00B050"/>
              </a:solidFill>
            </a:endParaRPr>
          </a:p>
        </p:txBody>
      </p:sp>
      <p:cxnSp>
        <p:nvCxnSpPr>
          <p:cNvPr id="34" name="Straight Arrow Connector 33"/>
          <p:cNvCxnSpPr/>
          <p:nvPr/>
        </p:nvCxnSpPr>
        <p:spPr>
          <a:xfrm>
            <a:off x="2267744" y="2852936"/>
            <a:ext cx="25202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48064" y="3861048"/>
            <a:ext cx="3253968" cy="646331"/>
          </a:xfrm>
          <a:prstGeom prst="rect">
            <a:avLst/>
          </a:prstGeom>
          <a:noFill/>
        </p:spPr>
        <p:txBody>
          <a:bodyPr wrap="none" rtlCol="0">
            <a:spAutoFit/>
          </a:bodyPr>
          <a:lstStyle/>
          <a:p>
            <a:r>
              <a:rPr lang="en-GB" dirty="0" smtClean="0">
                <a:solidFill>
                  <a:schemeClr val="accent2">
                    <a:lumMod val="60000"/>
                    <a:lumOff val="40000"/>
                  </a:schemeClr>
                </a:solidFill>
              </a:rPr>
              <a:t>Redesign for routing and packets</a:t>
            </a:r>
          </a:p>
          <a:p>
            <a:r>
              <a:rPr lang="en-GB" dirty="0" smtClean="0">
                <a:solidFill>
                  <a:schemeClr val="accent2">
                    <a:lumMod val="60000"/>
                    <a:lumOff val="40000"/>
                  </a:schemeClr>
                </a:solidFill>
              </a:rPr>
              <a:t>‘under consideration’</a:t>
            </a:r>
            <a:endParaRPr lang="en-GB" dirty="0">
              <a:solidFill>
                <a:schemeClr val="accent2">
                  <a:lumMod val="60000"/>
                  <a:lumOff val="40000"/>
                </a:schemeClr>
              </a:solidFill>
            </a:endParaRPr>
          </a:p>
        </p:txBody>
      </p:sp>
      <p:cxnSp>
        <p:nvCxnSpPr>
          <p:cNvPr id="37" name="Straight Arrow Connector 36"/>
          <p:cNvCxnSpPr/>
          <p:nvPr/>
        </p:nvCxnSpPr>
        <p:spPr>
          <a:xfrm>
            <a:off x="2123728" y="3140968"/>
            <a:ext cx="295232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91880" y="4869160"/>
            <a:ext cx="4274312" cy="369332"/>
          </a:xfrm>
          <a:prstGeom prst="rect">
            <a:avLst/>
          </a:prstGeom>
          <a:noFill/>
        </p:spPr>
        <p:txBody>
          <a:bodyPr wrap="none" rtlCol="0">
            <a:spAutoFit/>
          </a:bodyPr>
          <a:lstStyle/>
          <a:p>
            <a:r>
              <a:rPr lang="en-GB" dirty="0" smtClean="0">
                <a:solidFill>
                  <a:schemeClr val="accent2">
                    <a:lumMod val="60000"/>
                    <a:lumOff val="40000"/>
                  </a:schemeClr>
                </a:solidFill>
              </a:rPr>
              <a:t>Changed to all digital, but needs to be done</a:t>
            </a:r>
            <a:endParaRPr lang="en-GB" dirty="0">
              <a:solidFill>
                <a:schemeClr val="accent2">
                  <a:lumMod val="60000"/>
                  <a:lumOff val="40000"/>
                </a:schemeClr>
              </a:solidFill>
            </a:endParaRPr>
          </a:p>
        </p:txBody>
      </p:sp>
      <p:cxnSp>
        <p:nvCxnSpPr>
          <p:cNvPr id="40" name="Straight Arrow Connector 39"/>
          <p:cNvCxnSpPr/>
          <p:nvPr/>
        </p:nvCxnSpPr>
        <p:spPr>
          <a:xfrm>
            <a:off x="2267744" y="3501008"/>
            <a:ext cx="316835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3568" y="5517232"/>
            <a:ext cx="7429213" cy="646331"/>
          </a:xfrm>
          <a:prstGeom prst="rect">
            <a:avLst/>
          </a:prstGeom>
          <a:noFill/>
        </p:spPr>
        <p:txBody>
          <a:bodyPr wrap="none" rtlCol="0">
            <a:spAutoFit/>
          </a:bodyPr>
          <a:lstStyle/>
          <a:p>
            <a:r>
              <a:rPr lang="en-GB" dirty="0" smtClean="0"/>
              <a:t>By construction, major issues of layout, support mechanics and peripheral</a:t>
            </a:r>
            <a:br>
              <a:rPr lang="en-GB" dirty="0" smtClean="0"/>
            </a:br>
            <a:r>
              <a:rPr lang="en-GB" dirty="0" smtClean="0"/>
              <a:t>electronics are rendered tractable by designing to use existing planar systems</a:t>
            </a:r>
            <a:endParaRPr lang="en-GB" dirty="0"/>
          </a:p>
        </p:txBody>
      </p:sp>
      <p:sp>
        <p:nvSpPr>
          <p:cNvPr id="42" name="TextBox 41"/>
          <p:cNvSpPr txBox="1"/>
          <p:nvPr/>
        </p:nvSpPr>
        <p:spPr>
          <a:xfrm>
            <a:off x="683568" y="4437112"/>
            <a:ext cx="1910010" cy="646331"/>
          </a:xfrm>
          <a:prstGeom prst="rect">
            <a:avLst/>
          </a:prstGeom>
          <a:noFill/>
        </p:spPr>
        <p:txBody>
          <a:bodyPr wrap="none" rtlCol="0">
            <a:spAutoFit/>
          </a:bodyPr>
          <a:lstStyle/>
          <a:p>
            <a:r>
              <a:rPr lang="en-GB" dirty="0" smtClean="0">
                <a:solidFill>
                  <a:srgbClr val="00B050"/>
                </a:solidFill>
              </a:rPr>
              <a:t>Unaltered</a:t>
            </a:r>
          </a:p>
          <a:p>
            <a:r>
              <a:rPr lang="en-GB" dirty="0" smtClean="0">
                <a:solidFill>
                  <a:srgbClr val="00B050"/>
                </a:solidFill>
              </a:rPr>
              <a:t>(assumes ganging)</a:t>
            </a:r>
            <a:endParaRPr lang="en-GB" dirty="0">
              <a:solidFill>
                <a:srgbClr val="00B050"/>
              </a:solidFill>
            </a:endParaRPr>
          </a:p>
        </p:txBody>
      </p:sp>
      <p:cxnSp>
        <p:nvCxnSpPr>
          <p:cNvPr id="44" name="Straight Arrow Connector 43"/>
          <p:cNvCxnSpPr/>
          <p:nvPr/>
        </p:nvCxnSpPr>
        <p:spPr>
          <a:xfrm>
            <a:off x="1835696" y="3861048"/>
            <a:ext cx="7200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37" t="20857" r="32677" b="46000"/>
          <a:stretch/>
        </p:blipFill>
        <p:spPr bwMode="auto">
          <a:xfrm>
            <a:off x="251520" y="2996952"/>
            <a:ext cx="54864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6136" y="3501008"/>
            <a:ext cx="3272947" cy="2308324"/>
          </a:xfrm>
          <a:prstGeom prst="rect">
            <a:avLst/>
          </a:prstGeom>
          <a:noFill/>
        </p:spPr>
        <p:txBody>
          <a:bodyPr wrap="none" rtlCol="0">
            <a:spAutoFit/>
          </a:bodyPr>
          <a:lstStyle/>
          <a:p>
            <a:r>
              <a:rPr lang="en-GB" dirty="0" smtClean="0"/>
              <a:t>Barrel module</a:t>
            </a:r>
          </a:p>
          <a:p>
            <a:pPr marL="285750" indent="-285750">
              <a:buFont typeface="Courier New" panose="02070309020205020404" pitchFamily="49" charset="0"/>
              <a:buChar char="o"/>
            </a:pPr>
            <a:r>
              <a:rPr lang="en-GB" dirty="0" smtClean="0"/>
              <a:t>10cm x (2 x 2.1) active area</a:t>
            </a:r>
          </a:p>
          <a:p>
            <a:pPr marL="285750" indent="-285750">
              <a:buFont typeface="Courier New" panose="02070309020205020404" pitchFamily="49" charset="0"/>
              <a:buChar char="o"/>
            </a:pPr>
            <a:r>
              <a:rPr lang="en-GB" dirty="0" smtClean="0"/>
              <a:t>Sensors in ‘blocks’ of reticules</a:t>
            </a:r>
          </a:p>
          <a:p>
            <a:pPr marL="285750" indent="-285750">
              <a:buFont typeface="Courier New" panose="02070309020205020404" pitchFamily="49" charset="0"/>
              <a:buChar char="o"/>
            </a:pPr>
            <a:r>
              <a:rPr lang="en-GB" dirty="0" smtClean="0"/>
              <a:t>Single hybrid</a:t>
            </a:r>
          </a:p>
          <a:p>
            <a:pPr marL="742950" lvl="1" indent="-285750">
              <a:buFont typeface="Wingdings" panose="05000000000000000000" pitchFamily="2" charset="2"/>
              <a:buChar char="ü"/>
            </a:pPr>
            <a:r>
              <a:rPr lang="en-GB" dirty="0" smtClean="0"/>
              <a:t>10 </a:t>
            </a:r>
            <a:r>
              <a:rPr lang="en-GB" dirty="0" err="1" smtClean="0"/>
              <a:t>ABCn</a:t>
            </a:r>
            <a:r>
              <a:rPr lang="en-GB" dirty="0" smtClean="0"/>
              <a:t>’</a:t>
            </a:r>
          </a:p>
          <a:p>
            <a:pPr marL="742950" lvl="1" indent="-285750">
              <a:buFont typeface="Wingdings" panose="05000000000000000000" pitchFamily="2" charset="2"/>
              <a:buChar char="ü"/>
            </a:pPr>
            <a:r>
              <a:rPr lang="en-GB" dirty="0" smtClean="0"/>
              <a:t>HCC</a:t>
            </a:r>
          </a:p>
          <a:p>
            <a:pPr marL="742950" lvl="1" indent="-285750">
              <a:buFont typeface="Wingdings" panose="05000000000000000000" pitchFamily="2" charset="2"/>
              <a:buChar char="ü"/>
            </a:pPr>
            <a:r>
              <a:rPr lang="en-GB" dirty="0" smtClean="0"/>
              <a:t>DC/DC convertor</a:t>
            </a:r>
          </a:p>
          <a:p>
            <a:pPr marL="742950" lvl="1" indent="-285750">
              <a:buFont typeface="Wingdings" panose="05000000000000000000" pitchFamily="2" charset="2"/>
              <a:buChar char="ü"/>
            </a:pPr>
            <a:r>
              <a:rPr lang="en-GB" dirty="0" smtClean="0"/>
              <a:t>Mechanical support</a:t>
            </a:r>
            <a:endParaRPr lang="en-GB" dirty="0"/>
          </a:p>
        </p:txBody>
      </p:sp>
      <p:sp>
        <p:nvSpPr>
          <p:cNvPr id="6" name="Rectangle 5"/>
          <p:cNvSpPr/>
          <p:nvPr/>
        </p:nvSpPr>
        <p:spPr>
          <a:xfrm>
            <a:off x="2699792" y="2852936"/>
            <a:ext cx="1656184" cy="36724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60032" y="6237312"/>
            <a:ext cx="3931974" cy="369332"/>
          </a:xfrm>
          <a:prstGeom prst="rect">
            <a:avLst/>
          </a:prstGeom>
          <a:noFill/>
        </p:spPr>
        <p:txBody>
          <a:bodyPr wrap="none" rtlCol="0">
            <a:spAutoFit/>
          </a:bodyPr>
          <a:lstStyle/>
          <a:p>
            <a:r>
              <a:rPr lang="en-GB" dirty="0" smtClean="0"/>
              <a:t>Sensors possibly with duplicate pad sets</a:t>
            </a:r>
            <a:endParaRPr lang="en-GB" dirty="0"/>
          </a:p>
        </p:txBody>
      </p:sp>
      <p:sp>
        <p:nvSpPr>
          <p:cNvPr id="8" name="TextBox 7"/>
          <p:cNvSpPr txBox="1"/>
          <p:nvPr/>
        </p:nvSpPr>
        <p:spPr>
          <a:xfrm>
            <a:off x="395536" y="332656"/>
            <a:ext cx="2642839" cy="369332"/>
          </a:xfrm>
          <a:prstGeom prst="rect">
            <a:avLst/>
          </a:prstGeom>
          <a:noFill/>
        </p:spPr>
        <p:txBody>
          <a:bodyPr wrap="none" rtlCol="0">
            <a:spAutoFit/>
          </a:bodyPr>
          <a:lstStyle/>
          <a:p>
            <a:r>
              <a:rPr lang="en-GB" dirty="0" smtClean="0"/>
              <a:t>Module Concept  -   Barrel</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80899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54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409848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060848"/>
            <a:ext cx="21001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36096" y="4725144"/>
            <a:ext cx="2024978" cy="646331"/>
          </a:xfrm>
          <a:prstGeom prst="rect">
            <a:avLst/>
          </a:prstGeom>
          <a:noFill/>
        </p:spPr>
        <p:txBody>
          <a:bodyPr wrap="none" rtlCol="0">
            <a:spAutoFit/>
          </a:bodyPr>
          <a:lstStyle/>
          <a:p>
            <a:r>
              <a:rPr lang="en-GB" dirty="0" smtClean="0"/>
              <a:t>A  4-4  module</a:t>
            </a:r>
          </a:p>
          <a:p>
            <a:r>
              <a:rPr lang="en-GB" dirty="0" smtClean="0"/>
              <a:t>2 x 4 reticule blocks</a:t>
            </a:r>
            <a:endParaRPr lang="en-GB" dirty="0"/>
          </a:p>
        </p:txBody>
      </p:sp>
      <p:sp>
        <p:nvSpPr>
          <p:cNvPr id="3" name="TextBox 2"/>
          <p:cNvSpPr txBox="1"/>
          <p:nvPr/>
        </p:nvSpPr>
        <p:spPr>
          <a:xfrm>
            <a:off x="467544" y="5373216"/>
            <a:ext cx="7959230" cy="923330"/>
          </a:xfrm>
          <a:prstGeom prst="rect">
            <a:avLst/>
          </a:prstGeom>
          <a:noFill/>
        </p:spPr>
        <p:txBody>
          <a:bodyPr wrap="none" rtlCol="0">
            <a:spAutoFit/>
          </a:bodyPr>
          <a:lstStyle/>
          <a:p>
            <a:r>
              <a:rPr lang="en-GB" dirty="0" smtClean="0"/>
              <a:t>Final Details of sensor dimensions,</a:t>
            </a:r>
          </a:p>
          <a:p>
            <a:r>
              <a:rPr lang="en-GB" dirty="0" smtClean="0"/>
              <a:t>Strip pitch, dicing blocks</a:t>
            </a:r>
          </a:p>
          <a:p>
            <a:r>
              <a:rPr lang="en-GB" dirty="0"/>
              <a:t> </a:t>
            </a:r>
            <a:r>
              <a:rPr lang="en-GB" dirty="0" smtClean="0"/>
              <a:t>  fixed by overall mechanical considerations </a:t>
            </a:r>
            <a:r>
              <a:rPr lang="en-GB" dirty="0" err="1" smtClean="0"/>
              <a:t>forward+barrel</a:t>
            </a:r>
            <a:r>
              <a:rPr lang="en-GB" dirty="0" smtClean="0"/>
              <a:t> in year-2 of programme</a:t>
            </a:r>
            <a:endParaRPr lang="en-GB" dirty="0"/>
          </a:p>
        </p:txBody>
      </p:sp>
      <p:sp>
        <p:nvSpPr>
          <p:cNvPr id="4" name="TextBox 3"/>
          <p:cNvSpPr txBox="1"/>
          <p:nvPr/>
        </p:nvSpPr>
        <p:spPr>
          <a:xfrm>
            <a:off x="5580112" y="836712"/>
            <a:ext cx="3302443" cy="646331"/>
          </a:xfrm>
          <a:prstGeom prst="rect">
            <a:avLst/>
          </a:prstGeom>
          <a:noFill/>
        </p:spPr>
        <p:txBody>
          <a:bodyPr wrap="none" rtlCol="0">
            <a:spAutoFit/>
          </a:bodyPr>
          <a:lstStyle/>
          <a:p>
            <a:r>
              <a:rPr lang="en-GB" dirty="0" smtClean="0"/>
              <a:t>Barrel module is a special</a:t>
            </a:r>
          </a:p>
          <a:p>
            <a:r>
              <a:rPr lang="en-GB" dirty="0"/>
              <a:t>c</a:t>
            </a:r>
            <a:r>
              <a:rPr lang="en-GB" dirty="0" smtClean="0"/>
              <a:t>ase of a forward module (10-10)</a:t>
            </a:r>
            <a:endParaRPr lang="en-GB" dirty="0"/>
          </a:p>
        </p:txBody>
      </p:sp>
      <p:sp>
        <p:nvSpPr>
          <p:cNvPr id="7" name="TextBox 6"/>
          <p:cNvSpPr txBox="1"/>
          <p:nvPr/>
        </p:nvSpPr>
        <p:spPr>
          <a:xfrm>
            <a:off x="467544" y="260648"/>
            <a:ext cx="2700739" cy="369332"/>
          </a:xfrm>
          <a:prstGeom prst="rect">
            <a:avLst/>
          </a:prstGeom>
          <a:noFill/>
        </p:spPr>
        <p:txBody>
          <a:bodyPr wrap="none" rtlCol="0">
            <a:spAutoFit/>
          </a:bodyPr>
          <a:lstStyle/>
          <a:p>
            <a:r>
              <a:rPr lang="en-GB" dirty="0" smtClean="0"/>
              <a:t>Module Concept - Forward</a:t>
            </a:r>
            <a:endParaRPr lang="en-GB" dirty="0"/>
          </a:p>
        </p:txBody>
      </p:sp>
    </p:spTree>
    <p:extLst>
      <p:ext uri="{BB962C8B-B14F-4D97-AF65-F5344CB8AC3E}">
        <p14:creationId xmlns:p14="http://schemas.microsoft.com/office/powerpoint/2010/main" val="11841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488832" cy="6370975"/>
          </a:xfrm>
          <a:prstGeom prst="rect">
            <a:avLst/>
          </a:prstGeom>
          <a:noFill/>
        </p:spPr>
        <p:txBody>
          <a:bodyPr wrap="square" rtlCol="0">
            <a:spAutoFit/>
          </a:bodyPr>
          <a:lstStyle/>
          <a:p>
            <a:r>
              <a:rPr lang="en-GB" sz="1700" b="1" dirty="0" smtClean="0">
                <a:solidFill>
                  <a:srgbClr val="FF0000"/>
                </a:solidFill>
              </a:rPr>
              <a:t>DC-DC convertors</a:t>
            </a:r>
          </a:p>
          <a:p>
            <a:endParaRPr lang="en-GB" sz="1700" dirty="0" smtClean="0"/>
          </a:p>
          <a:p>
            <a:r>
              <a:rPr lang="en-GB" sz="1700" dirty="0"/>
              <a:t> </a:t>
            </a:r>
            <a:r>
              <a:rPr lang="en-GB" sz="1700" dirty="0" smtClean="0"/>
              <a:t>  Engineer suggested that re-laying out the geometry would be the design task and that FEAST2 is already capable of supplying the current and voltage needed for the electronics in a CMOS sensor + </a:t>
            </a:r>
            <a:r>
              <a:rPr lang="en-GB" sz="1700" dirty="0" err="1" smtClean="0"/>
              <a:t>ABCn</a:t>
            </a:r>
            <a:r>
              <a:rPr lang="en-GB" sz="1700" dirty="0" smtClean="0"/>
              <a:t>’. [but maybe multiple voltages, not evaluated]</a:t>
            </a:r>
          </a:p>
          <a:p>
            <a:endParaRPr lang="en-GB" sz="1700" dirty="0"/>
          </a:p>
          <a:p>
            <a:r>
              <a:rPr lang="en-GB" sz="1700" b="1" dirty="0" smtClean="0">
                <a:solidFill>
                  <a:srgbClr val="FF0000"/>
                </a:solidFill>
              </a:rPr>
              <a:t>HCC</a:t>
            </a:r>
          </a:p>
          <a:p>
            <a:endParaRPr lang="en-GB" sz="1700" dirty="0"/>
          </a:p>
          <a:p>
            <a:r>
              <a:rPr lang="en-GB" sz="1700" dirty="0" smtClean="0"/>
              <a:t>  This is being redesigned to allow L1 trigger. FA is aware of the possible different data payload with the CMOS system and is bearing it in mind during the redesign for the planar system. </a:t>
            </a:r>
          </a:p>
          <a:p>
            <a:endParaRPr lang="en-GB" sz="1700" dirty="0"/>
          </a:p>
          <a:p>
            <a:r>
              <a:rPr lang="en-GB" sz="1700" b="1" dirty="0" smtClean="0">
                <a:solidFill>
                  <a:srgbClr val="FF0000"/>
                </a:solidFill>
              </a:rPr>
              <a:t>Data</a:t>
            </a:r>
          </a:p>
          <a:p>
            <a:endParaRPr lang="en-GB" sz="1700" dirty="0"/>
          </a:p>
          <a:p>
            <a:r>
              <a:rPr lang="en-GB" sz="1700" dirty="0" smtClean="0"/>
              <a:t>  The data packets should be the same, but the payload different. An additional six bits per hit is required. However the total number of hits is reduced by about a factor of two. This because the probability of two hit clusters is higher in the planar design but clustering is employed to reduce the extra hit effect on data rates. Clustering is not planned for the </a:t>
            </a:r>
            <a:r>
              <a:rPr lang="en-GB" sz="1700" dirty="0" err="1" smtClean="0"/>
              <a:t>stripCMOS</a:t>
            </a:r>
            <a:r>
              <a:rPr lang="en-GB" sz="1700" dirty="0" smtClean="0"/>
              <a:t> system as two hit clusters are improbable. A net reduction in data rate is expected despite increased resolutions.</a:t>
            </a:r>
          </a:p>
          <a:p>
            <a:endParaRPr lang="en-GB" sz="1700" dirty="0"/>
          </a:p>
          <a:p>
            <a:r>
              <a:rPr lang="en-GB" sz="1700" b="1" dirty="0" smtClean="0">
                <a:solidFill>
                  <a:srgbClr val="FF0000"/>
                </a:solidFill>
              </a:rPr>
              <a:t>HV Switches</a:t>
            </a:r>
          </a:p>
          <a:p>
            <a:endParaRPr lang="en-GB" sz="1700" dirty="0"/>
          </a:p>
          <a:p>
            <a:r>
              <a:rPr lang="en-GB" sz="1700" dirty="0" smtClean="0"/>
              <a:t>Largely unaltered, though wider range of materials could be used.</a:t>
            </a:r>
            <a:endParaRPr lang="en-GB" sz="1700" dirty="0"/>
          </a:p>
        </p:txBody>
      </p:sp>
    </p:spTree>
    <p:extLst>
      <p:ext uri="{BB962C8B-B14F-4D97-AF65-F5344CB8AC3E}">
        <p14:creationId xmlns:p14="http://schemas.microsoft.com/office/powerpoint/2010/main" val="238975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3699026" cy="923330"/>
          </a:xfrm>
          <a:prstGeom prst="rect">
            <a:avLst/>
          </a:prstGeom>
          <a:noFill/>
        </p:spPr>
        <p:txBody>
          <a:bodyPr wrap="none" rtlCol="0">
            <a:spAutoFit/>
          </a:bodyPr>
          <a:lstStyle/>
          <a:p>
            <a:r>
              <a:rPr lang="en-GB" dirty="0" smtClean="0"/>
              <a:t>Major Mechanical/System Challenges</a:t>
            </a:r>
          </a:p>
          <a:p>
            <a:r>
              <a:rPr lang="en-GB" dirty="0"/>
              <a:t> </a:t>
            </a:r>
            <a:r>
              <a:rPr lang="en-GB" dirty="0" smtClean="0"/>
              <a:t> </a:t>
            </a:r>
          </a:p>
          <a:p>
            <a:r>
              <a:rPr lang="en-GB" dirty="0"/>
              <a:t> </a:t>
            </a:r>
            <a:r>
              <a:rPr lang="en-GB" dirty="0" smtClean="0"/>
              <a:t>    these are often schedule driven</a:t>
            </a:r>
            <a:endParaRPr lang="en-GB" dirty="0"/>
          </a:p>
        </p:txBody>
      </p:sp>
      <p:sp>
        <p:nvSpPr>
          <p:cNvPr id="3" name="TextBox 2"/>
          <p:cNvSpPr txBox="1"/>
          <p:nvPr/>
        </p:nvSpPr>
        <p:spPr>
          <a:xfrm>
            <a:off x="1259632" y="2060848"/>
            <a:ext cx="5745034" cy="923330"/>
          </a:xfrm>
          <a:prstGeom prst="rect">
            <a:avLst/>
          </a:prstGeom>
          <a:noFill/>
        </p:spPr>
        <p:txBody>
          <a:bodyPr wrap="none" rtlCol="0">
            <a:spAutoFit/>
          </a:bodyPr>
          <a:lstStyle/>
          <a:p>
            <a:r>
              <a:rPr lang="en-GB" dirty="0" smtClean="0"/>
              <a:t>Demonstrating large-scale electrical system stability</a:t>
            </a:r>
          </a:p>
          <a:p>
            <a:r>
              <a:rPr lang="en-GB" dirty="0" smtClean="0"/>
              <a:t>Detailed analysis of forward region mechanical implications</a:t>
            </a:r>
          </a:p>
          <a:p>
            <a:r>
              <a:rPr lang="en-GB" dirty="0" smtClean="0"/>
              <a:t>Total power consumption and power cables</a:t>
            </a:r>
          </a:p>
        </p:txBody>
      </p:sp>
      <p:sp>
        <p:nvSpPr>
          <p:cNvPr id="4" name="TextBox 3"/>
          <p:cNvSpPr txBox="1"/>
          <p:nvPr/>
        </p:nvSpPr>
        <p:spPr>
          <a:xfrm>
            <a:off x="1115616" y="3645024"/>
            <a:ext cx="3079946" cy="369332"/>
          </a:xfrm>
          <a:prstGeom prst="rect">
            <a:avLst/>
          </a:prstGeom>
          <a:noFill/>
        </p:spPr>
        <p:txBody>
          <a:bodyPr wrap="none" rtlCol="0">
            <a:spAutoFit/>
          </a:bodyPr>
          <a:lstStyle/>
          <a:p>
            <a:r>
              <a:rPr lang="en-GB" dirty="0" smtClean="0"/>
              <a:t>Mechanical/System Challenges</a:t>
            </a:r>
            <a:endParaRPr lang="en-GB" dirty="0"/>
          </a:p>
        </p:txBody>
      </p:sp>
      <p:sp>
        <p:nvSpPr>
          <p:cNvPr id="5" name="TextBox 4"/>
          <p:cNvSpPr txBox="1"/>
          <p:nvPr/>
        </p:nvSpPr>
        <p:spPr>
          <a:xfrm>
            <a:off x="1547664" y="4509120"/>
            <a:ext cx="3916906" cy="923330"/>
          </a:xfrm>
          <a:prstGeom prst="rect">
            <a:avLst/>
          </a:prstGeom>
          <a:noFill/>
        </p:spPr>
        <p:txBody>
          <a:bodyPr wrap="none" rtlCol="0">
            <a:spAutoFit/>
          </a:bodyPr>
          <a:lstStyle/>
          <a:p>
            <a:r>
              <a:rPr lang="en-GB" dirty="0" smtClean="0"/>
              <a:t>Redesign of ASICs</a:t>
            </a:r>
          </a:p>
          <a:p>
            <a:r>
              <a:rPr lang="en-GB" dirty="0" smtClean="0"/>
              <a:t>Redesign of stave/petal tapes/</a:t>
            </a:r>
            <a:r>
              <a:rPr lang="en-GB" dirty="0" err="1" smtClean="0"/>
              <a:t>EoS</a:t>
            </a:r>
            <a:r>
              <a:rPr lang="en-GB" dirty="0" smtClean="0"/>
              <a:t> cards</a:t>
            </a:r>
          </a:p>
          <a:p>
            <a:endParaRPr lang="en-GB" dirty="0"/>
          </a:p>
        </p:txBody>
      </p:sp>
    </p:spTree>
    <p:extLst>
      <p:ext uri="{BB962C8B-B14F-4D97-AF65-F5344CB8AC3E}">
        <p14:creationId xmlns:p14="http://schemas.microsoft.com/office/powerpoint/2010/main" val="305517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268760"/>
            <a:ext cx="6334298" cy="923330"/>
          </a:xfrm>
          <a:prstGeom prst="rect">
            <a:avLst/>
          </a:prstGeom>
          <a:noFill/>
        </p:spPr>
        <p:txBody>
          <a:bodyPr wrap="none" rtlCol="0">
            <a:spAutoFit/>
          </a:bodyPr>
          <a:lstStyle/>
          <a:p>
            <a:r>
              <a:rPr lang="en-GB" dirty="0" smtClean="0"/>
              <a:t>First year goal was not to solve all the mechanical/system issues, </a:t>
            </a:r>
            <a:br>
              <a:rPr lang="en-GB" dirty="0" smtClean="0"/>
            </a:br>
            <a:r>
              <a:rPr lang="en-GB" dirty="0" smtClean="0"/>
              <a:t>but to consider if the design direction was at least consistent with</a:t>
            </a:r>
            <a:br>
              <a:rPr lang="en-GB" dirty="0" smtClean="0"/>
            </a:br>
            <a:r>
              <a:rPr lang="en-GB" dirty="0" smtClean="0"/>
              <a:t>a minimum impact scenario. </a:t>
            </a:r>
            <a:endParaRPr lang="en-GB" dirty="0"/>
          </a:p>
        </p:txBody>
      </p:sp>
      <p:sp>
        <p:nvSpPr>
          <p:cNvPr id="3" name="TextBox 2"/>
          <p:cNvSpPr txBox="1"/>
          <p:nvPr/>
        </p:nvSpPr>
        <p:spPr>
          <a:xfrm>
            <a:off x="683568" y="3284984"/>
            <a:ext cx="6956713" cy="1200329"/>
          </a:xfrm>
          <a:prstGeom prst="rect">
            <a:avLst/>
          </a:prstGeom>
          <a:noFill/>
        </p:spPr>
        <p:txBody>
          <a:bodyPr wrap="none" rtlCol="0">
            <a:spAutoFit/>
          </a:bodyPr>
          <a:lstStyle/>
          <a:p>
            <a:r>
              <a:rPr lang="en-GB" dirty="0" smtClean="0"/>
              <a:t>Claim is that this is the case. </a:t>
            </a:r>
          </a:p>
          <a:p>
            <a:endParaRPr lang="en-GB" dirty="0" smtClean="0"/>
          </a:p>
          <a:p>
            <a:r>
              <a:rPr lang="en-GB" dirty="0" smtClean="0"/>
              <a:t>Improbable that there is a design direction which could have less impact</a:t>
            </a:r>
            <a:br>
              <a:rPr lang="en-GB" dirty="0" smtClean="0"/>
            </a:br>
            <a:r>
              <a:rPr lang="en-GB" dirty="0" smtClean="0"/>
              <a:t>  whilst retaining the potential advantages of </a:t>
            </a:r>
            <a:r>
              <a:rPr lang="en-GB" dirty="0" err="1" smtClean="0"/>
              <a:t>stripCMOS</a:t>
            </a:r>
            <a:endParaRPr lang="en-GB" dirty="0"/>
          </a:p>
        </p:txBody>
      </p:sp>
    </p:spTree>
    <p:extLst>
      <p:ext uri="{BB962C8B-B14F-4D97-AF65-F5344CB8AC3E}">
        <p14:creationId xmlns:p14="http://schemas.microsoft.com/office/powerpoint/2010/main" val="396326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711</Words>
  <Application>Microsoft Office PowerPoint</Application>
  <PresentationFormat>On-screen Show (4:3)</PresentationFormat>
  <Paragraphs>141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2015-07-06T16:31:43Z</dcterms:created>
  <dcterms:modified xsi:type="dcterms:W3CDTF">2015-07-07T14:26:30Z</dcterms:modified>
</cp:coreProperties>
</file>