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1"/>
  </p:notesMasterIdLst>
  <p:handoutMasterIdLst>
    <p:handoutMasterId r:id="rId42"/>
  </p:handoutMasterIdLst>
  <p:sldIdLst>
    <p:sldId id="459" r:id="rId2"/>
    <p:sldId id="358" r:id="rId3"/>
    <p:sldId id="497" r:id="rId4"/>
    <p:sldId id="367" r:id="rId5"/>
    <p:sldId id="357" r:id="rId6"/>
    <p:sldId id="504" r:id="rId7"/>
    <p:sldId id="534" r:id="rId8"/>
    <p:sldId id="549" r:id="rId9"/>
    <p:sldId id="510" r:id="rId10"/>
    <p:sldId id="548" r:id="rId11"/>
    <p:sldId id="509" r:id="rId12"/>
    <p:sldId id="511" r:id="rId13"/>
    <p:sldId id="532" r:id="rId14"/>
    <p:sldId id="531" r:id="rId15"/>
    <p:sldId id="533" r:id="rId16"/>
    <p:sldId id="537" r:id="rId17"/>
    <p:sldId id="513" r:id="rId18"/>
    <p:sldId id="413" r:id="rId19"/>
    <p:sldId id="519" r:id="rId20"/>
    <p:sldId id="517" r:id="rId21"/>
    <p:sldId id="535" r:id="rId22"/>
    <p:sldId id="521" r:id="rId23"/>
    <p:sldId id="536" r:id="rId24"/>
    <p:sldId id="522" r:id="rId25"/>
    <p:sldId id="523" r:id="rId26"/>
    <p:sldId id="524" r:id="rId27"/>
    <p:sldId id="527" r:id="rId28"/>
    <p:sldId id="538" r:id="rId29"/>
    <p:sldId id="540" r:id="rId30"/>
    <p:sldId id="543" r:id="rId31"/>
    <p:sldId id="544" r:id="rId32"/>
    <p:sldId id="542" r:id="rId33"/>
    <p:sldId id="545" r:id="rId34"/>
    <p:sldId id="546" r:id="rId35"/>
    <p:sldId id="547" r:id="rId36"/>
    <p:sldId id="500" r:id="rId37"/>
    <p:sldId id="501" r:id="rId38"/>
    <p:sldId id="499" r:id="rId39"/>
    <p:sldId id="498" r:id="rId40"/>
  </p:sldIdLst>
  <p:sldSz cx="9144000" cy="6858000" type="screen4x3"/>
  <p:notesSz cx="6858000" cy="9144000"/>
  <p:defaultTextStyle>
    <a:defPPr>
      <a:defRPr lang="de-DE"/>
    </a:defPPr>
    <a:lvl1pPr algn="l" rtl="0" fontAlgn="base">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1pPr>
    <a:lvl2pPr marL="457200" algn="l" rtl="0" fontAlgn="base">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2pPr>
    <a:lvl3pPr marL="914400" algn="l" rtl="0" fontAlgn="base">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3pPr>
    <a:lvl4pPr marL="1371600" algn="l" rtl="0" fontAlgn="base">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4pPr>
    <a:lvl5pPr marL="1828800" algn="l" rtl="0" fontAlgn="base">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5pPr>
    <a:lvl6pPr marL="2286000" algn="l" defTabSz="914400" rtl="0" eaLnBrk="1" latinLnBrk="0" hangingPunct="1">
      <a:defRPr sz="900" kern="1200">
        <a:solidFill>
          <a:schemeClr val="tx1"/>
        </a:solidFill>
        <a:latin typeface="Arial" charset="0"/>
        <a:ea typeface="ＭＳ Ｐゴシック" charset="-128"/>
        <a:cs typeface="+mn-cs"/>
      </a:defRPr>
    </a:lvl6pPr>
    <a:lvl7pPr marL="2743200" algn="l" defTabSz="914400" rtl="0" eaLnBrk="1" latinLnBrk="0" hangingPunct="1">
      <a:defRPr sz="900" kern="1200">
        <a:solidFill>
          <a:schemeClr val="tx1"/>
        </a:solidFill>
        <a:latin typeface="Arial" charset="0"/>
        <a:ea typeface="ＭＳ Ｐゴシック" charset="-128"/>
        <a:cs typeface="+mn-cs"/>
      </a:defRPr>
    </a:lvl7pPr>
    <a:lvl8pPr marL="3200400" algn="l" defTabSz="914400" rtl="0" eaLnBrk="1" latinLnBrk="0" hangingPunct="1">
      <a:defRPr sz="900" kern="1200">
        <a:solidFill>
          <a:schemeClr val="tx1"/>
        </a:solidFill>
        <a:latin typeface="Arial" charset="0"/>
        <a:ea typeface="ＭＳ Ｐゴシック" charset="-128"/>
        <a:cs typeface="+mn-cs"/>
      </a:defRPr>
    </a:lvl8pPr>
    <a:lvl9pPr marL="3657600" algn="l" defTabSz="914400" rtl="0" eaLnBrk="1" latinLnBrk="0" hangingPunct="1">
      <a:defRPr sz="900" kern="1200">
        <a:solidFill>
          <a:schemeClr val="tx1"/>
        </a:solidFill>
        <a:latin typeface="Arial" charset="0"/>
        <a:ea typeface="ＭＳ Ｐゴシック"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us Kuster" initials="" lastIdx="16" clrIdx="0"/>
  <p:cmAuthor id="1" name="Sztuk-Dambietz, Jolanta" initials="J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C1FF"/>
    <a:srgbClr val="00E502"/>
    <a:srgbClr val="00B000"/>
    <a:srgbClr val="004400"/>
    <a:srgbClr val="006000"/>
    <a:srgbClr val="95FF44"/>
    <a:srgbClr val="FFD72E"/>
    <a:srgbClr val="00FFFF"/>
    <a:srgbClr val="00FF00"/>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58" autoAdjust="0"/>
    <p:restoredTop sz="85641" autoAdjust="0"/>
  </p:normalViewPr>
  <p:slideViewPr>
    <p:cSldViewPr snapToGrid="0">
      <p:cViewPr>
        <p:scale>
          <a:sx n="85" d="100"/>
          <a:sy n="85" d="100"/>
        </p:scale>
        <p:origin x="-928" y="24"/>
      </p:cViewPr>
      <p:guideLst>
        <p:guide orient="horz" pos="3956"/>
        <p:guide orient="horz" pos="881"/>
        <p:guide orient="horz" pos="2446"/>
        <p:guide orient="horz" pos="4038"/>
        <p:guide pos="5277"/>
        <p:guide pos="1750"/>
        <p:guide pos="4023"/>
        <p:guide pos="5685"/>
        <p:guide pos="255"/>
        <p:guide pos="5318"/>
        <p:guide pos="73"/>
      </p:guideLst>
    </p:cSldViewPr>
  </p:slideViewPr>
  <p:outlineViewPr>
    <p:cViewPr>
      <p:scale>
        <a:sx n="33" d="100"/>
        <a:sy n="33" d="100"/>
      </p:scale>
      <p:origin x="0" y="9344"/>
    </p:cViewPr>
  </p:outlineViewPr>
  <p:notesTextViewPr>
    <p:cViewPr>
      <p:scale>
        <a:sx n="100" d="100"/>
        <a:sy n="100" d="100"/>
      </p:scale>
      <p:origin x="0" y="0"/>
    </p:cViewPr>
  </p:notesTextViewPr>
  <p:sorterViewPr>
    <p:cViewPr>
      <p:scale>
        <a:sx n="154" d="100"/>
        <a:sy n="154" d="100"/>
      </p:scale>
      <p:origin x="0" y="4128"/>
    </p:cViewPr>
  </p:sorterViewPr>
  <p:notesViewPr>
    <p:cSldViewPr snapToGrid="0">
      <p:cViewPr>
        <p:scale>
          <a:sx n="100" d="100"/>
          <a:sy n="100" d="100"/>
        </p:scale>
        <p:origin x="-2744" y="888"/>
      </p:cViewPr>
      <p:guideLst>
        <p:guide orient="horz" pos="2880"/>
        <p:guide pos="2154"/>
      </p:guideLst>
    </p:cSldViewPr>
  </p:notesViewPr>
  <p:gridSpacing cx="45005" cy="45005"/>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commentAuthors" Target="commentAuthors.xml"/><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283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200">
                <a:ea typeface="ＭＳ Ｐゴシック" pitchFamily="18" charset="-128"/>
                <a:cs typeface="+mn-cs"/>
              </a:defRPr>
            </a:lvl1pPr>
          </a:lstStyle>
          <a:p>
            <a:pPr>
              <a:defRPr/>
            </a:pPr>
            <a:endParaRPr lang="de-DE"/>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200">
                <a:ea typeface="ＭＳ Ｐゴシック" pitchFamily="18" charset="-128"/>
                <a:cs typeface="+mn-cs"/>
              </a:defRPr>
            </a:lvl1pPr>
          </a:lstStyle>
          <a:p>
            <a:pPr>
              <a:defRPr/>
            </a:pPr>
            <a:endParaRPr lang="de-DE"/>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0"/>
              </a:spcBef>
              <a:buClrTx/>
              <a:buFontTx/>
              <a:buNone/>
              <a:defRPr sz="1200">
                <a:ea typeface="ＭＳ Ｐゴシック" pitchFamily="18" charset="-128"/>
                <a:cs typeface="+mn-cs"/>
              </a:defRPr>
            </a:lvl1pPr>
          </a:lstStyle>
          <a:p>
            <a:pPr>
              <a:defRPr/>
            </a:pPr>
            <a:endParaRPr lang="de-DE"/>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0"/>
              </a:spcBef>
              <a:buClrTx/>
              <a:buFontTx/>
              <a:buNone/>
              <a:defRPr sz="1200" smtClean="0"/>
            </a:lvl1pPr>
          </a:lstStyle>
          <a:p>
            <a:pPr>
              <a:defRPr/>
            </a:pPr>
            <a:fld id="{5D9249F9-4FE2-476B-9E52-26101C9CEEA7}" type="slidenum">
              <a:rPr lang="de-DE"/>
              <a:pPr>
                <a:defRPr/>
              </a:pPr>
              <a:t>‹#›</a:t>
            </a:fld>
            <a:endParaRPr lang="de-DE"/>
          </a:p>
        </p:txBody>
      </p:sp>
    </p:spTree>
    <p:extLst>
      <p:ext uri="{BB962C8B-B14F-4D97-AF65-F5344CB8AC3E}">
        <p14:creationId xmlns:p14="http://schemas.microsoft.com/office/powerpoint/2010/main" val="9724431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8"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8"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8"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8"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docs.xfel.eu/alfresco/d/a/workspace/SpacesStore/adf1d747-b5fb-4c35-b860-5cff5319784a/Alignment-TR-FinCom.docx"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docs.xfel.eu/alfresco/d/a/workspace/SpacesStore/adf1d747-b5fb-4c35-b860-5cff5319784a/Alignment-TR-FinCom.docx"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F46E3AB6-989D-4DD6-A471-67ACF010000B}" type="slidenum">
              <a:rPr lang="de-DE" sz="1200"/>
              <a:pPr/>
              <a:t>2</a:t>
            </a:fld>
            <a:endParaRPr lang="de-DE" sz="1200"/>
          </a:p>
        </p:txBody>
      </p:sp>
      <p:sp>
        <p:nvSpPr>
          <p:cNvPr id="1229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92"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eaLnBrk="1" hangingPunct="1">
              <a:lnSpc>
                <a:spcPct val="90000"/>
              </a:lnSpc>
              <a:spcBef>
                <a:spcPct val="0"/>
              </a:spcBef>
              <a:spcAft>
                <a:spcPct val="20000"/>
              </a:spcAft>
            </a:pPr>
            <a:r>
              <a:rPr lang="en-GB" b="1" smtClean="0">
                <a:ea typeface="ＭＳ Ｐゴシック" charset="-128"/>
              </a:rPr>
              <a:t>   </a:t>
            </a:r>
            <a:r>
              <a:rPr lang="en-GB" sz="1100" b="1" smtClean="0">
                <a:ea typeface="ＭＳ Ｐゴシック" charset="-128"/>
              </a:rPr>
              <a:t>Before you start</a:t>
            </a:r>
            <a:r>
              <a:rPr lang="en-GB" sz="1100" smtClean="0">
                <a:ea typeface="ＭＳ Ｐゴシック" charset="-128"/>
              </a:rPr>
              <a:t> editing the slides of your talk change to the </a:t>
            </a:r>
            <a:r>
              <a:rPr lang="en-GB" sz="1100" b="1" smtClean="0">
                <a:ea typeface="ＭＳ Ｐゴシック" charset="-128"/>
              </a:rPr>
              <a:t>Master Slide view</a:t>
            </a:r>
            <a:r>
              <a:rPr lang="en-GB" sz="1100" smtClean="0">
                <a:ea typeface="ＭＳ Ｐゴシック" charset="-128"/>
              </a:rPr>
              <a:t>:   </a:t>
            </a:r>
            <a:br>
              <a:rPr lang="en-GB" sz="1100" smtClean="0">
                <a:ea typeface="ＭＳ Ｐゴシック" charset="-128"/>
              </a:rPr>
            </a:br>
            <a:r>
              <a:rPr lang="en-GB" sz="1100" smtClean="0">
                <a:ea typeface="ＭＳ Ｐゴシック" charset="-128"/>
              </a:rPr>
              <a:t>   Menu button “View”,</a:t>
            </a:r>
            <a:r>
              <a:rPr lang="en-GB" sz="1100" smtClean="0">
                <a:ea typeface="ＭＳ Ｐゴシック" charset="-128"/>
                <a:sym typeface="Wingdings" charset="2"/>
              </a:rPr>
              <a:t> Master, Slide Master:</a:t>
            </a:r>
            <a:br>
              <a:rPr lang="en-GB" sz="1100" smtClean="0">
                <a:ea typeface="ＭＳ Ｐゴシック" charset="-128"/>
                <a:sym typeface="Wingdings" charset="2"/>
              </a:rPr>
            </a:br>
            <a:endParaRPr lang="en-GB" sz="1100" smtClean="0">
              <a:ea typeface="ＭＳ Ｐゴシック" charset="-128"/>
              <a:sym typeface="Wingdings" charset="2"/>
            </a:endParaRPr>
          </a:p>
          <a:p>
            <a:pPr marL="228600" indent="-228600" eaLnBrk="1" hangingPunct="1">
              <a:lnSpc>
                <a:spcPct val="90000"/>
              </a:lnSpc>
              <a:spcBef>
                <a:spcPct val="0"/>
              </a:spcBef>
              <a:spcAft>
                <a:spcPct val="20000"/>
              </a:spcAft>
            </a:pPr>
            <a:r>
              <a:rPr lang="en-GB" sz="1100" smtClean="0">
                <a:ea typeface="ＭＳ Ｐゴシック" charset="-128"/>
                <a:sym typeface="Wingdings" charset="2"/>
              </a:rPr>
              <a:t>   </a:t>
            </a:r>
            <a:r>
              <a:rPr lang="en-GB" sz="1100" b="1" smtClean="0">
                <a:ea typeface="ＭＳ Ｐゴシック" charset="-128"/>
                <a:sym typeface="Wingdings" charset="2"/>
              </a:rPr>
              <a:t>Edit the following 2 items in the 1st slide:</a:t>
            </a:r>
            <a:r>
              <a:rPr lang="en-GB" sz="1100" smtClean="0">
                <a:ea typeface="ＭＳ Ｐゴシック" charset="-128"/>
                <a:sym typeface="Wingdings" charset="2"/>
              </a:rPr>
              <a:t/>
            </a:r>
            <a:br>
              <a:rPr lang="en-GB" sz="1100" smtClean="0">
                <a:ea typeface="ＭＳ Ｐゴシック" charset="-128"/>
                <a:sym typeface="Wingdings" charset="2"/>
              </a:rPr>
            </a:br>
            <a:r>
              <a:rPr lang="en-GB" sz="1100" smtClean="0">
                <a:ea typeface="ＭＳ Ｐゴシック" charset="-128"/>
                <a:sym typeface="Wingdings" charset="2"/>
              </a:rPr>
              <a:t>   1)  1st row in the violet header: </a:t>
            </a:r>
            <a:br>
              <a:rPr lang="en-GB" sz="1100" smtClean="0">
                <a:ea typeface="ＭＳ Ｐゴシック" charset="-128"/>
                <a:sym typeface="Wingdings" charset="2"/>
              </a:rPr>
            </a:br>
            <a:r>
              <a:rPr lang="en-GB" sz="1100" smtClean="0">
                <a:ea typeface="ＭＳ Ｐゴシック" charset="-128"/>
                <a:sym typeface="Wingdings" charset="2"/>
              </a:rPr>
              <a:t>       Delete the existent text and write the title of your talk into this text field</a:t>
            </a:r>
            <a:br>
              <a:rPr lang="en-GB" sz="1100" smtClean="0">
                <a:ea typeface="ＭＳ Ｐゴシック" charset="-128"/>
                <a:sym typeface="Wingdings" charset="2"/>
              </a:rPr>
            </a:br>
            <a:r>
              <a:rPr lang="en-GB" sz="1100" smtClean="0">
                <a:ea typeface="ＭＳ Ｐゴシック" charset="-128"/>
                <a:sym typeface="Wingdings" charset="2"/>
              </a:rPr>
              <a:t>   2)  The 2 rows in the footer area: Delete the text and write the information </a:t>
            </a:r>
            <a:br>
              <a:rPr lang="en-GB" sz="1100" smtClean="0">
                <a:ea typeface="ＭＳ Ｐゴシック" charset="-128"/>
                <a:sym typeface="Wingdings" charset="2"/>
              </a:rPr>
            </a:br>
            <a:r>
              <a:rPr lang="en-GB" sz="1100" smtClean="0">
                <a:ea typeface="ＭＳ Ｐゴシック" charset="-128"/>
                <a:sym typeface="Wingdings" charset="2"/>
              </a:rPr>
              <a:t>       regarding your talk (same as on the Title Slide) into this text field.  </a:t>
            </a:r>
            <a:br>
              <a:rPr lang="en-GB" sz="1100" smtClean="0">
                <a:ea typeface="ＭＳ Ｐゴシック" charset="-128"/>
                <a:sym typeface="Wingdings" charset="2"/>
              </a:rPr>
            </a:br>
            <a:endParaRPr lang="en-GB" sz="1100" smtClean="0">
              <a:ea typeface="ＭＳ Ｐゴシック" charset="-128"/>
              <a:sym typeface="Wingdings" charset="2"/>
            </a:endParaRPr>
          </a:p>
          <a:p>
            <a:pPr marL="228600" indent="-228600" eaLnBrk="1" hangingPunct="1">
              <a:lnSpc>
                <a:spcPct val="90000"/>
              </a:lnSpc>
              <a:spcBef>
                <a:spcPct val="0"/>
              </a:spcBef>
              <a:spcAft>
                <a:spcPct val="20000"/>
              </a:spcAft>
            </a:pPr>
            <a:r>
              <a:rPr lang="en-GB" sz="1100" smtClean="0">
                <a:ea typeface="ＭＳ Ｐゴシック" charset="-128"/>
                <a:sym typeface="Wingdings" charset="2"/>
              </a:rPr>
              <a:t>   If you want to use more </a:t>
            </a:r>
            <a:r>
              <a:rPr lang="en-GB" sz="1100" b="1" smtClean="0">
                <a:ea typeface="ＭＳ Ｐゴシック" charset="-128"/>
                <a:sym typeface="Wingdings" charset="2"/>
              </a:rPr>
              <a:t>partner logos</a:t>
            </a:r>
            <a:r>
              <a:rPr lang="en-GB" sz="1100" smtClean="0">
                <a:ea typeface="ＭＳ Ｐゴシック" charset="-128"/>
                <a:sym typeface="Wingdings" charset="2"/>
              </a:rPr>
              <a:t> position them left </a:t>
            </a:r>
            <a:br>
              <a:rPr lang="en-GB" sz="1100" smtClean="0">
                <a:ea typeface="ＭＳ Ｐゴシック" charset="-128"/>
                <a:sym typeface="Wingdings" charset="2"/>
              </a:rPr>
            </a:br>
            <a:r>
              <a:rPr lang="en-GB" sz="1100" smtClean="0">
                <a:ea typeface="ＭＳ Ｐゴシック" charset="-128"/>
                <a:sym typeface="Wingdings" charset="2"/>
              </a:rPr>
              <a:t>   beside the DESY logo in the footer area </a:t>
            </a:r>
            <a:br>
              <a:rPr lang="en-GB" sz="1100" smtClean="0">
                <a:ea typeface="ＭＳ Ｐゴシック" charset="-128"/>
                <a:sym typeface="Wingdings" charset="2"/>
              </a:rPr>
            </a:br>
            <a:r>
              <a:rPr lang="en-GB" sz="1100" smtClean="0">
                <a:ea typeface="ＭＳ Ｐゴシック" charset="-128"/>
                <a:sym typeface="Wingdings" charset="2"/>
              </a:rPr>
              <a:t>   </a:t>
            </a:r>
            <a:r>
              <a:rPr lang="en-GB" sz="1100" b="1" smtClean="0">
                <a:ea typeface="ＭＳ Ｐゴシック" charset="-128"/>
                <a:sym typeface="Wingdings" charset="2"/>
              </a:rPr>
              <a:t>Close Master View</a:t>
            </a:r>
            <a:endParaRPr lang="en-GB" sz="1100" b="1" smtClean="0">
              <a:ea typeface="ＭＳ Ｐゴシック" charset="-128"/>
            </a:endParaRPr>
          </a:p>
          <a:p>
            <a:pPr marL="228600" indent="-228600" eaLnBrk="1" hangingPunct="1">
              <a:lnSpc>
                <a:spcPct val="90000"/>
              </a:lnSpc>
              <a:spcBef>
                <a:spcPct val="0"/>
              </a:spcBef>
              <a:spcAft>
                <a:spcPct val="20000"/>
              </a:spcAft>
            </a:pPr>
            <a:endParaRPr lang="en-US" sz="1100" smtClean="0">
              <a:ea typeface="ＭＳ Ｐゴシック" charset="-128"/>
              <a:sym typeface="Wingdings" charset="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sldNum"/>
          </p:nvPr>
        </p:nvSpPr>
        <p:spPr>
          <a:ln/>
        </p:spPr>
        <p:txBody>
          <a:bodyPr/>
          <a:lstStyle/>
          <a:p>
            <a:fld id="{AEFA065F-2A77-1140-AA3E-5551CDAE13FD}" type="slidenum">
              <a:rPr lang="en-US"/>
              <a:pPr/>
              <a:t>15</a:t>
            </a:fld>
            <a:endParaRPr lang="en-US"/>
          </a:p>
        </p:txBody>
      </p:sp>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9pPr>
          </a:lstStyle>
          <a:p>
            <a:pPr eaLnBrk="1" hangingPunct="1">
              <a:spcBef>
                <a:spcPts val="450"/>
              </a:spcBef>
            </a:pPr>
            <a:r>
              <a:rPr lang="en-US">
                <a:latin typeface="Arial" charset="0"/>
                <a:cs typeface="ＭＳ Ｐゴシック" charset="0"/>
              </a:rPr>
              <a:t>The concept is to built up infrastructure for XFEL in several steps.</a:t>
            </a:r>
          </a:p>
          <a:p>
            <a:pPr eaLnBrk="1" hangingPunct="1">
              <a:spcBef>
                <a:spcPts val="450"/>
              </a:spcBef>
            </a:pPr>
            <a:r>
              <a:rPr lang="en-US">
                <a:latin typeface="Arial" charset="0"/>
                <a:cs typeface="ＭＳ Ｐゴシック" charset="0"/>
              </a:rPr>
              <a:t>Problem is …</a:t>
            </a:r>
          </a:p>
          <a:p>
            <a:pPr eaLnBrk="1" hangingPunct="1">
              <a:spcBef>
                <a:spcPts val="450"/>
              </a:spcBef>
            </a:pPr>
            <a:endParaRPr lang="en-US">
              <a:latin typeface="Arial" charset="0"/>
              <a:cs typeface="ＭＳ Ｐゴシック" charset="0"/>
            </a:endParaRPr>
          </a:p>
          <a:p>
            <a:pPr eaLnBrk="1" hangingPunct="1">
              <a:spcBef>
                <a:spcPts val="450"/>
              </a:spcBef>
            </a:pPr>
            <a:r>
              <a:rPr lang="en-US">
                <a:latin typeface="Arial" charset="0"/>
                <a:cs typeface="ＭＳ Ｐゴシック" charset="0"/>
              </a:rPr>
              <a:t>→ go through right part of the slide</a:t>
            </a:r>
          </a:p>
          <a:p>
            <a:pPr eaLnBrk="1" hangingPunct="1">
              <a:spcBef>
                <a:spcPts val="450"/>
              </a:spcBef>
            </a:pPr>
            <a:endParaRPr lang="en-US">
              <a:latin typeface="Arial" charset="0"/>
              <a:cs typeface="ＭＳ Ｐゴシック" charset="0"/>
            </a:endParaRPr>
          </a:p>
          <a:p>
            <a:pPr eaLnBrk="1" hangingPunct="1">
              <a:spcBef>
                <a:spcPts val="450"/>
              </a:spcBef>
            </a:pPr>
            <a:r>
              <a:rPr lang="en-US">
                <a:latin typeface="Arial" charset="0"/>
                <a:cs typeface="ＭＳ Ｐゴシック" charset="0"/>
              </a:rPr>
              <a:t>What are the specifications, requirements → next slide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9249F9-4FE2-476B-9E52-26101C9CEEA7}" type="slidenum">
              <a:rPr lang="de-DE" smtClean="0"/>
              <a:pPr>
                <a:defRPr/>
              </a:pPr>
              <a:t>16</a:t>
            </a:fld>
            <a:endParaRPr lang="de-DE"/>
          </a:p>
        </p:txBody>
      </p:sp>
    </p:spTree>
    <p:extLst>
      <p:ext uri="{BB962C8B-B14F-4D97-AF65-F5344CB8AC3E}">
        <p14:creationId xmlns:p14="http://schemas.microsoft.com/office/powerpoint/2010/main" val="2934548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9249F9-4FE2-476B-9E52-26101C9CEEA7}" type="slidenum">
              <a:rPr lang="de-DE" smtClean="0"/>
              <a:pPr>
                <a:defRPr/>
              </a:pPr>
              <a:t>17</a:t>
            </a:fld>
            <a:endParaRPr lang="de-DE"/>
          </a:p>
        </p:txBody>
      </p:sp>
    </p:spTree>
    <p:extLst>
      <p:ext uri="{BB962C8B-B14F-4D97-AF65-F5344CB8AC3E}">
        <p14:creationId xmlns:p14="http://schemas.microsoft.com/office/powerpoint/2010/main" val="2934548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b="1" dirty="0" smtClean="0"/>
              <a:t>LPD</a:t>
            </a:r>
          </a:p>
          <a:p>
            <a:endParaRPr lang="en-US" dirty="0" smtClean="0"/>
          </a:p>
          <a:p>
            <a:r>
              <a:rPr lang="en-US" sz="1200" b="1" kern="1200" dirty="0" smtClean="0">
                <a:solidFill>
                  <a:schemeClr val="tx1"/>
                </a:solidFill>
                <a:effectLst/>
                <a:latin typeface="Arial" charset="0"/>
                <a:ea typeface="ＭＳ Ｐゴシック" pitchFamily="18" charset="-128"/>
                <a:cs typeface="ＭＳ Ｐゴシック" charset="-128"/>
              </a:rPr>
              <a:t>Operation mode 1</a:t>
            </a:r>
            <a:endParaRPr lang="en-US" sz="1200" kern="1200" dirty="0" smtClean="0">
              <a:solidFill>
                <a:schemeClr val="tx1"/>
              </a:solidFill>
              <a:effectLst/>
              <a:latin typeface="Arial" charset="0"/>
              <a:ea typeface="ＭＳ Ｐゴシック" pitchFamily="18" charset="-128"/>
              <a:cs typeface="ＭＳ Ｐゴシック" charset="-128"/>
            </a:endParaRPr>
          </a:p>
          <a:p>
            <a:pPr lvl="0"/>
            <a:r>
              <a:rPr lang="en-US" sz="1200" kern="1200" dirty="0" smtClean="0">
                <a:solidFill>
                  <a:schemeClr val="tx1"/>
                </a:solidFill>
                <a:effectLst/>
                <a:latin typeface="Arial" charset="0"/>
                <a:ea typeface="ＭＳ Ｐゴシック" pitchFamily="18" charset="-128"/>
                <a:cs typeface="ＭＳ Ｐゴシック" charset="-128"/>
              </a:rPr>
              <a:t>E=12 keV (the same performance is expected  at 7-9 keV)</a:t>
            </a:r>
          </a:p>
          <a:p>
            <a:pPr lvl="0"/>
            <a:r>
              <a:rPr lang="de-DE" sz="1200" kern="1200" dirty="0" smtClean="0">
                <a:solidFill>
                  <a:schemeClr val="tx1"/>
                </a:solidFill>
                <a:effectLst/>
                <a:latin typeface="Arial" charset="0"/>
                <a:ea typeface="ＭＳ Ｐゴシック" pitchFamily="18" charset="-128"/>
                <a:cs typeface="ＭＳ Ｐゴシック" charset="-128"/>
              </a:rPr>
              <a:t>RMS </a:t>
            </a:r>
            <a:r>
              <a:rPr lang="de-DE" sz="1200" kern="1200" dirty="0" err="1" smtClean="0">
                <a:solidFill>
                  <a:schemeClr val="tx1"/>
                </a:solidFill>
                <a:effectLst/>
                <a:latin typeface="Arial" charset="0"/>
                <a:ea typeface="ＭＳ Ｐゴシック" pitchFamily="18" charset="-128"/>
                <a:cs typeface="ＭＳ Ｐゴシック" charset="-128"/>
              </a:rPr>
              <a:t>noise</a:t>
            </a:r>
            <a:r>
              <a:rPr lang="de-DE" sz="1200" kern="1200" dirty="0" smtClean="0">
                <a:solidFill>
                  <a:schemeClr val="tx1"/>
                </a:solidFill>
                <a:effectLst/>
                <a:latin typeface="Arial" charset="0"/>
                <a:ea typeface="ＭＳ Ｐゴシック" pitchFamily="18" charset="-128"/>
                <a:cs typeface="ＭＳ Ｐゴシック" charset="-128"/>
              </a:rPr>
              <a:t> = 1200 </a:t>
            </a:r>
            <a:r>
              <a:rPr lang="de-DE" sz="1200" kern="1200" dirty="0" err="1" smtClean="0">
                <a:solidFill>
                  <a:schemeClr val="tx1"/>
                </a:solidFill>
                <a:effectLst/>
                <a:latin typeface="Arial" charset="0"/>
                <a:ea typeface="ＭＳ Ｐゴシック" pitchFamily="18" charset="-128"/>
                <a:cs typeface="ＭＳ Ｐゴシック" charset="-128"/>
              </a:rPr>
              <a:t>e</a:t>
            </a:r>
            <a:r>
              <a:rPr lang="de-DE" sz="1200" kern="1200" dirty="0" smtClean="0">
                <a:solidFill>
                  <a:schemeClr val="tx1"/>
                </a:solidFill>
                <a:effectLst/>
                <a:latin typeface="Arial" charset="0"/>
                <a:ea typeface="ＭＳ Ｐゴシック" pitchFamily="18" charset="-128"/>
                <a:cs typeface="ＭＳ Ｐゴシック" charset="-128"/>
              </a:rPr>
              <a:t>- (0.35 ph@12 keV)</a:t>
            </a:r>
            <a:endParaRPr lang="en-US" sz="1200" kern="1200" dirty="0" smtClean="0">
              <a:solidFill>
                <a:schemeClr val="tx1"/>
              </a:solidFill>
              <a:effectLst/>
              <a:latin typeface="Arial" charset="0"/>
              <a:ea typeface="ＭＳ Ｐゴシック" pitchFamily="18" charset="-128"/>
              <a:cs typeface="ＭＳ Ｐゴシック" charset="-128"/>
            </a:endParaRPr>
          </a:p>
          <a:p>
            <a:pPr lvl="0"/>
            <a:r>
              <a:rPr lang="en-US" sz="1200" kern="1200" dirty="0" smtClean="0">
                <a:solidFill>
                  <a:schemeClr val="tx1"/>
                </a:solidFill>
                <a:effectLst/>
                <a:latin typeface="Arial" charset="0"/>
                <a:ea typeface="ＭＳ Ｐゴシック" pitchFamily="18" charset="-128"/>
                <a:cs typeface="ＭＳ Ｐゴシック" charset="-128"/>
              </a:rPr>
              <a:t>Single photon sensitivity at 7-9 keV is not required </a:t>
            </a:r>
          </a:p>
          <a:p>
            <a:pPr lvl="0"/>
            <a:r>
              <a:rPr lang="en-US" sz="1200" kern="1200" dirty="0" smtClean="0">
                <a:solidFill>
                  <a:schemeClr val="tx1"/>
                </a:solidFill>
                <a:effectLst/>
                <a:latin typeface="Arial" charset="0"/>
                <a:ea typeface="ＭＳ Ｐゴシック" pitchFamily="18" charset="-128"/>
                <a:cs typeface="ＭＳ Ｐゴシック" charset="-128"/>
              </a:rPr>
              <a:t>Max. nr of </a:t>
            </a:r>
            <a:r>
              <a:rPr lang="en-US" sz="1200" kern="1200" dirty="0" err="1" smtClean="0">
                <a:solidFill>
                  <a:schemeClr val="tx1"/>
                </a:solidFill>
                <a:effectLst/>
                <a:latin typeface="Arial" charset="0"/>
                <a:ea typeface="ＭＳ Ｐゴシック" pitchFamily="18" charset="-128"/>
                <a:cs typeface="ＭＳ Ｐゴシック" charset="-128"/>
              </a:rPr>
              <a:t>ph</a:t>
            </a:r>
            <a:r>
              <a:rPr lang="en-US" sz="1200" kern="1200" dirty="0" smtClean="0">
                <a:solidFill>
                  <a:schemeClr val="tx1"/>
                </a:solidFill>
                <a:effectLst/>
                <a:latin typeface="Arial" charset="0"/>
                <a:ea typeface="ＭＳ Ｐゴシック" pitchFamily="18" charset="-128"/>
                <a:cs typeface="ＭＳ Ｐゴシック" charset="-128"/>
              </a:rPr>
              <a:t>/pulse/pixel before saturation &gt; 10</a:t>
            </a:r>
            <a:r>
              <a:rPr lang="en-US" sz="1200" kern="1200" baseline="30000" dirty="0" smtClean="0">
                <a:solidFill>
                  <a:schemeClr val="tx1"/>
                </a:solidFill>
                <a:effectLst/>
                <a:latin typeface="Arial" charset="0"/>
                <a:ea typeface="ＭＳ Ｐゴシック" pitchFamily="18" charset="-128"/>
                <a:cs typeface="ＭＳ Ｐゴシック" charset="-128"/>
              </a:rPr>
              <a:t>4</a:t>
            </a:r>
            <a:r>
              <a:rPr lang="en-US" sz="1200" kern="1200" dirty="0" smtClean="0">
                <a:solidFill>
                  <a:schemeClr val="tx1"/>
                </a:solidFill>
                <a:effectLst/>
                <a:latin typeface="Arial" charset="0"/>
                <a:ea typeface="ＭＳ Ｐゴシック" pitchFamily="18" charset="-128"/>
                <a:cs typeface="ＭＳ Ｐゴシック" charset="-128"/>
              </a:rPr>
              <a:t> photons</a:t>
            </a:r>
          </a:p>
          <a:p>
            <a:pPr lvl="0"/>
            <a:r>
              <a:rPr lang="en-US" sz="1200" kern="1200" dirty="0" smtClean="0">
                <a:solidFill>
                  <a:schemeClr val="tx1"/>
                </a:solidFill>
                <a:effectLst/>
                <a:latin typeface="Arial" charset="0"/>
                <a:ea typeface="ＭＳ Ｐゴシック" pitchFamily="18" charset="-128"/>
                <a:cs typeface="ＭＳ Ｐゴシック" charset="-128"/>
              </a:rPr>
              <a:t>Full frame readout </a:t>
            </a:r>
          </a:p>
          <a:p>
            <a:pPr lvl="0"/>
            <a:r>
              <a:rPr lang="en-US" sz="1200" kern="1200" dirty="0" smtClean="0">
                <a:solidFill>
                  <a:schemeClr val="tx1"/>
                </a:solidFill>
                <a:effectLst/>
                <a:latin typeface="Arial" charset="0"/>
                <a:ea typeface="ＭＳ Ｐゴシック" pitchFamily="18" charset="-128"/>
                <a:cs typeface="ＭＳ Ｐゴシック" charset="-128"/>
              </a:rPr>
              <a:t>4.5MHz repetition rate (full memory, i.e. 512 memory cells) </a:t>
            </a:r>
          </a:p>
          <a:p>
            <a:pPr lvl="0"/>
            <a:r>
              <a:rPr lang="en-US" sz="1200" kern="1200" dirty="0" smtClean="0">
                <a:solidFill>
                  <a:schemeClr val="tx1"/>
                </a:solidFill>
                <a:effectLst/>
                <a:latin typeface="Arial" charset="0"/>
                <a:ea typeface="ＭＳ Ｐゴシック" pitchFamily="18" charset="-128"/>
                <a:cs typeface="ＭＳ Ｐゴシック" charset="-128"/>
              </a:rPr>
              <a:t>Veto/data reduction capability to adjust to the pulse rate </a:t>
            </a:r>
          </a:p>
          <a:p>
            <a:pPr lvl="0"/>
            <a:r>
              <a:rPr lang="en-US" sz="1200" kern="1200" dirty="0" smtClean="0">
                <a:solidFill>
                  <a:schemeClr val="tx1"/>
                </a:solidFill>
                <a:effectLst/>
                <a:latin typeface="Arial" charset="0"/>
                <a:ea typeface="ＭＳ Ｐゴシック" pitchFamily="18" charset="-128"/>
                <a:cs typeface="ＭＳ Ｐゴシック" charset="-128"/>
              </a:rPr>
              <a:t>Alignment precision –  according to WP-75 definition (see “</a:t>
            </a:r>
            <a:r>
              <a:rPr lang="en-US" sz="1200" u="sng" kern="1200" dirty="0" smtClean="0">
                <a:solidFill>
                  <a:schemeClr val="tx1"/>
                </a:solidFill>
                <a:effectLst/>
                <a:latin typeface="Arial" charset="0"/>
                <a:ea typeface="ＭＳ Ｐゴシック" pitchFamily="18" charset="-128"/>
                <a:cs typeface="ＭＳ Ｐゴシック" charset="-128"/>
                <a:hlinkClick r:id="rId3"/>
              </a:rPr>
              <a:t>Detector Alignment at European XFEL: Concepts &amp; Responsibilities</a:t>
            </a:r>
            <a:r>
              <a:rPr lang="en-US" sz="1200" kern="1200" dirty="0" smtClean="0">
                <a:solidFill>
                  <a:schemeClr val="tx1"/>
                </a:solidFill>
                <a:effectLst/>
                <a:latin typeface="Arial" charset="0"/>
                <a:ea typeface="ＭＳ Ｐゴシック" pitchFamily="18" charset="-128"/>
                <a:cs typeface="ＭＳ Ｐゴシック" charset="-128"/>
              </a:rPr>
              <a:t>” on Alfresco)</a:t>
            </a:r>
          </a:p>
          <a:p>
            <a:r>
              <a:rPr lang="en-US" sz="1200" kern="1200" dirty="0" smtClean="0">
                <a:solidFill>
                  <a:schemeClr val="tx1"/>
                </a:solidFill>
                <a:effectLst/>
                <a:latin typeface="Arial" charset="0"/>
                <a:ea typeface="ＭＳ Ｐゴシック" pitchFamily="18" charset="-128"/>
                <a:cs typeface="ＭＳ Ｐゴシック" charset="-128"/>
              </a:rPr>
              <a:t> </a:t>
            </a:r>
          </a:p>
          <a:p>
            <a:r>
              <a:rPr lang="en-US" sz="1200" b="1" kern="1200" dirty="0" smtClean="0">
                <a:solidFill>
                  <a:schemeClr val="tx1"/>
                </a:solidFill>
                <a:effectLst/>
                <a:latin typeface="Arial" charset="0"/>
                <a:ea typeface="ＭＳ Ｐゴシック" pitchFamily="18" charset="-128"/>
                <a:cs typeface="ＭＳ Ｐゴシック" charset="-128"/>
              </a:rPr>
              <a:t>Operation mode 2:</a:t>
            </a:r>
            <a:endParaRPr lang="en-US" sz="1200" kern="1200" dirty="0" smtClean="0">
              <a:solidFill>
                <a:schemeClr val="tx1"/>
              </a:solidFill>
              <a:effectLst/>
              <a:latin typeface="Arial" charset="0"/>
              <a:ea typeface="ＭＳ Ｐゴシック" pitchFamily="18" charset="-128"/>
              <a:cs typeface="ＭＳ Ｐゴシック" charset="-128"/>
            </a:endParaRPr>
          </a:p>
          <a:p>
            <a:pPr lvl="0"/>
            <a:r>
              <a:rPr lang="en-US" sz="1200" kern="1200" dirty="0" smtClean="0">
                <a:solidFill>
                  <a:schemeClr val="tx1"/>
                </a:solidFill>
                <a:effectLst/>
                <a:latin typeface="Arial" charset="0"/>
                <a:ea typeface="ＭＳ Ｐゴシック" pitchFamily="18" charset="-128"/>
                <a:cs typeface="ＭＳ Ｐゴシック" charset="-128"/>
              </a:rPr>
              <a:t>E= 20 keV</a:t>
            </a:r>
          </a:p>
          <a:p>
            <a:pPr lvl="0"/>
            <a:r>
              <a:rPr lang="en-US" sz="1200" kern="1200" dirty="0" smtClean="0">
                <a:solidFill>
                  <a:schemeClr val="tx1"/>
                </a:solidFill>
                <a:effectLst/>
                <a:latin typeface="Arial" charset="0"/>
                <a:ea typeface="ＭＳ Ｐゴシック" pitchFamily="18" charset="-128"/>
                <a:cs typeface="ＭＳ Ｐゴシック" charset="-128"/>
              </a:rPr>
              <a:t>0.21 </a:t>
            </a:r>
            <a:r>
              <a:rPr lang="en-US" sz="1200" kern="1200" dirty="0" err="1" smtClean="0">
                <a:solidFill>
                  <a:schemeClr val="tx1"/>
                </a:solidFill>
                <a:effectLst/>
                <a:latin typeface="Arial" charset="0"/>
                <a:ea typeface="ＭＳ Ｐゴシック" pitchFamily="18" charset="-128"/>
                <a:cs typeface="ＭＳ Ｐゴシック" charset="-128"/>
              </a:rPr>
              <a:t>ph</a:t>
            </a:r>
            <a:r>
              <a:rPr lang="en-US" sz="1200" kern="1200" dirty="0" smtClean="0">
                <a:solidFill>
                  <a:schemeClr val="tx1"/>
                </a:solidFill>
                <a:effectLst/>
                <a:latin typeface="Arial" charset="0"/>
                <a:ea typeface="ＭＳ Ｐゴシック" pitchFamily="18" charset="-128"/>
                <a:cs typeface="ＭＳ Ｐゴシック" charset="-128"/>
              </a:rPr>
              <a:t> noise @ 20 keV</a:t>
            </a:r>
          </a:p>
          <a:p>
            <a:pPr lvl="0"/>
            <a:r>
              <a:rPr lang="en-US" sz="1200" kern="1200" dirty="0" smtClean="0">
                <a:solidFill>
                  <a:schemeClr val="tx1"/>
                </a:solidFill>
                <a:effectLst/>
                <a:latin typeface="Arial" charset="0"/>
                <a:ea typeface="ＭＳ Ｐゴシック" pitchFamily="18" charset="-128"/>
                <a:cs typeface="ＭＳ Ｐゴシック" charset="-128"/>
              </a:rPr>
              <a:t>Rest stays the same as in the mode 1</a:t>
            </a:r>
          </a:p>
          <a:p>
            <a:r>
              <a:rPr lang="en-US" sz="1200" b="1" kern="1200" dirty="0" smtClean="0">
                <a:solidFill>
                  <a:schemeClr val="tx1"/>
                </a:solidFill>
                <a:effectLst/>
                <a:latin typeface="Arial" charset="0"/>
                <a:ea typeface="ＭＳ Ｐゴシック" pitchFamily="18" charset="-128"/>
                <a:cs typeface="ＭＳ Ｐゴシック" charset="-128"/>
              </a:rPr>
              <a:t> </a:t>
            </a:r>
            <a:endParaRPr lang="en-US" sz="1200" kern="1200" dirty="0" smtClean="0">
              <a:solidFill>
                <a:schemeClr val="tx1"/>
              </a:solidFill>
              <a:effectLst/>
              <a:latin typeface="Arial" charset="0"/>
              <a:ea typeface="ＭＳ Ｐゴシック" pitchFamily="18" charset="-128"/>
              <a:cs typeface="ＭＳ Ｐゴシック" charset="-128"/>
            </a:endParaRPr>
          </a:p>
          <a:p>
            <a:r>
              <a:rPr lang="en-US" sz="1200" b="1" kern="1200" dirty="0" smtClean="0">
                <a:solidFill>
                  <a:schemeClr val="tx1"/>
                </a:solidFill>
                <a:effectLst/>
                <a:latin typeface="Arial" charset="0"/>
                <a:ea typeface="ＭＳ Ｐゴシック" pitchFamily="18" charset="-128"/>
                <a:cs typeface="ＭＳ Ｐゴシック" charset="-128"/>
              </a:rPr>
              <a:t>Operation mode 3:  </a:t>
            </a:r>
            <a:endParaRPr lang="en-US" sz="1200" kern="1200" dirty="0" smtClean="0">
              <a:solidFill>
                <a:schemeClr val="tx1"/>
              </a:solidFill>
              <a:effectLst/>
              <a:latin typeface="Arial" charset="0"/>
              <a:ea typeface="ＭＳ Ｐゴシック" pitchFamily="18" charset="-128"/>
              <a:cs typeface="ＭＳ Ｐゴシック" charset="-128"/>
            </a:endParaRPr>
          </a:p>
          <a:p>
            <a:pPr lvl="0"/>
            <a:r>
              <a:rPr lang="en-US" sz="1200" kern="1200" dirty="0" smtClean="0">
                <a:solidFill>
                  <a:schemeClr val="tx1"/>
                </a:solidFill>
                <a:effectLst/>
                <a:latin typeface="Arial" charset="0"/>
                <a:ea typeface="ＭＳ Ｐゴシック" pitchFamily="18" charset="-128"/>
                <a:cs typeface="ＭＳ Ｐゴシック" charset="-128"/>
              </a:rPr>
              <a:t>E= 12 keV (the same performance expected  at 7-9 keV)</a:t>
            </a:r>
          </a:p>
          <a:p>
            <a:pPr lvl="0"/>
            <a:r>
              <a:rPr lang="en-US" sz="1200" kern="1200" dirty="0" smtClean="0">
                <a:solidFill>
                  <a:schemeClr val="tx1"/>
                </a:solidFill>
                <a:effectLst/>
                <a:latin typeface="Arial" charset="0"/>
                <a:ea typeface="ＭＳ Ｐゴシック" pitchFamily="18" charset="-128"/>
                <a:cs typeface="ＭＳ Ｐゴシック" charset="-128"/>
              </a:rPr>
              <a:t>Longer readout circle (no 4.5MHz speed) mainly for longer reset (noise reduction) if the feasibility study will show improvement in the detector performance (i.e. lower noise)</a:t>
            </a:r>
          </a:p>
          <a:p>
            <a:pPr lvl="0"/>
            <a:r>
              <a:rPr lang="en-US" sz="1200" kern="1200" dirty="0" smtClean="0">
                <a:solidFill>
                  <a:schemeClr val="tx1"/>
                </a:solidFill>
                <a:effectLst/>
                <a:latin typeface="Arial" charset="0"/>
                <a:ea typeface="ＭＳ Ｐゴシック" pitchFamily="18" charset="-128"/>
                <a:cs typeface="ＭＳ Ｐゴシック" charset="-128"/>
              </a:rPr>
              <a:t>Rest stays the same as in the mode 1</a:t>
            </a:r>
          </a:p>
          <a:p>
            <a:endParaRPr lang="en-US" dirty="0"/>
          </a:p>
        </p:txBody>
      </p:sp>
      <p:sp>
        <p:nvSpPr>
          <p:cNvPr id="4" name="Slide Number Placeholder 3"/>
          <p:cNvSpPr>
            <a:spLocks noGrp="1"/>
          </p:cNvSpPr>
          <p:nvPr>
            <p:ph type="sldNum" sz="quarter" idx="10"/>
          </p:nvPr>
        </p:nvSpPr>
        <p:spPr/>
        <p:txBody>
          <a:bodyPr/>
          <a:lstStyle/>
          <a:p>
            <a:pPr>
              <a:defRPr/>
            </a:pPr>
            <a:fld id="{5D9249F9-4FE2-476B-9E52-26101C9CEEA7}" type="slidenum">
              <a:rPr lang="de-DE" smtClean="0"/>
              <a:pPr>
                <a:defRPr/>
              </a:pPr>
              <a:t>18</a:t>
            </a:fld>
            <a:endParaRPr lang="de-DE"/>
          </a:p>
        </p:txBody>
      </p:sp>
    </p:spTree>
    <p:extLst>
      <p:ext uri="{BB962C8B-B14F-4D97-AF65-F5344CB8AC3E}">
        <p14:creationId xmlns:p14="http://schemas.microsoft.com/office/powerpoint/2010/main" val="4026764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b="1" dirty="0" smtClean="0"/>
              <a:t>LPD</a:t>
            </a:r>
          </a:p>
          <a:p>
            <a:endParaRPr lang="en-US" dirty="0" smtClean="0"/>
          </a:p>
          <a:p>
            <a:r>
              <a:rPr lang="en-US" sz="1200" b="1" kern="1200" dirty="0" smtClean="0">
                <a:solidFill>
                  <a:schemeClr val="tx1"/>
                </a:solidFill>
                <a:effectLst/>
                <a:latin typeface="Arial" charset="0"/>
                <a:ea typeface="ＭＳ Ｐゴシック" pitchFamily="18" charset="-128"/>
                <a:cs typeface="ＭＳ Ｐゴシック" charset="-128"/>
              </a:rPr>
              <a:t>Operation mode 1</a:t>
            </a:r>
            <a:endParaRPr lang="en-US" sz="1200" kern="1200" dirty="0" smtClean="0">
              <a:solidFill>
                <a:schemeClr val="tx1"/>
              </a:solidFill>
              <a:effectLst/>
              <a:latin typeface="Arial" charset="0"/>
              <a:ea typeface="ＭＳ Ｐゴシック" pitchFamily="18" charset="-128"/>
              <a:cs typeface="ＭＳ Ｐゴシック" charset="-128"/>
            </a:endParaRPr>
          </a:p>
          <a:p>
            <a:pPr lvl="0"/>
            <a:r>
              <a:rPr lang="en-US" sz="1200" kern="1200" dirty="0" smtClean="0">
                <a:solidFill>
                  <a:schemeClr val="tx1"/>
                </a:solidFill>
                <a:effectLst/>
                <a:latin typeface="Arial" charset="0"/>
                <a:ea typeface="ＭＳ Ｐゴシック" pitchFamily="18" charset="-128"/>
                <a:cs typeface="ＭＳ Ｐゴシック" charset="-128"/>
              </a:rPr>
              <a:t>E=12 keV (the same performance is expected  at 7-9 keV)</a:t>
            </a:r>
          </a:p>
          <a:p>
            <a:pPr lvl="0"/>
            <a:r>
              <a:rPr lang="de-DE" sz="1200" kern="1200" dirty="0" smtClean="0">
                <a:solidFill>
                  <a:schemeClr val="tx1"/>
                </a:solidFill>
                <a:effectLst/>
                <a:latin typeface="Arial" charset="0"/>
                <a:ea typeface="ＭＳ Ｐゴシック" pitchFamily="18" charset="-128"/>
                <a:cs typeface="ＭＳ Ｐゴシック" charset="-128"/>
              </a:rPr>
              <a:t>RMS </a:t>
            </a:r>
            <a:r>
              <a:rPr lang="de-DE" sz="1200" kern="1200" dirty="0" err="1" smtClean="0">
                <a:solidFill>
                  <a:schemeClr val="tx1"/>
                </a:solidFill>
                <a:effectLst/>
                <a:latin typeface="Arial" charset="0"/>
                <a:ea typeface="ＭＳ Ｐゴシック" pitchFamily="18" charset="-128"/>
                <a:cs typeface="ＭＳ Ｐゴシック" charset="-128"/>
              </a:rPr>
              <a:t>noise</a:t>
            </a:r>
            <a:r>
              <a:rPr lang="de-DE" sz="1200" kern="1200" dirty="0" smtClean="0">
                <a:solidFill>
                  <a:schemeClr val="tx1"/>
                </a:solidFill>
                <a:effectLst/>
                <a:latin typeface="Arial" charset="0"/>
                <a:ea typeface="ＭＳ Ｐゴシック" pitchFamily="18" charset="-128"/>
                <a:cs typeface="ＭＳ Ｐゴシック" charset="-128"/>
              </a:rPr>
              <a:t> = 1200 </a:t>
            </a:r>
            <a:r>
              <a:rPr lang="de-DE" sz="1200" kern="1200" dirty="0" err="1" smtClean="0">
                <a:solidFill>
                  <a:schemeClr val="tx1"/>
                </a:solidFill>
                <a:effectLst/>
                <a:latin typeface="Arial" charset="0"/>
                <a:ea typeface="ＭＳ Ｐゴシック" pitchFamily="18" charset="-128"/>
                <a:cs typeface="ＭＳ Ｐゴシック" charset="-128"/>
              </a:rPr>
              <a:t>e</a:t>
            </a:r>
            <a:r>
              <a:rPr lang="de-DE" sz="1200" kern="1200" dirty="0" smtClean="0">
                <a:solidFill>
                  <a:schemeClr val="tx1"/>
                </a:solidFill>
                <a:effectLst/>
                <a:latin typeface="Arial" charset="0"/>
                <a:ea typeface="ＭＳ Ｐゴシック" pitchFamily="18" charset="-128"/>
                <a:cs typeface="ＭＳ Ｐゴシック" charset="-128"/>
              </a:rPr>
              <a:t>- (0.35 ph@12 keV)</a:t>
            </a:r>
            <a:endParaRPr lang="en-US" sz="1200" kern="1200" dirty="0" smtClean="0">
              <a:solidFill>
                <a:schemeClr val="tx1"/>
              </a:solidFill>
              <a:effectLst/>
              <a:latin typeface="Arial" charset="0"/>
              <a:ea typeface="ＭＳ Ｐゴシック" pitchFamily="18" charset="-128"/>
              <a:cs typeface="ＭＳ Ｐゴシック" charset="-128"/>
            </a:endParaRPr>
          </a:p>
          <a:p>
            <a:pPr lvl="0"/>
            <a:r>
              <a:rPr lang="en-US" sz="1200" kern="1200" dirty="0" smtClean="0">
                <a:solidFill>
                  <a:schemeClr val="tx1"/>
                </a:solidFill>
                <a:effectLst/>
                <a:latin typeface="Arial" charset="0"/>
                <a:ea typeface="ＭＳ Ｐゴシック" pitchFamily="18" charset="-128"/>
                <a:cs typeface="ＭＳ Ｐゴシック" charset="-128"/>
              </a:rPr>
              <a:t>Single photon sensitivity at 7-9 keV is not required </a:t>
            </a:r>
          </a:p>
          <a:p>
            <a:pPr lvl="0"/>
            <a:r>
              <a:rPr lang="en-US" sz="1200" kern="1200" dirty="0" smtClean="0">
                <a:solidFill>
                  <a:schemeClr val="tx1"/>
                </a:solidFill>
                <a:effectLst/>
                <a:latin typeface="Arial" charset="0"/>
                <a:ea typeface="ＭＳ Ｐゴシック" pitchFamily="18" charset="-128"/>
                <a:cs typeface="ＭＳ Ｐゴシック" charset="-128"/>
              </a:rPr>
              <a:t>Max. nr of </a:t>
            </a:r>
            <a:r>
              <a:rPr lang="en-US" sz="1200" kern="1200" dirty="0" err="1" smtClean="0">
                <a:solidFill>
                  <a:schemeClr val="tx1"/>
                </a:solidFill>
                <a:effectLst/>
                <a:latin typeface="Arial" charset="0"/>
                <a:ea typeface="ＭＳ Ｐゴシック" pitchFamily="18" charset="-128"/>
                <a:cs typeface="ＭＳ Ｐゴシック" charset="-128"/>
              </a:rPr>
              <a:t>ph</a:t>
            </a:r>
            <a:r>
              <a:rPr lang="en-US" sz="1200" kern="1200" dirty="0" smtClean="0">
                <a:solidFill>
                  <a:schemeClr val="tx1"/>
                </a:solidFill>
                <a:effectLst/>
                <a:latin typeface="Arial" charset="0"/>
                <a:ea typeface="ＭＳ Ｐゴシック" pitchFamily="18" charset="-128"/>
                <a:cs typeface="ＭＳ Ｐゴシック" charset="-128"/>
              </a:rPr>
              <a:t>/pulse/pixel before saturation &gt; 10</a:t>
            </a:r>
            <a:r>
              <a:rPr lang="en-US" sz="1200" kern="1200" baseline="30000" dirty="0" smtClean="0">
                <a:solidFill>
                  <a:schemeClr val="tx1"/>
                </a:solidFill>
                <a:effectLst/>
                <a:latin typeface="Arial" charset="0"/>
                <a:ea typeface="ＭＳ Ｐゴシック" pitchFamily="18" charset="-128"/>
                <a:cs typeface="ＭＳ Ｐゴシック" charset="-128"/>
              </a:rPr>
              <a:t>4</a:t>
            </a:r>
            <a:r>
              <a:rPr lang="en-US" sz="1200" kern="1200" dirty="0" smtClean="0">
                <a:solidFill>
                  <a:schemeClr val="tx1"/>
                </a:solidFill>
                <a:effectLst/>
                <a:latin typeface="Arial" charset="0"/>
                <a:ea typeface="ＭＳ Ｐゴシック" pitchFamily="18" charset="-128"/>
                <a:cs typeface="ＭＳ Ｐゴシック" charset="-128"/>
              </a:rPr>
              <a:t> photons</a:t>
            </a:r>
          </a:p>
          <a:p>
            <a:pPr lvl="0"/>
            <a:r>
              <a:rPr lang="en-US" sz="1200" kern="1200" dirty="0" smtClean="0">
                <a:solidFill>
                  <a:schemeClr val="tx1"/>
                </a:solidFill>
                <a:effectLst/>
                <a:latin typeface="Arial" charset="0"/>
                <a:ea typeface="ＭＳ Ｐゴシック" pitchFamily="18" charset="-128"/>
                <a:cs typeface="ＭＳ Ｐゴシック" charset="-128"/>
              </a:rPr>
              <a:t>Full frame readout </a:t>
            </a:r>
          </a:p>
          <a:p>
            <a:pPr lvl="0"/>
            <a:r>
              <a:rPr lang="en-US" sz="1200" kern="1200" dirty="0" smtClean="0">
                <a:solidFill>
                  <a:schemeClr val="tx1"/>
                </a:solidFill>
                <a:effectLst/>
                <a:latin typeface="Arial" charset="0"/>
                <a:ea typeface="ＭＳ Ｐゴシック" pitchFamily="18" charset="-128"/>
                <a:cs typeface="ＭＳ Ｐゴシック" charset="-128"/>
              </a:rPr>
              <a:t>4.5MHz repetition rate (full memory, i.e. 512 memory cells) </a:t>
            </a:r>
          </a:p>
          <a:p>
            <a:pPr lvl="0"/>
            <a:r>
              <a:rPr lang="en-US" sz="1200" kern="1200" dirty="0" smtClean="0">
                <a:solidFill>
                  <a:schemeClr val="tx1"/>
                </a:solidFill>
                <a:effectLst/>
                <a:latin typeface="Arial" charset="0"/>
                <a:ea typeface="ＭＳ Ｐゴシック" pitchFamily="18" charset="-128"/>
                <a:cs typeface="ＭＳ Ｐゴシック" charset="-128"/>
              </a:rPr>
              <a:t>Veto/data reduction capability to adjust to the pulse rate </a:t>
            </a:r>
          </a:p>
          <a:p>
            <a:pPr lvl="0"/>
            <a:r>
              <a:rPr lang="en-US" sz="1200" kern="1200" dirty="0" smtClean="0">
                <a:solidFill>
                  <a:schemeClr val="tx1"/>
                </a:solidFill>
                <a:effectLst/>
                <a:latin typeface="Arial" charset="0"/>
                <a:ea typeface="ＭＳ Ｐゴシック" pitchFamily="18" charset="-128"/>
                <a:cs typeface="ＭＳ Ｐゴシック" charset="-128"/>
              </a:rPr>
              <a:t>Alignment precision –  according to WP-75 definition (see “</a:t>
            </a:r>
            <a:r>
              <a:rPr lang="en-US" sz="1200" u="sng" kern="1200" dirty="0" smtClean="0">
                <a:solidFill>
                  <a:schemeClr val="tx1"/>
                </a:solidFill>
                <a:effectLst/>
                <a:latin typeface="Arial" charset="0"/>
                <a:ea typeface="ＭＳ Ｐゴシック" pitchFamily="18" charset="-128"/>
                <a:cs typeface="ＭＳ Ｐゴシック" charset="-128"/>
                <a:hlinkClick r:id="rId3"/>
              </a:rPr>
              <a:t>Detector Alignment at European XFEL: Concepts &amp; Responsibilities</a:t>
            </a:r>
            <a:r>
              <a:rPr lang="en-US" sz="1200" kern="1200" dirty="0" smtClean="0">
                <a:solidFill>
                  <a:schemeClr val="tx1"/>
                </a:solidFill>
                <a:effectLst/>
                <a:latin typeface="Arial" charset="0"/>
                <a:ea typeface="ＭＳ Ｐゴシック" pitchFamily="18" charset="-128"/>
                <a:cs typeface="ＭＳ Ｐゴシック" charset="-128"/>
              </a:rPr>
              <a:t>” on Alfresco)</a:t>
            </a:r>
          </a:p>
          <a:p>
            <a:r>
              <a:rPr lang="en-US" sz="1200" kern="1200" dirty="0" smtClean="0">
                <a:solidFill>
                  <a:schemeClr val="tx1"/>
                </a:solidFill>
                <a:effectLst/>
                <a:latin typeface="Arial" charset="0"/>
                <a:ea typeface="ＭＳ Ｐゴシック" pitchFamily="18" charset="-128"/>
                <a:cs typeface="ＭＳ Ｐゴシック" charset="-128"/>
              </a:rPr>
              <a:t> </a:t>
            </a:r>
          </a:p>
          <a:p>
            <a:r>
              <a:rPr lang="en-US" sz="1200" b="1" kern="1200" dirty="0" smtClean="0">
                <a:solidFill>
                  <a:schemeClr val="tx1"/>
                </a:solidFill>
                <a:effectLst/>
                <a:latin typeface="Arial" charset="0"/>
                <a:ea typeface="ＭＳ Ｐゴシック" pitchFamily="18" charset="-128"/>
                <a:cs typeface="ＭＳ Ｐゴシック" charset="-128"/>
              </a:rPr>
              <a:t>Operation mode 2:</a:t>
            </a:r>
            <a:endParaRPr lang="en-US" sz="1200" kern="1200" dirty="0" smtClean="0">
              <a:solidFill>
                <a:schemeClr val="tx1"/>
              </a:solidFill>
              <a:effectLst/>
              <a:latin typeface="Arial" charset="0"/>
              <a:ea typeface="ＭＳ Ｐゴシック" pitchFamily="18" charset="-128"/>
              <a:cs typeface="ＭＳ Ｐゴシック" charset="-128"/>
            </a:endParaRPr>
          </a:p>
          <a:p>
            <a:pPr lvl="0"/>
            <a:r>
              <a:rPr lang="en-US" sz="1200" kern="1200" dirty="0" smtClean="0">
                <a:solidFill>
                  <a:schemeClr val="tx1"/>
                </a:solidFill>
                <a:effectLst/>
                <a:latin typeface="Arial" charset="0"/>
                <a:ea typeface="ＭＳ Ｐゴシック" pitchFamily="18" charset="-128"/>
                <a:cs typeface="ＭＳ Ｐゴシック" charset="-128"/>
              </a:rPr>
              <a:t>E= 20 keV</a:t>
            </a:r>
          </a:p>
          <a:p>
            <a:pPr lvl="0"/>
            <a:r>
              <a:rPr lang="en-US" sz="1200" kern="1200" dirty="0" smtClean="0">
                <a:solidFill>
                  <a:schemeClr val="tx1"/>
                </a:solidFill>
                <a:effectLst/>
                <a:latin typeface="Arial" charset="0"/>
                <a:ea typeface="ＭＳ Ｐゴシック" pitchFamily="18" charset="-128"/>
                <a:cs typeface="ＭＳ Ｐゴシック" charset="-128"/>
              </a:rPr>
              <a:t>0.21 </a:t>
            </a:r>
            <a:r>
              <a:rPr lang="en-US" sz="1200" kern="1200" dirty="0" err="1" smtClean="0">
                <a:solidFill>
                  <a:schemeClr val="tx1"/>
                </a:solidFill>
                <a:effectLst/>
                <a:latin typeface="Arial" charset="0"/>
                <a:ea typeface="ＭＳ Ｐゴシック" pitchFamily="18" charset="-128"/>
                <a:cs typeface="ＭＳ Ｐゴシック" charset="-128"/>
              </a:rPr>
              <a:t>ph</a:t>
            </a:r>
            <a:r>
              <a:rPr lang="en-US" sz="1200" kern="1200" dirty="0" smtClean="0">
                <a:solidFill>
                  <a:schemeClr val="tx1"/>
                </a:solidFill>
                <a:effectLst/>
                <a:latin typeface="Arial" charset="0"/>
                <a:ea typeface="ＭＳ Ｐゴシック" pitchFamily="18" charset="-128"/>
                <a:cs typeface="ＭＳ Ｐゴシック" charset="-128"/>
              </a:rPr>
              <a:t> noise @ 20 keV</a:t>
            </a:r>
          </a:p>
          <a:p>
            <a:pPr lvl="0"/>
            <a:r>
              <a:rPr lang="en-US" sz="1200" kern="1200" dirty="0" smtClean="0">
                <a:solidFill>
                  <a:schemeClr val="tx1"/>
                </a:solidFill>
                <a:effectLst/>
                <a:latin typeface="Arial" charset="0"/>
                <a:ea typeface="ＭＳ Ｐゴシック" pitchFamily="18" charset="-128"/>
                <a:cs typeface="ＭＳ Ｐゴシック" charset="-128"/>
              </a:rPr>
              <a:t>Rest stays the same as in the mode 1</a:t>
            </a:r>
          </a:p>
          <a:p>
            <a:r>
              <a:rPr lang="en-US" sz="1200" b="1" kern="1200" dirty="0" smtClean="0">
                <a:solidFill>
                  <a:schemeClr val="tx1"/>
                </a:solidFill>
                <a:effectLst/>
                <a:latin typeface="Arial" charset="0"/>
                <a:ea typeface="ＭＳ Ｐゴシック" pitchFamily="18" charset="-128"/>
                <a:cs typeface="ＭＳ Ｐゴシック" charset="-128"/>
              </a:rPr>
              <a:t> </a:t>
            </a:r>
            <a:endParaRPr lang="en-US" sz="1200" kern="1200" dirty="0" smtClean="0">
              <a:solidFill>
                <a:schemeClr val="tx1"/>
              </a:solidFill>
              <a:effectLst/>
              <a:latin typeface="Arial" charset="0"/>
              <a:ea typeface="ＭＳ Ｐゴシック" pitchFamily="18" charset="-128"/>
              <a:cs typeface="ＭＳ Ｐゴシック" charset="-128"/>
            </a:endParaRPr>
          </a:p>
          <a:p>
            <a:r>
              <a:rPr lang="en-US" sz="1200" b="1" kern="1200" dirty="0" smtClean="0">
                <a:solidFill>
                  <a:schemeClr val="tx1"/>
                </a:solidFill>
                <a:effectLst/>
                <a:latin typeface="Arial" charset="0"/>
                <a:ea typeface="ＭＳ Ｐゴシック" pitchFamily="18" charset="-128"/>
                <a:cs typeface="ＭＳ Ｐゴシック" charset="-128"/>
              </a:rPr>
              <a:t>Operation mode 3:  </a:t>
            </a:r>
            <a:endParaRPr lang="en-US" sz="1200" kern="1200" dirty="0" smtClean="0">
              <a:solidFill>
                <a:schemeClr val="tx1"/>
              </a:solidFill>
              <a:effectLst/>
              <a:latin typeface="Arial" charset="0"/>
              <a:ea typeface="ＭＳ Ｐゴシック" pitchFamily="18" charset="-128"/>
              <a:cs typeface="ＭＳ Ｐゴシック" charset="-128"/>
            </a:endParaRPr>
          </a:p>
          <a:p>
            <a:pPr lvl="0"/>
            <a:r>
              <a:rPr lang="en-US" sz="1200" kern="1200" dirty="0" smtClean="0">
                <a:solidFill>
                  <a:schemeClr val="tx1"/>
                </a:solidFill>
                <a:effectLst/>
                <a:latin typeface="Arial" charset="0"/>
                <a:ea typeface="ＭＳ Ｐゴシック" pitchFamily="18" charset="-128"/>
                <a:cs typeface="ＭＳ Ｐゴシック" charset="-128"/>
              </a:rPr>
              <a:t>E= 12 keV (the same performance expected  at 7-9 keV)</a:t>
            </a:r>
          </a:p>
          <a:p>
            <a:pPr lvl="0"/>
            <a:r>
              <a:rPr lang="en-US" sz="1200" kern="1200" dirty="0" smtClean="0">
                <a:solidFill>
                  <a:schemeClr val="tx1"/>
                </a:solidFill>
                <a:effectLst/>
                <a:latin typeface="Arial" charset="0"/>
                <a:ea typeface="ＭＳ Ｐゴシック" pitchFamily="18" charset="-128"/>
                <a:cs typeface="ＭＳ Ｐゴシック" charset="-128"/>
              </a:rPr>
              <a:t>Longer readout circle (no 4.5MHz speed) mainly for longer reset (noise reduction) if the feasibility study will show improvement in the detector performance (i.e. lower noise)</a:t>
            </a:r>
          </a:p>
          <a:p>
            <a:pPr lvl="0"/>
            <a:r>
              <a:rPr lang="en-US" sz="1200" kern="1200" dirty="0" smtClean="0">
                <a:solidFill>
                  <a:schemeClr val="tx1"/>
                </a:solidFill>
                <a:effectLst/>
                <a:latin typeface="Arial" charset="0"/>
                <a:ea typeface="ＭＳ Ｐゴシック" pitchFamily="18" charset="-128"/>
                <a:cs typeface="ＭＳ Ｐゴシック" charset="-128"/>
              </a:rPr>
              <a:t>Rest stays the same as in the mode 1</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D9249F9-4FE2-476B-9E52-26101C9CEEA7}" type="slidenum">
              <a:rPr lang="de-DE" smtClean="0"/>
              <a:pPr>
                <a:defRPr/>
              </a:pPr>
              <a:t>19</a:t>
            </a:fld>
            <a:endParaRPr lang="de-DE"/>
          </a:p>
        </p:txBody>
      </p:sp>
    </p:spTree>
    <p:extLst>
      <p:ext uri="{BB962C8B-B14F-4D97-AF65-F5344CB8AC3E}">
        <p14:creationId xmlns:p14="http://schemas.microsoft.com/office/powerpoint/2010/main" val="4026764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sldNum" sz="quarter"/>
          </p:nvPr>
        </p:nvSpPr>
        <p:spPr/>
        <p:txBody>
          <a:bodyPr/>
          <a:lstStyle/>
          <a:p>
            <a:pPr>
              <a:defRPr/>
            </a:pPr>
            <a:fld id="{BF6570A7-27F6-7E42-A5E2-1312D11A4A93}" type="slidenum">
              <a:rPr lang="en-US"/>
              <a:pPr>
                <a:defRPr/>
              </a:pPr>
              <a:t>21</a:t>
            </a:fld>
            <a:endParaRPr lang="en-US"/>
          </a:p>
        </p:txBody>
      </p:sp>
      <p:sp>
        <p:nvSpPr>
          <p:cNvPr id="16385" name="Text Box 1"/>
          <p:cNvSpPr txBox="1">
            <a:spLocks noGrp="1" noRot="1" noChangeAspect="1" noChangeArrowheads="1"/>
          </p:cNvSpPr>
          <p:nvPr>
            <p:ph type="sldImg"/>
          </p:nvPr>
        </p:nvSpPr>
        <p:spPr>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prstGeom prst="rect">
            <a:avLst/>
          </a:prstGeo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F46E3AB6-989D-4DD6-A471-67ACF010000B}" type="slidenum">
              <a:rPr lang="de-DE" sz="1200"/>
              <a:pPr/>
              <a:t>22</a:t>
            </a:fld>
            <a:endParaRPr lang="de-DE" sz="1200"/>
          </a:p>
        </p:txBody>
      </p:sp>
      <p:sp>
        <p:nvSpPr>
          <p:cNvPr id="1229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92"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eaLnBrk="1" hangingPunct="1">
              <a:lnSpc>
                <a:spcPct val="90000"/>
              </a:lnSpc>
              <a:spcBef>
                <a:spcPct val="0"/>
              </a:spcBef>
              <a:spcAft>
                <a:spcPct val="20000"/>
              </a:spcAft>
            </a:pPr>
            <a:r>
              <a:rPr lang="en-GB" b="1" smtClean="0">
                <a:ea typeface="ＭＳ Ｐゴシック" charset="-128"/>
              </a:rPr>
              <a:t>   </a:t>
            </a:r>
            <a:r>
              <a:rPr lang="en-GB" sz="1100" b="1" smtClean="0">
                <a:ea typeface="ＭＳ Ｐゴシック" charset="-128"/>
              </a:rPr>
              <a:t>Before you start</a:t>
            </a:r>
            <a:r>
              <a:rPr lang="en-GB" sz="1100" smtClean="0">
                <a:ea typeface="ＭＳ Ｐゴシック" charset="-128"/>
              </a:rPr>
              <a:t> editing the slides of your talk change to the </a:t>
            </a:r>
            <a:r>
              <a:rPr lang="en-GB" sz="1100" b="1" smtClean="0">
                <a:ea typeface="ＭＳ Ｐゴシック" charset="-128"/>
              </a:rPr>
              <a:t>Master Slide view</a:t>
            </a:r>
            <a:r>
              <a:rPr lang="en-GB" sz="1100" smtClean="0">
                <a:ea typeface="ＭＳ Ｐゴシック" charset="-128"/>
              </a:rPr>
              <a:t>:   </a:t>
            </a:r>
            <a:br>
              <a:rPr lang="en-GB" sz="1100" smtClean="0">
                <a:ea typeface="ＭＳ Ｐゴシック" charset="-128"/>
              </a:rPr>
            </a:br>
            <a:r>
              <a:rPr lang="en-GB" sz="1100" smtClean="0">
                <a:ea typeface="ＭＳ Ｐゴシック" charset="-128"/>
              </a:rPr>
              <a:t>   Menu button “View”,</a:t>
            </a:r>
            <a:r>
              <a:rPr lang="en-GB" sz="1100" smtClean="0">
                <a:ea typeface="ＭＳ Ｐゴシック" charset="-128"/>
                <a:sym typeface="Wingdings" charset="2"/>
              </a:rPr>
              <a:t> Master, Slide Master:</a:t>
            </a:r>
            <a:br>
              <a:rPr lang="en-GB" sz="1100" smtClean="0">
                <a:ea typeface="ＭＳ Ｐゴシック" charset="-128"/>
                <a:sym typeface="Wingdings" charset="2"/>
              </a:rPr>
            </a:br>
            <a:endParaRPr lang="en-GB" sz="1100" smtClean="0">
              <a:ea typeface="ＭＳ Ｐゴシック" charset="-128"/>
              <a:sym typeface="Wingdings" charset="2"/>
            </a:endParaRPr>
          </a:p>
          <a:p>
            <a:pPr marL="228600" indent="-228600" eaLnBrk="1" hangingPunct="1">
              <a:lnSpc>
                <a:spcPct val="90000"/>
              </a:lnSpc>
              <a:spcBef>
                <a:spcPct val="0"/>
              </a:spcBef>
              <a:spcAft>
                <a:spcPct val="20000"/>
              </a:spcAft>
            </a:pPr>
            <a:r>
              <a:rPr lang="en-GB" sz="1100" smtClean="0">
                <a:ea typeface="ＭＳ Ｐゴシック" charset="-128"/>
                <a:sym typeface="Wingdings" charset="2"/>
              </a:rPr>
              <a:t>   </a:t>
            </a:r>
            <a:r>
              <a:rPr lang="en-GB" sz="1100" b="1" smtClean="0">
                <a:ea typeface="ＭＳ Ｐゴシック" charset="-128"/>
                <a:sym typeface="Wingdings" charset="2"/>
              </a:rPr>
              <a:t>Edit the following 2 items in the 1st slide:</a:t>
            </a:r>
            <a:r>
              <a:rPr lang="en-GB" sz="1100" smtClean="0">
                <a:ea typeface="ＭＳ Ｐゴシック" charset="-128"/>
                <a:sym typeface="Wingdings" charset="2"/>
              </a:rPr>
              <a:t/>
            </a:r>
            <a:br>
              <a:rPr lang="en-GB" sz="1100" smtClean="0">
                <a:ea typeface="ＭＳ Ｐゴシック" charset="-128"/>
                <a:sym typeface="Wingdings" charset="2"/>
              </a:rPr>
            </a:br>
            <a:r>
              <a:rPr lang="en-GB" sz="1100" smtClean="0">
                <a:ea typeface="ＭＳ Ｐゴシック" charset="-128"/>
                <a:sym typeface="Wingdings" charset="2"/>
              </a:rPr>
              <a:t>   1)  1st row in the violet header: </a:t>
            </a:r>
            <a:br>
              <a:rPr lang="en-GB" sz="1100" smtClean="0">
                <a:ea typeface="ＭＳ Ｐゴシック" charset="-128"/>
                <a:sym typeface="Wingdings" charset="2"/>
              </a:rPr>
            </a:br>
            <a:r>
              <a:rPr lang="en-GB" sz="1100" smtClean="0">
                <a:ea typeface="ＭＳ Ｐゴシック" charset="-128"/>
                <a:sym typeface="Wingdings" charset="2"/>
              </a:rPr>
              <a:t>       Delete the existent text and write the title of your talk into this text field</a:t>
            </a:r>
            <a:br>
              <a:rPr lang="en-GB" sz="1100" smtClean="0">
                <a:ea typeface="ＭＳ Ｐゴシック" charset="-128"/>
                <a:sym typeface="Wingdings" charset="2"/>
              </a:rPr>
            </a:br>
            <a:r>
              <a:rPr lang="en-GB" sz="1100" smtClean="0">
                <a:ea typeface="ＭＳ Ｐゴシック" charset="-128"/>
                <a:sym typeface="Wingdings" charset="2"/>
              </a:rPr>
              <a:t>   2)  The 2 rows in the footer area: Delete the text and write the information </a:t>
            </a:r>
            <a:br>
              <a:rPr lang="en-GB" sz="1100" smtClean="0">
                <a:ea typeface="ＭＳ Ｐゴシック" charset="-128"/>
                <a:sym typeface="Wingdings" charset="2"/>
              </a:rPr>
            </a:br>
            <a:r>
              <a:rPr lang="en-GB" sz="1100" smtClean="0">
                <a:ea typeface="ＭＳ Ｐゴシック" charset="-128"/>
                <a:sym typeface="Wingdings" charset="2"/>
              </a:rPr>
              <a:t>       regarding your talk (same as on the Title Slide) into this text field.  </a:t>
            </a:r>
            <a:br>
              <a:rPr lang="en-GB" sz="1100" smtClean="0">
                <a:ea typeface="ＭＳ Ｐゴシック" charset="-128"/>
                <a:sym typeface="Wingdings" charset="2"/>
              </a:rPr>
            </a:br>
            <a:endParaRPr lang="en-GB" sz="1100" smtClean="0">
              <a:ea typeface="ＭＳ Ｐゴシック" charset="-128"/>
              <a:sym typeface="Wingdings" charset="2"/>
            </a:endParaRPr>
          </a:p>
          <a:p>
            <a:pPr marL="228600" indent="-228600" eaLnBrk="1" hangingPunct="1">
              <a:lnSpc>
                <a:spcPct val="90000"/>
              </a:lnSpc>
              <a:spcBef>
                <a:spcPct val="0"/>
              </a:spcBef>
              <a:spcAft>
                <a:spcPct val="20000"/>
              </a:spcAft>
            </a:pPr>
            <a:r>
              <a:rPr lang="en-GB" sz="1100" smtClean="0">
                <a:ea typeface="ＭＳ Ｐゴシック" charset="-128"/>
                <a:sym typeface="Wingdings" charset="2"/>
              </a:rPr>
              <a:t>   If you want to use more </a:t>
            </a:r>
            <a:r>
              <a:rPr lang="en-GB" sz="1100" b="1" smtClean="0">
                <a:ea typeface="ＭＳ Ｐゴシック" charset="-128"/>
                <a:sym typeface="Wingdings" charset="2"/>
              </a:rPr>
              <a:t>partner logos</a:t>
            </a:r>
            <a:r>
              <a:rPr lang="en-GB" sz="1100" smtClean="0">
                <a:ea typeface="ＭＳ Ｐゴシック" charset="-128"/>
                <a:sym typeface="Wingdings" charset="2"/>
              </a:rPr>
              <a:t> position them left </a:t>
            </a:r>
            <a:br>
              <a:rPr lang="en-GB" sz="1100" smtClean="0">
                <a:ea typeface="ＭＳ Ｐゴシック" charset="-128"/>
                <a:sym typeface="Wingdings" charset="2"/>
              </a:rPr>
            </a:br>
            <a:r>
              <a:rPr lang="en-GB" sz="1100" smtClean="0">
                <a:ea typeface="ＭＳ Ｐゴシック" charset="-128"/>
                <a:sym typeface="Wingdings" charset="2"/>
              </a:rPr>
              <a:t>   beside the DESY logo in the footer area </a:t>
            </a:r>
            <a:br>
              <a:rPr lang="en-GB" sz="1100" smtClean="0">
                <a:ea typeface="ＭＳ Ｐゴシック" charset="-128"/>
                <a:sym typeface="Wingdings" charset="2"/>
              </a:rPr>
            </a:br>
            <a:r>
              <a:rPr lang="en-GB" sz="1100" smtClean="0">
                <a:ea typeface="ＭＳ Ｐゴシック" charset="-128"/>
                <a:sym typeface="Wingdings" charset="2"/>
              </a:rPr>
              <a:t>   </a:t>
            </a:r>
            <a:r>
              <a:rPr lang="en-GB" sz="1100" b="1" smtClean="0">
                <a:ea typeface="ＭＳ Ｐゴシック" charset="-128"/>
                <a:sym typeface="Wingdings" charset="2"/>
              </a:rPr>
              <a:t>Close Master View</a:t>
            </a:r>
            <a:endParaRPr lang="en-GB" sz="1100" b="1" smtClean="0">
              <a:ea typeface="ＭＳ Ｐゴシック" charset="-128"/>
            </a:endParaRPr>
          </a:p>
          <a:p>
            <a:pPr marL="228600" indent="-228600" eaLnBrk="1" hangingPunct="1">
              <a:lnSpc>
                <a:spcPct val="90000"/>
              </a:lnSpc>
              <a:spcBef>
                <a:spcPct val="0"/>
              </a:spcBef>
              <a:spcAft>
                <a:spcPct val="20000"/>
              </a:spcAft>
            </a:pPr>
            <a:endParaRPr lang="en-US" sz="1100" smtClean="0">
              <a:ea typeface="ＭＳ Ｐゴシック" charset="-128"/>
              <a:sym typeface="Wingdings" charset="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sldNum" sz="quarter"/>
          </p:nvPr>
        </p:nvSpPr>
        <p:spPr/>
        <p:txBody>
          <a:bodyPr/>
          <a:lstStyle/>
          <a:p>
            <a:pPr>
              <a:defRPr/>
            </a:pPr>
            <a:fld id="{BF6570A7-27F6-7E42-A5E2-1312D11A4A93}" type="slidenum">
              <a:rPr lang="en-US"/>
              <a:pPr>
                <a:defRPr/>
              </a:pPr>
              <a:t>23</a:t>
            </a:fld>
            <a:endParaRPr lang="en-US"/>
          </a:p>
        </p:txBody>
      </p:sp>
      <p:sp>
        <p:nvSpPr>
          <p:cNvPr id="16385" name="Text Box 1"/>
          <p:cNvSpPr txBox="1">
            <a:spLocks noGrp="1" noRot="1" noChangeAspect="1" noChangeArrowheads="1"/>
          </p:cNvSpPr>
          <p:nvPr>
            <p:ph type="sldImg"/>
          </p:nvPr>
        </p:nvSpPr>
        <p:spPr>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prstGeom prst="rect">
            <a:avLst/>
          </a:prstGeo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F46E3AB6-989D-4DD6-A471-67ACF010000B}" type="slidenum">
              <a:rPr lang="de-DE" sz="1200"/>
              <a:pPr/>
              <a:t>24</a:t>
            </a:fld>
            <a:endParaRPr lang="de-DE" sz="1200"/>
          </a:p>
        </p:txBody>
      </p:sp>
      <p:sp>
        <p:nvSpPr>
          <p:cNvPr id="1229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92"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eaLnBrk="1" hangingPunct="1">
              <a:lnSpc>
                <a:spcPct val="90000"/>
              </a:lnSpc>
              <a:spcBef>
                <a:spcPct val="0"/>
              </a:spcBef>
              <a:spcAft>
                <a:spcPct val="20000"/>
              </a:spcAft>
            </a:pPr>
            <a:r>
              <a:rPr lang="en-GB" b="1" smtClean="0">
                <a:ea typeface="ＭＳ Ｐゴシック" charset="-128"/>
              </a:rPr>
              <a:t>   </a:t>
            </a:r>
            <a:r>
              <a:rPr lang="en-GB" sz="1100" b="1" smtClean="0">
                <a:ea typeface="ＭＳ Ｐゴシック" charset="-128"/>
              </a:rPr>
              <a:t>Before you start</a:t>
            </a:r>
            <a:r>
              <a:rPr lang="en-GB" sz="1100" smtClean="0">
                <a:ea typeface="ＭＳ Ｐゴシック" charset="-128"/>
              </a:rPr>
              <a:t> editing the slides of your talk change to the </a:t>
            </a:r>
            <a:r>
              <a:rPr lang="en-GB" sz="1100" b="1" smtClean="0">
                <a:ea typeface="ＭＳ Ｐゴシック" charset="-128"/>
              </a:rPr>
              <a:t>Master Slide view</a:t>
            </a:r>
            <a:r>
              <a:rPr lang="en-GB" sz="1100" smtClean="0">
                <a:ea typeface="ＭＳ Ｐゴシック" charset="-128"/>
              </a:rPr>
              <a:t>:   </a:t>
            </a:r>
            <a:br>
              <a:rPr lang="en-GB" sz="1100" smtClean="0">
                <a:ea typeface="ＭＳ Ｐゴシック" charset="-128"/>
              </a:rPr>
            </a:br>
            <a:r>
              <a:rPr lang="en-GB" sz="1100" smtClean="0">
                <a:ea typeface="ＭＳ Ｐゴシック" charset="-128"/>
              </a:rPr>
              <a:t>   Menu button “View”,</a:t>
            </a:r>
            <a:r>
              <a:rPr lang="en-GB" sz="1100" smtClean="0">
                <a:ea typeface="ＭＳ Ｐゴシック" charset="-128"/>
                <a:sym typeface="Wingdings" charset="2"/>
              </a:rPr>
              <a:t> Master, Slide Master:</a:t>
            </a:r>
            <a:br>
              <a:rPr lang="en-GB" sz="1100" smtClean="0">
                <a:ea typeface="ＭＳ Ｐゴシック" charset="-128"/>
                <a:sym typeface="Wingdings" charset="2"/>
              </a:rPr>
            </a:br>
            <a:endParaRPr lang="en-GB" sz="1100" smtClean="0">
              <a:ea typeface="ＭＳ Ｐゴシック" charset="-128"/>
              <a:sym typeface="Wingdings" charset="2"/>
            </a:endParaRPr>
          </a:p>
          <a:p>
            <a:pPr marL="228600" indent="-228600" eaLnBrk="1" hangingPunct="1">
              <a:lnSpc>
                <a:spcPct val="90000"/>
              </a:lnSpc>
              <a:spcBef>
                <a:spcPct val="0"/>
              </a:spcBef>
              <a:spcAft>
                <a:spcPct val="20000"/>
              </a:spcAft>
            </a:pPr>
            <a:r>
              <a:rPr lang="en-GB" sz="1100" smtClean="0">
                <a:ea typeface="ＭＳ Ｐゴシック" charset="-128"/>
                <a:sym typeface="Wingdings" charset="2"/>
              </a:rPr>
              <a:t>   </a:t>
            </a:r>
            <a:r>
              <a:rPr lang="en-GB" sz="1100" b="1" smtClean="0">
                <a:ea typeface="ＭＳ Ｐゴシック" charset="-128"/>
                <a:sym typeface="Wingdings" charset="2"/>
              </a:rPr>
              <a:t>Edit the following 2 items in the 1st slide:</a:t>
            </a:r>
            <a:r>
              <a:rPr lang="en-GB" sz="1100" smtClean="0">
                <a:ea typeface="ＭＳ Ｐゴシック" charset="-128"/>
                <a:sym typeface="Wingdings" charset="2"/>
              </a:rPr>
              <a:t/>
            </a:r>
            <a:br>
              <a:rPr lang="en-GB" sz="1100" smtClean="0">
                <a:ea typeface="ＭＳ Ｐゴシック" charset="-128"/>
                <a:sym typeface="Wingdings" charset="2"/>
              </a:rPr>
            </a:br>
            <a:r>
              <a:rPr lang="en-GB" sz="1100" smtClean="0">
                <a:ea typeface="ＭＳ Ｐゴシック" charset="-128"/>
                <a:sym typeface="Wingdings" charset="2"/>
              </a:rPr>
              <a:t>   1)  1st row in the violet header: </a:t>
            </a:r>
            <a:br>
              <a:rPr lang="en-GB" sz="1100" smtClean="0">
                <a:ea typeface="ＭＳ Ｐゴシック" charset="-128"/>
                <a:sym typeface="Wingdings" charset="2"/>
              </a:rPr>
            </a:br>
            <a:r>
              <a:rPr lang="en-GB" sz="1100" smtClean="0">
                <a:ea typeface="ＭＳ Ｐゴシック" charset="-128"/>
                <a:sym typeface="Wingdings" charset="2"/>
              </a:rPr>
              <a:t>       Delete the existent text and write the title of your talk into this text field</a:t>
            </a:r>
            <a:br>
              <a:rPr lang="en-GB" sz="1100" smtClean="0">
                <a:ea typeface="ＭＳ Ｐゴシック" charset="-128"/>
                <a:sym typeface="Wingdings" charset="2"/>
              </a:rPr>
            </a:br>
            <a:r>
              <a:rPr lang="en-GB" sz="1100" smtClean="0">
                <a:ea typeface="ＭＳ Ｐゴシック" charset="-128"/>
                <a:sym typeface="Wingdings" charset="2"/>
              </a:rPr>
              <a:t>   2)  The 2 rows in the footer area: Delete the text and write the information </a:t>
            </a:r>
            <a:br>
              <a:rPr lang="en-GB" sz="1100" smtClean="0">
                <a:ea typeface="ＭＳ Ｐゴシック" charset="-128"/>
                <a:sym typeface="Wingdings" charset="2"/>
              </a:rPr>
            </a:br>
            <a:r>
              <a:rPr lang="en-GB" sz="1100" smtClean="0">
                <a:ea typeface="ＭＳ Ｐゴシック" charset="-128"/>
                <a:sym typeface="Wingdings" charset="2"/>
              </a:rPr>
              <a:t>       regarding your talk (same as on the Title Slide) into this text field.  </a:t>
            </a:r>
            <a:br>
              <a:rPr lang="en-GB" sz="1100" smtClean="0">
                <a:ea typeface="ＭＳ Ｐゴシック" charset="-128"/>
                <a:sym typeface="Wingdings" charset="2"/>
              </a:rPr>
            </a:br>
            <a:endParaRPr lang="en-GB" sz="1100" smtClean="0">
              <a:ea typeface="ＭＳ Ｐゴシック" charset="-128"/>
              <a:sym typeface="Wingdings" charset="2"/>
            </a:endParaRPr>
          </a:p>
          <a:p>
            <a:pPr marL="228600" indent="-228600" eaLnBrk="1" hangingPunct="1">
              <a:lnSpc>
                <a:spcPct val="90000"/>
              </a:lnSpc>
              <a:spcBef>
                <a:spcPct val="0"/>
              </a:spcBef>
              <a:spcAft>
                <a:spcPct val="20000"/>
              </a:spcAft>
            </a:pPr>
            <a:r>
              <a:rPr lang="en-GB" sz="1100" smtClean="0">
                <a:ea typeface="ＭＳ Ｐゴシック" charset="-128"/>
                <a:sym typeface="Wingdings" charset="2"/>
              </a:rPr>
              <a:t>   If you want to use more </a:t>
            </a:r>
            <a:r>
              <a:rPr lang="en-GB" sz="1100" b="1" smtClean="0">
                <a:ea typeface="ＭＳ Ｐゴシック" charset="-128"/>
                <a:sym typeface="Wingdings" charset="2"/>
              </a:rPr>
              <a:t>partner logos</a:t>
            </a:r>
            <a:r>
              <a:rPr lang="en-GB" sz="1100" smtClean="0">
                <a:ea typeface="ＭＳ Ｐゴシック" charset="-128"/>
                <a:sym typeface="Wingdings" charset="2"/>
              </a:rPr>
              <a:t> position them left </a:t>
            </a:r>
            <a:br>
              <a:rPr lang="en-GB" sz="1100" smtClean="0">
                <a:ea typeface="ＭＳ Ｐゴシック" charset="-128"/>
                <a:sym typeface="Wingdings" charset="2"/>
              </a:rPr>
            </a:br>
            <a:r>
              <a:rPr lang="en-GB" sz="1100" smtClean="0">
                <a:ea typeface="ＭＳ Ｐゴシック" charset="-128"/>
                <a:sym typeface="Wingdings" charset="2"/>
              </a:rPr>
              <a:t>   beside the DESY logo in the footer area </a:t>
            </a:r>
            <a:br>
              <a:rPr lang="en-GB" sz="1100" smtClean="0">
                <a:ea typeface="ＭＳ Ｐゴシック" charset="-128"/>
                <a:sym typeface="Wingdings" charset="2"/>
              </a:rPr>
            </a:br>
            <a:r>
              <a:rPr lang="en-GB" sz="1100" smtClean="0">
                <a:ea typeface="ＭＳ Ｐゴシック" charset="-128"/>
                <a:sym typeface="Wingdings" charset="2"/>
              </a:rPr>
              <a:t>   </a:t>
            </a:r>
            <a:r>
              <a:rPr lang="en-GB" sz="1100" b="1" smtClean="0">
                <a:ea typeface="ＭＳ Ｐゴシック" charset="-128"/>
                <a:sym typeface="Wingdings" charset="2"/>
              </a:rPr>
              <a:t>Close Master View</a:t>
            </a:r>
            <a:endParaRPr lang="en-GB" sz="1100" b="1" smtClean="0">
              <a:ea typeface="ＭＳ Ｐゴシック" charset="-128"/>
            </a:endParaRPr>
          </a:p>
          <a:p>
            <a:pPr marL="228600" indent="-228600" eaLnBrk="1" hangingPunct="1">
              <a:lnSpc>
                <a:spcPct val="90000"/>
              </a:lnSpc>
              <a:spcBef>
                <a:spcPct val="0"/>
              </a:spcBef>
              <a:spcAft>
                <a:spcPct val="20000"/>
              </a:spcAft>
            </a:pPr>
            <a:endParaRPr lang="en-US" sz="1100" smtClean="0">
              <a:ea typeface="ＭＳ Ｐゴシック" charset="-128"/>
              <a:sym typeface="Wingdings" charset="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F46E3AB6-989D-4DD6-A471-67ACF010000B}" type="slidenum">
              <a:rPr lang="de-DE" sz="1200"/>
              <a:pPr/>
              <a:t>25</a:t>
            </a:fld>
            <a:endParaRPr lang="de-DE" sz="1200"/>
          </a:p>
        </p:txBody>
      </p:sp>
      <p:sp>
        <p:nvSpPr>
          <p:cNvPr id="1229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92"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eaLnBrk="1" hangingPunct="1">
              <a:lnSpc>
                <a:spcPct val="90000"/>
              </a:lnSpc>
              <a:spcBef>
                <a:spcPct val="0"/>
              </a:spcBef>
              <a:spcAft>
                <a:spcPct val="20000"/>
              </a:spcAft>
            </a:pPr>
            <a:r>
              <a:rPr lang="en-GB" b="1" smtClean="0">
                <a:ea typeface="ＭＳ Ｐゴシック" charset="-128"/>
              </a:rPr>
              <a:t>   </a:t>
            </a:r>
            <a:r>
              <a:rPr lang="en-GB" sz="1100" b="1" smtClean="0">
                <a:ea typeface="ＭＳ Ｐゴシック" charset="-128"/>
              </a:rPr>
              <a:t>Before you start</a:t>
            </a:r>
            <a:r>
              <a:rPr lang="en-GB" sz="1100" smtClean="0">
                <a:ea typeface="ＭＳ Ｐゴシック" charset="-128"/>
              </a:rPr>
              <a:t> editing the slides of your talk change to the </a:t>
            </a:r>
            <a:r>
              <a:rPr lang="en-GB" sz="1100" b="1" smtClean="0">
                <a:ea typeface="ＭＳ Ｐゴシック" charset="-128"/>
              </a:rPr>
              <a:t>Master Slide view</a:t>
            </a:r>
            <a:r>
              <a:rPr lang="en-GB" sz="1100" smtClean="0">
                <a:ea typeface="ＭＳ Ｐゴシック" charset="-128"/>
              </a:rPr>
              <a:t>:   </a:t>
            </a:r>
            <a:br>
              <a:rPr lang="en-GB" sz="1100" smtClean="0">
                <a:ea typeface="ＭＳ Ｐゴシック" charset="-128"/>
              </a:rPr>
            </a:br>
            <a:r>
              <a:rPr lang="en-GB" sz="1100" smtClean="0">
                <a:ea typeface="ＭＳ Ｐゴシック" charset="-128"/>
              </a:rPr>
              <a:t>   Menu button “View”,</a:t>
            </a:r>
            <a:r>
              <a:rPr lang="en-GB" sz="1100" smtClean="0">
                <a:ea typeface="ＭＳ Ｐゴシック" charset="-128"/>
                <a:sym typeface="Wingdings" charset="2"/>
              </a:rPr>
              <a:t> Master, Slide Master:</a:t>
            </a:r>
            <a:br>
              <a:rPr lang="en-GB" sz="1100" smtClean="0">
                <a:ea typeface="ＭＳ Ｐゴシック" charset="-128"/>
                <a:sym typeface="Wingdings" charset="2"/>
              </a:rPr>
            </a:br>
            <a:endParaRPr lang="en-GB" sz="1100" smtClean="0">
              <a:ea typeface="ＭＳ Ｐゴシック" charset="-128"/>
              <a:sym typeface="Wingdings" charset="2"/>
            </a:endParaRPr>
          </a:p>
          <a:p>
            <a:pPr marL="228600" indent="-228600" eaLnBrk="1" hangingPunct="1">
              <a:lnSpc>
                <a:spcPct val="90000"/>
              </a:lnSpc>
              <a:spcBef>
                <a:spcPct val="0"/>
              </a:spcBef>
              <a:spcAft>
                <a:spcPct val="20000"/>
              </a:spcAft>
            </a:pPr>
            <a:r>
              <a:rPr lang="en-GB" sz="1100" smtClean="0">
                <a:ea typeface="ＭＳ Ｐゴシック" charset="-128"/>
                <a:sym typeface="Wingdings" charset="2"/>
              </a:rPr>
              <a:t>   </a:t>
            </a:r>
            <a:r>
              <a:rPr lang="en-GB" sz="1100" b="1" smtClean="0">
                <a:ea typeface="ＭＳ Ｐゴシック" charset="-128"/>
                <a:sym typeface="Wingdings" charset="2"/>
              </a:rPr>
              <a:t>Edit the following 2 items in the 1st slide:</a:t>
            </a:r>
            <a:r>
              <a:rPr lang="en-GB" sz="1100" smtClean="0">
                <a:ea typeface="ＭＳ Ｐゴシック" charset="-128"/>
                <a:sym typeface="Wingdings" charset="2"/>
              </a:rPr>
              <a:t/>
            </a:r>
            <a:br>
              <a:rPr lang="en-GB" sz="1100" smtClean="0">
                <a:ea typeface="ＭＳ Ｐゴシック" charset="-128"/>
                <a:sym typeface="Wingdings" charset="2"/>
              </a:rPr>
            </a:br>
            <a:r>
              <a:rPr lang="en-GB" sz="1100" smtClean="0">
                <a:ea typeface="ＭＳ Ｐゴシック" charset="-128"/>
                <a:sym typeface="Wingdings" charset="2"/>
              </a:rPr>
              <a:t>   1)  1st row in the violet header: </a:t>
            </a:r>
            <a:br>
              <a:rPr lang="en-GB" sz="1100" smtClean="0">
                <a:ea typeface="ＭＳ Ｐゴシック" charset="-128"/>
                <a:sym typeface="Wingdings" charset="2"/>
              </a:rPr>
            </a:br>
            <a:r>
              <a:rPr lang="en-GB" sz="1100" smtClean="0">
                <a:ea typeface="ＭＳ Ｐゴシック" charset="-128"/>
                <a:sym typeface="Wingdings" charset="2"/>
              </a:rPr>
              <a:t>       Delete the existent text and write the title of your talk into this text field</a:t>
            </a:r>
            <a:br>
              <a:rPr lang="en-GB" sz="1100" smtClean="0">
                <a:ea typeface="ＭＳ Ｐゴシック" charset="-128"/>
                <a:sym typeface="Wingdings" charset="2"/>
              </a:rPr>
            </a:br>
            <a:r>
              <a:rPr lang="en-GB" sz="1100" smtClean="0">
                <a:ea typeface="ＭＳ Ｐゴシック" charset="-128"/>
                <a:sym typeface="Wingdings" charset="2"/>
              </a:rPr>
              <a:t>   2)  The 2 rows in the footer area: Delete the text and write the information </a:t>
            </a:r>
            <a:br>
              <a:rPr lang="en-GB" sz="1100" smtClean="0">
                <a:ea typeface="ＭＳ Ｐゴシック" charset="-128"/>
                <a:sym typeface="Wingdings" charset="2"/>
              </a:rPr>
            </a:br>
            <a:r>
              <a:rPr lang="en-GB" sz="1100" smtClean="0">
                <a:ea typeface="ＭＳ Ｐゴシック" charset="-128"/>
                <a:sym typeface="Wingdings" charset="2"/>
              </a:rPr>
              <a:t>       regarding your talk (same as on the Title Slide) into this text field.  </a:t>
            </a:r>
            <a:br>
              <a:rPr lang="en-GB" sz="1100" smtClean="0">
                <a:ea typeface="ＭＳ Ｐゴシック" charset="-128"/>
                <a:sym typeface="Wingdings" charset="2"/>
              </a:rPr>
            </a:br>
            <a:endParaRPr lang="en-GB" sz="1100" smtClean="0">
              <a:ea typeface="ＭＳ Ｐゴシック" charset="-128"/>
              <a:sym typeface="Wingdings" charset="2"/>
            </a:endParaRPr>
          </a:p>
          <a:p>
            <a:pPr marL="228600" indent="-228600" eaLnBrk="1" hangingPunct="1">
              <a:lnSpc>
                <a:spcPct val="90000"/>
              </a:lnSpc>
              <a:spcBef>
                <a:spcPct val="0"/>
              </a:spcBef>
              <a:spcAft>
                <a:spcPct val="20000"/>
              </a:spcAft>
            </a:pPr>
            <a:r>
              <a:rPr lang="en-GB" sz="1100" smtClean="0">
                <a:ea typeface="ＭＳ Ｐゴシック" charset="-128"/>
                <a:sym typeface="Wingdings" charset="2"/>
              </a:rPr>
              <a:t>   If you want to use more </a:t>
            </a:r>
            <a:r>
              <a:rPr lang="en-GB" sz="1100" b="1" smtClean="0">
                <a:ea typeface="ＭＳ Ｐゴシック" charset="-128"/>
                <a:sym typeface="Wingdings" charset="2"/>
              </a:rPr>
              <a:t>partner logos</a:t>
            </a:r>
            <a:r>
              <a:rPr lang="en-GB" sz="1100" smtClean="0">
                <a:ea typeface="ＭＳ Ｐゴシック" charset="-128"/>
                <a:sym typeface="Wingdings" charset="2"/>
              </a:rPr>
              <a:t> position them left </a:t>
            </a:r>
            <a:br>
              <a:rPr lang="en-GB" sz="1100" smtClean="0">
                <a:ea typeface="ＭＳ Ｐゴシック" charset="-128"/>
                <a:sym typeface="Wingdings" charset="2"/>
              </a:rPr>
            </a:br>
            <a:r>
              <a:rPr lang="en-GB" sz="1100" smtClean="0">
                <a:ea typeface="ＭＳ Ｐゴシック" charset="-128"/>
                <a:sym typeface="Wingdings" charset="2"/>
              </a:rPr>
              <a:t>   beside the DESY logo in the footer area </a:t>
            </a:r>
            <a:br>
              <a:rPr lang="en-GB" sz="1100" smtClean="0">
                <a:ea typeface="ＭＳ Ｐゴシック" charset="-128"/>
                <a:sym typeface="Wingdings" charset="2"/>
              </a:rPr>
            </a:br>
            <a:r>
              <a:rPr lang="en-GB" sz="1100" smtClean="0">
                <a:ea typeface="ＭＳ Ｐゴシック" charset="-128"/>
                <a:sym typeface="Wingdings" charset="2"/>
              </a:rPr>
              <a:t>   </a:t>
            </a:r>
            <a:r>
              <a:rPr lang="en-GB" sz="1100" b="1" smtClean="0">
                <a:ea typeface="ＭＳ Ｐゴシック" charset="-128"/>
                <a:sym typeface="Wingdings" charset="2"/>
              </a:rPr>
              <a:t>Close Master View</a:t>
            </a:r>
            <a:endParaRPr lang="en-GB" sz="1100" b="1" smtClean="0">
              <a:ea typeface="ＭＳ Ｐゴシック" charset="-128"/>
            </a:endParaRPr>
          </a:p>
          <a:p>
            <a:pPr marL="228600" indent="-228600" eaLnBrk="1" hangingPunct="1">
              <a:lnSpc>
                <a:spcPct val="90000"/>
              </a:lnSpc>
              <a:spcBef>
                <a:spcPct val="0"/>
              </a:spcBef>
              <a:spcAft>
                <a:spcPct val="20000"/>
              </a:spcAft>
            </a:pPr>
            <a:endParaRPr lang="en-US" sz="1100" smtClean="0">
              <a:ea typeface="ＭＳ Ｐゴシック" charset="-128"/>
              <a:sym typeface="Wingdings" charset="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sldNum" sz="quarter"/>
          </p:nvPr>
        </p:nvSpPr>
        <p:spPr/>
        <p:txBody>
          <a:bodyPr/>
          <a:lstStyle/>
          <a:p>
            <a:pPr>
              <a:defRPr/>
            </a:pPr>
            <a:fld id="{2D44BE9F-E9A3-F646-95A9-9DE4D4D5D741}" type="slidenum">
              <a:rPr lang="en-US"/>
              <a:pPr>
                <a:defRPr/>
              </a:pPr>
              <a:t>3</a:t>
            </a:fld>
            <a:endParaRPr lang="en-US"/>
          </a:p>
        </p:txBody>
      </p:sp>
      <p:sp>
        <p:nvSpPr>
          <p:cNvPr id="14337" name="Text Box 1"/>
          <p:cNvSpPr txBox="1">
            <a:spLocks noGrp="1" noRot="1" noChangeAspect="1" noChangeArrowheads="1"/>
          </p:cNvSpPr>
          <p:nvPr>
            <p:ph type="sldImg"/>
          </p:nvPr>
        </p:nvSpPr>
        <p:spPr>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338" name="Text Box 2"/>
          <p:cNvSpPr txBox="1">
            <a:spLocks noGrp="1" noChangeArrowheads="1"/>
          </p:cNvSpPr>
          <p:nvPr>
            <p:ph type="body" idx="1"/>
          </p:nvPr>
        </p:nvSpPr>
        <p:spPr>
          <a:xfrm>
            <a:off x="685800" y="4343400"/>
            <a:ext cx="5486400" cy="4175125"/>
          </a:xfrm>
          <a:prstGeom prst="rect">
            <a:avLst/>
          </a:prstGeo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9pPr>
          </a:lstStyle>
          <a:p>
            <a:pPr eaLnBrk="1" hangingPunct="1">
              <a:spcBef>
                <a:spcPts val="450"/>
              </a:spcBef>
              <a:defRPr/>
            </a:pPr>
            <a:r>
              <a:rPr lang="en-US" dirty="0" smtClean="0">
                <a:latin typeface="Arial" charset="0"/>
              </a:rPr>
              <a:t>FXE: </a:t>
            </a:r>
          </a:p>
          <a:p>
            <a:pPr eaLnBrk="1" hangingPunct="1">
              <a:spcBef>
                <a:spcPts val="450"/>
              </a:spcBef>
              <a:defRPr/>
            </a:pPr>
            <a:r>
              <a:rPr lang="en-US" dirty="0" smtClean="0">
                <a:latin typeface="Arial" charset="0"/>
              </a:rPr>
              <a:t>will permit ultrafast pump-probe studies of solid and liquid samples, using different structural tools: X-ray absorption spectroscopies, requiring </a:t>
            </a:r>
            <a:r>
              <a:rPr lang="en-US" dirty="0" err="1" smtClean="0">
                <a:latin typeface="Arial" charset="0"/>
              </a:rPr>
              <a:t>tunability</a:t>
            </a:r>
            <a:r>
              <a:rPr lang="en-US" dirty="0" smtClean="0">
                <a:latin typeface="Arial" charset="0"/>
              </a:rPr>
              <a:t> of the incident monochromatic (E/E down to a few 10-5) radiation, X-ray emission spectroscopies (XES, RIXS, etc.), and X-ray diffraction (XRD) capabilities (WAXS, SAXS, Bragg) requiring both large (1 </a:t>
            </a:r>
            <a:r>
              <a:rPr lang="en-US" dirty="0" err="1" smtClean="0">
                <a:latin typeface="Arial" charset="0"/>
              </a:rPr>
              <a:t>Mpx</a:t>
            </a:r>
            <a:r>
              <a:rPr lang="en-US" dirty="0" smtClean="0">
                <a:latin typeface="Arial" charset="0"/>
              </a:rPr>
              <a:t>) and small (&lt; 128 </a:t>
            </a:r>
            <a:r>
              <a:rPr lang="en-US" dirty="0" err="1" smtClean="0">
                <a:latin typeface="Arial" charset="0"/>
              </a:rPr>
              <a:t>kpx</a:t>
            </a:r>
            <a:r>
              <a:rPr lang="en-US" dirty="0" smtClean="0">
                <a:latin typeface="Arial" charset="0"/>
              </a:rPr>
              <a:t>) area detectors.</a:t>
            </a:r>
          </a:p>
          <a:p>
            <a:pPr eaLnBrk="1" hangingPunct="1">
              <a:spcBef>
                <a:spcPts val="450"/>
              </a:spcBef>
              <a:defRPr/>
            </a:pPr>
            <a:r>
              <a:rPr lang="en-US" dirty="0" smtClean="0">
                <a:latin typeface="Arial" charset="0"/>
              </a:rPr>
              <a:t>ultrafast studies of nuclear, charge, and spin dynamics; dynamics of solids and phase transitions, surface studies via X-ray reflectivity; dynamics of photoactive proteins; chemical dynamics in the solution phase including solvation dynamics</a:t>
            </a:r>
          </a:p>
          <a:p>
            <a:pPr eaLnBrk="1" hangingPunct="1">
              <a:spcBef>
                <a:spcPts val="450"/>
              </a:spcBef>
              <a:defRPr/>
            </a:pPr>
            <a:endParaRPr lang="en-US" dirty="0" smtClean="0">
              <a:latin typeface="Arial" charset="0"/>
            </a:endParaRPr>
          </a:p>
          <a:p>
            <a:pPr eaLnBrk="1" hangingPunct="1">
              <a:spcBef>
                <a:spcPts val="450"/>
              </a:spcBef>
              <a:defRPr/>
            </a:pPr>
            <a:r>
              <a:rPr lang="en-US" dirty="0" smtClean="0">
                <a:latin typeface="Arial" charset="0"/>
              </a:rPr>
              <a:t>SQS:</a:t>
            </a:r>
          </a:p>
          <a:p>
            <a:pPr eaLnBrk="1" hangingPunct="1">
              <a:spcBef>
                <a:spcPts val="450"/>
              </a:spcBef>
              <a:defRPr/>
            </a:pPr>
            <a:r>
              <a:rPr lang="en-US" dirty="0" smtClean="0">
                <a:latin typeface="Arial" charset="0"/>
              </a:rPr>
              <a:t>The instrument will be suitable primarily for high-field applications, non-linear processes, and time-resolved pump-probe investigations. The instrument will be suitable primarily for high-field applications, non-linear processes, and time-resolved pump-probe investigations. For the investigation of multiple ionization and multiple-photon excitations, the fast relaxation of these core holes through Auger decay, which takes place on the femtosecond time scale, results in complex dynamics governing the sequential and direct ionization processes. Dynamics of atomic processes (e.g. inner shell dynamics).</a:t>
            </a:r>
          </a:p>
          <a:p>
            <a:pPr eaLnBrk="1" hangingPunct="1">
              <a:spcBef>
                <a:spcPts val="450"/>
              </a:spcBef>
              <a:defRPr/>
            </a:pPr>
            <a:endParaRPr lang="en-US" dirty="0"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F46E3AB6-989D-4DD6-A471-67ACF010000B}" type="slidenum">
              <a:rPr lang="de-DE" sz="1200"/>
              <a:pPr/>
              <a:t>26</a:t>
            </a:fld>
            <a:endParaRPr lang="de-DE" sz="1200"/>
          </a:p>
        </p:txBody>
      </p:sp>
      <p:sp>
        <p:nvSpPr>
          <p:cNvPr id="1229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92"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eaLnBrk="1" hangingPunct="1">
              <a:lnSpc>
                <a:spcPct val="90000"/>
              </a:lnSpc>
              <a:spcBef>
                <a:spcPct val="0"/>
              </a:spcBef>
              <a:spcAft>
                <a:spcPct val="20000"/>
              </a:spcAft>
            </a:pPr>
            <a:r>
              <a:rPr lang="en-GB" b="1" smtClean="0">
                <a:ea typeface="ＭＳ Ｐゴシック" charset="-128"/>
              </a:rPr>
              <a:t>   </a:t>
            </a:r>
            <a:r>
              <a:rPr lang="en-GB" sz="1100" b="1" smtClean="0">
                <a:ea typeface="ＭＳ Ｐゴシック" charset="-128"/>
              </a:rPr>
              <a:t>Before you start</a:t>
            </a:r>
            <a:r>
              <a:rPr lang="en-GB" sz="1100" smtClean="0">
                <a:ea typeface="ＭＳ Ｐゴシック" charset="-128"/>
              </a:rPr>
              <a:t> editing the slides of your talk change to the </a:t>
            </a:r>
            <a:r>
              <a:rPr lang="en-GB" sz="1100" b="1" smtClean="0">
                <a:ea typeface="ＭＳ Ｐゴシック" charset="-128"/>
              </a:rPr>
              <a:t>Master Slide view</a:t>
            </a:r>
            <a:r>
              <a:rPr lang="en-GB" sz="1100" smtClean="0">
                <a:ea typeface="ＭＳ Ｐゴシック" charset="-128"/>
              </a:rPr>
              <a:t>:   </a:t>
            </a:r>
            <a:br>
              <a:rPr lang="en-GB" sz="1100" smtClean="0">
                <a:ea typeface="ＭＳ Ｐゴシック" charset="-128"/>
              </a:rPr>
            </a:br>
            <a:r>
              <a:rPr lang="en-GB" sz="1100" smtClean="0">
                <a:ea typeface="ＭＳ Ｐゴシック" charset="-128"/>
              </a:rPr>
              <a:t>   Menu button “View”,</a:t>
            </a:r>
            <a:r>
              <a:rPr lang="en-GB" sz="1100" smtClean="0">
                <a:ea typeface="ＭＳ Ｐゴシック" charset="-128"/>
                <a:sym typeface="Wingdings" charset="2"/>
              </a:rPr>
              <a:t> Master, Slide Master:</a:t>
            </a:r>
            <a:br>
              <a:rPr lang="en-GB" sz="1100" smtClean="0">
                <a:ea typeface="ＭＳ Ｐゴシック" charset="-128"/>
                <a:sym typeface="Wingdings" charset="2"/>
              </a:rPr>
            </a:br>
            <a:endParaRPr lang="en-GB" sz="1100" smtClean="0">
              <a:ea typeface="ＭＳ Ｐゴシック" charset="-128"/>
              <a:sym typeface="Wingdings" charset="2"/>
            </a:endParaRPr>
          </a:p>
          <a:p>
            <a:pPr marL="228600" indent="-228600" eaLnBrk="1" hangingPunct="1">
              <a:lnSpc>
                <a:spcPct val="90000"/>
              </a:lnSpc>
              <a:spcBef>
                <a:spcPct val="0"/>
              </a:spcBef>
              <a:spcAft>
                <a:spcPct val="20000"/>
              </a:spcAft>
            </a:pPr>
            <a:r>
              <a:rPr lang="en-GB" sz="1100" smtClean="0">
                <a:ea typeface="ＭＳ Ｐゴシック" charset="-128"/>
                <a:sym typeface="Wingdings" charset="2"/>
              </a:rPr>
              <a:t>   </a:t>
            </a:r>
            <a:r>
              <a:rPr lang="en-GB" sz="1100" b="1" smtClean="0">
                <a:ea typeface="ＭＳ Ｐゴシック" charset="-128"/>
                <a:sym typeface="Wingdings" charset="2"/>
              </a:rPr>
              <a:t>Edit the following 2 items in the 1st slide:</a:t>
            </a:r>
            <a:r>
              <a:rPr lang="en-GB" sz="1100" smtClean="0">
                <a:ea typeface="ＭＳ Ｐゴシック" charset="-128"/>
                <a:sym typeface="Wingdings" charset="2"/>
              </a:rPr>
              <a:t/>
            </a:r>
            <a:br>
              <a:rPr lang="en-GB" sz="1100" smtClean="0">
                <a:ea typeface="ＭＳ Ｐゴシック" charset="-128"/>
                <a:sym typeface="Wingdings" charset="2"/>
              </a:rPr>
            </a:br>
            <a:r>
              <a:rPr lang="en-GB" sz="1100" smtClean="0">
                <a:ea typeface="ＭＳ Ｐゴシック" charset="-128"/>
                <a:sym typeface="Wingdings" charset="2"/>
              </a:rPr>
              <a:t>   1)  1st row in the violet header: </a:t>
            </a:r>
            <a:br>
              <a:rPr lang="en-GB" sz="1100" smtClean="0">
                <a:ea typeface="ＭＳ Ｐゴシック" charset="-128"/>
                <a:sym typeface="Wingdings" charset="2"/>
              </a:rPr>
            </a:br>
            <a:r>
              <a:rPr lang="en-GB" sz="1100" smtClean="0">
                <a:ea typeface="ＭＳ Ｐゴシック" charset="-128"/>
                <a:sym typeface="Wingdings" charset="2"/>
              </a:rPr>
              <a:t>       Delete the existent text and write the title of your talk into this text field</a:t>
            </a:r>
            <a:br>
              <a:rPr lang="en-GB" sz="1100" smtClean="0">
                <a:ea typeface="ＭＳ Ｐゴシック" charset="-128"/>
                <a:sym typeface="Wingdings" charset="2"/>
              </a:rPr>
            </a:br>
            <a:r>
              <a:rPr lang="en-GB" sz="1100" smtClean="0">
                <a:ea typeface="ＭＳ Ｐゴシック" charset="-128"/>
                <a:sym typeface="Wingdings" charset="2"/>
              </a:rPr>
              <a:t>   2)  The 2 rows in the footer area: Delete the text and write the information </a:t>
            </a:r>
            <a:br>
              <a:rPr lang="en-GB" sz="1100" smtClean="0">
                <a:ea typeface="ＭＳ Ｐゴシック" charset="-128"/>
                <a:sym typeface="Wingdings" charset="2"/>
              </a:rPr>
            </a:br>
            <a:r>
              <a:rPr lang="en-GB" sz="1100" smtClean="0">
                <a:ea typeface="ＭＳ Ｐゴシック" charset="-128"/>
                <a:sym typeface="Wingdings" charset="2"/>
              </a:rPr>
              <a:t>       regarding your talk (same as on the Title Slide) into this text field.  </a:t>
            </a:r>
            <a:br>
              <a:rPr lang="en-GB" sz="1100" smtClean="0">
                <a:ea typeface="ＭＳ Ｐゴシック" charset="-128"/>
                <a:sym typeface="Wingdings" charset="2"/>
              </a:rPr>
            </a:br>
            <a:endParaRPr lang="en-GB" sz="1100" smtClean="0">
              <a:ea typeface="ＭＳ Ｐゴシック" charset="-128"/>
              <a:sym typeface="Wingdings" charset="2"/>
            </a:endParaRPr>
          </a:p>
          <a:p>
            <a:pPr marL="228600" indent="-228600" eaLnBrk="1" hangingPunct="1">
              <a:lnSpc>
                <a:spcPct val="90000"/>
              </a:lnSpc>
              <a:spcBef>
                <a:spcPct val="0"/>
              </a:spcBef>
              <a:spcAft>
                <a:spcPct val="20000"/>
              </a:spcAft>
            </a:pPr>
            <a:r>
              <a:rPr lang="en-GB" sz="1100" smtClean="0">
                <a:ea typeface="ＭＳ Ｐゴシック" charset="-128"/>
                <a:sym typeface="Wingdings" charset="2"/>
              </a:rPr>
              <a:t>   If you want to use more </a:t>
            </a:r>
            <a:r>
              <a:rPr lang="en-GB" sz="1100" b="1" smtClean="0">
                <a:ea typeface="ＭＳ Ｐゴシック" charset="-128"/>
                <a:sym typeface="Wingdings" charset="2"/>
              </a:rPr>
              <a:t>partner logos</a:t>
            </a:r>
            <a:r>
              <a:rPr lang="en-GB" sz="1100" smtClean="0">
                <a:ea typeface="ＭＳ Ｐゴシック" charset="-128"/>
                <a:sym typeface="Wingdings" charset="2"/>
              </a:rPr>
              <a:t> position them left </a:t>
            </a:r>
            <a:br>
              <a:rPr lang="en-GB" sz="1100" smtClean="0">
                <a:ea typeface="ＭＳ Ｐゴシック" charset="-128"/>
                <a:sym typeface="Wingdings" charset="2"/>
              </a:rPr>
            </a:br>
            <a:r>
              <a:rPr lang="en-GB" sz="1100" smtClean="0">
                <a:ea typeface="ＭＳ Ｐゴシック" charset="-128"/>
                <a:sym typeface="Wingdings" charset="2"/>
              </a:rPr>
              <a:t>   beside the DESY logo in the footer area </a:t>
            </a:r>
            <a:br>
              <a:rPr lang="en-GB" sz="1100" smtClean="0">
                <a:ea typeface="ＭＳ Ｐゴシック" charset="-128"/>
                <a:sym typeface="Wingdings" charset="2"/>
              </a:rPr>
            </a:br>
            <a:r>
              <a:rPr lang="en-GB" sz="1100" smtClean="0">
                <a:ea typeface="ＭＳ Ｐゴシック" charset="-128"/>
                <a:sym typeface="Wingdings" charset="2"/>
              </a:rPr>
              <a:t>   </a:t>
            </a:r>
            <a:r>
              <a:rPr lang="en-GB" sz="1100" b="1" smtClean="0">
                <a:ea typeface="ＭＳ Ｐゴシック" charset="-128"/>
                <a:sym typeface="Wingdings" charset="2"/>
              </a:rPr>
              <a:t>Close Master View</a:t>
            </a:r>
            <a:endParaRPr lang="en-GB" sz="1100" b="1" smtClean="0">
              <a:ea typeface="ＭＳ Ｐゴシック" charset="-128"/>
            </a:endParaRPr>
          </a:p>
          <a:p>
            <a:pPr marL="228600" indent="-228600" eaLnBrk="1" hangingPunct="1">
              <a:lnSpc>
                <a:spcPct val="90000"/>
              </a:lnSpc>
              <a:spcBef>
                <a:spcPct val="0"/>
              </a:spcBef>
              <a:spcAft>
                <a:spcPct val="20000"/>
              </a:spcAft>
            </a:pPr>
            <a:endParaRPr lang="en-US" sz="1100" smtClean="0">
              <a:ea typeface="ＭＳ Ｐゴシック" charset="-128"/>
              <a:sym typeface="Wingdings" charset="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F46E3AB6-989D-4DD6-A471-67ACF010000B}" type="slidenum">
              <a:rPr lang="de-DE" sz="1200"/>
              <a:pPr/>
              <a:t>4</a:t>
            </a:fld>
            <a:endParaRPr lang="de-DE" sz="1200"/>
          </a:p>
        </p:txBody>
      </p:sp>
      <p:sp>
        <p:nvSpPr>
          <p:cNvPr id="1229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92"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eaLnBrk="1" hangingPunct="1">
              <a:lnSpc>
                <a:spcPct val="90000"/>
              </a:lnSpc>
              <a:spcBef>
                <a:spcPct val="0"/>
              </a:spcBef>
              <a:spcAft>
                <a:spcPct val="20000"/>
              </a:spcAft>
            </a:pPr>
            <a:r>
              <a:rPr lang="en-GB" b="1" smtClean="0">
                <a:ea typeface="ＭＳ Ｐゴシック" charset="-128"/>
              </a:rPr>
              <a:t>   </a:t>
            </a:r>
            <a:r>
              <a:rPr lang="en-GB" sz="1100" b="1" smtClean="0">
                <a:ea typeface="ＭＳ Ｐゴシック" charset="-128"/>
              </a:rPr>
              <a:t>Before you start</a:t>
            </a:r>
            <a:r>
              <a:rPr lang="en-GB" sz="1100" smtClean="0">
                <a:ea typeface="ＭＳ Ｐゴシック" charset="-128"/>
              </a:rPr>
              <a:t> editing the slides of your talk change to the </a:t>
            </a:r>
            <a:r>
              <a:rPr lang="en-GB" sz="1100" b="1" smtClean="0">
                <a:ea typeface="ＭＳ Ｐゴシック" charset="-128"/>
              </a:rPr>
              <a:t>Master Slide view</a:t>
            </a:r>
            <a:r>
              <a:rPr lang="en-GB" sz="1100" smtClean="0">
                <a:ea typeface="ＭＳ Ｐゴシック" charset="-128"/>
              </a:rPr>
              <a:t>:   </a:t>
            </a:r>
            <a:br>
              <a:rPr lang="en-GB" sz="1100" smtClean="0">
                <a:ea typeface="ＭＳ Ｐゴシック" charset="-128"/>
              </a:rPr>
            </a:br>
            <a:r>
              <a:rPr lang="en-GB" sz="1100" smtClean="0">
                <a:ea typeface="ＭＳ Ｐゴシック" charset="-128"/>
              </a:rPr>
              <a:t>   Menu button “View”,</a:t>
            </a:r>
            <a:r>
              <a:rPr lang="en-GB" sz="1100" smtClean="0">
                <a:ea typeface="ＭＳ Ｐゴシック" charset="-128"/>
                <a:sym typeface="Wingdings" charset="2"/>
              </a:rPr>
              <a:t> Master, Slide Master:</a:t>
            </a:r>
            <a:br>
              <a:rPr lang="en-GB" sz="1100" smtClean="0">
                <a:ea typeface="ＭＳ Ｐゴシック" charset="-128"/>
                <a:sym typeface="Wingdings" charset="2"/>
              </a:rPr>
            </a:br>
            <a:endParaRPr lang="en-GB" sz="1100" smtClean="0">
              <a:ea typeface="ＭＳ Ｐゴシック" charset="-128"/>
              <a:sym typeface="Wingdings" charset="2"/>
            </a:endParaRPr>
          </a:p>
          <a:p>
            <a:pPr marL="228600" indent="-228600" eaLnBrk="1" hangingPunct="1">
              <a:lnSpc>
                <a:spcPct val="90000"/>
              </a:lnSpc>
              <a:spcBef>
                <a:spcPct val="0"/>
              </a:spcBef>
              <a:spcAft>
                <a:spcPct val="20000"/>
              </a:spcAft>
            </a:pPr>
            <a:r>
              <a:rPr lang="en-GB" sz="1100" smtClean="0">
                <a:ea typeface="ＭＳ Ｐゴシック" charset="-128"/>
                <a:sym typeface="Wingdings" charset="2"/>
              </a:rPr>
              <a:t>   </a:t>
            </a:r>
            <a:r>
              <a:rPr lang="en-GB" sz="1100" b="1" smtClean="0">
                <a:ea typeface="ＭＳ Ｐゴシック" charset="-128"/>
                <a:sym typeface="Wingdings" charset="2"/>
              </a:rPr>
              <a:t>Edit the following 2 items in the 1st slide:</a:t>
            </a:r>
            <a:r>
              <a:rPr lang="en-GB" sz="1100" smtClean="0">
                <a:ea typeface="ＭＳ Ｐゴシック" charset="-128"/>
                <a:sym typeface="Wingdings" charset="2"/>
              </a:rPr>
              <a:t/>
            </a:r>
            <a:br>
              <a:rPr lang="en-GB" sz="1100" smtClean="0">
                <a:ea typeface="ＭＳ Ｐゴシック" charset="-128"/>
                <a:sym typeface="Wingdings" charset="2"/>
              </a:rPr>
            </a:br>
            <a:r>
              <a:rPr lang="en-GB" sz="1100" smtClean="0">
                <a:ea typeface="ＭＳ Ｐゴシック" charset="-128"/>
                <a:sym typeface="Wingdings" charset="2"/>
              </a:rPr>
              <a:t>   1)  1st row in the violet header: </a:t>
            </a:r>
            <a:br>
              <a:rPr lang="en-GB" sz="1100" smtClean="0">
                <a:ea typeface="ＭＳ Ｐゴシック" charset="-128"/>
                <a:sym typeface="Wingdings" charset="2"/>
              </a:rPr>
            </a:br>
            <a:r>
              <a:rPr lang="en-GB" sz="1100" smtClean="0">
                <a:ea typeface="ＭＳ Ｐゴシック" charset="-128"/>
                <a:sym typeface="Wingdings" charset="2"/>
              </a:rPr>
              <a:t>       Delete the existent text and write the title of your talk into this text field</a:t>
            </a:r>
            <a:br>
              <a:rPr lang="en-GB" sz="1100" smtClean="0">
                <a:ea typeface="ＭＳ Ｐゴシック" charset="-128"/>
                <a:sym typeface="Wingdings" charset="2"/>
              </a:rPr>
            </a:br>
            <a:r>
              <a:rPr lang="en-GB" sz="1100" smtClean="0">
                <a:ea typeface="ＭＳ Ｐゴシック" charset="-128"/>
                <a:sym typeface="Wingdings" charset="2"/>
              </a:rPr>
              <a:t>   2)  The 2 rows in the footer area: Delete the text and write the information </a:t>
            </a:r>
            <a:br>
              <a:rPr lang="en-GB" sz="1100" smtClean="0">
                <a:ea typeface="ＭＳ Ｐゴシック" charset="-128"/>
                <a:sym typeface="Wingdings" charset="2"/>
              </a:rPr>
            </a:br>
            <a:r>
              <a:rPr lang="en-GB" sz="1100" smtClean="0">
                <a:ea typeface="ＭＳ Ｐゴシック" charset="-128"/>
                <a:sym typeface="Wingdings" charset="2"/>
              </a:rPr>
              <a:t>       regarding your talk (same as on the Title Slide) into this text field.  </a:t>
            </a:r>
            <a:br>
              <a:rPr lang="en-GB" sz="1100" smtClean="0">
                <a:ea typeface="ＭＳ Ｐゴシック" charset="-128"/>
                <a:sym typeface="Wingdings" charset="2"/>
              </a:rPr>
            </a:br>
            <a:endParaRPr lang="en-GB" sz="1100" smtClean="0">
              <a:ea typeface="ＭＳ Ｐゴシック" charset="-128"/>
              <a:sym typeface="Wingdings" charset="2"/>
            </a:endParaRPr>
          </a:p>
          <a:p>
            <a:pPr marL="228600" indent="-228600" eaLnBrk="1" hangingPunct="1">
              <a:lnSpc>
                <a:spcPct val="90000"/>
              </a:lnSpc>
              <a:spcBef>
                <a:spcPct val="0"/>
              </a:spcBef>
              <a:spcAft>
                <a:spcPct val="20000"/>
              </a:spcAft>
            </a:pPr>
            <a:r>
              <a:rPr lang="en-GB" sz="1100" smtClean="0">
                <a:ea typeface="ＭＳ Ｐゴシック" charset="-128"/>
                <a:sym typeface="Wingdings" charset="2"/>
              </a:rPr>
              <a:t>   If you want to use more </a:t>
            </a:r>
            <a:r>
              <a:rPr lang="en-GB" sz="1100" b="1" smtClean="0">
                <a:ea typeface="ＭＳ Ｐゴシック" charset="-128"/>
                <a:sym typeface="Wingdings" charset="2"/>
              </a:rPr>
              <a:t>partner logos</a:t>
            </a:r>
            <a:r>
              <a:rPr lang="en-GB" sz="1100" smtClean="0">
                <a:ea typeface="ＭＳ Ｐゴシック" charset="-128"/>
                <a:sym typeface="Wingdings" charset="2"/>
              </a:rPr>
              <a:t> position them left </a:t>
            </a:r>
            <a:br>
              <a:rPr lang="en-GB" sz="1100" smtClean="0">
                <a:ea typeface="ＭＳ Ｐゴシック" charset="-128"/>
                <a:sym typeface="Wingdings" charset="2"/>
              </a:rPr>
            </a:br>
            <a:r>
              <a:rPr lang="en-GB" sz="1100" smtClean="0">
                <a:ea typeface="ＭＳ Ｐゴシック" charset="-128"/>
                <a:sym typeface="Wingdings" charset="2"/>
              </a:rPr>
              <a:t>   beside the DESY logo in the footer area </a:t>
            </a:r>
            <a:br>
              <a:rPr lang="en-GB" sz="1100" smtClean="0">
                <a:ea typeface="ＭＳ Ｐゴシック" charset="-128"/>
                <a:sym typeface="Wingdings" charset="2"/>
              </a:rPr>
            </a:br>
            <a:r>
              <a:rPr lang="en-GB" sz="1100" smtClean="0">
                <a:ea typeface="ＭＳ Ｐゴシック" charset="-128"/>
                <a:sym typeface="Wingdings" charset="2"/>
              </a:rPr>
              <a:t>   </a:t>
            </a:r>
            <a:r>
              <a:rPr lang="en-GB" sz="1100" b="1" smtClean="0">
                <a:ea typeface="ＭＳ Ｐゴシック" charset="-128"/>
                <a:sym typeface="Wingdings" charset="2"/>
              </a:rPr>
              <a:t>Close Master View</a:t>
            </a:r>
            <a:endParaRPr lang="en-GB" sz="1100" b="1" smtClean="0">
              <a:ea typeface="ＭＳ Ｐゴシック" charset="-128"/>
            </a:endParaRPr>
          </a:p>
          <a:p>
            <a:pPr marL="228600" indent="-228600" eaLnBrk="1" hangingPunct="1">
              <a:lnSpc>
                <a:spcPct val="90000"/>
              </a:lnSpc>
              <a:spcBef>
                <a:spcPct val="0"/>
              </a:spcBef>
              <a:spcAft>
                <a:spcPct val="20000"/>
              </a:spcAft>
            </a:pPr>
            <a:endParaRPr lang="en-US" sz="1100" smtClean="0">
              <a:ea typeface="ＭＳ Ｐゴシック" charset="-128"/>
              <a:sym typeface="Wingdings" charset="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F46E3AB6-989D-4DD6-A471-67ACF010000B}" type="slidenum">
              <a:rPr lang="de-DE" sz="1200"/>
              <a:pPr/>
              <a:t>5</a:t>
            </a:fld>
            <a:endParaRPr lang="de-DE" sz="1200"/>
          </a:p>
        </p:txBody>
      </p:sp>
      <p:sp>
        <p:nvSpPr>
          <p:cNvPr id="1229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92"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eaLnBrk="1" hangingPunct="1">
              <a:lnSpc>
                <a:spcPct val="90000"/>
              </a:lnSpc>
              <a:spcBef>
                <a:spcPct val="0"/>
              </a:spcBef>
              <a:spcAft>
                <a:spcPct val="20000"/>
              </a:spcAft>
            </a:pPr>
            <a:r>
              <a:rPr lang="en-GB" b="1" smtClean="0">
                <a:ea typeface="ＭＳ Ｐゴシック" charset="-128"/>
              </a:rPr>
              <a:t>   </a:t>
            </a:r>
            <a:r>
              <a:rPr lang="en-GB" sz="1100" b="1" smtClean="0">
                <a:ea typeface="ＭＳ Ｐゴシック" charset="-128"/>
              </a:rPr>
              <a:t>Before you start</a:t>
            </a:r>
            <a:r>
              <a:rPr lang="en-GB" sz="1100" smtClean="0">
                <a:ea typeface="ＭＳ Ｐゴシック" charset="-128"/>
              </a:rPr>
              <a:t> editing the slides of your talk change to the </a:t>
            </a:r>
            <a:r>
              <a:rPr lang="en-GB" sz="1100" b="1" smtClean="0">
                <a:ea typeface="ＭＳ Ｐゴシック" charset="-128"/>
              </a:rPr>
              <a:t>Master Slide view</a:t>
            </a:r>
            <a:r>
              <a:rPr lang="en-GB" sz="1100" smtClean="0">
                <a:ea typeface="ＭＳ Ｐゴシック" charset="-128"/>
              </a:rPr>
              <a:t>:   </a:t>
            </a:r>
            <a:br>
              <a:rPr lang="en-GB" sz="1100" smtClean="0">
                <a:ea typeface="ＭＳ Ｐゴシック" charset="-128"/>
              </a:rPr>
            </a:br>
            <a:r>
              <a:rPr lang="en-GB" sz="1100" smtClean="0">
                <a:ea typeface="ＭＳ Ｐゴシック" charset="-128"/>
              </a:rPr>
              <a:t>   Menu button “View”,</a:t>
            </a:r>
            <a:r>
              <a:rPr lang="en-GB" sz="1100" smtClean="0">
                <a:ea typeface="ＭＳ Ｐゴシック" charset="-128"/>
                <a:sym typeface="Wingdings" charset="2"/>
              </a:rPr>
              <a:t> Master, Slide Master:</a:t>
            </a:r>
            <a:br>
              <a:rPr lang="en-GB" sz="1100" smtClean="0">
                <a:ea typeface="ＭＳ Ｐゴシック" charset="-128"/>
                <a:sym typeface="Wingdings" charset="2"/>
              </a:rPr>
            </a:br>
            <a:endParaRPr lang="en-GB" sz="1100" smtClean="0">
              <a:ea typeface="ＭＳ Ｐゴシック" charset="-128"/>
              <a:sym typeface="Wingdings" charset="2"/>
            </a:endParaRPr>
          </a:p>
          <a:p>
            <a:pPr marL="228600" indent="-228600" eaLnBrk="1" hangingPunct="1">
              <a:lnSpc>
                <a:spcPct val="90000"/>
              </a:lnSpc>
              <a:spcBef>
                <a:spcPct val="0"/>
              </a:spcBef>
              <a:spcAft>
                <a:spcPct val="20000"/>
              </a:spcAft>
            </a:pPr>
            <a:r>
              <a:rPr lang="en-GB" sz="1100" smtClean="0">
                <a:ea typeface="ＭＳ Ｐゴシック" charset="-128"/>
                <a:sym typeface="Wingdings" charset="2"/>
              </a:rPr>
              <a:t>   </a:t>
            </a:r>
            <a:r>
              <a:rPr lang="en-GB" sz="1100" b="1" smtClean="0">
                <a:ea typeface="ＭＳ Ｐゴシック" charset="-128"/>
                <a:sym typeface="Wingdings" charset="2"/>
              </a:rPr>
              <a:t>Edit the following 2 items in the 1st slide:</a:t>
            </a:r>
            <a:r>
              <a:rPr lang="en-GB" sz="1100" smtClean="0">
                <a:ea typeface="ＭＳ Ｐゴシック" charset="-128"/>
                <a:sym typeface="Wingdings" charset="2"/>
              </a:rPr>
              <a:t/>
            </a:r>
            <a:br>
              <a:rPr lang="en-GB" sz="1100" smtClean="0">
                <a:ea typeface="ＭＳ Ｐゴシック" charset="-128"/>
                <a:sym typeface="Wingdings" charset="2"/>
              </a:rPr>
            </a:br>
            <a:r>
              <a:rPr lang="en-GB" sz="1100" smtClean="0">
                <a:ea typeface="ＭＳ Ｐゴシック" charset="-128"/>
                <a:sym typeface="Wingdings" charset="2"/>
              </a:rPr>
              <a:t>   1)  1st row in the violet header: </a:t>
            </a:r>
            <a:br>
              <a:rPr lang="en-GB" sz="1100" smtClean="0">
                <a:ea typeface="ＭＳ Ｐゴシック" charset="-128"/>
                <a:sym typeface="Wingdings" charset="2"/>
              </a:rPr>
            </a:br>
            <a:r>
              <a:rPr lang="en-GB" sz="1100" smtClean="0">
                <a:ea typeface="ＭＳ Ｐゴシック" charset="-128"/>
                <a:sym typeface="Wingdings" charset="2"/>
              </a:rPr>
              <a:t>       Delete the existent text and write the title of your talk into this text field</a:t>
            </a:r>
            <a:br>
              <a:rPr lang="en-GB" sz="1100" smtClean="0">
                <a:ea typeface="ＭＳ Ｐゴシック" charset="-128"/>
                <a:sym typeface="Wingdings" charset="2"/>
              </a:rPr>
            </a:br>
            <a:r>
              <a:rPr lang="en-GB" sz="1100" smtClean="0">
                <a:ea typeface="ＭＳ Ｐゴシック" charset="-128"/>
                <a:sym typeface="Wingdings" charset="2"/>
              </a:rPr>
              <a:t>   2)  The 2 rows in the footer area: Delete the text and write the information </a:t>
            </a:r>
            <a:br>
              <a:rPr lang="en-GB" sz="1100" smtClean="0">
                <a:ea typeface="ＭＳ Ｐゴシック" charset="-128"/>
                <a:sym typeface="Wingdings" charset="2"/>
              </a:rPr>
            </a:br>
            <a:r>
              <a:rPr lang="en-GB" sz="1100" smtClean="0">
                <a:ea typeface="ＭＳ Ｐゴシック" charset="-128"/>
                <a:sym typeface="Wingdings" charset="2"/>
              </a:rPr>
              <a:t>       regarding your talk (same as on the Title Slide) into this text field.  </a:t>
            </a:r>
            <a:br>
              <a:rPr lang="en-GB" sz="1100" smtClean="0">
                <a:ea typeface="ＭＳ Ｐゴシック" charset="-128"/>
                <a:sym typeface="Wingdings" charset="2"/>
              </a:rPr>
            </a:br>
            <a:endParaRPr lang="en-GB" sz="1100" smtClean="0">
              <a:ea typeface="ＭＳ Ｐゴシック" charset="-128"/>
              <a:sym typeface="Wingdings" charset="2"/>
            </a:endParaRPr>
          </a:p>
          <a:p>
            <a:pPr marL="228600" indent="-228600" eaLnBrk="1" hangingPunct="1">
              <a:lnSpc>
                <a:spcPct val="90000"/>
              </a:lnSpc>
              <a:spcBef>
                <a:spcPct val="0"/>
              </a:spcBef>
              <a:spcAft>
                <a:spcPct val="20000"/>
              </a:spcAft>
            </a:pPr>
            <a:r>
              <a:rPr lang="en-GB" sz="1100" smtClean="0">
                <a:ea typeface="ＭＳ Ｐゴシック" charset="-128"/>
                <a:sym typeface="Wingdings" charset="2"/>
              </a:rPr>
              <a:t>   If you want to use more </a:t>
            </a:r>
            <a:r>
              <a:rPr lang="en-GB" sz="1100" b="1" smtClean="0">
                <a:ea typeface="ＭＳ Ｐゴシック" charset="-128"/>
                <a:sym typeface="Wingdings" charset="2"/>
              </a:rPr>
              <a:t>partner logos</a:t>
            </a:r>
            <a:r>
              <a:rPr lang="en-GB" sz="1100" smtClean="0">
                <a:ea typeface="ＭＳ Ｐゴシック" charset="-128"/>
                <a:sym typeface="Wingdings" charset="2"/>
              </a:rPr>
              <a:t> position them left </a:t>
            </a:r>
            <a:br>
              <a:rPr lang="en-GB" sz="1100" smtClean="0">
                <a:ea typeface="ＭＳ Ｐゴシック" charset="-128"/>
                <a:sym typeface="Wingdings" charset="2"/>
              </a:rPr>
            </a:br>
            <a:r>
              <a:rPr lang="en-GB" sz="1100" smtClean="0">
                <a:ea typeface="ＭＳ Ｐゴシック" charset="-128"/>
                <a:sym typeface="Wingdings" charset="2"/>
              </a:rPr>
              <a:t>   beside the DESY logo in the footer area </a:t>
            </a:r>
            <a:br>
              <a:rPr lang="en-GB" sz="1100" smtClean="0">
                <a:ea typeface="ＭＳ Ｐゴシック" charset="-128"/>
                <a:sym typeface="Wingdings" charset="2"/>
              </a:rPr>
            </a:br>
            <a:r>
              <a:rPr lang="en-GB" sz="1100" smtClean="0">
                <a:ea typeface="ＭＳ Ｐゴシック" charset="-128"/>
                <a:sym typeface="Wingdings" charset="2"/>
              </a:rPr>
              <a:t>   </a:t>
            </a:r>
            <a:r>
              <a:rPr lang="en-GB" sz="1100" b="1" smtClean="0">
                <a:ea typeface="ＭＳ Ｐゴシック" charset="-128"/>
                <a:sym typeface="Wingdings" charset="2"/>
              </a:rPr>
              <a:t>Close Master View</a:t>
            </a:r>
            <a:endParaRPr lang="en-GB" sz="1100" b="1" smtClean="0">
              <a:ea typeface="ＭＳ Ｐゴシック" charset="-128"/>
            </a:endParaRPr>
          </a:p>
          <a:p>
            <a:pPr marL="228600" indent="-228600" eaLnBrk="1" hangingPunct="1">
              <a:lnSpc>
                <a:spcPct val="90000"/>
              </a:lnSpc>
              <a:spcBef>
                <a:spcPct val="0"/>
              </a:spcBef>
              <a:spcAft>
                <a:spcPct val="20000"/>
              </a:spcAft>
            </a:pPr>
            <a:endParaRPr lang="en-US" sz="1100" smtClean="0">
              <a:ea typeface="ＭＳ Ｐゴシック" charset="-128"/>
              <a:sym typeface="Wingdings" charset="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sldNum" sz="quarter"/>
          </p:nvPr>
        </p:nvSpPr>
        <p:spPr/>
        <p:txBody>
          <a:bodyPr/>
          <a:lstStyle/>
          <a:p>
            <a:pPr>
              <a:defRPr/>
            </a:pPr>
            <a:fld id="{BF6570A7-27F6-7E42-A5E2-1312D11A4A93}" type="slidenum">
              <a:rPr lang="en-US"/>
              <a:pPr>
                <a:defRPr/>
              </a:pPr>
              <a:t>6</a:t>
            </a:fld>
            <a:endParaRPr lang="en-US"/>
          </a:p>
        </p:txBody>
      </p:sp>
      <p:sp>
        <p:nvSpPr>
          <p:cNvPr id="16385" name="Text Box 1"/>
          <p:cNvSpPr txBox="1">
            <a:spLocks noGrp="1" noRot="1" noChangeAspect="1" noChangeArrowheads="1"/>
          </p:cNvSpPr>
          <p:nvPr>
            <p:ph type="sldImg"/>
          </p:nvPr>
        </p:nvSpPr>
        <p:spPr>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prstGeom prst="rect">
            <a:avLst/>
          </a:prstGeo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sldNum" sz="quarter"/>
          </p:nvPr>
        </p:nvSpPr>
        <p:spPr/>
        <p:txBody>
          <a:bodyPr/>
          <a:lstStyle/>
          <a:p>
            <a:pPr>
              <a:defRPr/>
            </a:pPr>
            <a:fld id="{BF6570A7-27F6-7E42-A5E2-1312D11A4A93}" type="slidenum">
              <a:rPr lang="en-US"/>
              <a:pPr>
                <a:defRPr/>
              </a:pPr>
              <a:t>7</a:t>
            </a:fld>
            <a:endParaRPr lang="en-US"/>
          </a:p>
        </p:txBody>
      </p:sp>
      <p:sp>
        <p:nvSpPr>
          <p:cNvPr id="16385" name="Text Box 1"/>
          <p:cNvSpPr txBox="1">
            <a:spLocks noGrp="1" noRot="1" noChangeAspect="1" noChangeArrowheads="1"/>
          </p:cNvSpPr>
          <p:nvPr>
            <p:ph type="sldImg"/>
          </p:nvPr>
        </p:nvSpPr>
        <p:spPr>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prstGeom prst="rect">
            <a:avLst/>
          </a:prstGeo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9249F9-4FE2-476B-9E52-26101C9CEEA7}" type="slidenum">
              <a:rPr lang="de-DE" smtClean="0"/>
              <a:pPr>
                <a:defRPr/>
              </a:pPr>
              <a:t>8</a:t>
            </a:fld>
            <a:endParaRPr lang="de-DE"/>
          </a:p>
        </p:txBody>
      </p:sp>
    </p:spTree>
    <p:extLst>
      <p:ext uri="{BB962C8B-B14F-4D97-AF65-F5344CB8AC3E}">
        <p14:creationId xmlns:p14="http://schemas.microsoft.com/office/powerpoint/2010/main" val="4145944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sldNum"/>
          </p:nvPr>
        </p:nvSpPr>
        <p:spPr>
          <a:ln/>
        </p:spPr>
        <p:txBody>
          <a:bodyPr/>
          <a:lstStyle/>
          <a:p>
            <a:fld id="{AEFA065F-2A77-1140-AA3E-5551CDAE13FD}" type="slidenum">
              <a:rPr lang="en-US"/>
              <a:pPr/>
              <a:t>13</a:t>
            </a:fld>
            <a:endParaRPr lang="en-US"/>
          </a:p>
        </p:txBody>
      </p:sp>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9pPr>
          </a:lstStyle>
          <a:p>
            <a:pPr eaLnBrk="1" hangingPunct="1">
              <a:spcBef>
                <a:spcPts val="450"/>
              </a:spcBef>
            </a:pPr>
            <a:r>
              <a:rPr lang="en-US">
                <a:latin typeface="Arial" charset="0"/>
                <a:cs typeface="ＭＳ Ｐゴシック" charset="0"/>
              </a:rPr>
              <a:t>The concept is to built up infrastructure for XFEL in several steps.</a:t>
            </a:r>
          </a:p>
          <a:p>
            <a:pPr eaLnBrk="1" hangingPunct="1">
              <a:spcBef>
                <a:spcPts val="450"/>
              </a:spcBef>
            </a:pPr>
            <a:r>
              <a:rPr lang="en-US">
                <a:latin typeface="Arial" charset="0"/>
                <a:cs typeface="ＭＳ Ｐゴシック" charset="0"/>
              </a:rPr>
              <a:t>Problem is …</a:t>
            </a:r>
          </a:p>
          <a:p>
            <a:pPr eaLnBrk="1" hangingPunct="1">
              <a:spcBef>
                <a:spcPts val="450"/>
              </a:spcBef>
            </a:pPr>
            <a:endParaRPr lang="en-US">
              <a:latin typeface="Arial" charset="0"/>
              <a:cs typeface="ＭＳ Ｐゴシック" charset="0"/>
            </a:endParaRPr>
          </a:p>
          <a:p>
            <a:pPr eaLnBrk="1" hangingPunct="1">
              <a:spcBef>
                <a:spcPts val="450"/>
              </a:spcBef>
            </a:pPr>
            <a:r>
              <a:rPr lang="en-US">
                <a:latin typeface="Arial" charset="0"/>
                <a:cs typeface="ＭＳ Ｐゴシック" charset="0"/>
              </a:rPr>
              <a:t>→ go through right part of the slide</a:t>
            </a:r>
          </a:p>
          <a:p>
            <a:pPr eaLnBrk="1" hangingPunct="1">
              <a:spcBef>
                <a:spcPts val="450"/>
              </a:spcBef>
            </a:pPr>
            <a:endParaRPr lang="en-US">
              <a:latin typeface="Arial" charset="0"/>
              <a:cs typeface="ＭＳ Ｐゴシック" charset="0"/>
            </a:endParaRPr>
          </a:p>
          <a:p>
            <a:pPr eaLnBrk="1" hangingPunct="1">
              <a:spcBef>
                <a:spcPts val="450"/>
              </a:spcBef>
            </a:pPr>
            <a:r>
              <a:rPr lang="en-US">
                <a:latin typeface="Arial" charset="0"/>
                <a:cs typeface="ＭＳ Ｐゴシック" charset="0"/>
              </a:rPr>
              <a:t>What are the specifications, requirements → next slide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sldNum"/>
          </p:nvPr>
        </p:nvSpPr>
        <p:spPr>
          <a:ln/>
        </p:spPr>
        <p:txBody>
          <a:bodyPr/>
          <a:lstStyle/>
          <a:p>
            <a:fld id="{B819287C-2B5E-2C40-BD94-8CE0D7217FD1}" type="slidenum">
              <a:rPr lang="en-US"/>
              <a:pPr/>
              <a:t>14</a:t>
            </a:fld>
            <a:endParaRPr lang="en-US"/>
          </a:p>
        </p:txBody>
      </p:sp>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9pPr>
          </a:lstStyle>
          <a:p>
            <a:pPr eaLnBrk="1" hangingPunct="1">
              <a:spcBef>
                <a:spcPts val="450"/>
              </a:spcBef>
            </a:pPr>
            <a:r>
              <a:rPr lang="en-US">
                <a:latin typeface="Arial" charset="0"/>
                <a:cs typeface="ＭＳ Ｐゴシック" charset="0"/>
              </a:rPr>
              <a:t>The concept is to built up infrastructure for XFEL in several steps.</a:t>
            </a:r>
          </a:p>
          <a:p>
            <a:pPr eaLnBrk="1" hangingPunct="1">
              <a:spcBef>
                <a:spcPts val="450"/>
              </a:spcBef>
            </a:pPr>
            <a:r>
              <a:rPr lang="en-US">
                <a:latin typeface="Arial" charset="0"/>
                <a:cs typeface="ＭＳ Ｐゴシック" charset="0"/>
              </a:rPr>
              <a:t>Problem is …</a:t>
            </a:r>
          </a:p>
          <a:p>
            <a:pPr eaLnBrk="1" hangingPunct="1">
              <a:spcBef>
                <a:spcPts val="450"/>
              </a:spcBef>
            </a:pPr>
            <a:endParaRPr lang="en-US">
              <a:latin typeface="Arial" charset="0"/>
              <a:cs typeface="ＭＳ Ｐゴシック" charset="0"/>
            </a:endParaRPr>
          </a:p>
          <a:p>
            <a:pPr eaLnBrk="1" hangingPunct="1">
              <a:spcBef>
                <a:spcPts val="450"/>
              </a:spcBef>
            </a:pPr>
            <a:r>
              <a:rPr lang="en-US">
                <a:latin typeface="Arial" charset="0"/>
                <a:cs typeface="ＭＳ Ｐゴシック" charset="0"/>
              </a:rPr>
              <a:t>→ go through right part of the slide</a:t>
            </a:r>
          </a:p>
          <a:p>
            <a:pPr eaLnBrk="1" hangingPunct="1">
              <a:spcBef>
                <a:spcPts val="450"/>
              </a:spcBef>
            </a:pPr>
            <a:endParaRPr lang="en-US">
              <a:latin typeface="Arial" charset="0"/>
              <a:cs typeface="ＭＳ Ｐゴシック" charset="0"/>
            </a:endParaRPr>
          </a:p>
          <a:p>
            <a:pPr eaLnBrk="1" hangingPunct="1">
              <a:spcBef>
                <a:spcPts val="450"/>
              </a:spcBef>
            </a:pPr>
            <a:r>
              <a:rPr lang="en-US">
                <a:latin typeface="Arial" charset="0"/>
                <a:cs typeface="ＭＳ Ｐゴシック" charset="0"/>
              </a:rPr>
              <a:t>What are the specifications, requirements → next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82"/>
          <p:cNvSpPr>
            <a:spLocks noChangeArrowheads="1"/>
          </p:cNvSpPr>
          <p:nvPr userDrawn="1"/>
        </p:nvSpPr>
        <p:spPr bwMode="auto">
          <a:xfrm>
            <a:off x="8448675" y="119063"/>
            <a:ext cx="569913" cy="903287"/>
          </a:xfrm>
          <a:prstGeom prst="rect">
            <a:avLst/>
          </a:prstGeom>
          <a:solidFill>
            <a:schemeClr val="hlink"/>
          </a:solidFill>
          <a:ln w="9525">
            <a:solidFill>
              <a:srgbClr val="261748"/>
            </a:solidFill>
            <a:miter lim="800000"/>
            <a:headEnd/>
            <a:tailEnd/>
          </a:ln>
        </p:spPr>
        <p:txBody>
          <a:bodyPr wrap="none" anchor="ctr"/>
          <a:lstStyle/>
          <a:p>
            <a:pPr>
              <a:buFont typeface="Wingdings" pitchFamily="2" charset="2"/>
              <a:buChar char="n"/>
              <a:defRPr/>
            </a:pPr>
            <a:endParaRPr lang="en-US">
              <a:ea typeface="ＭＳ Ｐゴシック" pitchFamily="18" charset="-128"/>
            </a:endParaRPr>
          </a:p>
        </p:txBody>
      </p:sp>
      <p:pic>
        <p:nvPicPr>
          <p:cNvPr id="6" name="Picture 83" descr="logo-XFEL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475" y="114300"/>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7" descr="Undulator_final_nurh#50DE97_links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5375" y="114300"/>
            <a:ext cx="7281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4" name="Rectangle 84"/>
          <p:cNvSpPr>
            <a:spLocks noGrp="1" noChangeArrowheads="1"/>
          </p:cNvSpPr>
          <p:nvPr>
            <p:ph type="subTitle" sz="quarter" idx="1"/>
          </p:nvPr>
        </p:nvSpPr>
        <p:spPr>
          <a:xfrm>
            <a:off x="942975" y="3411538"/>
            <a:ext cx="7258050" cy="2868612"/>
          </a:xfrm>
          <a:ln w="28575"/>
        </p:spPr>
        <p:txBody>
          <a:bodyPr lIns="91440" tIns="45720" bIns="0"/>
          <a:lstStyle>
            <a:lvl1pPr marL="0" indent="0" algn="ctr">
              <a:buFont typeface="Wingdings" pitchFamily="2" charset="2"/>
              <a:buNone/>
              <a:defRPr sz="3200">
                <a:solidFill>
                  <a:schemeClr val="hlink"/>
                </a:solidFill>
              </a:defRPr>
            </a:lvl1pPr>
          </a:lstStyle>
          <a:p>
            <a:r>
              <a:rPr lang="en-GB"/>
              <a:t>Subtitle format (max. 4 lines)</a:t>
            </a:r>
          </a:p>
          <a:p>
            <a:r>
              <a:rPr lang="en-GB"/>
              <a:t>(conference, location, name of the speaker, date)</a:t>
            </a:r>
          </a:p>
          <a:p>
            <a:r>
              <a:rPr lang="en-GB"/>
              <a:t>You are in the slide master view: Don’t edit here!</a:t>
            </a:r>
          </a:p>
        </p:txBody>
      </p:sp>
      <p:sp>
        <p:nvSpPr>
          <p:cNvPr id="10326" name="Rectangle 86"/>
          <p:cNvSpPr>
            <a:spLocks noGrp="1" noChangeArrowheads="1"/>
          </p:cNvSpPr>
          <p:nvPr>
            <p:ph type="ctrTitle" sz="quarter"/>
          </p:nvPr>
        </p:nvSpPr>
        <p:spPr>
          <a:xfrm>
            <a:off x="939800" y="1314450"/>
            <a:ext cx="7251700" cy="1844675"/>
          </a:xfrm>
        </p:spPr>
        <p:txBody>
          <a:bodyPr lIns="91440" bIns="45720" anchor="ctr"/>
          <a:lstStyle>
            <a:lvl1pPr algn="ctr">
              <a:defRPr sz="5500" b="0">
                <a:solidFill>
                  <a:schemeClr val="hlink"/>
                </a:solidFill>
              </a:defRPr>
            </a:lvl1pPr>
          </a:lstStyle>
          <a:p>
            <a:r>
              <a:rPr lang="en-GB"/>
              <a:t>Title format (max. 2 lines), don’t edit here</a:t>
            </a:r>
          </a:p>
        </p:txBody>
      </p:sp>
    </p:spTree>
    <p:extLst>
      <p:ext uri="{BB962C8B-B14F-4D97-AF65-F5344CB8AC3E}">
        <p14:creationId xmlns:p14="http://schemas.microsoft.com/office/powerpoint/2010/main" val="991871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6"/>
          <p:cNvSpPr>
            <a:spLocks noGrp="1" noChangeArrowheads="1"/>
          </p:cNvSpPr>
          <p:nvPr>
            <p:ph type="sldNum" sz="quarter" idx="10"/>
          </p:nvPr>
        </p:nvSpPr>
        <p:spPr>
          <a:ln/>
        </p:spPr>
        <p:txBody>
          <a:bodyPr/>
          <a:lstStyle>
            <a:lvl1pPr>
              <a:defRPr/>
            </a:lvl1pPr>
          </a:lstStyle>
          <a:p>
            <a:pPr>
              <a:defRPr/>
            </a:pPr>
            <a:fld id="{3CC0C1E5-BA91-4E92-AF22-F84A8F985E1A}" type="slidenum">
              <a:rPr lang="en-GB"/>
              <a:pPr>
                <a:defRPr/>
              </a:pPr>
              <a:t>‹#›</a:t>
            </a:fld>
            <a:endParaRPr lang="en-GB"/>
          </a:p>
        </p:txBody>
      </p:sp>
    </p:spTree>
    <p:extLst>
      <p:ext uri="{BB962C8B-B14F-4D97-AF65-F5344CB8AC3E}">
        <p14:creationId xmlns:p14="http://schemas.microsoft.com/office/powerpoint/2010/main" val="32462301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13488" y="541338"/>
            <a:ext cx="2063750" cy="5265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475" y="541338"/>
            <a:ext cx="6043613" cy="5265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6"/>
          <p:cNvSpPr>
            <a:spLocks noGrp="1" noChangeArrowheads="1"/>
          </p:cNvSpPr>
          <p:nvPr>
            <p:ph type="sldNum" sz="quarter" idx="10"/>
          </p:nvPr>
        </p:nvSpPr>
        <p:spPr>
          <a:ln/>
        </p:spPr>
        <p:txBody>
          <a:bodyPr/>
          <a:lstStyle>
            <a:lvl1pPr>
              <a:defRPr/>
            </a:lvl1pPr>
          </a:lstStyle>
          <a:p>
            <a:pPr>
              <a:defRPr/>
            </a:pPr>
            <a:fld id="{5D5D2A2B-0F61-4F71-899B-100714326048}" type="slidenum">
              <a:rPr lang="en-GB"/>
              <a:pPr>
                <a:defRPr/>
              </a:pPr>
              <a:t>‹#›</a:t>
            </a:fld>
            <a:endParaRPr lang="en-GB"/>
          </a:p>
        </p:txBody>
      </p:sp>
    </p:spTree>
    <p:extLst>
      <p:ext uri="{BB962C8B-B14F-4D97-AF65-F5344CB8AC3E}">
        <p14:creationId xmlns:p14="http://schemas.microsoft.com/office/powerpoint/2010/main" val="2640732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6"/>
          <p:cNvSpPr>
            <a:spLocks noGrp="1" noChangeArrowheads="1"/>
          </p:cNvSpPr>
          <p:nvPr>
            <p:ph type="sldNum" sz="quarter" idx="10"/>
          </p:nvPr>
        </p:nvSpPr>
        <p:spPr>
          <a:ln/>
        </p:spPr>
        <p:txBody>
          <a:bodyPr/>
          <a:lstStyle>
            <a:lvl1pPr>
              <a:defRPr/>
            </a:lvl1pPr>
          </a:lstStyle>
          <a:p>
            <a:pPr>
              <a:defRPr/>
            </a:pPr>
            <a:fld id="{57F17373-7C45-4563-BAB1-D7F59A214E86}" type="slidenum">
              <a:rPr lang="en-GB"/>
              <a:pPr>
                <a:defRPr/>
              </a:pPr>
              <a:t>‹#›</a:t>
            </a:fld>
            <a:endParaRPr lang="en-GB"/>
          </a:p>
        </p:txBody>
      </p:sp>
    </p:spTree>
    <p:extLst>
      <p:ext uri="{BB962C8B-B14F-4D97-AF65-F5344CB8AC3E}">
        <p14:creationId xmlns:p14="http://schemas.microsoft.com/office/powerpoint/2010/main" val="2304587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6"/>
          <p:cNvSpPr>
            <a:spLocks noGrp="1" noChangeArrowheads="1"/>
          </p:cNvSpPr>
          <p:nvPr>
            <p:ph type="sldNum" sz="quarter" idx="10"/>
          </p:nvPr>
        </p:nvSpPr>
        <p:spPr>
          <a:ln/>
        </p:spPr>
        <p:txBody>
          <a:bodyPr/>
          <a:lstStyle>
            <a:lvl1pPr>
              <a:defRPr/>
            </a:lvl1pPr>
          </a:lstStyle>
          <a:p>
            <a:pPr>
              <a:defRPr/>
            </a:pPr>
            <a:fld id="{9ADEA8CA-A295-4F14-AF18-6D459BD33FD3}" type="slidenum">
              <a:rPr lang="en-GB"/>
              <a:pPr>
                <a:defRPr/>
              </a:pPr>
              <a:t>‹#›</a:t>
            </a:fld>
            <a:endParaRPr lang="en-GB"/>
          </a:p>
        </p:txBody>
      </p:sp>
    </p:spTree>
    <p:extLst>
      <p:ext uri="{BB962C8B-B14F-4D97-AF65-F5344CB8AC3E}">
        <p14:creationId xmlns:p14="http://schemas.microsoft.com/office/powerpoint/2010/main" val="617544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475" y="1347788"/>
            <a:ext cx="2774950" cy="4459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44825" y="1347788"/>
            <a:ext cx="2774950" cy="4459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6"/>
          <p:cNvSpPr>
            <a:spLocks noGrp="1" noChangeArrowheads="1"/>
          </p:cNvSpPr>
          <p:nvPr>
            <p:ph type="sldNum" sz="quarter" idx="10"/>
          </p:nvPr>
        </p:nvSpPr>
        <p:spPr>
          <a:ln/>
        </p:spPr>
        <p:txBody>
          <a:bodyPr/>
          <a:lstStyle>
            <a:lvl1pPr>
              <a:defRPr/>
            </a:lvl1pPr>
          </a:lstStyle>
          <a:p>
            <a:pPr>
              <a:defRPr/>
            </a:pPr>
            <a:fld id="{1F994EE0-54D9-4078-8F7C-37BE9429E558}" type="slidenum">
              <a:rPr lang="en-GB"/>
              <a:pPr>
                <a:defRPr/>
              </a:pPr>
              <a:t>‹#›</a:t>
            </a:fld>
            <a:endParaRPr lang="en-GB"/>
          </a:p>
        </p:txBody>
      </p:sp>
    </p:spTree>
    <p:extLst>
      <p:ext uri="{BB962C8B-B14F-4D97-AF65-F5344CB8AC3E}">
        <p14:creationId xmlns:p14="http://schemas.microsoft.com/office/powerpoint/2010/main" val="41796912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6"/>
          <p:cNvSpPr>
            <a:spLocks noGrp="1" noChangeArrowheads="1"/>
          </p:cNvSpPr>
          <p:nvPr>
            <p:ph type="sldNum" sz="quarter" idx="10"/>
          </p:nvPr>
        </p:nvSpPr>
        <p:spPr>
          <a:ln/>
        </p:spPr>
        <p:txBody>
          <a:bodyPr/>
          <a:lstStyle>
            <a:lvl1pPr>
              <a:defRPr/>
            </a:lvl1pPr>
          </a:lstStyle>
          <a:p>
            <a:pPr>
              <a:defRPr/>
            </a:pPr>
            <a:fld id="{369C327F-B07E-476E-9609-C0054CF6FE3E}" type="slidenum">
              <a:rPr lang="en-GB"/>
              <a:pPr>
                <a:defRPr/>
              </a:pPr>
              <a:t>‹#›</a:t>
            </a:fld>
            <a:endParaRPr lang="en-GB"/>
          </a:p>
        </p:txBody>
      </p:sp>
    </p:spTree>
    <p:extLst>
      <p:ext uri="{BB962C8B-B14F-4D97-AF65-F5344CB8AC3E}">
        <p14:creationId xmlns:p14="http://schemas.microsoft.com/office/powerpoint/2010/main" val="9401209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6"/>
          <p:cNvSpPr>
            <a:spLocks noGrp="1" noChangeArrowheads="1"/>
          </p:cNvSpPr>
          <p:nvPr>
            <p:ph type="sldNum" sz="quarter" idx="10"/>
          </p:nvPr>
        </p:nvSpPr>
        <p:spPr>
          <a:ln/>
        </p:spPr>
        <p:txBody>
          <a:bodyPr/>
          <a:lstStyle>
            <a:lvl1pPr>
              <a:defRPr/>
            </a:lvl1pPr>
          </a:lstStyle>
          <a:p>
            <a:pPr>
              <a:defRPr/>
            </a:pPr>
            <a:fld id="{FD9F6AD2-4984-4578-9C9D-9060AB4CC087}" type="slidenum">
              <a:rPr lang="en-GB"/>
              <a:pPr>
                <a:defRPr/>
              </a:pPr>
              <a:t>‹#›</a:t>
            </a:fld>
            <a:endParaRPr lang="en-GB"/>
          </a:p>
        </p:txBody>
      </p:sp>
    </p:spTree>
    <p:extLst>
      <p:ext uri="{BB962C8B-B14F-4D97-AF65-F5344CB8AC3E}">
        <p14:creationId xmlns:p14="http://schemas.microsoft.com/office/powerpoint/2010/main" val="2127994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6"/>
          <p:cNvSpPr>
            <a:spLocks noGrp="1" noChangeArrowheads="1"/>
          </p:cNvSpPr>
          <p:nvPr>
            <p:ph type="sldNum" sz="quarter" idx="10"/>
          </p:nvPr>
        </p:nvSpPr>
        <p:spPr>
          <a:ln/>
        </p:spPr>
        <p:txBody>
          <a:bodyPr/>
          <a:lstStyle>
            <a:lvl1pPr>
              <a:defRPr/>
            </a:lvl1pPr>
          </a:lstStyle>
          <a:p>
            <a:pPr>
              <a:defRPr/>
            </a:pPr>
            <a:fld id="{BEEA722D-3E0C-4D84-98FC-0E720C5F1DEB}" type="slidenum">
              <a:rPr lang="en-GB"/>
              <a:pPr>
                <a:defRPr/>
              </a:pPr>
              <a:t>‹#›</a:t>
            </a:fld>
            <a:endParaRPr lang="en-GB"/>
          </a:p>
        </p:txBody>
      </p:sp>
    </p:spTree>
    <p:extLst>
      <p:ext uri="{BB962C8B-B14F-4D97-AF65-F5344CB8AC3E}">
        <p14:creationId xmlns:p14="http://schemas.microsoft.com/office/powerpoint/2010/main" val="26509651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6"/>
          <p:cNvSpPr>
            <a:spLocks noGrp="1" noChangeArrowheads="1"/>
          </p:cNvSpPr>
          <p:nvPr>
            <p:ph type="sldNum" sz="quarter" idx="10"/>
          </p:nvPr>
        </p:nvSpPr>
        <p:spPr>
          <a:ln/>
        </p:spPr>
        <p:txBody>
          <a:bodyPr/>
          <a:lstStyle>
            <a:lvl1pPr>
              <a:defRPr/>
            </a:lvl1pPr>
          </a:lstStyle>
          <a:p>
            <a:pPr>
              <a:defRPr/>
            </a:pPr>
            <a:fld id="{80EA3CDD-1459-43FF-9B57-F4EC8B13F33D}" type="slidenum">
              <a:rPr lang="en-GB"/>
              <a:pPr>
                <a:defRPr/>
              </a:pPr>
              <a:t>‹#›</a:t>
            </a:fld>
            <a:endParaRPr lang="en-GB"/>
          </a:p>
        </p:txBody>
      </p:sp>
    </p:spTree>
    <p:extLst>
      <p:ext uri="{BB962C8B-B14F-4D97-AF65-F5344CB8AC3E}">
        <p14:creationId xmlns:p14="http://schemas.microsoft.com/office/powerpoint/2010/main" val="10268454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6"/>
          <p:cNvSpPr>
            <a:spLocks noGrp="1" noChangeArrowheads="1"/>
          </p:cNvSpPr>
          <p:nvPr>
            <p:ph type="sldNum" sz="quarter" idx="10"/>
          </p:nvPr>
        </p:nvSpPr>
        <p:spPr>
          <a:ln/>
        </p:spPr>
        <p:txBody>
          <a:bodyPr/>
          <a:lstStyle>
            <a:lvl1pPr>
              <a:defRPr/>
            </a:lvl1pPr>
          </a:lstStyle>
          <a:p>
            <a:pPr>
              <a:defRPr/>
            </a:pPr>
            <a:fld id="{67FCB353-FED9-4C4F-A7F1-BFB7CCE69D42}" type="slidenum">
              <a:rPr lang="en-GB"/>
              <a:pPr>
                <a:defRPr/>
              </a:pPr>
              <a:t>‹#›</a:t>
            </a:fld>
            <a:endParaRPr lang="en-GB"/>
          </a:p>
        </p:txBody>
      </p:sp>
    </p:spTree>
    <p:extLst>
      <p:ext uri="{BB962C8B-B14F-4D97-AF65-F5344CB8AC3E}">
        <p14:creationId xmlns:p14="http://schemas.microsoft.com/office/powerpoint/2010/main" val="14744950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4" descr="Undulator_final_nurh#50DE97_recht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47088" y="117475"/>
            <a:ext cx="57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0" name="Rectangle 126"/>
          <p:cNvSpPr>
            <a:spLocks noGrp="1" noChangeArrowheads="1"/>
          </p:cNvSpPr>
          <p:nvPr>
            <p:ph type="sldNum" sz="quarter" idx="4"/>
          </p:nvPr>
        </p:nvSpPr>
        <p:spPr bwMode="auto">
          <a:xfrm>
            <a:off x="8442325" y="114300"/>
            <a:ext cx="576263" cy="911225"/>
          </a:xfrm>
          <a:prstGeom prst="rect">
            <a:avLst/>
          </a:prstGeom>
          <a:noFill/>
          <a:ln w="9525">
            <a:noFill/>
            <a:miter lim="800000"/>
            <a:headEnd/>
            <a:tailEnd/>
          </a:ln>
        </p:spPr>
        <p:txBody>
          <a:bodyPr vert="horz" wrap="square" lIns="54000" tIns="45720" rIns="54000" bIns="18000" numCol="1" anchor="b" anchorCtr="0" compatLnSpc="1">
            <a:prstTxWarp prst="textNoShape">
              <a:avLst/>
            </a:prstTxWarp>
          </a:bodyPr>
          <a:lstStyle>
            <a:lvl1pPr algn="ctr" eaLnBrk="0" hangingPunct="0">
              <a:spcBef>
                <a:spcPct val="0"/>
              </a:spcBef>
              <a:buClrTx/>
              <a:buFontTx/>
              <a:buNone/>
              <a:defRPr sz="1000" b="1" smtClean="0">
                <a:solidFill>
                  <a:schemeClr val="bg1"/>
                </a:solidFill>
              </a:defRPr>
            </a:lvl1pPr>
          </a:lstStyle>
          <a:p>
            <a:pPr>
              <a:defRPr/>
            </a:pPr>
            <a:fld id="{A6F0860D-1C4C-436F-A9DF-8C6E81561F99}" type="slidenum">
              <a:rPr lang="en-GB" smtClean="0"/>
              <a:pPr>
                <a:defRPr/>
              </a:pPr>
              <a:t>‹#›</a:t>
            </a:fld>
            <a:endParaRPr lang="en-GB" dirty="0"/>
          </a:p>
        </p:txBody>
      </p:sp>
      <p:sp>
        <p:nvSpPr>
          <p:cNvPr id="1144" name="Line 120"/>
          <p:cNvSpPr>
            <a:spLocks noChangeShapeType="1"/>
          </p:cNvSpPr>
          <p:nvPr userDrawn="1"/>
        </p:nvSpPr>
        <p:spPr bwMode="auto">
          <a:xfrm>
            <a:off x="115888" y="6477000"/>
            <a:ext cx="8904287" cy="0"/>
          </a:xfrm>
          <a:prstGeom prst="line">
            <a:avLst/>
          </a:prstGeom>
          <a:noFill/>
          <a:ln w="12700">
            <a:solidFill>
              <a:schemeClr val="hlink"/>
            </a:solidFill>
            <a:round/>
            <a:headEnd/>
            <a:tailEnd/>
          </a:ln>
          <a:effectLst/>
        </p:spPr>
        <p:txBody>
          <a:bodyPr/>
          <a:lstStyle/>
          <a:p>
            <a:pPr>
              <a:buFont typeface="Wingdings" pitchFamily="2" charset="2"/>
              <a:buChar char="n"/>
              <a:defRPr/>
            </a:pPr>
            <a:endParaRPr lang="en-US">
              <a:ea typeface="ＭＳ Ｐゴシック" pitchFamily="18" charset="-128"/>
            </a:endParaRPr>
          </a:p>
        </p:txBody>
      </p:sp>
      <p:sp>
        <p:nvSpPr>
          <p:cNvPr id="1146" name="Rectangle 122"/>
          <p:cNvSpPr>
            <a:spLocks noChangeArrowheads="1"/>
          </p:cNvSpPr>
          <p:nvPr userDrawn="1"/>
        </p:nvSpPr>
        <p:spPr bwMode="auto">
          <a:xfrm>
            <a:off x="1093788" y="114300"/>
            <a:ext cx="7283450" cy="915988"/>
          </a:xfrm>
          <a:prstGeom prst="rect">
            <a:avLst/>
          </a:prstGeom>
          <a:solidFill>
            <a:schemeClr val="hlink"/>
          </a:solidFill>
          <a:ln w="9525">
            <a:noFill/>
            <a:miter lim="800000"/>
            <a:headEnd/>
            <a:tailEnd/>
          </a:ln>
        </p:spPr>
        <p:txBody>
          <a:bodyPr wrap="none" anchor="ctr"/>
          <a:lstStyle/>
          <a:p>
            <a:pPr algn="ctr" eaLnBrk="0" hangingPunct="0">
              <a:spcBef>
                <a:spcPct val="0"/>
              </a:spcBef>
              <a:buClrTx/>
              <a:buFontTx/>
              <a:buNone/>
              <a:defRPr/>
            </a:pPr>
            <a:endParaRPr lang="en-GB" sz="2400">
              <a:ea typeface="ＭＳ Ｐゴシック" pitchFamily="18" charset="-128"/>
            </a:endParaRPr>
          </a:p>
        </p:txBody>
      </p:sp>
      <p:sp>
        <p:nvSpPr>
          <p:cNvPr id="1147" name="Text Box 123"/>
          <p:cNvSpPr txBox="1">
            <a:spLocks noChangeArrowheads="1"/>
          </p:cNvSpPr>
          <p:nvPr userDrawn="1"/>
        </p:nvSpPr>
        <p:spPr bwMode="auto">
          <a:xfrm>
            <a:off x="1093788" y="114300"/>
            <a:ext cx="6629400" cy="193675"/>
          </a:xfrm>
          <a:prstGeom prst="rect">
            <a:avLst/>
          </a:prstGeom>
          <a:noFill/>
          <a:ln w="9525">
            <a:noFill/>
            <a:miter lim="800000"/>
            <a:headEnd/>
            <a:tailEnd/>
          </a:ln>
        </p:spPr>
        <p:txBody>
          <a:bodyPr lIns="79200" tIns="0" rIns="46800" bIns="0" anchor="b"/>
          <a:lstStyle/>
          <a:p>
            <a:pPr eaLnBrk="0" hangingPunct="0">
              <a:lnSpc>
                <a:spcPct val="110000"/>
              </a:lnSpc>
              <a:spcBef>
                <a:spcPct val="50000"/>
              </a:spcBef>
              <a:buClrTx/>
              <a:buFontTx/>
              <a:buNone/>
              <a:defRPr/>
            </a:pPr>
            <a:r>
              <a:rPr lang="en-GB" sz="1000" dirty="0" smtClean="0">
                <a:solidFill>
                  <a:schemeClr val="bg1"/>
                </a:solidFill>
                <a:ea typeface="ＭＳ Ｐゴシック" pitchFamily="18" charset="-128"/>
              </a:rPr>
              <a:t>XFEL Commissioning Meeting</a:t>
            </a:r>
            <a:endParaRPr lang="en-GB" sz="1000" dirty="0">
              <a:solidFill>
                <a:schemeClr val="bg1"/>
              </a:solidFill>
              <a:ea typeface="ＭＳ Ｐゴシック" pitchFamily="18" charset="-128"/>
            </a:endParaRPr>
          </a:p>
        </p:txBody>
      </p:sp>
      <p:pic>
        <p:nvPicPr>
          <p:cNvPr id="1031" name="Picture 127" descr="logo-XFEL_rgb"/>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7475" y="114300"/>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30"/>
          <p:cNvSpPr>
            <a:spLocks noGrp="1" noChangeArrowheads="1"/>
          </p:cNvSpPr>
          <p:nvPr>
            <p:ph type="title"/>
          </p:nvPr>
        </p:nvSpPr>
        <p:spPr bwMode="auto">
          <a:xfrm>
            <a:off x="1093788" y="541338"/>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p>
            <a:pPr lvl="0"/>
            <a:r>
              <a:rPr lang="en-GB" dirty="0" smtClean="0"/>
              <a:t>Slide title: Don’t edit here!</a:t>
            </a:r>
          </a:p>
        </p:txBody>
      </p:sp>
      <p:sp>
        <p:nvSpPr>
          <p:cNvPr id="1033" name="Rectangle 132"/>
          <p:cNvSpPr>
            <a:spLocks noGrp="1" noChangeAspect="1" noChangeArrowheads="1"/>
          </p:cNvSpPr>
          <p:nvPr>
            <p:ph type="body" idx="1"/>
          </p:nvPr>
        </p:nvSpPr>
        <p:spPr bwMode="auto">
          <a:xfrm>
            <a:off x="117475" y="1347788"/>
            <a:ext cx="5702300"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p>
            <a:pPr lvl="0"/>
            <a:r>
              <a:rPr lang="en-GB" smtClean="0"/>
              <a:t>text format – don’t edit!</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59" name="Text Box 135"/>
          <p:cNvSpPr txBox="1">
            <a:spLocks noChangeArrowheads="1"/>
          </p:cNvSpPr>
          <p:nvPr userDrawn="1"/>
        </p:nvSpPr>
        <p:spPr bwMode="auto">
          <a:xfrm>
            <a:off x="88074" y="6537325"/>
            <a:ext cx="8935609" cy="246221"/>
          </a:xfrm>
          <a:prstGeom prst="rect">
            <a:avLst/>
          </a:prstGeom>
          <a:noFill/>
          <a:ln w="9525">
            <a:noFill/>
            <a:miter lim="800000"/>
            <a:headEnd/>
            <a:tailEnd/>
          </a:ln>
        </p:spPr>
        <p:txBody>
          <a:bodyPr wrap="square">
            <a:spAutoFit/>
          </a:bodyPr>
          <a:lstStyle/>
          <a:p>
            <a:pPr>
              <a:spcBef>
                <a:spcPct val="0"/>
              </a:spcBef>
              <a:buClrTx/>
              <a:buFontTx/>
              <a:buNone/>
              <a:defRPr/>
            </a:pPr>
            <a:r>
              <a:rPr lang="en-GB" sz="1000" dirty="0" smtClean="0">
                <a:solidFill>
                  <a:srgbClr val="000000"/>
                </a:solidFill>
                <a:latin typeface="Helvetica" charset="0"/>
              </a:rPr>
              <a:t>July </a:t>
            </a:r>
            <a:r>
              <a:rPr lang="en-GB" sz="1000" baseline="0" dirty="0" smtClean="0">
                <a:solidFill>
                  <a:srgbClr val="000000"/>
                </a:solidFill>
                <a:latin typeface="Helvetica" charset="0"/>
              </a:rPr>
              <a:t>15</a:t>
            </a:r>
            <a:r>
              <a:rPr lang="en-GB" sz="1000" baseline="30000" dirty="0" smtClean="0">
                <a:solidFill>
                  <a:srgbClr val="000000"/>
                </a:solidFill>
                <a:latin typeface="Helvetica" charset="0"/>
              </a:rPr>
              <a:t>th</a:t>
            </a:r>
            <a:r>
              <a:rPr lang="en-GB" sz="1000" baseline="0" dirty="0" smtClean="0">
                <a:solidFill>
                  <a:srgbClr val="000000"/>
                </a:solidFill>
                <a:latin typeface="Helvetica" charset="0"/>
              </a:rPr>
              <a:t> 2015</a:t>
            </a:r>
            <a:r>
              <a:rPr lang="en-GB" sz="1000" dirty="0" smtClean="0">
                <a:solidFill>
                  <a:srgbClr val="000000"/>
                </a:solidFill>
                <a:latin typeface="Helvetica" charset="0"/>
              </a:rPr>
              <a:t>		                                                      Detector</a:t>
            </a:r>
            <a:r>
              <a:rPr lang="en-GB" sz="1000" baseline="0" dirty="0" smtClean="0">
                <a:solidFill>
                  <a:srgbClr val="000000"/>
                </a:solidFill>
                <a:latin typeface="Helvetica" charset="0"/>
              </a:rPr>
              <a:t> Commissioning	</a:t>
            </a:r>
            <a:r>
              <a:rPr lang="en-GB" sz="1000" dirty="0" smtClean="0">
                <a:solidFill>
                  <a:srgbClr val="000000"/>
                </a:solidFill>
                <a:latin typeface="Helvetica" charset="0"/>
              </a:rPr>
              <a:t>          </a:t>
            </a:r>
            <a:r>
              <a:rPr lang="en-GB" sz="1000" baseline="0" dirty="0" smtClean="0">
                <a:solidFill>
                  <a:srgbClr val="000000"/>
                </a:solidFill>
                <a:latin typeface="Helvetica" charset="0"/>
              </a:rPr>
              <a:t> 		                 Markus Kuster</a:t>
            </a:r>
            <a:endParaRPr lang="en-GB" sz="1800" dirty="0">
              <a:solidFill>
                <a:srgbClr val="000000"/>
              </a:solidFill>
              <a:latin typeface="Helvetica" charset="0"/>
            </a:endParaRPr>
          </a:p>
        </p:txBody>
      </p:sp>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hdr="0" ftr="0" dt="0"/>
  <p:txStyles>
    <p:title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p:titleStyle>
    <p:body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jpe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jpe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3.jpe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bin"/><Relationship Id="rId5" Type="http://schemas.openxmlformats.org/officeDocument/2006/relationships/image" Target="../media/image3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png"/><Relationship Id="rId7" Type="http://schemas.openxmlformats.org/officeDocument/2006/relationships/image" Target="../media/image16.jpe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image" Target="../media/image52.gif"/><Relationship Id="rId5" Type="http://schemas.openxmlformats.org/officeDocument/2006/relationships/image" Target="../media/image53.gif"/><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fpoppe\Desktop\european-xfel-site-schenefeld-xhq.jpg"/>
          <p:cNvPicPr>
            <a:picLocks noChangeAspect="1" noChangeArrowheads="1"/>
          </p:cNvPicPr>
          <p:nvPr/>
        </p:nvPicPr>
        <p:blipFill rotWithShape="1">
          <a:blip r:embed="rId2" cstate="screen">
            <a:alphaModFix amt="25000"/>
            <a:extLst>
              <a:ext uri="{28A0092B-C50C-407E-A947-70E740481C1C}">
                <a14:useLocalDpi xmlns:a14="http://schemas.microsoft.com/office/drawing/2010/main"/>
              </a:ext>
            </a:extLst>
          </a:blip>
          <a:srcRect/>
          <a:stretch/>
        </p:blipFill>
        <p:spPr bwMode="auto">
          <a:xfrm>
            <a:off x="117319" y="1108076"/>
            <a:ext cx="8910000" cy="5307012"/>
          </a:xfrm>
          <a:prstGeom prst="rect">
            <a:avLst/>
          </a:prstGeom>
          <a:noFill/>
          <a:extLst/>
        </p:spPr>
      </p:pic>
      <p:sp>
        <p:nvSpPr>
          <p:cNvPr id="4" name="Subtitle 3"/>
          <p:cNvSpPr>
            <a:spLocks noGrp="1"/>
          </p:cNvSpPr>
          <p:nvPr>
            <p:ph type="subTitle" sz="quarter" idx="1"/>
          </p:nvPr>
        </p:nvSpPr>
        <p:spPr>
          <a:xfrm>
            <a:off x="119528" y="3810000"/>
            <a:ext cx="8897471" cy="2442882"/>
          </a:xfrm>
        </p:spPr>
        <p:txBody>
          <a:bodyPr/>
          <a:lstStyle/>
          <a:p>
            <a:r>
              <a:rPr lang="en-GB" sz="2800" dirty="0" smtClean="0"/>
              <a:t>Markus Kuster</a:t>
            </a:r>
          </a:p>
          <a:p>
            <a:r>
              <a:rPr lang="en-GB" sz="2800" dirty="0"/>
              <a:t>f</a:t>
            </a:r>
            <a:r>
              <a:rPr lang="en-GB" sz="2800" dirty="0" smtClean="0"/>
              <a:t>or WP75</a:t>
            </a:r>
          </a:p>
          <a:p>
            <a:r>
              <a:rPr lang="en-GB" sz="2400" dirty="0" smtClean="0"/>
              <a:t>XFEL Commissioning Meeting</a:t>
            </a:r>
          </a:p>
          <a:p>
            <a:r>
              <a:rPr lang="en-GB" sz="2400" dirty="0" smtClean="0"/>
              <a:t>DESY, Hamburg</a:t>
            </a:r>
          </a:p>
          <a:p>
            <a:r>
              <a:rPr lang="en-GB" sz="2400" dirty="0" smtClean="0"/>
              <a:t>July</a:t>
            </a:r>
            <a:r>
              <a:rPr lang="en-GB" sz="2400" smtClean="0"/>
              <a:t>, </a:t>
            </a:r>
            <a:r>
              <a:rPr lang="en-GB" sz="2400" smtClean="0"/>
              <a:t>15 </a:t>
            </a:r>
            <a:r>
              <a:rPr lang="en-GB" sz="2400" dirty="0" smtClean="0"/>
              <a:t>2015</a:t>
            </a:r>
            <a:endParaRPr lang="en-GB" sz="2400" dirty="0"/>
          </a:p>
        </p:txBody>
      </p:sp>
      <p:sp>
        <p:nvSpPr>
          <p:cNvPr id="3" name="Title 2"/>
          <p:cNvSpPr>
            <a:spLocks noGrp="1"/>
          </p:cNvSpPr>
          <p:nvPr>
            <p:ph type="ctrTitle" sz="quarter"/>
          </p:nvPr>
        </p:nvSpPr>
        <p:spPr>
          <a:xfrm>
            <a:off x="127000" y="1295400"/>
            <a:ext cx="8897471" cy="2138500"/>
          </a:xfrm>
        </p:spPr>
        <p:txBody>
          <a:bodyPr/>
          <a:lstStyle/>
          <a:p>
            <a:r>
              <a:rPr lang="en-GB" sz="4000" b="1" dirty="0" smtClean="0"/>
              <a:t>Detector Commissioning</a:t>
            </a:r>
            <a:br>
              <a:rPr lang="en-GB" sz="4000" b="1" dirty="0" smtClean="0"/>
            </a:br>
            <a:r>
              <a:rPr lang="en-GB" sz="4000" b="1" dirty="0" smtClean="0"/>
              <a:t>and Calibration</a:t>
            </a:r>
            <a:endParaRPr lang="en-GB" sz="4000" dirty="0"/>
          </a:p>
        </p:txBody>
      </p:sp>
    </p:spTree>
    <p:extLst>
      <p:ext uri="{BB962C8B-B14F-4D97-AF65-F5344CB8AC3E}">
        <p14:creationId xmlns:p14="http://schemas.microsoft.com/office/powerpoint/2010/main" val="3298570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What is needed to calibrate </a:t>
            </a:r>
            <a:r>
              <a:rPr lang="en-US" dirty="0" smtClean="0"/>
              <a:t>and commission our </a:t>
            </a:r>
            <a:r>
              <a:rPr lang="en-US" sz="2400" dirty="0" smtClean="0"/>
              <a:t>detectors?</a:t>
            </a:r>
            <a:endParaRPr lang="de-DE" sz="2400" dirty="0"/>
          </a:p>
        </p:txBody>
      </p:sp>
      <p:sp>
        <p:nvSpPr>
          <p:cNvPr id="4" name="Slide Number Placeholder 3"/>
          <p:cNvSpPr>
            <a:spLocks noGrp="1"/>
          </p:cNvSpPr>
          <p:nvPr>
            <p:ph type="sldNum" sz="quarter" idx="10"/>
          </p:nvPr>
        </p:nvSpPr>
        <p:spPr/>
        <p:txBody>
          <a:bodyPr/>
          <a:lstStyle/>
          <a:p>
            <a:pPr>
              <a:defRPr/>
            </a:pPr>
            <a:fld id="{14404834-5313-40AC-B135-E30BD596D545}" type="slidenum">
              <a:rPr lang="en-GB" smtClean="0">
                <a:solidFill>
                  <a:srgbClr val="FFFFFF"/>
                </a:solidFill>
              </a:rPr>
              <a:pPr>
                <a:defRPr/>
              </a:pPr>
              <a:t>10</a:t>
            </a:fld>
            <a:endParaRPr lang="en-GB">
              <a:solidFill>
                <a:srgbClr val="FFFFFF"/>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612638504"/>
              </p:ext>
            </p:extLst>
          </p:nvPr>
        </p:nvGraphicFramePr>
        <p:xfrm>
          <a:off x="95249" y="2551411"/>
          <a:ext cx="8909050" cy="3754119"/>
        </p:xfrm>
        <a:graphic>
          <a:graphicData uri="http://schemas.openxmlformats.org/drawingml/2006/table">
            <a:tbl>
              <a:tblPr firstRow="1" bandRow="1">
                <a:tableStyleId>{5C22544A-7EE6-4342-B048-85BDC9FD1C3A}</a:tableStyleId>
              </a:tblPr>
              <a:tblGrid>
                <a:gridCol w="2406332"/>
                <a:gridCol w="3354705"/>
                <a:gridCol w="3148013"/>
              </a:tblGrid>
              <a:tr h="370840">
                <a:tc>
                  <a:txBody>
                    <a:bodyPr/>
                    <a:lstStyle/>
                    <a:p>
                      <a:r>
                        <a:rPr lang="en-US" dirty="0" smtClean="0"/>
                        <a:t>Required </a:t>
                      </a:r>
                      <a:endParaRPr lang="en-US" dirty="0"/>
                    </a:p>
                  </a:txBody>
                  <a:tcPr/>
                </a:tc>
                <a:tc>
                  <a:txBody>
                    <a:bodyPr/>
                    <a:lstStyle/>
                    <a:p>
                      <a:r>
                        <a:rPr lang="en-US" dirty="0" smtClean="0"/>
                        <a:t>Parameter</a:t>
                      </a:r>
                      <a:r>
                        <a:rPr lang="en-US" baseline="0" dirty="0" smtClean="0"/>
                        <a:t> </a:t>
                      </a:r>
                      <a:endParaRPr lang="en-US" dirty="0"/>
                    </a:p>
                  </a:txBody>
                  <a:tcPr/>
                </a:tc>
                <a:tc>
                  <a:txBody>
                    <a:bodyPr/>
                    <a:lstStyle/>
                    <a:p>
                      <a:r>
                        <a:rPr lang="en-US" dirty="0" smtClean="0"/>
                        <a:t> Comments</a:t>
                      </a:r>
                      <a:endParaRPr lang="en-US" dirty="0"/>
                    </a:p>
                  </a:txBody>
                  <a:tcPr/>
                </a:tc>
              </a:tr>
              <a:tr h="370840">
                <a:tc>
                  <a:txBody>
                    <a:bodyPr/>
                    <a:lstStyle/>
                    <a:p>
                      <a:r>
                        <a:rPr lang="en-US" dirty="0" smtClean="0">
                          <a:latin typeface="Calibri" panose="020F0502020204030204" pitchFamily="34" charset="0"/>
                        </a:rPr>
                        <a:t>Internal charge injection </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Gain conversion, memory</a:t>
                      </a:r>
                      <a:r>
                        <a:rPr lang="en-US" baseline="0" dirty="0" smtClean="0">
                          <a:latin typeface="Calibri" panose="020F0502020204030204" pitchFamily="34" charset="0"/>
                        </a:rPr>
                        <a:t> cell droop</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Internal</a:t>
                      </a:r>
                      <a:r>
                        <a:rPr lang="en-US" baseline="0" dirty="0" smtClean="0">
                          <a:latin typeface="Calibri" panose="020F0502020204030204" pitchFamily="34" charset="0"/>
                        </a:rPr>
                        <a:t> source needs to be cross calibrated to real X-rays</a:t>
                      </a:r>
                      <a:endParaRPr lang="en-US" dirty="0">
                        <a:latin typeface="Calibri" panose="020F0502020204030204" pitchFamily="34" charset="0"/>
                      </a:endParaRPr>
                    </a:p>
                  </a:txBody>
                  <a:tcPr/>
                </a:tc>
              </a:tr>
              <a:tr h="370840">
                <a:tc>
                  <a:txBody>
                    <a:bodyPr/>
                    <a:lstStyle/>
                    <a:p>
                      <a:r>
                        <a:rPr lang="en-US" dirty="0" smtClean="0">
                          <a:latin typeface="Calibri" panose="020F0502020204030204" pitchFamily="34" charset="0"/>
                        </a:rPr>
                        <a:t>Laboratory</a:t>
                      </a:r>
                    </a:p>
                    <a:p>
                      <a:r>
                        <a:rPr lang="en-US" dirty="0" smtClean="0">
                          <a:latin typeface="Calibri" panose="020F0502020204030204" pitchFamily="34" charset="0"/>
                        </a:rPr>
                        <a:t>X-ray sources </a:t>
                      </a:r>
                    </a:p>
                    <a:p>
                      <a:r>
                        <a:rPr lang="en-US" dirty="0" smtClean="0">
                          <a:latin typeface="Calibri" panose="020F0502020204030204" pitchFamily="34" charset="0"/>
                        </a:rPr>
                        <a:t>(isotopes, X-ray tubes)</a:t>
                      </a:r>
                      <a:endParaRPr lang="en-US" dirty="0">
                        <a:latin typeface="Calibri" panose="020F0502020204030204" pitchFamily="34" charset="0"/>
                      </a:endParaRPr>
                    </a:p>
                  </a:txBody>
                  <a:tcPr/>
                </a:tc>
                <a:tc rowSpan="2">
                  <a:txBody>
                    <a:bodyPr/>
                    <a:lstStyle/>
                    <a:p>
                      <a:r>
                        <a:rPr lang="en-US" dirty="0" smtClean="0">
                          <a:latin typeface="Calibri" panose="020F0502020204030204" pitchFamily="34" charset="0"/>
                        </a:rPr>
                        <a:t>Gain conversion, Detector</a:t>
                      </a:r>
                      <a:r>
                        <a:rPr lang="en-US" baseline="0" dirty="0" smtClean="0">
                          <a:latin typeface="Calibri" panose="020F0502020204030204" pitchFamily="34" charset="0"/>
                        </a:rPr>
                        <a:t> Response Function,  Flat-field, Charge Transfer Inefficiency, Quantum Efficiency </a:t>
                      </a:r>
                      <a:endParaRPr lang="en-US" dirty="0">
                        <a:latin typeface="Calibri" panose="020F0502020204030204" pitchFamily="34" charset="0"/>
                      </a:endParaRPr>
                    </a:p>
                    <a:p>
                      <a:r>
                        <a:rPr lang="en-US" dirty="0" smtClean="0">
                          <a:latin typeface="Calibri" panose="020F0502020204030204" pitchFamily="34" charset="0"/>
                        </a:rPr>
                        <a:t>Flat</a:t>
                      </a:r>
                      <a:r>
                        <a:rPr lang="en-US" baseline="0" dirty="0" smtClean="0">
                          <a:latin typeface="Calibri" panose="020F0502020204030204" pitchFamily="34" charset="0"/>
                        </a:rPr>
                        <a:t>-</a:t>
                      </a:r>
                      <a:r>
                        <a:rPr lang="en-US" dirty="0" smtClean="0">
                          <a:latin typeface="Calibri" panose="020F0502020204030204" pitchFamily="34" charset="0"/>
                        </a:rPr>
                        <a:t>field,</a:t>
                      </a:r>
                      <a:r>
                        <a:rPr lang="en-US" baseline="0" dirty="0" smtClean="0">
                          <a:latin typeface="Calibri" panose="020F0502020204030204" pitchFamily="34" charset="0"/>
                        </a:rPr>
                        <a:t> Splitting Events – Crosstalk</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Measurements which do not require high intensity and XFEL timing structure at the same time</a:t>
                      </a:r>
                      <a:endParaRPr lang="en-US" dirty="0">
                        <a:latin typeface="Calibri" panose="020F0502020204030204" pitchFamily="34" charset="0"/>
                      </a:endParaRPr>
                    </a:p>
                  </a:txBody>
                  <a:tcPr/>
                </a:tc>
              </a:tr>
              <a:tr h="370840">
                <a:tc>
                  <a:txBody>
                    <a:bodyPr/>
                    <a:lstStyle/>
                    <a:p>
                      <a:r>
                        <a:rPr lang="en-US" dirty="0" smtClean="0">
                          <a:latin typeface="Calibri" panose="020F0502020204030204" pitchFamily="34" charset="0"/>
                        </a:rPr>
                        <a:t>Beam from </a:t>
                      </a:r>
                    </a:p>
                    <a:p>
                      <a:r>
                        <a:rPr lang="en-US" dirty="0" smtClean="0">
                          <a:latin typeface="Calibri" panose="020F0502020204030204" pitchFamily="34" charset="0"/>
                        </a:rPr>
                        <a:t>FELs/</a:t>
                      </a:r>
                      <a:r>
                        <a:rPr lang="en-US" baseline="0" dirty="0" smtClean="0">
                          <a:latin typeface="Calibri" panose="020F0502020204030204" pitchFamily="34" charset="0"/>
                        </a:rPr>
                        <a:t>Synchrotrons/</a:t>
                      </a:r>
                    </a:p>
                    <a:p>
                      <a:r>
                        <a:rPr lang="en-US" baseline="0" dirty="0" smtClean="0">
                          <a:latin typeface="Calibri" panose="020F0502020204030204" pitchFamily="34" charset="0"/>
                        </a:rPr>
                        <a:t>Particle Accelerators</a:t>
                      </a:r>
                      <a:endParaRPr lang="en-US" dirty="0">
                        <a:latin typeface="Calibri" panose="020F0502020204030204" pitchFamily="34" charset="0"/>
                      </a:endParaRPr>
                    </a:p>
                  </a:txBody>
                  <a:tcPr/>
                </a:tc>
                <a:tc vMerge="1">
                  <a:txBody>
                    <a:bodyPr/>
                    <a:lstStyle/>
                    <a:p>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All measurements</a:t>
                      </a:r>
                      <a:r>
                        <a:rPr lang="en-US" baseline="0" dirty="0" smtClean="0">
                          <a:latin typeface="Calibri" panose="020F0502020204030204" pitchFamily="34" charset="0"/>
                        </a:rPr>
                        <a:t> which require  high intensity and appropriated XFEL timing</a:t>
                      </a:r>
                      <a:endParaRPr lang="en-US" dirty="0">
                        <a:latin typeface="Calibri" panose="020F0502020204030204" pitchFamily="34" charset="0"/>
                      </a:endParaRPr>
                    </a:p>
                  </a:txBody>
                  <a:tcPr/>
                </a:tc>
              </a:tr>
              <a:tr h="370840">
                <a:tc>
                  <a:txBody>
                    <a:bodyPr/>
                    <a:lstStyle/>
                    <a:p>
                      <a:r>
                        <a:rPr lang="en-US" dirty="0" smtClean="0">
                          <a:latin typeface="Calibri" panose="020F0502020204030204" pitchFamily="34" charset="0"/>
                        </a:rPr>
                        <a:t>XFEL</a:t>
                      </a:r>
                      <a:r>
                        <a:rPr lang="en-US" baseline="0" dirty="0" smtClean="0">
                          <a:latin typeface="Calibri" panose="020F0502020204030204" pitchFamily="34" charset="0"/>
                        </a:rPr>
                        <a:t> Experiment Environment</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Background,</a:t>
                      </a:r>
                      <a:r>
                        <a:rPr lang="en-US" baseline="0" dirty="0" smtClean="0">
                          <a:latin typeface="Calibri" panose="020F0502020204030204" pitchFamily="34" charset="0"/>
                        </a:rPr>
                        <a:t> noise, EMC, com-</a:t>
                      </a:r>
                      <a:r>
                        <a:rPr lang="en-US" baseline="0" dirty="0" err="1" smtClean="0">
                          <a:latin typeface="Calibri" panose="020F0502020204030204" pitchFamily="34" charset="0"/>
                        </a:rPr>
                        <a:t>patibility</a:t>
                      </a:r>
                      <a:r>
                        <a:rPr lang="en-US" baseline="0" dirty="0" smtClean="0">
                          <a:latin typeface="Calibri" panose="020F0502020204030204" pitchFamily="34" charset="0"/>
                        </a:rPr>
                        <a:t> with other components</a:t>
                      </a:r>
                      <a:endParaRPr lang="en-US" dirty="0">
                        <a:latin typeface="Calibri" panose="020F0502020204030204" pitchFamily="34" charset="0"/>
                      </a:endParaRPr>
                    </a:p>
                  </a:txBody>
                  <a:tcPr/>
                </a:tc>
                <a:tc>
                  <a:txBody>
                    <a:bodyPr/>
                    <a:lstStyle/>
                    <a:p>
                      <a:r>
                        <a:rPr lang="en-US" dirty="0" smtClean="0">
                          <a:latin typeface="Calibri" panose="020F0502020204030204" pitchFamily="34" charset="0"/>
                        </a:rPr>
                        <a:t>Tests must be performed in-situ.</a:t>
                      </a:r>
                      <a:endParaRPr lang="en-US" dirty="0">
                        <a:latin typeface="Calibri" panose="020F0502020204030204" pitchFamily="34" charset="0"/>
                      </a:endParaRPr>
                    </a:p>
                  </a:txBody>
                  <a:tcPr/>
                </a:tc>
              </a:tr>
            </a:tbl>
          </a:graphicData>
        </a:graphic>
      </p:graphicFrame>
      <p:sp>
        <p:nvSpPr>
          <p:cNvPr id="8" name="TextBox 7"/>
          <p:cNvSpPr txBox="1"/>
          <p:nvPr/>
        </p:nvSpPr>
        <p:spPr>
          <a:xfrm>
            <a:off x="-14942" y="977296"/>
            <a:ext cx="9143999" cy="1508105"/>
          </a:xfrm>
          <a:prstGeom prst="rect">
            <a:avLst/>
          </a:prstGeom>
          <a:noFill/>
        </p:spPr>
        <p:txBody>
          <a:bodyPr wrap="square" lIns="72000" tIns="36000" rIns="72000" bIns="36000" rtlCol="0">
            <a:spAutoFit/>
          </a:bodyPr>
          <a:lstStyle/>
          <a:p>
            <a:pPr fontAlgn="base">
              <a:spcBef>
                <a:spcPct val="20000"/>
              </a:spcBef>
              <a:spcAft>
                <a:spcPct val="0"/>
              </a:spcAft>
              <a:buClr>
                <a:srgbClr val="F8B323"/>
              </a:buClr>
              <a:buNone/>
            </a:pPr>
            <a:r>
              <a:rPr lang="en-US" sz="2000" dirty="0" smtClean="0">
                <a:solidFill>
                  <a:srgbClr val="261748"/>
                </a:solidFill>
                <a:latin typeface="Calibri" panose="020F0502020204030204" pitchFamily="34" charset="0"/>
              </a:rPr>
              <a:t> </a:t>
            </a:r>
            <a:r>
              <a:rPr lang="en-US" sz="2000" dirty="0" smtClean="0">
                <a:solidFill>
                  <a:schemeClr val="tx1">
                    <a:lumMod val="90000"/>
                    <a:lumOff val="10000"/>
                  </a:schemeClr>
                </a:solidFill>
                <a:latin typeface="Calibri" panose="020F0502020204030204" pitchFamily="34" charset="0"/>
              </a:rPr>
              <a:t>Infrastructure to run detector </a:t>
            </a:r>
          </a:p>
          <a:p>
            <a:pPr fontAlgn="base">
              <a:spcBef>
                <a:spcPct val="20000"/>
              </a:spcBef>
              <a:spcAft>
                <a:spcPct val="0"/>
              </a:spcAft>
              <a:buClr>
                <a:srgbClr val="F8B323"/>
              </a:buClr>
              <a:buNone/>
            </a:pPr>
            <a:r>
              <a:rPr lang="en-US" sz="2000" dirty="0">
                <a:solidFill>
                  <a:schemeClr val="tx1">
                    <a:lumMod val="90000"/>
                    <a:lumOff val="10000"/>
                  </a:schemeClr>
                </a:solidFill>
                <a:latin typeface="Calibri" panose="020F0502020204030204" pitchFamily="34" charset="0"/>
              </a:rPr>
              <a:t>	</a:t>
            </a:r>
            <a:r>
              <a:rPr lang="en-US" sz="2000" dirty="0" smtClean="0">
                <a:solidFill>
                  <a:schemeClr val="tx1">
                    <a:lumMod val="90000"/>
                    <a:lumOff val="10000"/>
                  </a:schemeClr>
                </a:solidFill>
                <a:latin typeface="Calibri" panose="020F0502020204030204" pitchFamily="34" charset="0"/>
              </a:rPr>
              <a:t>DAQ and Control system, data storage, data base, cooling, cabling  etc.</a:t>
            </a:r>
          </a:p>
          <a:p>
            <a:pPr fontAlgn="base">
              <a:spcBef>
                <a:spcPct val="20000"/>
              </a:spcBef>
              <a:spcAft>
                <a:spcPct val="0"/>
              </a:spcAft>
              <a:buClr>
                <a:srgbClr val="F8B323"/>
              </a:buClr>
              <a:buNone/>
            </a:pPr>
            <a:r>
              <a:rPr lang="en-US" sz="2000" dirty="0">
                <a:solidFill>
                  <a:schemeClr val="tx1">
                    <a:lumMod val="90000"/>
                    <a:lumOff val="10000"/>
                  </a:schemeClr>
                </a:solidFill>
                <a:latin typeface="Calibri" panose="020F0502020204030204" pitchFamily="34" charset="0"/>
              </a:rPr>
              <a:t> </a:t>
            </a:r>
            <a:r>
              <a:rPr lang="en-US" sz="2000" dirty="0" smtClean="0">
                <a:solidFill>
                  <a:schemeClr val="tx1">
                    <a:lumMod val="90000"/>
                    <a:lumOff val="10000"/>
                  </a:schemeClr>
                </a:solidFill>
                <a:latin typeface="Calibri" panose="020F0502020204030204" pitchFamily="34" charset="0"/>
              </a:rPr>
              <a:t>Data analysis tools </a:t>
            </a:r>
          </a:p>
          <a:p>
            <a:pPr fontAlgn="base">
              <a:spcBef>
                <a:spcPct val="20000"/>
              </a:spcBef>
              <a:spcAft>
                <a:spcPct val="0"/>
              </a:spcAft>
              <a:buClr>
                <a:srgbClr val="F8B323"/>
              </a:buClr>
              <a:buNone/>
            </a:pPr>
            <a:r>
              <a:rPr lang="en-US" sz="2000" dirty="0">
                <a:solidFill>
                  <a:schemeClr val="tx1">
                    <a:lumMod val="90000"/>
                    <a:lumOff val="10000"/>
                  </a:schemeClr>
                </a:solidFill>
                <a:latin typeface="Calibri" panose="020F0502020204030204" pitchFamily="34" charset="0"/>
              </a:rPr>
              <a:t> </a:t>
            </a:r>
            <a:r>
              <a:rPr lang="en-US" sz="2000" dirty="0" smtClean="0">
                <a:solidFill>
                  <a:schemeClr val="tx1">
                    <a:lumMod val="90000"/>
                    <a:lumOff val="10000"/>
                  </a:schemeClr>
                </a:solidFill>
                <a:latin typeface="Calibri" panose="020F0502020204030204" pitchFamily="34" charset="0"/>
              </a:rPr>
              <a:t>Different kind of stimulus (X-rays, charged particles, etc..)</a:t>
            </a:r>
            <a:endParaRPr lang="en-US" sz="2000" dirty="0">
              <a:solidFill>
                <a:schemeClr val="tx1">
                  <a:lumMod val="90000"/>
                  <a:lumOff val="10000"/>
                </a:schemeClr>
              </a:solidFill>
              <a:latin typeface="Calibri" panose="020F0502020204030204" pitchFamily="34" charset="0"/>
            </a:endParaRPr>
          </a:p>
        </p:txBody>
      </p:sp>
    </p:spTree>
    <p:extLst>
      <p:ext uri="{BB962C8B-B14F-4D97-AF65-F5344CB8AC3E}">
        <p14:creationId xmlns:p14="http://schemas.microsoft.com/office/powerpoint/2010/main" val="20405761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500" dirty="0" smtClean="0"/>
              <a:t>Detector Calibration – Priorities</a:t>
            </a:r>
            <a:endParaRPr lang="en-US" sz="2500" dirty="0"/>
          </a:p>
        </p:txBody>
      </p:sp>
      <p:sp>
        <p:nvSpPr>
          <p:cNvPr id="4" name="Slide Number Placeholder 3"/>
          <p:cNvSpPr>
            <a:spLocks noGrp="1"/>
          </p:cNvSpPr>
          <p:nvPr>
            <p:ph type="sldNum" sz="quarter" idx="10"/>
          </p:nvPr>
        </p:nvSpPr>
        <p:spPr/>
        <p:txBody>
          <a:bodyPr/>
          <a:lstStyle/>
          <a:p>
            <a:pPr>
              <a:defRPr/>
            </a:pPr>
            <a:fld id="{14404834-5313-40AC-B135-E30BD596D545}" type="slidenum">
              <a:rPr lang="en-GB" smtClean="0"/>
              <a:pPr>
                <a:defRPr/>
              </a:pPr>
              <a:t>11</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3411159485"/>
              </p:ext>
            </p:extLst>
          </p:nvPr>
        </p:nvGraphicFramePr>
        <p:xfrm>
          <a:off x="141941" y="1343203"/>
          <a:ext cx="8867588" cy="4014080"/>
        </p:xfrm>
        <a:graphic>
          <a:graphicData uri="http://schemas.openxmlformats.org/drawingml/2006/table">
            <a:tbl>
              <a:tblPr firstRow="1" firstCol="1" bandRow="1">
                <a:tableStyleId>{3C2FFA5D-87B4-456A-9821-1D502468CF0F}</a:tableStyleId>
              </a:tblPr>
              <a:tblGrid>
                <a:gridCol w="3414059"/>
                <a:gridCol w="1299882"/>
                <a:gridCol w="4153647"/>
              </a:tblGrid>
              <a:tr h="529798">
                <a:tc>
                  <a:txBody>
                    <a:bodyPr/>
                    <a:lstStyle/>
                    <a:p>
                      <a:pPr algn="just">
                        <a:spcAft>
                          <a:spcPts val="0"/>
                        </a:spcAft>
                      </a:pPr>
                      <a:r>
                        <a:rPr lang="en-GB" sz="1600" dirty="0">
                          <a:effectLst/>
                        </a:rPr>
                        <a:t>Parameter</a:t>
                      </a:r>
                      <a:endParaRPr lang="de-DE" sz="1600" dirty="0">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just">
                        <a:spcAft>
                          <a:spcPts val="0"/>
                        </a:spcAft>
                      </a:pPr>
                      <a:r>
                        <a:rPr lang="en-GB" sz="1600" dirty="0" smtClean="0">
                          <a:effectLst/>
                        </a:rPr>
                        <a:t>Priority</a:t>
                      </a:r>
                      <a:endParaRPr lang="de-DE" sz="1600" dirty="0">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just">
                        <a:spcAft>
                          <a:spcPts val="0"/>
                        </a:spcAft>
                      </a:pPr>
                      <a:r>
                        <a:rPr lang="en-GB" sz="1600" dirty="0" smtClean="0">
                          <a:effectLst/>
                        </a:rPr>
                        <a:t> Target</a:t>
                      </a:r>
                      <a:r>
                        <a:rPr lang="en-GB" sz="1600" baseline="0" dirty="0" smtClean="0">
                          <a:effectLst/>
                        </a:rPr>
                        <a:t> </a:t>
                      </a:r>
                      <a:r>
                        <a:rPr lang="en-GB" sz="1600" dirty="0" smtClean="0">
                          <a:effectLst/>
                        </a:rPr>
                        <a:t>Accuracy</a:t>
                      </a:r>
                      <a:r>
                        <a:rPr lang="en-GB" sz="1600" baseline="0" dirty="0" smtClean="0">
                          <a:effectLst/>
                        </a:rPr>
                        <a:t> </a:t>
                      </a:r>
                      <a:endParaRPr lang="de-DE" sz="1600" dirty="0">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r>
              <a:tr h="208057">
                <a:tc>
                  <a:txBody>
                    <a:bodyPr/>
                    <a:lstStyle/>
                    <a:p>
                      <a:pPr algn="just">
                        <a:spcAft>
                          <a:spcPts val="0"/>
                        </a:spcAft>
                      </a:pPr>
                      <a:r>
                        <a:rPr lang="en-GB" sz="1400" dirty="0">
                          <a:effectLst/>
                        </a:rPr>
                        <a:t>Conversion gain G(x</a:t>
                      </a:r>
                      <a:r>
                        <a:rPr lang="en-GB" sz="1400" dirty="0" smtClean="0">
                          <a:effectLst/>
                        </a:rPr>
                        <a:t>, y</a:t>
                      </a:r>
                      <a:r>
                        <a:rPr lang="en-GB" sz="1400" dirty="0">
                          <a:effectLst/>
                        </a:rPr>
                        <a:t>)</a:t>
                      </a:r>
                      <a:endParaRPr lang="de-DE" sz="1400" dirty="0">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spcAft>
                          <a:spcPts val="0"/>
                        </a:spcAft>
                      </a:pPr>
                      <a:r>
                        <a:rPr lang="en-GB" sz="1400" baseline="0" dirty="0" smtClean="0">
                          <a:effectLst/>
                        </a:rPr>
                        <a:t>High </a:t>
                      </a:r>
                      <a:endParaRPr lang="de-DE" sz="1400" baseline="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aseline="0" dirty="0" smtClean="0"/>
                        <a:t>&lt; Poisson statistic </a:t>
                      </a:r>
                      <a:endParaRPr lang="en-US" sz="1400" b="1" dirty="0" smtClean="0">
                        <a:latin typeface="Calibri" panose="020F0502020204030204" pitchFamily="34" charset="0"/>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r h="208057">
                <a:tc>
                  <a:txBody>
                    <a:bodyPr/>
                    <a:lstStyle/>
                    <a:p>
                      <a:pPr algn="just">
                        <a:spcAft>
                          <a:spcPts val="0"/>
                        </a:spcAft>
                      </a:pPr>
                      <a:r>
                        <a:rPr lang="en-GB" sz="1400" dirty="0">
                          <a:effectLst/>
                        </a:rPr>
                        <a:t>Dark signal O(cell nr</a:t>
                      </a:r>
                      <a:r>
                        <a:rPr lang="en-GB" sz="1400" dirty="0" smtClean="0">
                          <a:effectLst/>
                        </a:rPr>
                        <a:t>, x, y</a:t>
                      </a:r>
                      <a:r>
                        <a:rPr lang="en-GB" sz="1400" dirty="0">
                          <a:effectLst/>
                        </a:rPr>
                        <a:t>)</a:t>
                      </a:r>
                      <a:endParaRPr lang="de-DE" sz="1400" dirty="0">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spcAft>
                          <a:spcPts val="0"/>
                        </a:spcAft>
                      </a:pPr>
                      <a:r>
                        <a:rPr lang="en-GB" sz="1400" dirty="0" smtClean="0">
                          <a:effectLst/>
                        </a:rPr>
                        <a:t>High</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just">
                        <a:spcAft>
                          <a:spcPts val="0"/>
                        </a:spcAft>
                      </a:pPr>
                      <a:r>
                        <a:rPr lang="en-GB" sz="1400" dirty="0" smtClean="0">
                          <a:effectLst/>
                        </a:rPr>
                        <a:t>&lt; detector noise</a:t>
                      </a:r>
                      <a:r>
                        <a:rPr lang="en-GB" sz="1400" baseline="0" dirty="0" smtClean="0">
                          <a:effectLst/>
                        </a:rPr>
                        <a:t> </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r h="208057">
                <a:tc>
                  <a:txBody>
                    <a:bodyPr/>
                    <a:lstStyle/>
                    <a:p>
                      <a:pPr algn="just">
                        <a:spcAft>
                          <a:spcPts val="0"/>
                        </a:spcAft>
                      </a:pPr>
                      <a:r>
                        <a:rPr lang="en-GB" sz="1400" dirty="0">
                          <a:effectLst/>
                        </a:rPr>
                        <a:t>Noise N(x</a:t>
                      </a:r>
                      <a:r>
                        <a:rPr lang="en-GB" sz="1400" dirty="0" smtClean="0">
                          <a:effectLst/>
                        </a:rPr>
                        <a:t>, y</a:t>
                      </a:r>
                      <a:r>
                        <a:rPr lang="en-GB" sz="1400" dirty="0">
                          <a:effectLst/>
                        </a:rPr>
                        <a:t>)</a:t>
                      </a:r>
                      <a:endParaRPr lang="de-DE" sz="1400" dirty="0">
                        <a:solidFill>
                          <a:srgbClr val="372167"/>
                        </a:solidFill>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spcAft>
                          <a:spcPts val="0"/>
                        </a:spcAft>
                      </a:pPr>
                      <a:r>
                        <a:rPr lang="en-GB" sz="1400" dirty="0" smtClean="0">
                          <a:effectLst/>
                        </a:rPr>
                        <a:t>High</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just">
                        <a:spcAft>
                          <a:spcPts val="0"/>
                        </a:spcAft>
                      </a:pPr>
                      <a:r>
                        <a:rPr lang="en-GB" sz="1400" dirty="0">
                          <a:effectLst/>
                        </a:rPr>
                        <a:t> </a:t>
                      </a:r>
                      <a:r>
                        <a:rPr lang="en-GB" sz="1400" dirty="0" smtClean="0">
                          <a:effectLst/>
                        </a:rPr>
                        <a:t>&lt; 1%  </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r h="208057">
                <a:tc>
                  <a:txBody>
                    <a:bodyPr/>
                    <a:lstStyle/>
                    <a:p>
                      <a:pPr algn="just">
                        <a:spcAft>
                          <a:spcPts val="0"/>
                        </a:spcAft>
                      </a:pPr>
                      <a:r>
                        <a:rPr lang="en-US" sz="1400" dirty="0">
                          <a:effectLst/>
                        </a:rPr>
                        <a:t>Bad pixel B(cell nr</a:t>
                      </a:r>
                      <a:r>
                        <a:rPr lang="en-US" sz="1400" dirty="0" smtClean="0">
                          <a:effectLst/>
                        </a:rPr>
                        <a:t>, x, y</a:t>
                      </a:r>
                      <a:r>
                        <a:rPr lang="en-US" sz="1400" dirty="0">
                          <a:effectLst/>
                        </a:rPr>
                        <a:t>)</a:t>
                      </a:r>
                      <a:endParaRPr lang="de-DE" sz="1400" dirty="0">
                        <a:solidFill>
                          <a:srgbClr val="372167"/>
                        </a:solidFill>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spcAft>
                          <a:spcPts val="0"/>
                        </a:spcAft>
                      </a:pPr>
                      <a:r>
                        <a:rPr lang="en-US" sz="1400" dirty="0" smtClean="0">
                          <a:effectLst/>
                        </a:rPr>
                        <a:t>High</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just">
                        <a:spcAft>
                          <a:spcPts val="0"/>
                        </a:spcAft>
                      </a:pPr>
                      <a:r>
                        <a:rPr lang="en-US" sz="1400" dirty="0">
                          <a:effectLst/>
                        </a:rPr>
                        <a:t> </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r h="208057">
                <a:tc>
                  <a:txBody>
                    <a:bodyPr/>
                    <a:lstStyle/>
                    <a:p>
                      <a:pPr algn="just">
                        <a:spcAft>
                          <a:spcPts val="0"/>
                        </a:spcAft>
                      </a:pPr>
                      <a:r>
                        <a:rPr lang="en-GB" sz="1400" dirty="0">
                          <a:effectLst/>
                        </a:rPr>
                        <a:t>Quantum efficiency QE</a:t>
                      </a:r>
                      <a:endParaRPr lang="de-DE" sz="1400" dirty="0">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spcAft>
                          <a:spcPts val="0"/>
                        </a:spcAft>
                      </a:pPr>
                      <a:r>
                        <a:rPr lang="en-GB" sz="1400" dirty="0" smtClean="0">
                          <a:effectLst/>
                        </a:rPr>
                        <a:t>High</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just">
                        <a:spcAft>
                          <a:spcPts val="0"/>
                        </a:spcAft>
                      </a:pPr>
                      <a:r>
                        <a:rPr lang="en-GB" sz="1400" dirty="0">
                          <a:effectLst/>
                        </a:rPr>
                        <a:t> </a:t>
                      </a:r>
                      <a:r>
                        <a:rPr lang="en-GB" sz="1400" dirty="0" smtClean="0">
                          <a:effectLst/>
                        </a:rPr>
                        <a:t>5-10 % </a:t>
                      </a:r>
                      <a:r>
                        <a:rPr lang="en-GB" sz="1400" baseline="0" dirty="0" smtClean="0">
                          <a:effectLst/>
                        </a:rPr>
                        <a:t> (simulation uncertainty) </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08057">
                <a:tc>
                  <a:txBody>
                    <a:bodyPr/>
                    <a:lstStyle/>
                    <a:p>
                      <a:pPr algn="just">
                        <a:spcAft>
                          <a:spcPts val="0"/>
                        </a:spcAft>
                      </a:pPr>
                      <a:r>
                        <a:rPr lang="en-GB" sz="1400" dirty="0">
                          <a:effectLst/>
                        </a:rPr>
                        <a:t>Dynamic range DR(x</a:t>
                      </a:r>
                      <a:r>
                        <a:rPr lang="en-GB" sz="1400" dirty="0" smtClean="0">
                          <a:effectLst/>
                        </a:rPr>
                        <a:t>, y</a:t>
                      </a:r>
                      <a:r>
                        <a:rPr lang="en-GB" sz="1400" dirty="0">
                          <a:effectLst/>
                        </a:rPr>
                        <a:t>)</a:t>
                      </a:r>
                      <a:endParaRPr lang="de-DE" sz="1400" dirty="0">
                        <a:solidFill>
                          <a:srgbClr val="372167"/>
                        </a:solidFill>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spcAft>
                          <a:spcPts val="0"/>
                        </a:spcAft>
                      </a:pPr>
                      <a:r>
                        <a:rPr lang="en-GB" sz="1400" dirty="0" smtClean="0">
                          <a:effectLst/>
                        </a:rPr>
                        <a:t>High</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just">
                        <a:spcAft>
                          <a:spcPts val="0"/>
                        </a:spcAft>
                      </a:pPr>
                      <a:r>
                        <a:rPr lang="en-GB" sz="1400" dirty="0">
                          <a:effectLst/>
                        </a:rPr>
                        <a:t> </a:t>
                      </a:r>
                      <a:r>
                        <a:rPr lang="en-GB" sz="1400" dirty="0" smtClean="0">
                          <a:effectLst/>
                        </a:rPr>
                        <a:t>&lt;</a:t>
                      </a:r>
                      <a:r>
                        <a:rPr lang="en-GB" sz="1400" baseline="0" dirty="0" smtClean="0">
                          <a:effectLst/>
                        </a:rPr>
                        <a:t> </a:t>
                      </a:r>
                      <a:r>
                        <a:rPr lang="en-GB" sz="1400" dirty="0" smtClean="0">
                          <a:effectLst/>
                        </a:rPr>
                        <a:t>Poisson statistic </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r h="313200">
                <a:tc>
                  <a:txBody>
                    <a:bodyPr/>
                    <a:lstStyle/>
                    <a:p>
                      <a:pPr algn="just">
                        <a:spcAft>
                          <a:spcPts val="0"/>
                        </a:spcAft>
                      </a:pPr>
                      <a:r>
                        <a:rPr lang="en-GB" sz="1400" dirty="0">
                          <a:effectLst/>
                        </a:rPr>
                        <a:t>Memory cell droop (signal losses</a:t>
                      </a:r>
                      <a:r>
                        <a:rPr lang="en-GB" sz="1400" dirty="0" smtClean="0">
                          <a:effectLst/>
                        </a:rPr>
                        <a:t>)</a:t>
                      </a:r>
                    </a:p>
                    <a:p>
                      <a:pPr algn="just">
                        <a:spcAft>
                          <a:spcPts val="0"/>
                        </a:spcAft>
                      </a:pPr>
                      <a:r>
                        <a:rPr lang="en-US" sz="1400" dirty="0" smtClean="0">
                          <a:effectLst/>
                        </a:rPr>
                        <a:t>MD(cell </a:t>
                      </a:r>
                      <a:r>
                        <a:rPr lang="en-US" sz="1400" dirty="0">
                          <a:effectLst/>
                        </a:rPr>
                        <a:t>nr, x</a:t>
                      </a:r>
                      <a:r>
                        <a:rPr lang="en-US" sz="1400" dirty="0" smtClean="0">
                          <a:effectLst/>
                        </a:rPr>
                        <a:t>, y</a:t>
                      </a:r>
                      <a:r>
                        <a:rPr lang="en-US" sz="1400" dirty="0">
                          <a:effectLst/>
                        </a:rPr>
                        <a:t>)</a:t>
                      </a:r>
                      <a:endParaRPr lang="de-DE" sz="1400" dirty="0">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spcAft>
                          <a:spcPts val="0"/>
                        </a:spcAft>
                      </a:pPr>
                      <a:r>
                        <a:rPr lang="en-US" sz="1400" dirty="0" smtClean="0">
                          <a:effectLst/>
                        </a:rPr>
                        <a:t>High</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just">
                        <a:spcAft>
                          <a:spcPts val="0"/>
                        </a:spcAft>
                      </a:pPr>
                      <a:r>
                        <a:rPr lang="en-US" sz="1400" dirty="0">
                          <a:effectLst/>
                        </a:rPr>
                        <a:t> </a:t>
                      </a:r>
                      <a:r>
                        <a:rPr lang="en-US" sz="1400" dirty="0" smtClean="0">
                          <a:effectLst/>
                        </a:rPr>
                        <a:t>&lt;</a:t>
                      </a:r>
                      <a:r>
                        <a:rPr lang="en-US" sz="1400" baseline="0" dirty="0" smtClean="0">
                          <a:effectLst/>
                        </a:rPr>
                        <a:t> </a:t>
                      </a:r>
                      <a:r>
                        <a:rPr lang="en-US" sz="1400" dirty="0" smtClean="0">
                          <a:effectLst/>
                        </a:rPr>
                        <a:t>detector noise </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r h="283883">
                <a:tc>
                  <a:txBody>
                    <a:bodyPr/>
                    <a:lstStyle/>
                    <a:p>
                      <a:pPr algn="just">
                        <a:spcAft>
                          <a:spcPts val="0"/>
                        </a:spcAft>
                      </a:pPr>
                      <a:r>
                        <a:rPr lang="en-GB" sz="1400" dirty="0">
                          <a:effectLst/>
                        </a:rPr>
                        <a:t>Charge transfer inefficiency CTI(x</a:t>
                      </a:r>
                      <a:r>
                        <a:rPr lang="en-GB" sz="1400" dirty="0" smtClean="0">
                          <a:effectLst/>
                        </a:rPr>
                        <a:t>, y</a:t>
                      </a:r>
                      <a:r>
                        <a:rPr lang="en-GB" sz="1400" dirty="0">
                          <a:effectLst/>
                        </a:rPr>
                        <a:t>)</a:t>
                      </a:r>
                      <a:endParaRPr lang="de-DE" sz="1400" dirty="0">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spcAft>
                          <a:spcPts val="0"/>
                        </a:spcAft>
                      </a:pPr>
                      <a:r>
                        <a:rPr lang="en-GB" sz="1400" dirty="0" smtClean="0">
                          <a:effectLst/>
                        </a:rPr>
                        <a:t>High </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just">
                        <a:spcAft>
                          <a:spcPts val="0"/>
                        </a:spcAft>
                      </a:pPr>
                      <a:r>
                        <a:rPr lang="en-GB" sz="1400" dirty="0">
                          <a:effectLst/>
                        </a:rPr>
                        <a:t> </a:t>
                      </a:r>
                      <a:r>
                        <a:rPr lang="en-GB" sz="1400" dirty="0" smtClean="0">
                          <a:effectLst/>
                        </a:rPr>
                        <a:t>&lt;</a:t>
                      </a:r>
                      <a:r>
                        <a:rPr lang="en-GB" sz="1400" baseline="0" dirty="0" smtClean="0">
                          <a:effectLst/>
                        </a:rPr>
                        <a:t> </a:t>
                      </a:r>
                      <a:r>
                        <a:rPr lang="en-GB" sz="1400" dirty="0" smtClean="0">
                          <a:effectLst/>
                        </a:rPr>
                        <a:t>1% </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r h="208057">
                <a:tc>
                  <a:txBody>
                    <a:bodyPr/>
                    <a:lstStyle/>
                    <a:p>
                      <a:pPr algn="just">
                        <a:spcAft>
                          <a:spcPts val="0"/>
                        </a:spcAft>
                      </a:pPr>
                      <a:r>
                        <a:rPr lang="en-GB" sz="1400" dirty="0">
                          <a:solidFill>
                            <a:schemeClr val="bg1">
                              <a:lumMod val="50000"/>
                            </a:schemeClr>
                          </a:solidFill>
                          <a:effectLst/>
                        </a:rPr>
                        <a:t>Point spread function PSF(x</a:t>
                      </a:r>
                      <a:r>
                        <a:rPr lang="en-GB" sz="1400" dirty="0" smtClean="0">
                          <a:solidFill>
                            <a:schemeClr val="bg1">
                              <a:lumMod val="50000"/>
                            </a:schemeClr>
                          </a:solidFill>
                          <a:effectLst/>
                        </a:rPr>
                        <a:t>, y</a:t>
                      </a:r>
                      <a:r>
                        <a:rPr lang="en-GB" sz="1400" dirty="0">
                          <a:solidFill>
                            <a:schemeClr val="bg1">
                              <a:lumMod val="50000"/>
                            </a:schemeClr>
                          </a:solidFill>
                          <a:effectLst/>
                        </a:rPr>
                        <a:t>)</a:t>
                      </a:r>
                      <a:endParaRPr lang="de-DE" sz="1400" dirty="0">
                        <a:solidFill>
                          <a:schemeClr val="bg1">
                            <a:lumMod val="50000"/>
                          </a:schemeClr>
                        </a:solidFill>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spcAft>
                          <a:spcPts val="0"/>
                        </a:spcAft>
                      </a:pPr>
                      <a:r>
                        <a:rPr lang="en-GB" sz="1400" dirty="0" smtClean="0">
                          <a:solidFill>
                            <a:schemeClr val="bg1">
                              <a:lumMod val="50000"/>
                            </a:schemeClr>
                          </a:solidFill>
                          <a:effectLst/>
                        </a:rPr>
                        <a:t>Low</a:t>
                      </a:r>
                      <a:endParaRPr lang="de-DE" sz="1400" dirty="0">
                        <a:solidFill>
                          <a:schemeClr val="bg1">
                            <a:lumMod val="50000"/>
                          </a:schemeClr>
                        </a:solidFill>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just">
                        <a:spcAft>
                          <a:spcPts val="0"/>
                        </a:spcAft>
                      </a:pPr>
                      <a:r>
                        <a:rPr lang="en-GB" sz="1400" dirty="0">
                          <a:solidFill>
                            <a:schemeClr val="bg1">
                              <a:lumMod val="50000"/>
                            </a:schemeClr>
                          </a:solidFill>
                          <a:effectLst/>
                        </a:rPr>
                        <a:t> </a:t>
                      </a:r>
                      <a:r>
                        <a:rPr lang="en-GB" sz="1400" dirty="0" smtClean="0">
                          <a:solidFill>
                            <a:schemeClr val="bg1">
                              <a:lumMod val="50000"/>
                            </a:schemeClr>
                          </a:solidFill>
                          <a:effectLst/>
                        </a:rPr>
                        <a:t>to be defined</a:t>
                      </a:r>
                      <a:endParaRPr lang="de-DE" sz="1400" dirty="0">
                        <a:solidFill>
                          <a:schemeClr val="bg1">
                            <a:lumMod val="50000"/>
                          </a:schemeClr>
                        </a:solidFill>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r h="208057">
                <a:tc>
                  <a:txBody>
                    <a:bodyPr/>
                    <a:lstStyle/>
                    <a:p>
                      <a:pPr algn="just">
                        <a:spcAft>
                          <a:spcPts val="0"/>
                        </a:spcAft>
                      </a:pPr>
                      <a:r>
                        <a:rPr lang="en-GB" sz="1400" dirty="0">
                          <a:solidFill>
                            <a:schemeClr val="bg1">
                              <a:lumMod val="50000"/>
                            </a:schemeClr>
                          </a:solidFill>
                          <a:effectLst/>
                        </a:rPr>
                        <a:t>Line spread function LSF(x</a:t>
                      </a:r>
                      <a:r>
                        <a:rPr lang="en-GB" sz="1400" dirty="0" smtClean="0">
                          <a:solidFill>
                            <a:schemeClr val="bg1">
                              <a:lumMod val="50000"/>
                            </a:schemeClr>
                          </a:solidFill>
                          <a:effectLst/>
                        </a:rPr>
                        <a:t>, y</a:t>
                      </a:r>
                      <a:r>
                        <a:rPr lang="en-GB" sz="1400" dirty="0">
                          <a:solidFill>
                            <a:schemeClr val="bg1">
                              <a:lumMod val="50000"/>
                            </a:schemeClr>
                          </a:solidFill>
                          <a:effectLst/>
                        </a:rPr>
                        <a:t>)</a:t>
                      </a:r>
                      <a:endParaRPr lang="de-DE" sz="1400" dirty="0">
                        <a:solidFill>
                          <a:schemeClr val="bg1">
                            <a:lumMod val="50000"/>
                          </a:schemeClr>
                        </a:solidFill>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spcAft>
                          <a:spcPts val="0"/>
                        </a:spcAft>
                      </a:pPr>
                      <a:r>
                        <a:rPr lang="en-GB" sz="1400" dirty="0" smtClean="0">
                          <a:solidFill>
                            <a:schemeClr val="bg1">
                              <a:lumMod val="50000"/>
                            </a:schemeClr>
                          </a:solidFill>
                          <a:effectLst/>
                        </a:rPr>
                        <a:t>Low</a:t>
                      </a:r>
                      <a:endParaRPr lang="de-DE" sz="1400" dirty="0">
                        <a:solidFill>
                          <a:schemeClr val="bg1">
                            <a:lumMod val="50000"/>
                          </a:schemeClr>
                        </a:solidFill>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just">
                        <a:spcAft>
                          <a:spcPts val="0"/>
                        </a:spcAft>
                      </a:pPr>
                      <a:r>
                        <a:rPr lang="en-GB" sz="1400" dirty="0">
                          <a:solidFill>
                            <a:schemeClr val="bg1">
                              <a:lumMod val="50000"/>
                            </a:schemeClr>
                          </a:solidFill>
                          <a:effectLst/>
                        </a:rPr>
                        <a:t> </a:t>
                      </a:r>
                      <a:r>
                        <a:rPr lang="en-GB" sz="1400" dirty="0" smtClean="0">
                          <a:solidFill>
                            <a:schemeClr val="bg1">
                              <a:lumMod val="50000"/>
                            </a:schemeClr>
                          </a:solidFill>
                          <a:effectLst/>
                        </a:rPr>
                        <a:t>to be defined</a:t>
                      </a:r>
                      <a:endParaRPr lang="de-DE" sz="1400" dirty="0">
                        <a:solidFill>
                          <a:schemeClr val="bg1">
                            <a:lumMod val="50000"/>
                          </a:schemeClr>
                        </a:solidFill>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r h="208057">
                <a:tc>
                  <a:txBody>
                    <a:bodyPr/>
                    <a:lstStyle/>
                    <a:p>
                      <a:pPr algn="just">
                        <a:spcAft>
                          <a:spcPts val="0"/>
                        </a:spcAft>
                      </a:pPr>
                      <a:r>
                        <a:rPr lang="en-GB" sz="1400" dirty="0">
                          <a:solidFill>
                            <a:schemeClr val="bg1">
                              <a:lumMod val="50000"/>
                            </a:schemeClr>
                          </a:solidFill>
                          <a:effectLst/>
                        </a:rPr>
                        <a:t>Spectral response</a:t>
                      </a:r>
                      <a:endParaRPr lang="de-DE" sz="1400" dirty="0">
                        <a:solidFill>
                          <a:schemeClr val="bg1">
                            <a:lumMod val="50000"/>
                          </a:schemeClr>
                        </a:solidFill>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spcAft>
                          <a:spcPts val="0"/>
                        </a:spcAft>
                      </a:pPr>
                      <a:r>
                        <a:rPr lang="en-GB" sz="1400" dirty="0" smtClean="0">
                          <a:solidFill>
                            <a:schemeClr val="bg1">
                              <a:lumMod val="50000"/>
                            </a:schemeClr>
                          </a:solidFill>
                          <a:effectLst/>
                        </a:rPr>
                        <a:t>Medium</a:t>
                      </a:r>
                      <a:endParaRPr lang="de-DE" sz="1400" dirty="0">
                        <a:solidFill>
                          <a:schemeClr val="bg1">
                            <a:lumMod val="50000"/>
                          </a:schemeClr>
                        </a:solidFill>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just">
                        <a:spcAft>
                          <a:spcPts val="0"/>
                        </a:spcAft>
                      </a:pPr>
                      <a:r>
                        <a:rPr lang="en-GB" sz="1400" dirty="0">
                          <a:solidFill>
                            <a:schemeClr val="bg1">
                              <a:lumMod val="50000"/>
                            </a:schemeClr>
                          </a:solidFill>
                          <a:effectLst/>
                        </a:rPr>
                        <a:t> </a:t>
                      </a:r>
                      <a:r>
                        <a:rPr lang="en-GB" sz="1400" dirty="0" smtClean="0">
                          <a:solidFill>
                            <a:schemeClr val="bg1">
                              <a:lumMod val="50000"/>
                            </a:schemeClr>
                          </a:solidFill>
                          <a:effectLst/>
                        </a:rPr>
                        <a:t>&lt;</a:t>
                      </a:r>
                      <a:r>
                        <a:rPr lang="en-GB" sz="1400" baseline="0" dirty="0" smtClean="0">
                          <a:solidFill>
                            <a:schemeClr val="bg1">
                              <a:lumMod val="50000"/>
                            </a:schemeClr>
                          </a:solidFill>
                          <a:effectLst/>
                        </a:rPr>
                        <a:t> 10% </a:t>
                      </a:r>
                      <a:endParaRPr lang="de-DE" sz="1400" dirty="0">
                        <a:solidFill>
                          <a:schemeClr val="bg1">
                            <a:lumMod val="50000"/>
                          </a:schemeClr>
                        </a:solidFill>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r h="208057">
                <a:tc>
                  <a:txBody>
                    <a:bodyPr/>
                    <a:lstStyle/>
                    <a:p>
                      <a:pPr algn="just">
                        <a:spcAft>
                          <a:spcPts val="0"/>
                        </a:spcAft>
                      </a:pPr>
                      <a:r>
                        <a:rPr lang="en-GB" sz="1400" dirty="0">
                          <a:effectLst/>
                        </a:rPr>
                        <a:t>Flat field corrections</a:t>
                      </a:r>
                      <a:endParaRPr lang="de-DE" sz="1400" dirty="0">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spcAft>
                          <a:spcPts val="0"/>
                        </a:spcAft>
                      </a:pPr>
                      <a:r>
                        <a:rPr lang="en-GB" sz="1400" dirty="0" smtClean="0">
                          <a:effectLst/>
                        </a:rPr>
                        <a:t>High</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just">
                        <a:spcAft>
                          <a:spcPts val="0"/>
                        </a:spcAft>
                      </a:pPr>
                      <a:r>
                        <a:rPr lang="en-GB" sz="1400" dirty="0">
                          <a:effectLst/>
                        </a:rPr>
                        <a:t> </a:t>
                      </a:r>
                      <a:r>
                        <a:rPr lang="en-GB" sz="1400" dirty="0" smtClean="0">
                          <a:effectLst/>
                        </a:rPr>
                        <a:t>&lt;</a:t>
                      </a:r>
                      <a:r>
                        <a:rPr lang="en-GB" sz="1400" baseline="0" dirty="0" smtClean="0">
                          <a:effectLst/>
                        </a:rPr>
                        <a:t> 10%</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r h="203463">
                <a:tc>
                  <a:txBody>
                    <a:bodyPr/>
                    <a:lstStyle/>
                    <a:p>
                      <a:pPr algn="just">
                        <a:spcAft>
                          <a:spcPts val="0"/>
                        </a:spcAft>
                      </a:pPr>
                      <a:r>
                        <a:rPr lang="en-GB" sz="1400" dirty="0">
                          <a:effectLst/>
                        </a:rPr>
                        <a:t>Common mode </a:t>
                      </a:r>
                      <a:r>
                        <a:rPr lang="en-GB" sz="1400" dirty="0" smtClean="0">
                          <a:effectLst/>
                        </a:rPr>
                        <a:t> </a:t>
                      </a:r>
                      <a:endParaRPr lang="de-DE" sz="1400" dirty="0">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spcAft>
                          <a:spcPts val="0"/>
                        </a:spcAft>
                      </a:pPr>
                      <a:r>
                        <a:rPr lang="en-GB" sz="1400" dirty="0" smtClean="0">
                          <a:effectLst/>
                        </a:rPr>
                        <a:t>High </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just">
                        <a:spcAft>
                          <a:spcPts val="0"/>
                        </a:spcAft>
                      </a:pPr>
                      <a:r>
                        <a:rPr lang="en-GB" sz="1400" dirty="0">
                          <a:effectLst/>
                        </a:rPr>
                        <a:t> </a:t>
                      </a:r>
                      <a:r>
                        <a:rPr lang="en-GB" sz="1400" dirty="0" smtClean="0">
                          <a:effectLst/>
                        </a:rPr>
                        <a:t>to</a:t>
                      </a:r>
                      <a:r>
                        <a:rPr lang="en-GB" sz="1400" baseline="0" dirty="0" smtClean="0">
                          <a:effectLst/>
                        </a:rPr>
                        <a:t> be defined </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r h="208057">
                <a:tc>
                  <a:txBody>
                    <a:bodyPr/>
                    <a:lstStyle/>
                    <a:p>
                      <a:pPr algn="just">
                        <a:spcAft>
                          <a:spcPts val="0"/>
                        </a:spcAft>
                      </a:pPr>
                      <a:r>
                        <a:rPr lang="en-GB" sz="1400" dirty="0">
                          <a:effectLst/>
                        </a:rPr>
                        <a:t>Event splitting </a:t>
                      </a:r>
                      <a:endParaRPr lang="de-DE" sz="1400" dirty="0">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spcAft>
                          <a:spcPts val="0"/>
                        </a:spcAft>
                      </a:pPr>
                      <a:r>
                        <a:rPr lang="en-GB" sz="1400" dirty="0" smtClean="0">
                          <a:effectLst/>
                        </a:rPr>
                        <a:t>High</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just">
                        <a:spcAft>
                          <a:spcPts val="0"/>
                        </a:spcAft>
                      </a:pPr>
                      <a:r>
                        <a:rPr lang="en-GB" sz="1400" dirty="0">
                          <a:effectLst/>
                        </a:rPr>
                        <a:t> </a:t>
                      </a:r>
                      <a:r>
                        <a:rPr lang="en-GB" sz="1400" dirty="0" smtClean="0">
                          <a:effectLst/>
                        </a:rPr>
                        <a:t>to be defined, for low rate applications</a:t>
                      </a:r>
                      <a:r>
                        <a:rPr lang="en-GB" sz="1400" baseline="0" dirty="0" smtClean="0">
                          <a:effectLst/>
                        </a:rPr>
                        <a:t> </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r h="208057">
                <a:tc>
                  <a:txBody>
                    <a:bodyPr/>
                    <a:lstStyle/>
                    <a:p>
                      <a:pPr algn="just">
                        <a:spcAft>
                          <a:spcPts val="0"/>
                        </a:spcAft>
                      </a:pPr>
                      <a:r>
                        <a:rPr lang="en-GB" sz="1400" dirty="0">
                          <a:effectLst/>
                        </a:rPr>
                        <a:t>Alignment </a:t>
                      </a:r>
                      <a:r>
                        <a:rPr lang="en-GB" sz="1400" dirty="0" smtClean="0">
                          <a:effectLst/>
                        </a:rPr>
                        <a:t> (position calibration)</a:t>
                      </a:r>
                      <a:endParaRPr lang="de-DE" sz="1400" dirty="0">
                        <a:effectLst/>
                        <a:latin typeface="Calibri" panose="020F0502020204030204" pitchFamily="34" charset="0"/>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spcAft>
                          <a:spcPts val="0"/>
                        </a:spcAft>
                      </a:pPr>
                      <a:r>
                        <a:rPr lang="en-GB" sz="1400" dirty="0" smtClean="0">
                          <a:effectLst/>
                        </a:rPr>
                        <a:t>High</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just">
                        <a:spcAft>
                          <a:spcPts val="0"/>
                        </a:spcAft>
                      </a:pPr>
                      <a:r>
                        <a:rPr lang="en-GB" sz="1400" dirty="0">
                          <a:effectLst/>
                        </a:rPr>
                        <a:t> </a:t>
                      </a:r>
                      <a:r>
                        <a:rPr lang="en-GB" sz="1400" dirty="0" smtClean="0">
                          <a:effectLst/>
                        </a:rPr>
                        <a:t>&lt;</a:t>
                      </a:r>
                      <a:r>
                        <a:rPr lang="en-GB" sz="1400" baseline="0" dirty="0" smtClean="0">
                          <a:effectLst/>
                        </a:rPr>
                        <a:t> pixel size </a:t>
                      </a:r>
                      <a:endParaRPr lang="de-DE" sz="1400" dirty="0">
                        <a:effectLst/>
                        <a:latin typeface="Times New Roman"/>
                        <a:ea typeface="Times New Roman"/>
                      </a:endParaRPr>
                    </a:p>
                  </a:txBody>
                  <a:tcPr marL="68580" marR="6858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bl>
          </a:graphicData>
        </a:graphic>
      </p:graphicFrame>
      <p:sp>
        <p:nvSpPr>
          <p:cNvPr id="6" name="TextBox 5"/>
          <p:cNvSpPr txBox="1"/>
          <p:nvPr/>
        </p:nvSpPr>
        <p:spPr>
          <a:xfrm>
            <a:off x="2279808" y="5682299"/>
            <a:ext cx="1448481" cy="338554"/>
          </a:xfrm>
          <a:prstGeom prst="rect">
            <a:avLst/>
          </a:prstGeom>
          <a:solidFill>
            <a:schemeClr val="accent2">
              <a:lumMod val="60000"/>
              <a:lumOff val="40000"/>
            </a:schemeClr>
          </a:solidFill>
        </p:spPr>
        <p:txBody>
          <a:bodyPr wrap="square" rtlCol="0">
            <a:spAutoFit/>
          </a:bodyPr>
          <a:lstStyle/>
          <a:p>
            <a:pPr algn="ctr">
              <a:buNone/>
            </a:pPr>
            <a:r>
              <a:rPr lang="en-US" sz="1600" dirty="0" smtClean="0">
                <a:latin typeface="Calibri" panose="020F0502020204030204" pitchFamily="34" charset="0"/>
              </a:rPr>
              <a:t>Measurement</a:t>
            </a:r>
            <a:endParaRPr lang="en-US" sz="1600" dirty="0">
              <a:latin typeface="Calibri" panose="020F0502020204030204" pitchFamily="34" charset="0"/>
            </a:endParaRPr>
          </a:p>
        </p:txBody>
      </p:sp>
      <p:sp>
        <p:nvSpPr>
          <p:cNvPr id="7" name="TextBox 6"/>
          <p:cNvSpPr txBox="1"/>
          <p:nvPr/>
        </p:nvSpPr>
        <p:spPr>
          <a:xfrm>
            <a:off x="4887043" y="5682299"/>
            <a:ext cx="1448481" cy="338554"/>
          </a:xfrm>
          <a:prstGeom prst="rect">
            <a:avLst/>
          </a:prstGeom>
          <a:solidFill>
            <a:schemeClr val="bg1">
              <a:lumMod val="65000"/>
            </a:schemeClr>
          </a:solidFill>
        </p:spPr>
        <p:txBody>
          <a:bodyPr wrap="square" rtlCol="0">
            <a:spAutoFit/>
          </a:bodyPr>
          <a:lstStyle/>
          <a:p>
            <a:pPr algn="ctr">
              <a:buNone/>
            </a:pPr>
            <a:r>
              <a:rPr lang="en-US" sz="1600" dirty="0" smtClean="0">
                <a:latin typeface="Calibri" panose="020F0502020204030204" pitchFamily="34" charset="0"/>
              </a:rPr>
              <a:t>Physics Model</a:t>
            </a:r>
            <a:endParaRPr lang="en-US" sz="1600" dirty="0">
              <a:latin typeface="Calibri" panose="020F0502020204030204" pitchFamily="34" charset="0"/>
            </a:endParaRPr>
          </a:p>
        </p:txBody>
      </p:sp>
    </p:spTree>
    <p:extLst>
      <p:ext uri="{BB962C8B-B14F-4D97-AF65-F5344CB8AC3E}">
        <p14:creationId xmlns:p14="http://schemas.microsoft.com/office/powerpoint/2010/main" val="78881534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Laboratory X-ray  Sources vs. Requirements </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642535481"/>
              </p:ext>
            </p:extLst>
          </p:nvPr>
        </p:nvGraphicFramePr>
        <p:xfrm>
          <a:off x="137299" y="1084102"/>
          <a:ext cx="8869403" cy="5273040"/>
        </p:xfrm>
        <a:graphic>
          <a:graphicData uri="http://schemas.openxmlformats.org/drawingml/2006/table">
            <a:tbl>
              <a:tblPr firstRow="1" bandRow="1">
                <a:tableStyleId>{46F890A9-2807-4EBB-B81D-B2AA78EC7F39}</a:tableStyleId>
              </a:tblPr>
              <a:tblGrid>
                <a:gridCol w="2506435"/>
                <a:gridCol w="2006342"/>
                <a:gridCol w="2258567"/>
                <a:gridCol w="2098059"/>
              </a:tblGrid>
              <a:tr h="618386">
                <a:tc>
                  <a:txBody>
                    <a:bodyPr/>
                    <a:lstStyle/>
                    <a:p>
                      <a:r>
                        <a:rPr lang="en-US" dirty="0" smtClean="0"/>
                        <a:t>Requirements </a:t>
                      </a:r>
                      <a:endParaRPr lang="en-US" dirty="0">
                        <a:latin typeface="Calibri" pitchFamily="34" charset="0"/>
                        <a:cs typeface="Calibri" pitchFamily="34" charset="0"/>
                      </a:endParaRPr>
                    </a:p>
                  </a:txBody>
                  <a:tcPr/>
                </a:tc>
                <a:tc>
                  <a:txBody>
                    <a:bodyPr/>
                    <a:lstStyle/>
                    <a:p>
                      <a:pPr algn="ctr"/>
                      <a:r>
                        <a:rPr lang="en-US" dirty="0" smtClean="0"/>
                        <a:t>Radioactive</a:t>
                      </a:r>
                      <a:r>
                        <a:rPr lang="en-US" baseline="0" dirty="0" smtClean="0"/>
                        <a:t> Isotopes</a:t>
                      </a:r>
                      <a:endParaRPr lang="en-US" dirty="0">
                        <a:latin typeface="Calibri" pitchFamily="34" charset="0"/>
                        <a:cs typeface="Calibri" pitchFamily="34" charset="0"/>
                      </a:endParaRPr>
                    </a:p>
                  </a:txBody>
                  <a:tcPr/>
                </a:tc>
                <a:tc>
                  <a:txBody>
                    <a:bodyPr/>
                    <a:lstStyle/>
                    <a:p>
                      <a:pPr algn="ctr"/>
                      <a:r>
                        <a:rPr lang="en-US" dirty="0" smtClean="0"/>
                        <a:t>X-ray</a:t>
                      </a:r>
                      <a:r>
                        <a:rPr lang="en-US" baseline="0" dirty="0" smtClean="0"/>
                        <a:t>  Source </a:t>
                      </a:r>
                    </a:p>
                    <a:p>
                      <a:pPr algn="ctr"/>
                      <a:r>
                        <a:rPr lang="en-US" baseline="0" dirty="0" smtClean="0"/>
                        <a:t>in DC mode </a:t>
                      </a:r>
                      <a:endParaRPr lang="en-US" dirty="0">
                        <a:latin typeface="Calibri" pitchFamily="34" charset="0"/>
                        <a:cs typeface="Calibri" pitchFamily="34" charset="0"/>
                      </a:endParaRPr>
                    </a:p>
                  </a:txBody>
                  <a:tcPr/>
                </a:tc>
                <a:tc>
                  <a:txBody>
                    <a:bodyPr/>
                    <a:lstStyle/>
                    <a:p>
                      <a:pPr algn="ctr"/>
                      <a:r>
                        <a:rPr lang="en-US" dirty="0" smtClean="0"/>
                        <a:t>Pulsed X-ray source</a:t>
                      </a:r>
                      <a:endParaRPr lang="en-US" dirty="0">
                        <a:latin typeface="Calibri" pitchFamily="34" charset="0"/>
                        <a:cs typeface="Calibri" pitchFamily="34" charset="0"/>
                      </a:endParaRPr>
                    </a:p>
                  </a:txBody>
                  <a:tcPr/>
                </a:tc>
              </a:tr>
              <a:tr h="764786">
                <a:tc>
                  <a:txBody>
                    <a:bodyPr/>
                    <a:lstStyle/>
                    <a:p>
                      <a:r>
                        <a:rPr lang="en-US" dirty="0" smtClean="0"/>
                        <a:t>Energy range </a:t>
                      </a:r>
                    </a:p>
                    <a:p>
                      <a:pPr algn="ctr"/>
                      <a:endParaRPr lang="en-US" sz="1400" dirty="0" smtClean="0"/>
                    </a:p>
                    <a:p>
                      <a:pPr algn="ctr"/>
                      <a:r>
                        <a:rPr lang="en-US" sz="1400" dirty="0" smtClean="0"/>
                        <a:t>0.25 – 25 keV</a:t>
                      </a:r>
                      <a:endParaRPr lang="en-US" sz="1400" dirty="0">
                        <a:latin typeface="Calibri" pitchFamily="34" charset="0"/>
                        <a:cs typeface="Calibri" pitchFamily="34" charset="0"/>
                      </a:endParaRPr>
                    </a:p>
                  </a:txBody>
                  <a:tcPr anchor="ctr"/>
                </a:tc>
                <a:tc>
                  <a:txBody>
                    <a:bodyPr/>
                    <a:lstStyle/>
                    <a:p>
                      <a:pPr algn="ctr"/>
                      <a:r>
                        <a:rPr lang="en-US" sz="2000" dirty="0" smtClean="0">
                          <a:latin typeface="Calibri" pitchFamily="34" charset="0"/>
                          <a:cs typeface="Calibri" pitchFamily="34" charset="0"/>
                        </a:rPr>
                        <a:t>Different </a:t>
                      </a:r>
                      <a:r>
                        <a:rPr lang="en-US" sz="2000" baseline="0" dirty="0" smtClean="0">
                          <a:latin typeface="Calibri" pitchFamily="34" charset="0"/>
                          <a:cs typeface="Calibri" pitchFamily="34" charset="0"/>
                        </a:rPr>
                        <a:t> isotopes</a:t>
                      </a:r>
                      <a:r>
                        <a:rPr lang="en-US" sz="2000" dirty="0" smtClean="0">
                          <a:latin typeface="Calibri" pitchFamily="34" charset="0"/>
                          <a:cs typeface="Calibri" pitchFamily="34" charset="0"/>
                        </a:rPr>
                        <a:t>/filters</a:t>
                      </a:r>
                      <a:endParaRPr lang="en-US" sz="2000" dirty="0">
                        <a:latin typeface="Calibri" pitchFamily="34" charset="0"/>
                        <a:cs typeface="Calibri" pitchFamily="34" charset="0"/>
                      </a:endParaRPr>
                    </a:p>
                  </a:txBody>
                  <a:tcPr anchor="ctr">
                    <a:solidFill>
                      <a:srgbClr val="00B050"/>
                    </a:solidFill>
                  </a:tcPr>
                </a:tc>
                <a:tc gridSpan="2">
                  <a:txBody>
                    <a:bodyPr/>
                    <a:lstStyle/>
                    <a:p>
                      <a:pPr algn="ctr"/>
                      <a:r>
                        <a:rPr lang="en-US" sz="2000" dirty="0" smtClean="0">
                          <a:latin typeface="Calibri" pitchFamily="34" charset="0"/>
                          <a:cs typeface="Calibri" pitchFamily="34" charset="0"/>
                        </a:rPr>
                        <a:t> Anode with different target materials/</a:t>
                      </a:r>
                      <a:r>
                        <a:rPr lang="en-US" sz="2000" baseline="0" dirty="0" smtClean="0">
                          <a:latin typeface="Calibri" pitchFamily="34" charset="0"/>
                          <a:cs typeface="Calibri" pitchFamily="34" charset="0"/>
                        </a:rPr>
                        <a:t> filters</a:t>
                      </a:r>
                      <a:endParaRPr lang="en-US" sz="2000" dirty="0">
                        <a:latin typeface="Calibri" pitchFamily="34" charset="0"/>
                        <a:cs typeface="Calibri" pitchFamily="34" charset="0"/>
                      </a:endParaRPr>
                    </a:p>
                  </a:txBody>
                  <a:tcPr anchor="ctr">
                    <a:solidFill>
                      <a:srgbClr val="00B050"/>
                    </a:solidFill>
                  </a:tcPr>
                </a:tc>
                <a:tc hMerge="1">
                  <a:txBody>
                    <a:bodyPr/>
                    <a:lstStyle/>
                    <a:p>
                      <a:pPr algn="ctr"/>
                      <a:endParaRPr lang="en-US" sz="2000" dirty="0">
                        <a:latin typeface="Calibri" pitchFamily="34" charset="0"/>
                        <a:cs typeface="Calibri" pitchFamily="34" charset="0"/>
                      </a:endParaRPr>
                    </a:p>
                  </a:txBody>
                  <a:tcPr anchor="ctr">
                    <a:solidFill>
                      <a:srgbClr val="00B050"/>
                    </a:solidFill>
                  </a:tcPr>
                </a:tc>
              </a:tr>
              <a:tr h="1176594">
                <a:tc>
                  <a:txBody>
                    <a:bodyPr/>
                    <a:lstStyle/>
                    <a:p>
                      <a:r>
                        <a:rPr lang="en-US" dirty="0" smtClean="0"/>
                        <a:t>Pulse Duration</a:t>
                      </a:r>
                    </a:p>
                    <a:p>
                      <a:pPr marL="0" indent="0" algn="ctr">
                        <a:buFontTx/>
                        <a:buNone/>
                      </a:pPr>
                      <a:endParaRPr lang="en-US" sz="1400" dirty="0" smtClean="0"/>
                    </a:p>
                    <a:p>
                      <a:pPr marL="0" indent="0" algn="ctr">
                        <a:buFontTx/>
                        <a:buNone/>
                      </a:pPr>
                      <a:r>
                        <a:rPr lang="en-US" sz="1400" dirty="0" smtClean="0"/>
                        <a:t>Pulse length &lt;</a:t>
                      </a:r>
                      <a:r>
                        <a:rPr lang="en-US" sz="1400" baseline="0" dirty="0" smtClean="0"/>
                        <a:t> 50 ns</a:t>
                      </a:r>
                    </a:p>
                    <a:p>
                      <a:pPr marL="0" indent="0" algn="ctr">
                        <a:buFontTx/>
                        <a:buNone/>
                      </a:pPr>
                      <a:r>
                        <a:rPr lang="en-US" sz="1400" baseline="0" dirty="0" smtClean="0">
                          <a:sym typeface="Symbol"/>
                        </a:rPr>
                        <a:t>t = 220 ns </a:t>
                      </a:r>
                    </a:p>
                    <a:p>
                      <a:pPr marL="0" indent="0" algn="ctr">
                        <a:buFontTx/>
                        <a:buNone/>
                      </a:pPr>
                      <a:r>
                        <a:rPr lang="en-US" sz="1400" baseline="0" dirty="0" smtClean="0">
                          <a:sym typeface="Symbol"/>
                        </a:rPr>
                        <a:t>(4.5 MHz repetition rate)</a:t>
                      </a:r>
                      <a:endParaRPr lang="en-US" sz="1400" dirty="0">
                        <a:latin typeface="Calibri" pitchFamily="34" charset="0"/>
                        <a:cs typeface="Calibri" pitchFamily="34" charset="0"/>
                      </a:endParaRPr>
                    </a:p>
                  </a:txBody>
                  <a:tcPr anchor="ctr"/>
                </a:tc>
                <a:tc>
                  <a:txBody>
                    <a:bodyPr/>
                    <a:lstStyle/>
                    <a:p>
                      <a:pPr algn="ctr"/>
                      <a:endParaRPr lang="en-US" sz="2000" b="0" baseline="0" dirty="0" smtClean="0">
                        <a:latin typeface="Calibri" pitchFamily="34" charset="0"/>
                        <a:cs typeface="Calibri" pitchFamily="34" charset="0"/>
                      </a:endParaRPr>
                    </a:p>
                  </a:txBody>
                  <a:tcPr anchor="ctr">
                    <a:solidFill>
                      <a:srgbClr val="FF0000"/>
                    </a:solidFill>
                  </a:tcPr>
                </a:tc>
                <a:tc>
                  <a:txBody>
                    <a:bodyPr/>
                    <a:lstStyle/>
                    <a:p>
                      <a:pPr algn="ctr"/>
                      <a:endParaRPr lang="en-US" sz="2000" b="0" baseline="0" dirty="0" smtClean="0">
                        <a:latin typeface="Calibri" pitchFamily="34" charset="0"/>
                        <a:cs typeface="Calibri" pitchFamily="34" charset="0"/>
                      </a:endParaRPr>
                    </a:p>
                  </a:txBody>
                  <a:tcPr anchor="ctr">
                    <a:solidFill>
                      <a:srgbClr val="FF0000"/>
                    </a:solidFill>
                  </a:tcPr>
                </a:tc>
                <a:tc>
                  <a:txBody>
                    <a:bodyPr/>
                    <a:lstStyle/>
                    <a:p>
                      <a:pPr algn="ctr"/>
                      <a:r>
                        <a:rPr lang="en-US" sz="2000" b="0" baseline="0" dirty="0" smtClean="0">
                          <a:latin typeface="Calibri" pitchFamily="34" charset="0"/>
                          <a:cs typeface="Calibri" pitchFamily="34" charset="0"/>
                        </a:rPr>
                        <a:t>Pulsed electron source</a:t>
                      </a:r>
                    </a:p>
                  </a:txBody>
                  <a:tcPr anchor="ctr">
                    <a:solidFill>
                      <a:srgbClr val="00B050"/>
                    </a:solidFill>
                  </a:tcPr>
                </a:tc>
              </a:tr>
              <a:tr h="1215968">
                <a:tc>
                  <a:txBody>
                    <a:bodyPr/>
                    <a:lstStyle/>
                    <a:p>
                      <a:r>
                        <a:rPr lang="en-US" dirty="0" smtClean="0"/>
                        <a:t>Intensity</a:t>
                      </a:r>
                    </a:p>
                    <a:p>
                      <a:endParaRPr lang="en-US" sz="1400" dirty="0" smtClean="0"/>
                    </a:p>
                    <a:p>
                      <a:pPr marL="0" indent="0" algn="ctr">
                        <a:buFontTx/>
                        <a:buNone/>
                      </a:pPr>
                      <a:r>
                        <a:rPr lang="en-US" sz="1400" dirty="0" smtClean="0"/>
                        <a:t>Adjustable 1- 10</a:t>
                      </a:r>
                      <a:r>
                        <a:rPr lang="en-US" sz="1400" baseline="30000" dirty="0" smtClean="0"/>
                        <a:t>3</a:t>
                      </a:r>
                      <a:r>
                        <a:rPr lang="en-US" sz="1400" baseline="0" dirty="0" smtClean="0"/>
                        <a:t> photons/ pixel/frame</a:t>
                      </a:r>
                    </a:p>
                    <a:p>
                      <a:pPr marL="0" indent="0" algn="ctr">
                        <a:buFontTx/>
                        <a:buNone/>
                      </a:pPr>
                      <a:r>
                        <a:rPr lang="en-US" sz="1400" baseline="0" dirty="0" smtClean="0"/>
                        <a:t>Stability better than 1%</a:t>
                      </a:r>
                      <a:endParaRPr lang="en-US" sz="1400" dirty="0" smtClean="0"/>
                    </a:p>
                  </a:txBody>
                  <a:tcPr anchor="ctr"/>
                </a:tc>
                <a:tc>
                  <a:txBody>
                    <a:bodyPr/>
                    <a:lstStyle/>
                    <a:p>
                      <a:pPr algn="ctr"/>
                      <a:endParaRPr lang="en-US" sz="2000" b="0" dirty="0">
                        <a:latin typeface="Calibri" pitchFamily="34" charset="0"/>
                        <a:cs typeface="Calibri" pitchFamily="34" charset="0"/>
                      </a:endParaRPr>
                    </a:p>
                  </a:txBody>
                  <a:tcPr anchor="ctr">
                    <a:solidFill>
                      <a:srgbClr val="FFFF00"/>
                    </a:solidFill>
                  </a:tcPr>
                </a:tc>
                <a:tc>
                  <a:txBody>
                    <a:bodyPr/>
                    <a:lstStyle/>
                    <a:p>
                      <a:pPr lvl="1" algn="ctr"/>
                      <a:r>
                        <a:rPr lang="en-US" sz="2000" b="0" dirty="0" smtClean="0">
                          <a:latin typeface="Calibri" pitchFamily="34" charset="0"/>
                          <a:cs typeface="Calibri" pitchFamily="34" charset="0"/>
                        </a:rPr>
                        <a:t>High-power </a:t>
                      </a:r>
                      <a:r>
                        <a:rPr lang="en-US" sz="2000" b="0" baseline="0" dirty="0" smtClean="0">
                          <a:latin typeface="Calibri" pitchFamily="34" charset="0"/>
                          <a:cs typeface="Calibri" pitchFamily="34" charset="0"/>
                        </a:rPr>
                        <a:t>micro-focusing X-ray tube</a:t>
                      </a:r>
                      <a:endParaRPr lang="en-US" sz="2000" b="0" dirty="0">
                        <a:latin typeface="Calibri" pitchFamily="34" charset="0"/>
                        <a:cs typeface="Calibri" pitchFamily="34" charset="0"/>
                      </a:endParaRPr>
                    </a:p>
                  </a:txBody>
                  <a:tcPr anchor="ctr">
                    <a:solidFill>
                      <a:srgbClr val="92D050"/>
                    </a:solidFill>
                  </a:tcPr>
                </a:tc>
                <a:tc>
                  <a:txBody>
                    <a:bodyPr/>
                    <a:lstStyle/>
                    <a:p>
                      <a:pPr algn="ctr"/>
                      <a:endParaRPr lang="en-US" sz="2000" b="0" dirty="0">
                        <a:latin typeface="Calibri" pitchFamily="34" charset="0"/>
                        <a:cs typeface="Calibri" pitchFamily="34" charset="0"/>
                      </a:endParaRPr>
                    </a:p>
                  </a:txBody>
                  <a:tcPr anchor="ctr">
                    <a:solidFill>
                      <a:srgbClr val="FFFF00"/>
                    </a:solidFill>
                  </a:tcPr>
                </a:tc>
              </a:tr>
              <a:tr h="1144622">
                <a:tc>
                  <a:txBody>
                    <a:bodyPr/>
                    <a:lstStyle/>
                    <a:p>
                      <a:r>
                        <a:rPr lang="en-US" dirty="0" smtClean="0"/>
                        <a:t>Illumination </a:t>
                      </a:r>
                    </a:p>
                    <a:p>
                      <a:pPr marL="0" indent="0" algn="ctr">
                        <a:buFontTx/>
                        <a:buNone/>
                      </a:pPr>
                      <a:endParaRPr lang="en-US" sz="1200" dirty="0" smtClean="0"/>
                    </a:p>
                    <a:p>
                      <a:pPr marL="0" indent="0" algn="ctr">
                        <a:buFontTx/>
                        <a:buNone/>
                      </a:pPr>
                      <a:r>
                        <a:rPr lang="en-US" sz="1400" dirty="0" smtClean="0"/>
                        <a:t>Point-like  d&lt;=</a:t>
                      </a:r>
                      <a:r>
                        <a:rPr lang="en-US" sz="1400" baseline="0" dirty="0" smtClean="0"/>
                        <a:t> 20-50</a:t>
                      </a:r>
                      <a:r>
                        <a:rPr lang="en-US" sz="1400" baseline="0" dirty="0" smtClean="0">
                          <a:sym typeface="Symbol"/>
                        </a:rPr>
                        <a:t>m</a:t>
                      </a:r>
                      <a:endParaRPr lang="en-US" sz="1400" dirty="0" smtClean="0"/>
                    </a:p>
                    <a:p>
                      <a:pPr marL="0" indent="0" algn="ctr">
                        <a:buFontTx/>
                        <a:buNone/>
                      </a:pPr>
                      <a:r>
                        <a:rPr lang="en-US" sz="1400" dirty="0" smtClean="0"/>
                        <a:t>Line-like  </a:t>
                      </a:r>
                    </a:p>
                    <a:p>
                      <a:pPr marL="0" indent="0" algn="ctr">
                        <a:buFontTx/>
                        <a:buNone/>
                      </a:pPr>
                      <a:r>
                        <a:rPr lang="en-US" sz="1400" dirty="0" smtClean="0"/>
                        <a:t>Flat field</a:t>
                      </a:r>
                      <a:r>
                        <a:rPr lang="en-US" sz="1400" baseline="0" dirty="0" smtClean="0"/>
                        <a:t> (homogeneity &gt; 10%)</a:t>
                      </a:r>
                      <a:endParaRPr lang="en-US" sz="1400" dirty="0" smtClean="0">
                        <a:latin typeface="Calibri" pitchFamily="34" charset="0"/>
                        <a:cs typeface="Calibri" pitchFamily="34" charset="0"/>
                      </a:endParaRPr>
                    </a:p>
                  </a:txBody>
                  <a:tcPr anchor="ctr"/>
                </a:tc>
                <a:tc gridSpan="3">
                  <a:txBody>
                    <a:bodyPr/>
                    <a:lstStyle/>
                    <a:p>
                      <a:pPr algn="ctr"/>
                      <a:r>
                        <a:rPr lang="en-US" sz="2000" dirty="0" smtClean="0">
                          <a:latin typeface="Calibri" pitchFamily="34" charset="0"/>
                          <a:cs typeface="Calibri" pitchFamily="34" charset="0"/>
                        </a:rPr>
                        <a:t>Optics, pinholes,</a:t>
                      </a:r>
                      <a:r>
                        <a:rPr lang="en-US" sz="2000" baseline="0" dirty="0" smtClean="0">
                          <a:latin typeface="Calibri" pitchFamily="34" charset="0"/>
                          <a:cs typeface="Calibri" pitchFamily="34" charset="0"/>
                        </a:rPr>
                        <a:t> collimators</a:t>
                      </a:r>
                      <a:endParaRPr lang="en-US" sz="2000" dirty="0">
                        <a:latin typeface="Calibri" pitchFamily="34" charset="0"/>
                        <a:cs typeface="Calibri" pitchFamily="34" charset="0"/>
                      </a:endParaRPr>
                    </a:p>
                    <a:p>
                      <a:pPr algn="ctr"/>
                      <a:endParaRPr lang="en-US" sz="2000" dirty="0">
                        <a:latin typeface="Calibri" pitchFamily="34" charset="0"/>
                        <a:cs typeface="Calibri" pitchFamily="34" charset="0"/>
                      </a:endParaRPr>
                    </a:p>
                  </a:txBody>
                  <a:tcPr anchor="ctr">
                    <a:solidFill>
                      <a:srgbClr val="00B050"/>
                    </a:solidFill>
                  </a:tcPr>
                </a:tc>
                <a:tc hMerge="1">
                  <a:txBody>
                    <a:bodyPr/>
                    <a:lstStyle/>
                    <a:p>
                      <a:pPr algn="ctr"/>
                      <a:endParaRPr lang="en-US" sz="2000" dirty="0">
                        <a:latin typeface="Calibri" pitchFamily="34" charset="0"/>
                        <a:cs typeface="Calibri" pitchFamily="34" charset="0"/>
                      </a:endParaRPr>
                    </a:p>
                  </a:txBody>
                  <a:tcPr anchor="ctr">
                    <a:solidFill>
                      <a:srgbClr val="00B050"/>
                    </a:solidFill>
                  </a:tcPr>
                </a:tc>
                <a:tc hMerge="1">
                  <a:txBody>
                    <a:bodyPr/>
                    <a:lstStyle/>
                    <a:p>
                      <a:pPr algn="ctr"/>
                      <a:endParaRPr lang="en-US" sz="2000" dirty="0">
                        <a:latin typeface="Calibri" pitchFamily="34" charset="0"/>
                        <a:cs typeface="Calibri" pitchFamily="34" charset="0"/>
                      </a:endParaRPr>
                    </a:p>
                  </a:txBody>
                  <a:tcPr anchor="ctr">
                    <a:solidFill>
                      <a:srgbClr val="00B050"/>
                    </a:solidFill>
                  </a:tcPr>
                </a:tc>
              </a:tr>
            </a:tbl>
          </a:graphicData>
        </a:graphic>
      </p:graphicFrame>
      <p:sp>
        <p:nvSpPr>
          <p:cNvPr id="3" name="Slide Number Placeholder 2"/>
          <p:cNvSpPr>
            <a:spLocks noGrp="1"/>
          </p:cNvSpPr>
          <p:nvPr>
            <p:ph type="sldNum" sz="quarter" idx="10"/>
          </p:nvPr>
        </p:nvSpPr>
        <p:spPr/>
        <p:txBody>
          <a:bodyPr/>
          <a:lstStyle/>
          <a:p>
            <a:pPr>
              <a:defRPr/>
            </a:pPr>
            <a:fld id="{14404834-5313-40AC-B135-E30BD596D545}" type="slidenum">
              <a:rPr lang="en-GB" smtClean="0"/>
              <a:pPr>
                <a:defRPr/>
              </a:pPr>
              <a:t>12</a:t>
            </a:fld>
            <a:endParaRPr lang="en-GB"/>
          </a:p>
        </p:txBody>
      </p:sp>
    </p:spTree>
    <p:extLst>
      <p:ext uri="{BB962C8B-B14F-4D97-AF65-F5344CB8AC3E}">
        <p14:creationId xmlns:p14="http://schemas.microsoft.com/office/powerpoint/2010/main" val="19172977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1089025" y="490538"/>
            <a:ext cx="7283450" cy="52863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t>In-House Calibration and Commissioning Tools</a:t>
            </a:r>
          </a:p>
        </p:txBody>
      </p:sp>
      <p:sp>
        <p:nvSpPr>
          <p:cNvPr id="16386" name="Rectangle 2"/>
          <p:cNvSpPr>
            <a:spLocks noGrp="1" noChangeArrowheads="1"/>
          </p:cNvSpPr>
          <p:nvPr>
            <p:ph type="body" idx="4294967295"/>
          </p:nvPr>
        </p:nvSpPr>
        <p:spPr>
          <a:xfrm>
            <a:off x="-112058" y="998538"/>
            <a:ext cx="4930587" cy="5472112"/>
          </a:xfrm>
          <a:solidFill>
            <a:srgbClr val="FFFFFF">
              <a:alpha val="14999"/>
            </a:srgbClr>
          </a:solidFill>
          <a:ln>
            <a:noFill/>
          </a:ln>
          <a:extLst>
            <a:ext uri="{91240B29-F687-4f45-9708-019B960494DF}">
              <a14:hiddenLine xmlns:a14="http://schemas.microsoft.com/office/drawing/2010/main" w="54000" cap="flat">
                <a:solidFill>
                  <a:srgbClr val="999999"/>
                </a:solidFill>
                <a:bevel/>
                <a:headEnd/>
                <a:tailEnd/>
              </a14:hiddenLine>
            </a:ext>
          </a:extLst>
        </p:spPr>
        <p:txBody>
          <a:bodyPr/>
          <a:lstStyle/>
          <a:p>
            <a:pPr marL="0" indent="0">
              <a:spcAft>
                <a:spcPts val="288"/>
              </a:spcAft>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2200" dirty="0">
                <a:solidFill>
                  <a:srgbClr val="FD930A"/>
                </a:solidFill>
                <a:cs typeface="Arial Unicode MS" charset="0"/>
              </a:rPr>
              <a:t>Phoebe</a:t>
            </a:r>
          </a:p>
          <a:p>
            <a:pPr marL="0" indent="0">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600" dirty="0" smtClean="0">
                <a:solidFill>
                  <a:srgbClr val="372167"/>
                </a:solidFill>
                <a:cs typeface="Arial Unicode MS" charset="0"/>
              </a:rPr>
              <a:t>Test of small detectors and detector tiles</a:t>
            </a:r>
          </a:p>
          <a:p>
            <a:pPr marL="0" indent="0">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600" dirty="0" smtClean="0">
                <a:solidFill>
                  <a:srgbClr val="372167"/>
                </a:solidFill>
                <a:cs typeface="Arial Unicode MS" charset="0"/>
              </a:rPr>
              <a:t>Radioactive </a:t>
            </a:r>
            <a:r>
              <a:rPr lang="en-US" sz="1600" dirty="0">
                <a:solidFill>
                  <a:srgbClr val="372167"/>
                </a:solidFill>
                <a:cs typeface="Arial Unicode MS" charset="0"/>
              </a:rPr>
              <a:t>isotopes e.g. </a:t>
            </a:r>
            <a:r>
              <a:rPr lang="en-US" sz="1600" baseline="33000" dirty="0">
                <a:solidFill>
                  <a:srgbClr val="372167"/>
                </a:solidFill>
                <a:cs typeface="Arial Unicode MS" charset="0"/>
              </a:rPr>
              <a:t>55</a:t>
            </a:r>
            <a:r>
              <a:rPr lang="en-US" sz="1600" dirty="0">
                <a:solidFill>
                  <a:srgbClr val="372167"/>
                </a:solidFill>
                <a:cs typeface="Arial Unicode MS" charset="0"/>
              </a:rPr>
              <a:t>Fe up to a few </a:t>
            </a:r>
            <a:r>
              <a:rPr lang="en-US" sz="1600" dirty="0" err="1">
                <a:solidFill>
                  <a:srgbClr val="372167"/>
                </a:solidFill>
                <a:cs typeface="Arial Unicode MS" charset="0"/>
              </a:rPr>
              <a:t>GBq</a:t>
            </a:r>
            <a:endParaRPr lang="en-US" sz="1600" dirty="0">
              <a:solidFill>
                <a:srgbClr val="372167"/>
              </a:solidFill>
              <a:cs typeface="Arial Unicode MS" charset="0"/>
            </a:endParaRPr>
          </a:p>
          <a:p>
            <a:pPr marL="0" indent="0">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600" dirty="0">
                <a:solidFill>
                  <a:srgbClr val="372167"/>
                </a:solidFill>
                <a:cs typeface="Arial Unicode MS" charset="0"/>
              </a:rPr>
              <a:t>Flexible system for vacuum operation</a:t>
            </a:r>
          </a:p>
          <a:p>
            <a:pPr marL="0" indent="0">
              <a:spcAft>
                <a:spcPts val="288"/>
              </a:spcAft>
              <a:buClrTx/>
              <a:buSzTx/>
              <a:buFontTx/>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2200" dirty="0">
                <a:solidFill>
                  <a:srgbClr val="FD930A"/>
                </a:solidFill>
                <a:cs typeface="Arial Unicode MS" charset="0"/>
              </a:rPr>
              <a:t>Little/Big Amber</a:t>
            </a:r>
          </a:p>
          <a:p>
            <a:pPr marL="0" indent="0">
              <a:spcAft>
                <a:spcPts val="288"/>
              </a:spcAft>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600" dirty="0">
                <a:solidFill>
                  <a:srgbClr val="372167"/>
                </a:solidFill>
                <a:cs typeface="Arial Unicode MS" charset="0"/>
              </a:rPr>
              <a:t>Operation of single </a:t>
            </a:r>
            <a:r>
              <a:rPr lang="en-US" sz="1600" dirty="0" smtClean="0">
                <a:solidFill>
                  <a:srgbClr val="372167"/>
                </a:solidFill>
                <a:cs typeface="Arial Unicode MS" charset="0"/>
              </a:rPr>
              <a:t>detector tiles and detector </a:t>
            </a:r>
            <a:r>
              <a:rPr lang="en-US" sz="1600" dirty="0">
                <a:solidFill>
                  <a:srgbClr val="372167"/>
                </a:solidFill>
                <a:cs typeface="Arial Unicode MS" charset="0"/>
              </a:rPr>
              <a:t>modules up to ¼ </a:t>
            </a:r>
            <a:r>
              <a:rPr lang="en-US" sz="1600" dirty="0" err="1">
                <a:solidFill>
                  <a:srgbClr val="372167"/>
                </a:solidFill>
                <a:cs typeface="Arial Unicode MS" charset="0"/>
              </a:rPr>
              <a:t>Mpix</a:t>
            </a:r>
            <a:endParaRPr lang="en-US" sz="1600" dirty="0">
              <a:solidFill>
                <a:srgbClr val="372167"/>
              </a:solidFill>
              <a:cs typeface="Arial Unicode MS" charset="0"/>
            </a:endParaRPr>
          </a:p>
          <a:p>
            <a:pPr marL="0" indent="0">
              <a:spcAft>
                <a:spcPts val="288"/>
              </a:spcAft>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600" dirty="0">
                <a:solidFill>
                  <a:srgbClr val="372167"/>
                </a:solidFill>
                <a:cs typeface="Arial Unicode MS" charset="0"/>
              </a:rPr>
              <a:t>Detector operation under controlled and dry </a:t>
            </a:r>
          </a:p>
          <a:p>
            <a:pPr marL="296863" indent="-296863">
              <a:spcAft>
                <a:spcPts val="288"/>
              </a:spcAft>
              <a:buClr>
                <a:srgbClr val="FD930A"/>
              </a:buClr>
              <a:buSzPct val="80000"/>
              <a:buFont typeface="Wingdings" charset="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600" dirty="0">
                <a:solidFill>
                  <a:srgbClr val="372167"/>
                </a:solidFill>
                <a:cs typeface="Arial Unicode MS" charset="0"/>
              </a:rPr>
              <a:t>atmosphere conditions</a:t>
            </a:r>
          </a:p>
          <a:p>
            <a:pPr marL="0" indent="0">
              <a:spcAft>
                <a:spcPts val="288"/>
              </a:spcAft>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600" dirty="0">
                <a:solidFill>
                  <a:srgbClr val="372167"/>
                </a:solidFill>
                <a:cs typeface="Arial Unicode MS" charset="0"/>
              </a:rPr>
              <a:t>In combination with X-ray optics point like or parallel beam illumination is possible</a:t>
            </a:r>
          </a:p>
          <a:p>
            <a:pPr marL="0" indent="0">
              <a:spcAft>
                <a:spcPts val="288"/>
              </a:spcAft>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600" dirty="0">
                <a:solidFill>
                  <a:srgbClr val="372167"/>
                </a:solidFill>
                <a:cs typeface="Arial Unicode MS" charset="0"/>
              </a:rPr>
              <a:t>¼ </a:t>
            </a:r>
            <a:r>
              <a:rPr lang="en-US" sz="1600" dirty="0" err="1">
                <a:solidFill>
                  <a:srgbClr val="372167"/>
                </a:solidFill>
                <a:cs typeface="Arial Unicode MS" charset="0"/>
              </a:rPr>
              <a:t>Mpix</a:t>
            </a:r>
            <a:r>
              <a:rPr lang="en-US" sz="1600" dirty="0">
                <a:solidFill>
                  <a:srgbClr val="372167"/>
                </a:solidFill>
                <a:cs typeface="Arial Unicode MS" charset="0"/>
              </a:rPr>
              <a:t> DAQ and control backend</a:t>
            </a:r>
          </a:p>
          <a:p>
            <a:pPr marL="0" indent="0">
              <a:spcAft>
                <a:spcPts val="288"/>
              </a:spcAft>
              <a:buClrTx/>
              <a:buSzTx/>
              <a:buFontTx/>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2200" dirty="0" err="1">
                <a:solidFill>
                  <a:srgbClr val="FD930A"/>
                </a:solidFill>
                <a:cs typeface="Arial Unicode MS" charset="0"/>
              </a:rPr>
              <a:t>PulXar</a:t>
            </a:r>
            <a:endParaRPr lang="en-US" sz="2200" dirty="0">
              <a:solidFill>
                <a:srgbClr val="FD930A"/>
              </a:solidFill>
              <a:cs typeface="Arial Unicode MS" charset="0"/>
            </a:endParaRPr>
          </a:p>
          <a:p>
            <a:pPr marL="0" indent="0">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600" dirty="0" smtClean="0">
                <a:solidFill>
                  <a:srgbClr val="372167"/>
                </a:solidFill>
                <a:cs typeface="Arial Unicode MS" charset="0"/>
              </a:rPr>
              <a:t>Operation of detector modules and full </a:t>
            </a:r>
            <a:r>
              <a:rPr lang="en-US" sz="1600" dirty="0" err="1" smtClean="0">
                <a:solidFill>
                  <a:srgbClr val="372167"/>
                </a:solidFill>
                <a:cs typeface="Arial Unicode MS" charset="0"/>
              </a:rPr>
              <a:t>detec</a:t>
            </a:r>
            <a:r>
              <a:rPr lang="en-US" sz="1600" dirty="0" smtClean="0">
                <a:solidFill>
                  <a:srgbClr val="372167"/>
                </a:solidFill>
                <a:cs typeface="Arial Unicode MS" charset="0"/>
              </a:rPr>
              <a:t>-tors up to 1 </a:t>
            </a:r>
            <a:r>
              <a:rPr lang="en-US" sz="1600" dirty="0" err="1" smtClean="0">
                <a:solidFill>
                  <a:srgbClr val="372167"/>
                </a:solidFill>
                <a:cs typeface="Arial Unicode MS" charset="0"/>
              </a:rPr>
              <a:t>Mpix</a:t>
            </a:r>
            <a:r>
              <a:rPr lang="en-US" sz="1600" dirty="0" smtClean="0">
                <a:solidFill>
                  <a:srgbClr val="372167"/>
                </a:solidFill>
                <a:cs typeface="Arial Unicode MS" charset="0"/>
              </a:rPr>
              <a:t> (XHQ) ¼ </a:t>
            </a:r>
            <a:r>
              <a:rPr lang="en-US" sz="1600" dirty="0" err="1" smtClean="0">
                <a:solidFill>
                  <a:srgbClr val="372167"/>
                </a:solidFill>
                <a:cs typeface="Arial Unicode MS" charset="0"/>
              </a:rPr>
              <a:t>Mpix</a:t>
            </a:r>
            <a:r>
              <a:rPr lang="en-US" sz="1600" dirty="0" smtClean="0">
                <a:solidFill>
                  <a:srgbClr val="372167"/>
                </a:solidFill>
                <a:cs typeface="Arial Unicode MS" charset="0"/>
              </a:rPr>
              <a:t> (HERA South)</a:t>
            </a:r>
          </a:p>
          <a:p>
            <a:pPr marL="0" indent="0">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600" dirty="0" smtClean="0">
                <a:solidFill>
                  <a:srgbClr val="372167"/>
                </a:solidFill>
                <a:cs typeface="Arial Unicode MS" charset="0"/>
              </a:rPr>
              <a:t>XFEL timing and pulse structure</a:t>
            </a:r>
          </a:p>
          <a:p>
            <a:pPr marL="0" indent="0">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600" dirty="0" smtClean="0">
                <a:solidFill>
                  <a:srgbClr val="372167"/>
                </a:solidFill>
                <a:cs typeface="Arial Unicode MS" charset="0"/>
              </a:rPr>
              <a:t>Full 1 </a:t>
            </a:r>
            <a:r>
              <a:rPr lang="en-US" sz="1600" dirty="0" err="1" smtClean="0">
                <a:solidFill>
                  <a:srgbClr val="372167"/>
                </a:solidFill>
                <a:cs typeface="Arial Unicode MS" charset="0"/>
              </a:rPr>
              <a:t>Mpix</a:t>
            </a:r>
            <a:r>
              <a:rPr lang="en-US" sz="1600" dirty="0" smtClean="0">
                <a:solidFill>
                  <a:srgbClr val="372167"/>
                </a:solidFill>
                <a:cs typeface="Arial Unicode MS" charset="0"/>
              </a:rPr>
              <a:t> DAQ and control backend</a:t>
            </a:r>
            <a:endParaRPr lang="en-US" sz="1600" dirty="0">
              <a:solidFill>
                <a:srgbClr val="372167"/>
              </a:solidFill>
              <a:cs typeface="Arial Unicode MS" charset="0"/>
            </a:endParaRPr>
          </a:p>
        </p:txBody>
      </p:sp>
      <p:sp>
        <p:nvSpPr>
          <p:cNvPr id="16387" name="Rectangle 3"/>
          <p:cNvSpPr>
            <a:spLocks noChangeArrowheads="1"/>
          </p:cNvSpPr>
          <p:nvPr/>
        </p:nvSpPr>
        <p:spPr bwMode="auto">
          <a:xfrm>
            <a:off x="6087319" y="1080435"/>
            <a:ext cx="2111375"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dirty="0">
                <a:solidFill>
                  <a:srgbClr val="261748"/>
                </a:solidFill>
                <a:latin typeface="Arial" charset="0"/>
              </a:rPr>
              <a:t>Phoebe</a:t>
            </a: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263" y="2149475"/>
            <a:ext cx="2046287" cy="2263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90" name="Rectangle 6"/>
          <p:cNvSpPr>
            <a:spLocks noChangeArrowheads="1"/>
          </p:cNvSpPr>
          <p:nvPr/>
        </p:nvSpPr>
        <p:spPr bwMode="auto">
          <a:xfrm>
            <a:off x="4867011" y="1762125"/>
            <a:ext cx="2111375"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dirty="0">
                <a:solidFill>
                  <a:srgbClr val="261748"/>
                </a:solidFill>
                <a:latin typeface="Arial" charset="0"/>
              </a:rPr>
              <a:t>Little Amber</a:t>
            </a:r>
          </a:p>
        </p:txBody>
      </p:sp>
      <p:sp>
        <p:nvSpPr>
          <p:cNvPr id="16392" name="Rectangle 8"/>
          <p:cNvSpPr>
            <a:spLocks noChangeArrowheads="1"/>
          </p:cNvSpPr>
          <p:nvPr/>
        </p:nvSpPr>
        <p:spPr bwMode="auto">
          <a:xfrm>
            <a:off x="5084763" y="4508500"/>
            <a:ext cx="1993900"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dirty="0" err="1">
                <a:solidFill>
                  <a:srgbClr val="261748"/>
                </a:solidFill>
                <a:latin typeface="Arial" charset="0"/>
              </a:rPr>
              <a:t>PulXar</a:t>
            </a:r>
            <a:endParaRPr lang="en-US" sz="2000" b="1" dirty="0">
              <a:solidFill>
                <a:srgbClr val="261748"/>
              </a:solidFill>
              <a:latin typeface="Arial" charset="0"/>
            </a:endParaRPr>
          </a:p>
        </p:txBody>
      </p:sp>
      <p:sp>
        <p:nvSpPr>
          <p:cNvPr id="16393" name="Text Box 9"/>
          <p:cNvSpPr txBox="1">
            <a:spLocks noChangeArrowheads="1"/>
          </p:cNvSpPr>
          <p:nvPr/>
        </p:nvSpPr>
        <p:spPr bwMode="auto">
          <a:xfrm>
            <a:off x="4589463" y="3532188"/>
            <a:ext cx="158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639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133" y="4595604"/>
            <a:ext cx="4235450" cy="1858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95" name="Rectangle 11"/>
          <p:cNvSpPr>
            <a:spLocks noChangeArrowheads="1"/>
          </p:cNvSpPr>
          <p:nvPr/>
        </p:nvSpPr>
        <p:spPr bwMode="auto">
          <a:xfrm>
            <a:off x="6961188" y="2896443"/>
            <a:ext cx="1993900"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dirty="0">
                <a:solidFill>
                  <a:srgbClr val="261748"/>
                </a:solidFill>
                <a:latin typeface="Arial" charset="0"/>
              </a:rPr>
              <a:t>Big Amber</a:t>
            </a:r>
          </a:p>
        </p:txBody>
      </p:sp>
      <p:sp>
        <p:nvSpPr>
          <p:cNvPr id="15" name="Slide Number Placeholder 2"/>
          <p:cNvSpPr>
            <a:spLocks noGrp="1"/>
          </p:cNvSpPr>
          <p:nvPr>
            <p:ph type="sldNum" sz="quarter" idx="10"/>
          </p:nvPr>
        </p:nvSpPr>
        <p:spPr>
          <a:xfrm>
            <a:off x="8442325" y="114300"/>
            <a:ext cx="576263" cy="911225"/>
          </a:xfrm>
        </p:spPr>
        <p:txBody>
          <a:bodyPr/>
          <a:lstStyle/>
          <a:p>
            <a:pPr>
              <a:defRPr/>
            </a:pPr>
            <a:fld id="{14404834-5313-40AC-B135-E30BD596D545}" type="slidenum">
              <a:rPr lang="en-GB" smtClean="0"/>
              <a:pPr>
                <a:defRPr/>
              </a:pPr>
              <a:t>13</a:t>
            </a:fld>
            <a:endParaRPr lang="en-GB"/>
          </a:p>
        </p:txBody>
      </p:sp>
      <p:pic>
        <p:nvPicPr>
          <p:cNvPr id="16" name="Picture 5" descr="N:\4all\intern\User data\wp_75\Calibration-WG XXX\Meetings\XDAC May 2015\presentation\plots and pictures\PHEOBE (04-2014)\P10800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1073226"/>
            <a:ext cx="1404036" cy="18720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4647" y="3257896"/>
            <a:ext cx="1810122" cy="1358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94241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1178" y="5032543"/>
            <a:ext cx="1739206" cy="142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1" name="Rectangle 1"/>
          <p:cNvSpPr>
            <a:spLocks noGrp="1" noChangeArrowheads="1"/>
          </p:cNvSpPr>
          <p:nvPr>
            <p:ph type="title" idx="4294967295"/>
          </p:nvPr>
        </p:nvSpPr>
        <p:spPr>
          <a:xfrm>
            <a:off x="1089025" y="490538"/>
            <a:ext cx="7283450" cy="52863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t>In-House Calibration </a:t>
            </a:r>
            <a:r>
              <a:rPr lang="en-US" dirty="0" smtClean="0"/>
              <a:t>and Commissioning Tools</a:t>
            </a:r>
            <a:endParaRPr lang="en-US" dirty="0"/>
          </a:p>
        </p:txBody>
      </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325" y="4324350"/>
            <a:ext cx="1930400" cy="196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4" name="Rectangle 4"/>
          <p:cNvSpPr>
            <a:spLocks noChangeArrowheads="1"/>
          </p:cNvSpPr>
          <p:nvPr/>
        </p:nvSpPr>
        <p:spPr bwMode="auto">
          <a:xfrm>
            <a:off x="6915150" y="2580864"/>
            <a:ext cx="2111375"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dirty="0">
                <a:solidFill>
                  <a:srgbClr val="261748"/>
                </a:solidFill>
                <a:latin typeface="Arial" charset="0"/>
              </a:rPr>
              <a:t>Pulsed e</a:t>
            </a:r>
            <a:r>
              <a:rPr lang="en-US" sz="1800" b="1" baseline="33000" dirty="0">
                <a:solidFill>
                  <a:srgbClr val="261748"/>
                </a:solidFill>
                <a:latin typeface="Arial" charset="0"/>
              </a:rPr>
              <a:t>-</a:t>
            </a:r>
            <a:r>
              <a:rPr lang="en-US" sz="1800" b="1" dirty="0">
                <a:solidFill>
                  <a:srgbClr val="261748"/>
                </a:solidFill>
                <a:latin typeface="Arial" charset="0"/>
              </a:rPr>
              <a:t> Gun</a:t>
            </a:r>
          </a:p>
        </p:txBody>
      </p:sp>
      <p:sp>
        <p:nvSpPr>
          <p:cNvPr id="15365" name="Rectangle 5"/>
          <p:cNvSpPr>
            <a:spLocks noGrp="1" noChangeArrowheads="1"/>
          </p:cNvSpPr>
          <p:nvPr>
            <p:ph type="body" idx="4294967295"/>
          </p:nvPr>
        </p:nvSpPr>
        <p:spPr>
          <a:xfrm>
            <a:off x="-123651" y="998538"/>
            <a:ext cx="5099063" cy="5400675"/>
          </a:xfrm>
          <a:solidFill>
            <a:srgbClr val="FFFFFF">
              <a:alpha val="14999"/>
            </a:srgbClr>
          </a:solidFill>
          <a:ln>
            <a:noFill/>
          </a:ln>
          <a:extLst>
            <a:ext uri="{91240B29-F687-4f45-9708-019B960494DF}">
              <a14:hiddenLine xmlns:a14="http://schemas.microsoft.com/office/drawing/2010/main" w="54000" cap="flat">
                <a:solidFill>
                  <a:srgbClr val="999999"/>
                </a:solidFill>
                <a:bevel/>
                <a:headEnd/>
                <a:tailEnd/>
              </a14:hiddenLine>
            </a:ext>
          </a:extLst>
        </p:spPr>
        <p:txBody>
          <a:bodyPr/>
          <a:lstStyle/>
          <a:p>
            <a:pPr marL="0" indent="0">
              <a:spcAft>
                <a:spcPts val="288"/>
              </a:spcAft>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2200" dirty="0">
                <a:solidFill>
                  <a:schemeClr val="accent2"/>
                </a:solidFill>
                <a:cs typeface="Arial Unicode MS" charset="0"/>
              </a:rPr>
              <a:t>Standard Sources</a:t>
            </a:r>
          </a:p>
          <a:p>
            <a:pPr marL="0" indent="0">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700" dirty="0">
                <a:solidFill>
                  <a:schemeClr val="tx1">
                    <a:lumMod val="90000"/>
                    <a:lumOff val="10000"/>
                  </a:schemeClr>
                </a:solidFill>
                <a:cs typeface="Arial Unicode MS" charset="0"/>
              </a:rPr>
              <a:t>Radioactive isotopes e.g. </a:t>
            </a:r>
            <a:r>
              <a:rPr lang="en-US" sz="1700" baseline="33000" dirty="0">
                <a:solidFill>
                  <a:schemeClr val="tx1">
                    <a:lumMod val="90000"/>
                    <a:lumOff val="10000"/>
                  </a:schemeClr>
                </a:solidFill>
                <a:cs typeface="Arial Unicode MS" charset="0"/>
              </a:rPr>
              <a:t>55</a:t>
            </a:r>
            <a:r>
              <a:rPr lang="en-US" sz="1700" dirty="0">
                <a:solidFill>
                  <a:schemeClr val="tx1">
                    <a:lumMod val="90000"/>
                    <a:lumOff val="10000"/>
                  </a:schemeClr>
                </a:solidFill>
                <a:cs typeface="Arial Unicode MS" charset="0"/>
              </a:rPr>
              <a:t>Fe up to a few </a:t>
            </a:r>
            <a:r>
              <a:rPr lang="en-US" sz="1700" dirty="0" err="1">
                <a:solidFill>
                  <a:schemeClr val="tx1">
                    <a:lumMod val="90000"/>
                    <a:lumOff val="10000"/>
                  </a:schemeClr>
                </a:solidFill>
                <a:cs typeface="Arial Unicode MS" charset="0"/>
              </a:rPr>
              <a:t>GBq</a:t>
            </a:r>
            <a:endParaRPr lang="en-US" sz="1700" dirty="0">
              <a:solidFill>
                <a:schemeClr val="tx1">
                  <a:lumMod val="90000"/>
                  <a:lumOff val="10000"/>
                </a:schemeClr>
              </a:solidFill>
              <a:cs typeface="Arial Unicode MS" charset="0"/>
            </a:endParaRPr>
          </a:p>
          <a:p>
            <a:pPr marL="0" indent="0">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700" dirty="0">
                <a:solidFill>
                  <a:schemeClr val="tx1">
                    <a:lumMod val="90000"/>
                    <a:lumOff val="10000"/>
                  </a:schemeClr>
                </a:solidFill>
                <a:cs typeface="Arial Unicode MS" charset="0"/>
              </a:rPr>
              <a:t>Low power commercial X-ray tubes</a:t>
            </a:r>
          </a:p>
          <a:p>
            <a:pPr marL="0" indent="0">
              <a:spcAft>
                <a:spcPts val="288"/>
              </a:spcAft>
              <a:buClrTx/>
              <a:buSzTx/>
              <a:buFontTx/>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2200" dirty="0">
                <a:solidFill>
                  <a:srgbClr val="FD930A"/>
                </a:solidFill>
                <a:cs typeface="Arial Unicode MS" charset="0"/>
              </a:rPr>
              <a:t>“High Intensity” Sources</a:t>
            </a:r>
          </a:p>
          <a:p>
            <a:pPr marL="0" indent="0">
              <a:spcAft>
                <a:spcPts val="288"/>
              </a:spcAft>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700" dirty="0">
                <a:solidFill>
                  <a:srgbClr val="372167"/>
                </a:solidFill>
                <a:cs typeface="Arial Unicode MS" charset="0"/>
              </a:rPr>
              <a:t>Different target materials  </a:t>
            </a:r>
          </a:p>
          <a:p>
            <a:pPr marL="296863" indent="-296863">
              <a:spcAft>
                <a:spcPts val="288"/>
              </a:spcAft>
              <a:buClr>
                <a:srgbClr val="FD930A"/>
              </a:buClr>
              <a:buSzPct val="80000"/>
              <a:buFont typeface="Wingdings" charset="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700" dirty="0">
                <a:solidFill>
                  <a:srgbClr val="372167"/>
                </a:solidFill>
                <a:cs typeface="Arial Unicode MS" charset="0"/>
              </a:rPr>
              <a:t>→ different photon energies </a:t>
            </a:r>
            <a:r>
              <a:rPr lang="en-US" sz="1700" dirty="0" smtClean="0">
                <a:solidFill>
                  <a:srgbClr val="372167"/>
                </a:solidFill>
                <a:cs typeface="Arial Unicode MS" charset="0"/>
              </a:rPr>
              <a:t>0.2 to 16 keV</a:t>
            </a:r>
            <a:endParaRPr lang="en-US" sz="1700" dirty="0">
              <a:solidFill>
                <a:srgbClr val="372167"/>
              </a:solidFill>
              <a:cs typeface="Arial Unicode MS" charset="0"/>
            </a:endParaRPr>
          </a:p>
          <a:p>
            <a:pPr marL="0" indent="0">
              <a:spcAft>
                <a:spcPts val="288"/>
              </a:spcAft>
              <a:buClr>
                <a:srgbClr val="FD930A"/>
              </a:buClr>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700" dirty="0">
                <a:solidFill>
                  <a:srgbClr val="372167"/>
                </a:solidFill>
                <a:cs typeface="Arial Unicode MS" charset="0"/>
              </a:rPr>
              <a:t>In combination with X-ray optics point like or parallel beam </a:t>
            </a:r>
            <a:r>
              <a:rPr lang="en-US" sz="1700" dirty="0" smtClean="0">
                <a:solidFill>
                  <a:srgbClr val="372167"/>
                </a:solidFill>
                <a:cs typeface="Arial Unicode MS" charset="0"/>
              </a:rPr>
              <a:t>illumination</a:t>
            </a:r>
            <a:endParaRPr lang="en-US" sz="1800" dirty="0">
              <a:solidFill>
                <a:srgbClr val="372167"/>
              </a:solidFill>
              <a:cs typeface="Arial Unicode MS" charset="0"/>
            </a:endParaRPr>
          </a:p>
          <a:p>
            <a:pPr marL="0" indent="0">
              <a:spcAft>
                <a:spcPts val="288"/>
              </a:spcAft>
              <a:buClr>
                <a:srgbClr val="FD930A"/>
              </a:buClr>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700" dirty="0" smtClean="0">
                <a:solidFill>
                  <a:srgbClr val="372167"/>
                </a:solidFill>
                <a:cs typeface="Arial Unicode MS" charset="0"/>
              </a:rPr>
              <a:t>Up </a:t>
            </a:r>
            <a:r>
              <a:rPr lang="en-US" sz="1700" dirty="0">
                <a:solidFill>
                  <a:srgbClr val="372167"/>
                </a:solidFill>
                <a:cs typeface="Arial Unicode MS" charset="0"/>
              </a:rPr>
              <a:t>to 10</a:t>
            </a:r>
            <a:r>
              <a:rPr lang="en-US" sz="1700" baseline="33000" dirty="0">
                <a:solidFill>
                  <a:srgbClr val="372167"/>
                </a:solidFill>
                <a:cs typeface="Arial Unicode MS" charset="0"/>
              </a:rPr>
              <a:t>6</a:t>
            </a:r>
            <a:r>
              <a:rPr lang="en-US" sz="1700" dirty="0">
                <a:solidFill>
                  <a:srgbClr val="372167"/>
                </a:solidFill>
                <a:cs typeface="Arial Unicode MS" charset="0"/>
              </a:rPr>
              <a:t> photons/s/pixel continuous</a:t>
            </a:r>
          </a:p>
          <a:p>
            <a:pPr marL="0" indent="0">
              <a:spcAft>
                <a:spcPts val="288"/>
              </a:spcAft>
              <a:buClrTx/>
              <a:buSzTx/>
              <a:buFontTx/>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2200" dirty="0" smtClean="0">
                <a:solidFill>
                  <a:srgbClr val="FD930A"/>
                </a:solidFill>
                <a:cs typeface="Arial Unicode MS" charset="0"/>
              </a:rPr>
              <a:t>Pulsed </a:t>
            </a:r>
            <a:r>
              <a:rPr lang="en-US" sz="2200" dirty="0">
                <a:solidFill>
                  <a:srgbClr val="FD930A"/>
                </a:solidFill>
                <a:cs typeface="Arial Unicode MS" charset="0"/>
              </a:rPr>
              <a:t>Electron/X-ray Source</a:t>
            </a:r>
          </a:p>
          <a:p>
            <a:pPr marL="0" indent="0">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700" dirty="0">
                <a:solidFill>
                  <a:srgbClr val="372167"/>
                </a:solidFill>
                <a:cs typeface="Arial Unicode MS" charset="0"/>
              </a:rPr>
              <a:t>XFEL timing and pulse structure and</a:t>
            </a:r>
          </a:p>
          <a:p>
            <a:pPr marL="296863" indent="-296863">
              <a:buClr>
                <a:srgbClr val="FD930A"/>
              </a:buClr>
              <a:buSzPct val="80000"/>
              <a:buFont typeface="Wingdings" charset="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700" dirty="0" smtClean="0">
                <a:solidFill>
                  <a:srgbClr val="372167"/>
                </a:solidFill>
                <a:cs typeface="Arial Unicode MS" charset="0"/>
              </a:rPr>
              <a:t>continuous </a:t>
            </a:r>
            <a:r>
              <a:rPr lang="en-US" sz="1700" dirty="0">
                <a:solidFill>
                  <a:srgbClr val="372167"/>
                </a:solidFill>
                <a:cs typeface="Arial Unicode MS" charset="0"/>
              </a:rPr>
              <a:t>operation</a:t>
            </a:r>
          </a:p>
          <a:p>
            <a:pPr marL="0" indent="0">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700" dirty="0">
                <a:solidFill>
                  <a:srgbClr val="372167"/>
                </a:solidFill>
                <a:cs typeface="Arial Unicode MS" charset="0"/>
              </a:rPr>
              <a:t>e</a:t>
            </a:r>
            <a:r>
              <a:rPr lang="en-US" sz="1700" baseline="33000" dirty="0">
                <a:solidFill>
                  <a:srgbClr val="372167"/>
                </a:solidFill>
                <a:cs typeface="Arial Unicode MS" charset="0"/>
              </a:rPr>
              <a:t>-</a:t>
            </a:r>
            <a:r>
              <a:rPr lang="en-US" sz="1700" dirty="0">
                <a:solidFill>
                  <a:srgbClr val="372167"/>
                </a:solidFill>
                <a:cs typeface="Arial Unicode MS" charset="0"/>
              </a:rPr>
              <a:t> current up to 20 mA</a:t>
            </a:r>
          </a:p>
          <a:p>
            <a:pPr marL="0" indent="0">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700" dirty="0">
                <a:solidFill>
                  <a:srgbClr val="372167"/>
                </a:solidFill>
                <a:cs typeface="Arial Unicode MS" charset="0"/>
              </a:rPr>
              <a:t>Point like and small area illumination</a:t>
            </a:r>
          </a:p>
          <a:p>
            <a:pPr marL="0" indent="0">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700" dirty="0">
                <a:solidFill>
                  <a:srgbClr val="372167"/>
                </a:solidFill>
                <a:cs typeface="Arial Unicode MS" charset="0"/>
              </a:rPr>
              <a:t>e</a:t>
            </a:r>
            <a:r>
              <a:rPr lang="en-US" sz="1700" baseline="33000" dirty="0">
                <a:solidFill>
                  <a:srgbClr val="372167"/>
                </a:solidFill>
                <a:cs typeface="Arial Unicode MS" charset="0"/>
              </a:rPr>
              <a:t>-</a:t>
            </a:r>
            <a:r>
              <a:rPr lang="en-US" sz="1700" dirty="0">
                <a:solidFill>
                  <a:srgbClr val="372167"/>
                </a:solidFill>
                <a:cs typeface="Arial Unicode MS" charset="0"/>
              </a:rPr>
              <a:t> and X-ray generation</a:t>
            </a:r>
          </a:p>
          <a:p>
            <a:pPr marL="0" indent="0">
              <a:buClr>
                <a:srgbClr val="FD930A"/>
              </a:buClr>
              <a:buSzPct val="80000"/>
              <a:buNone/>
              <a:tabLst>
                <a:tab pos="614363" algn="l"/>
                <a:tab pos="1528763" algn="l"/>
                <a:tab pos="2443163" algn="l"/>
                <a:tab pos="3357563" algn="l"/>
                <a:tab pos="4271963" algn="l"/>
                <a:tab pos="5186363" algn="l"/>
                <a:tab pos="6100763" algn="l"/>
                <a:tab pos="7015163" algn="l"/>
                <a:tab pos="7929563" algn="l"/>
                <a:tab pos="8843963" algn="l"/>
                <a:tab pos="9758363" algn="l"/>
              </a:tabLst>
            </a:pPr>
            <a:r>
              <a:rPr lang="en-US" sz="1700" dirty="0">
                <a:solidFill>
                  <a:srgbClr val="372167"/>
                </a:solidFill>
                <a:cs typeface="Arial Unicode MS" charset="0"/>
              </a:rPr>
              <a:t>Up to 1000 photons/pixel/pulse @ 4.5 MHz</a:t>
            </a:r>
          </a:p>
        </p:txBody>
      </p:sp>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4425" y="2357438"/>
            <a:ext cx="828675" cy="1541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0088" y="2297113"/>
            <a:ext cx="1063625" cy="1668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9" name="Rectangle 9"/>
          <p:cNvSpPr>
            <a:spLocks noChangeArrowheads="1"/>
          </p:cNvSpPr>
          <p:nvPr/>
        </p:nvSpPr>
        <p:spPr bwMode="auto">
          <a:xfrm>
            <a:off x="6792913" y="1239838"/>
            <a:ext cx="211137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dirty="0">
                <a:solidFill>
                  <a:srgbClr val="261748"/>
                </a:solidFill>
                <a:latin typeface="Arial" charset="0"/>
              </a:rPr>
              <a:t>Low Power</a:t>
            </a:r>
          </a:p>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dirty="0">
                <a:solidFill>
                  <a:srgbClr val="261748"/>
                </a:solidFill>
                <a:latin typeface="Arial" charset="0"/>
              </a:rPr>
              <a:t>X-ray Tube</a:t>
            </a:r>
          </a:p>
        </p:txBody>
      </p:sp>
      <p:sp>
        <p:nvSpPr>
          <p:cNvPr id="15370" name="Rectangle 10"/>
          <p:cNvSpPr>
            <a:spLocks noChangeArrowheads="1"/>
          </p:cNvSpPr>
          <p:nvPr/>
        </p:nvSpPr>
        <p:spPr bwMode="auto">
          <a:xfrm>
            <a:off x="4714875" y="1825625"/>
            <a:ext cx="2324100"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dirty="0">
                <a:solidFill>
                  <a:srgbClr val="261748"/>
                </a:solidFill>
                <a:latin typeface="Arial" charset="0"/>
              </a:rPr>
              <a:t>Single-Target </a:t>
            </a:r>
          </a:p>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dirty="0">
                <a:solidFill>
                  <a:srgbClr val="261748"/>
                </a:solidFill>
                <a:latin typeface="Arial" charset="0"/>
              </a:rPr>
              <a:t>X-ray Tubes</a:t>
            </a:r>
          </a:p>
        </p:txBody>
      </p:sp>
      <p:pic>
        <p:nvPicPr>
          <p:cNvPr id="1537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3075" y="1790700"/>
            <a:ext cx="2203450" cy="852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Slide Number Placeholder 2"/>
          <p:cNvSpPr>
            <a:spLocks noGrp="1"/>
          </p:cNvSpPr>
          <p:nvPr>
            <p:ph type="sldNum" sz="quarter" idx="10"/>
          </p:nvPr>
        </p:nvSpPr>
        <p:spPr>
          <a:xfrm>
            <a:off x="8442325" y="114300"/>
            <a:ext cx="576263" cy="911225"/>
          </a:xfrm>
        </p:spPr>
        <p:txBody>
          <a:bodyPr/>
          <a:lstStyle/>
          <a:p>
            <a:pPr>
              <a:defRPr/>
            </a:pPr>
            <a:fld id="{14404834-5313-40AC-B135-E30BD596D545}" type="slidenum">
              <a:rPr lang="en-GB" smtClean="0"/>
              <a:pPr>
                <a:defRPr/>
              </a:pPr>
              <a:t>14</a:t>
            </a:fld>
            <a:endParaRPr lang="en-GB"/>
          </a:p>
        </p:txBody>
      </p:sp>
      <p:pic>
        <p:nvPicPr>
          <p:cNvPr id="1536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9450" y="2906671"/>
            <a:ext cx="1998663" cy="2116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8" name="Rectangle 8"/>
          <p:cNvSpPr>
            <a:spLocks noChangeArrowheads="1"/>
          </p:cNvSpPr>
          <p:nvPr/>
        </p:nvSpPr>
        <p:spPr bwMode="auto">
          <a:xfrm>
            <a:off x="4478338" y="3902075"/>
            <a:ext cx="2830512"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dirty="0">
                <a:solidFill>
                  <a:srgbClr val="261748"/>
                </a:solidFill>
                <a:latin typeface="Arial" charset="0"/>
              </a:rPr>
              <a:t>Multi-Target X-ray Tube</a:t>
            </a:r>
          </a:p>
        </p:txBody>
      </p:sp>
    </p:spTree>
    <p:extLst>
      <p:ext uri="{BB962C8B-B14F-4D97-AF65-F5344CB8AC3E}">
        <p14:creationId xmlns:p14="http://schemas.microsoft.com/office/powerpoint/2010/main" val="14871682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1089025" y="490538"/>
            <a:ext cx="7283450" cy="52863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Detector Laboratory in HERA South</a:t>
            </a:r>
            <a:endParaRPr lang="en-US" dirty="0"/>
          </a:p>
        </p:txBody>
      </p:sp>
      <p:sp>
        <p:nvSpPr>
          <p:cNvPr id="15" name="Slide Number Placeholder 2"/>
          <p:cNvSpPr>
            <a:spLocks noGrp="1"/>
          </p:cNvSpPr>
          <p:nvPr>
            <p:ph type="sldNum" sz="quarter" idx="10"/>
          </p:nvPr>
        </p:nvSpPr>
        <p:spPr>
          <a:xfrm>
            <a:off x="8442325" y="114300"/>
            <a:ext cx="576263" cy="911225"/>
          </a:xfrm>
        </p:spPr>
        <p:txBody>
          <a:bodyPr/>
          <a:lstStyle/>
          <a:p>
            <a:pPr>
              <a:defRPr/>
            </a:pPr>
            <a:fld id="{14404834-5313-40AC-B135-E30BD596D545}" type="slidenum">
              <a:rPr lang="en-GB" smtClean="0"/>
              <a:pPr>
                <a:defRPr/>
              </a:pPr>
              <a:t>15</a:t>
            </a:fld>
            <a:endParaRPr lang="en-GB"/>
          </a:p>
        </p:txBody>
      </p:sp>
      <p:pic>
        <p:nvPicPr>
          <p:cNvPr id="18" name="Picture 2" descr="N:\4all\intern\User data\wp_75\jsztuk\IEEE 2014\material\cleanroom\DSC03119_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118" y="1052311"/>
            <a:ext cx="8135471" cy="5415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1831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7F17373-7C45-4563-BAB1-D7F59A214E86}" type="slidenum">
              <a:rPr lang="en-GB" smtClean="0"/>
              <a:pPr>
                <a:defRPr/>
              </a:pPr>
              <a:t>16</a:t>
            </a:fld>
            <a:endParaRPr lang="en-GB"/>
          </a:p>
        </p:txBody>
      </p:sp>
      <p:sp>
        <p:nvSpPr>
          <p:cNvPr id="6" name="Title 1"/>
          <p:cNvSpPr>
            <a:spLocks noGrp="1"/>
          </p:cNvSpPr>
          <p:nvPr>
            <p:ph type="title"/>
          </p:nvPr>
        </p:nvSpPr>
        <p:spPr>
          <a:xfrm>
            <a:off x="1093788" y="541338"/>
            <a:ext cx="7283450" cy="481012"/>
          </a:xfrm>
        </p:spPr>
        <p:txBody>
          <a:bodyPr/>
          <a:lstStyle/>
          <a:p>
            <a:r>
              <a:rPr lang="en-US" dirty="0" smtClean="0"/>
              <a:t>Size of Detector Parameter Space</a:t>
            </a:r>
            <a:endParaRPr lang="en-US" dirty="0"/>
          </a:p>
        </p:txBody>
      </p:sp>
      <p:sp>
        <p:nvSpPr>
          <p:cNvPr id="2" name="Rounded Rectangle 1"/>
          <p:cNvSpPr/>
          <p:nvPr/>
        </p:nvSpPr>
        <p:spPr bwMode="auto">
          <a:xfrm>
            <a:off x="129981" y="1262535"/>
            <a:ext cx="3264647" cy="2704354"/>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3" name="TextBox 2"/>
          <p:cNvSpPr txBox="1"/>
          <p:nvPr/>
        </p:nvSpPr>
        <p:spPr>
          <a:xfrm>
            <a:off x="227104" y="1299889"/>
            <a:ext cx="3137648" cy="2616101"/>
          </a:xfrm>
          <a:prstGeom prst="rect">
            <a:avLst/>
          </a:prstGeom>
          <a:noFill/>
        </p:spPr>
        <p:txBody>
          <a:bodyPr wrap="square" rtlCol="0">
            <a:spAutoFit/>
          </a:bodyPr>
          <a:lstStyle/>
          <a:p>
            <a:pPr>
              <a:buNone/>
            </a:pPr>
            <a:r>
              <a:rPr lang="en-US" sz="2000" dirty="0" smtClean="0">
                <a:solidFill>
                  <a:schemeClr val="accent2"/>
                </a:solidFill>
              </a:rPr>
              <a:t>Example LPD </a:t>
            </a:r>
          </a:p>
          <a:p>
            <a:pPr>
              <a:buNone/>
            </a:pPr>
            <a:r>
              <a:rPr lang="en-US" sz="2000" dirty="0" smtClean="0">
                <a:solidFill>
                  <a:srgbClr val="372167"/>
                </a:solidFill>
              </a:rPr>
              <a:t>x 512 </a:t>
            </a:r>
            <a:r>
              <a:rPr lang="en-US" sz="2000" dirty="0">
                <a:solidFill>
                  <a:srgbClr val="372167"/>
                </a:solidFill>
              </a:rPr>
              <a:t>m</a:t>
            </a:r>
            <a:r>
              <a:rPr lang="en-US" sz="2000" dirty="0" smtClean="0">
                <a:solidFill>
                  <a:srgbClr val="372167"/>
                </a:solidFill>
              </a:rPr>
              <a:t>emory </a:t>
            </a:r>
            <a:r>
              <a:rPr lang="en-US" sz="2000" dirty="0">
                <a:solidFill>
                  <a:srgbClr val="372167"/>
                </a:solidFill>
              </a:rPr>
              <a:t>c</a:t>
            </a:r>
            <a:r>
              <a:rPr lang="en-US" sz="2000" dirty="0" smtClean="0">
                <a:solidFill>
                  <a:srgbClr val="372167"/>
                </a:solidFill>
              </a:rPr>
              <a:t>ells </a:t>
            </a:r>
          </a:p>
          <a:p>
            <a:pPr>
              <a:buNone/>
            </a:pPr>
            <a:r>
              <a:rPr lang="en-US" sz="2000" dirty="0" smtClean="0">
                <a:solidFill>
                  <a:srgbClr val="372167"/>
                </a:solidFill>
              </a:rPr>
              <a:t>x 1 million </a:t>
            </a:r>
            <a:r>
              <a:rPr lang="en-US" sz="2000" dirty="0">
                <a:solidFill>
                  <a:srgbClr val="372167"/>
                </a:solidFill>
              </a:rPr>
              <a:t>p</a:t>
            </a:r>
            <a:r>
              <a:rPr lang="en-US" sz="2000" dirty="0" smtClean="0">
                <a:solidFill>
                  <a:srgbClr val="372167"/>
                </a:solidFill>
              </a:rPr>
              <a:t>ixel </a:t>
            </a:r>
          </a:p>
          <a:p>
            <a:pPr>
              <a:buNone/>
            </a:pPr>
            <a:r>
              <a:rPr lang="en-US" sz="2000" dirty="0" smtClean="0">
                <a:solidFill>
                  <a:srgbClr val="372167"/>
                </a:solidFill>
              </a:rPr>
              <a:t>= 5 x 10</a:t>
            </a:r>
            <a:r>
              <a:rPr lang="en-US" sz="2000" baseline="30000" dirty="0">
                <a:solidFill>
                  <a:srgbClr val="372167"/>
                </a:solidFill>
              </a:rPr>
              <a:t>8</a:t>
            </a:r>
            <a:r>
              <a:rPr lang="en-US" sz="2000" baseline="30000" dirty="0" smtClean="0">
                <a:solidFill>
                  <a:srgbClr val="372167"/>
                </a:solidFill>
              </a:rPr>
              <a:t> </a:t>
            </a:r>
            <a:r>
              <a:rPr lang="en-US" sz="2000" dirty="0" smtClean="0">
                <a:solidFill>
                  <a:srgbClr val="372167"/>
                </a:solidFill>
              </a:rPr>
              <a:t>parameters </a:t>
            </a:r>
          </a:p>
          <a:p>
            <a:pPr>
              <a:buNone/>
            </a:pPr>
            <a:r>
              <a:rPr lang="en-US" sz="2000" dirty="0" smtClean="0">
                <a:solidFill>
                  <a:srgbClr val="372167"/>
                </a:solidFill>
              </a:rPr>
              <a:t>and </a:t>
            </a:r>
          </a:p>
          <a:p>
            <a:pPr>
              <a:buNone/>
            </a:pPr>
            <a:r>
              <a:rPr lang="en-US" sz="2000" dirty="0" smtClean="0">
                <a:solidFill>
                  <a:srgbClr val="372167"/>
                </a:solidFill>
              </a:rPr>
              <a:t>3 Gain Stages </a:t>
            </a:r>
          </a:p>
          <a:p>
            <a:pPr>
              <a:buNone/>
            </a:pPr>
            <a:r>
              <a:rPr lang="en-US" sz="2000" dirty="0" smtClean="0">
                <a:solidFill>
                  <a:srgbClr val="372167"/>
                </a:solidFill>
              </a:rPr>
              <a:t>x 2 Gain Settings</a:t>
            </a:r>
          </a:p>
        </p:txBody>
      </p:sp>
      <p:pic>
        <p:nvPicPr>
          <p:cNvPr id="8" name="Picture 7" descr="LPD-MPx-Detector-Draw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254" y="1289267"/>
            <a:ext cx="2676398" cy="2736639"/>
          </a:xfrm>
          <a:prstGeom prst="rect">
            <a:avLst/>
          </a:prstGeom>
          <a:effectLst>
            <a:outerShdw blurRad="50800" dist="38100" dir="2700000" algn="tl" rotWithShape="0">
              <a:srgbClr val="000000">
                <a:alpha val="43000"/>
              </a:srgbClr>
            </a:outerShdw>
          </a:effectLst>
        </p:spPr>
      </p:pic>
      <p:pic>
        <p:nvPicPr>
          <p:cNvPr id="9" name="Picture 6" descr="C:\Documents and Settings\vgt73462\Desktop\Tennis B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383" y="1452305"/>
            <a:ext cx="684213"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5881011" y="3683030"/>
            <a:ext cx="314345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ea typeface="ヒラギノ角ゴ Pro W3"/>
                <a:cs typeface="ヒラギノ角ゴ Pro W3"/>
              </a:defRPr>
            </a:lvl1pPr>
            <a:lvl2pPr marL="742950" indent="-285750">
              <a:spcBef>
                <a:spcPct val="20000"/>
              </a:spcBef>
              <a:buChar char="–"/>
              <a:defRPr sz="2800">
                <a:solidFill>
                  <a:schemeClr val="tx1"/>
                </a:solidFill>
                <a:latin typeface="Calibri" pitchFamily="34" charset="0"/>
                <a:ea typeface="ヒラギノ角ゴ Pro W3"/>
                <a:cs typeface="ヒラギノ角ゴ Pro W3"/>
              </a:defRPr>
            </a:lvl2pPr>
            <a:lvl3pPr marL="1143000" indent="-228600">
              <a:spcBef>
                <a:spcPct val="20000"/>
              </a:spcBef>
              <a:buChar char="•"/>
              <a:defRPr sz="2400">
                <a:solidFill>
                  <a:schemeClr val="tx1"/>
                </a:solidFill>
                <a:latin typeface="Calibri" pitchFamily="34" charset="0"/>
                <a:ea typeface="ヒラギノ角ゴ Pro W3"/>
                <a:cs typeface="ヒラギノ角ゴ Pro W3"/>
              </a:defRPr>
            </a:lvl3pPr>
            <a:lvl4pPr marL="1600200" indent="-228600">
              <a:spcBef>
                <a:spcPct val="20000"/>
              </a:spcBef>
              <a:buChar char="–"/>
              <a:defRPr sz="2000">
                <a:solidFill>
                  <a:schemeClr val="tx1"/>
                </a:solidFill>
                <a:latin typeface="Calibri" pitchFamily="34" charset="0"/>
                <a:ea typeface="ヒラギノ角ゴ Pro W3"/>
                <a:cs typeface="ヒラギノ角ゴ Pro W3"/>
              </a:defRPr>
            </a:lvl4pPr>
            <a:lvl5pPr marL="2057400" indent="-228600">
              <a:spcBef>
                <a:spcPct val="20000"/>
              </a:spcBef>
              <a:buChar char="»"/>
              <a:defRPr sz="2000">
                <a:solidFill>
                  <a:schemeClr val="tx1"/>
                </a:solidFill>
                <a:latin typeface="Calibri"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Calibri"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Calibri"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Calibri"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Calibri" pitchFamily="34" charset="0"/>
                <a:ea typeface="ヒラギノ角ゴ Pro W3"/>
                <a:cs typeface="ヒラギノ角ゴ Pro W3"/>
              </a:defRPr>
            </a:lvl9pPr>
          </a:lstStyle>
          <a:p>
            <a:pPr algn="r">
              <a:spcBef>
                <a:spcPct val="0"/>
              </a:spcBef>
              <a:buNone/>
            </a:pPr>
            <a:r>
              <a:rPr lang="en-GB" altLang="en-US" sz="1400" dirty="0" smtClean="0">
                <a:solidFill>
                  <a:srgbClr val="372167"/>
                </a:solidFill>
                <a:latin typeface="Lucida Grande"/>
              </a:rPr>
              <a:t>16 </a:t>
            </a:r>
            <a:r>
              <a:rPr lang="en-GB" altLang="en-US" sz="1400" dirty="0">
                <a:solidFill>
                  <a:srgbClr val="372167"/>
                </a:solidFill>
                <a:latin typeface="Lucida Grande"/>
              </a:rPr>
              <a:t>Super Modules</a:t>
            </a:r>
          </a:p>
          <a:p>
            <a:pPr algn="r" eaLnBrk="1" hangingPunct="1">
              <a:spcBef>
                <a:spcPct val="0"/>
              </a:spcBef>
              <a:buNone/>
            </a:pPr>
            <a:r>
              <a:rPr lang="en-GB" altLang="en-US" sz="1400" dirty="0">
                <a:solidFill>
                  <a:srgbClr val="372167"/>
                </a:solidFill>
                <a:latin typeface="Lucida Grande"/>
              </a:rPr>
              <a:t> 256 Detector Tiles</a:t>
            </a:r>
          </a:p>
          <a:p>
            <a:pPr algn="r" eaLnBrk="1" hangingPunct="1">
              <a:spcBef>
                <a:spcPct val="0"/>
              </a:spcBef>
              <a:buNone/>
            </a:pPr>
            <a:r>
              <a:rPr lang="en-GB" altLang="en-US" sz="1400" dirty="0">
                <a:solidFill>
                  <a:srgbClr val="372167"/>
                </a:solidFill>
                <a:latin typeface="Lucida Grande"/>
              </a:rPr>
              <a:t> 2048 ASICs</a:t>
            </a:r>
            <a:endParaRPr lang="en-US" altLang="en-US" sz="1400" dirty="0">
              <a:solidFill>
                <a:srgbClr val="372167"/>
              </a:solidFill>
              <a:latin typeface="Lucida Grande"/>
            </a:endParaRPr>
          </a:p>
        </p:txBody>
      </p:sp>
      <p:sp>
        <p:nvSpPr>
          <p:cNvPr id="11" name="Rectangle 15"/>
          <p:cNvSpPr txBox="1">
            <a:spLocks noChangeAspect="1" noChangeArrowheads="1"/>
          </p:cNvSpPr>
          <p:nvPr/>
        </p:nvSpPr>
        <p:spPr bwMode="auto">
          <a:xfrm>
            <a:off x="5311346" y="1066255"/>
            <a:ext cx="3832662" cy="33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2000" b="1" dirty="0" smtClean="0">
                <a:solidFill>
                  <a:srgbClr val="FD930A"/>
                </a:solidFill>
              </a:rPr>
              <a:t>LPD 1 </a:t>
            </a:r>
            <a:r>
              <a:rPr lang="en-US" sz="2000" b="1" dirty="0" err="1" smtClean="0">
                <a:solidFill>
                  <a:srgbClr val="FD930A"/>
                </a:solidFill>
              </a:rPr>
              <a:t>Mpix</a:t>
            </a:r>
            <a:r>
              <a:rPr lang="en-US" sz="2000" b="1" dirty="0" smtClean="0">
                <a:solidFill>
                  <a:srgbClr val="FD930A"/>
                </a:solidFill>
              </a:rPr>
              <a:t> Detector</a:t>
            </a:r>
            <a:endParaRPr lang="en-GB" sz="2000" baseline="30000" dirty="0" smtClean="0">
              <a:solidFill>
                <a:srgbClr val="FD930A"/>
              </a:solidFill>
              <a:latin typeface="Arial" charset="0"/>
              <a:ea typeface="ＭＳ Ｐゴシック" charset="0"/>
              <a:sym typeface="Wingdings" charset="0"/>
            </a:endParaRPr>
          </a:p>
        </p:txBody>
      </p:sp>
      <p:sp>
        <p:nvSpPr>
          <p:cNvPr id="13" name="Rounded Rectangle 12"/>
          <p:cNvSpPr/>
          <p:nvPr/>
        </p:nvSpPr>
        <p:spPr bwMode="auto">
          <a:xfrm>
            <a:off x="129981" y="4306038"/>
            <a:ext cx="3264647" cy="1902016"/>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4" name="TextBox 13"/>
          <p:cNvSpPr txBox="1"/>
          <p:nvPr/>
        </p:nvSpPr>
        <p:spPr>
          <a:xfrm>
            <a:off x="227104" y="4343391"/>
            <a:ext cx="3137648" cy="1815882"/>
          </a:xfrm>
          <a:prstGeom prst="rect">
            <a:avLst/>
          </a:prstGeom>
          <a:noFill/>
        </p:spPr>
        <p:txBody>
          <a:bodyPr wrap="square" rtlCol="0">
            <a:spAutoFit/>
          </a:bodyPr>
          <a:lstStyle/>
          <a:p>
            <a:pPr>
              <a:buNone/>
            </a:pPr>
            <a:r>
              <a:rPr lang="en-US" sz="2000" dirty="0" smtClean="0">
                <a:solidFill>
                  <a:schemeClr val="accent2"/>
                </a:solidFill>
              </a:rPr>
              <a:t>Parameter Dependence</a:t>
            </a:r>
          </a:p>
          <a:p>
            <a:pPr>
              <a:buNone/>
            </a:pPr>
            <a:r>
              <a:rPr lang="en-US" sz="2000" dirty="0" smtClean="0">
                <a:solidFill>
                  <a:srgbClr val="372167"/>
                </a:solidFill>
              </a:rPr>
              <a:t>Temperature</a:t>
            </a:r>
          </a:p>
          <a:p>
            <a:pPr>
              <a:buNone/>
            </a:pPr>
            <a:r>
              <a:rPr lang="en-US" sz="2000" dirty="0" smtClean="0">
                <a:solidFill>
                  <a:srgbClr val="372167"/>
                </a:solidFill>
              </a:rPr>
              <a:t>Integration time/sampling speed</a:t>
            </a:r>
          </a:p>
          <a:p>
            <a:pPr>
              <a:buNone/>
            </a:pPr>
            <a:r>
              <a:rPr lang="en-US" sz="2000" dirty="0" smtClean="0">
                <a:solidFill>
                  <a:srgbClr val="372167"/>
                </a:solidFill>
              </a:rPr>
              <a:t>Irradiated dose</a:t>
            </a:r>
          </a:p>
        </p:txBody>
      </p:sp>
      <p:sp>
        <p:nvSpPr>
          <p:cNvPr id="15" name="Right Brace 14"/>
          <p:cNvSpPr/>
          <p:nvPr/>
        </p:nvSpPr>
        <p:spPr bwMode="auto">
          <a:xfrm>
            <a:off x="3406588" y="1262529"/>
            <a:ext cx="381000" cy="2704353"/>
          </a:xfrm>
          <a:prstGeom prst="rightBrace">
            <a:avLst/>
          </a:prstGeom>
          <a:no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6" name="Right Brace 15"/>
          <p:cNvSpPr/>
          <p:nvPr/>
        </p:nvSpPr>
        <p:spPr bwMode="auto">
          <a:xfrm>
            <a:off x="3439459" y="4306048"/>
            <a:ext cx="381000" cy="1902012"/>
          </a:xfrm>
          <a:prstGeom prst="rightBrace">
            <a:avLst/>
          </a:prstGeom>
          <a:no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7" name="Bent-Up Arrow 16"/>
          <p:cNvSpPr/>
          <p:nvPr/>
        </p:nvSpPr>
        <p:spPr bwMode="auto">
          <a:xfrm rot="10800000" flipH="1">
            <a:off x="3884706" y="2472760"/>
            <a:ext cx="1830294" cy="2114179"/>
          </a:xfrm>
          <a:prstGeom prst="bentUpArrow">
            <a:avLst>
              <a:gd name="adj1" fmla="val 16266"/>
              <a:gd name="adj2" fmla="val 17916"/>
              <a:gd name="adj3" fmla="val 25000"/>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8" name="Right Arrow 17"/>
          <p:cNvSpPr/>
          <p:nvPr/>
        </p:nvSpPr>
        <p:spPr bwMode="auto">
          <a:xfrm>
            <a:off x="3892176" y="4975411"/>
            <a:ext cx="1090706" cy="560294"/>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0" name="TextBox 19"/>
          <p:cNvSpPr txBox="1"/>
          <p:nvPr/>
        </p:nvSpPr>
        <p:spPr>
          <a:xfrm>
            <a:off x="5100915" y="4592764"/>
            <a:ext cx="3923555" cy="2265236"/>
          </a:xfrm>
          <a:prstGeom prst="rect">
            <a:avLst/>
          </a:prstGeom>
          <a:noFill/>
        </p:spPr>
        <p:txBody>
          <a:bodyPr wrap="square" rtlCol="0">
            <a:spAutoFit/>
          </a:bodyPr>
          <a:lstStyle/>
          <a:p>
            <a:pPr>
              <a:buNone/>
            </a:pPr>
            <a:r>
              <a:rPr lang="en-US" sz="2000" dirty="0" smtClean="0">
                <a:solidFill>
                  <a:schemeClr val="accent2"/>
                </a:solidFill>
              </a:rPr>
              <a:t>Conclusions</a:t>
            </a:r>
          </a:p>
          <a:p>
            <a:pPr>
              <a:buNone/>
            </a:pPr>
            <a:r>
              <a:rPr lang="en-US" sz="1800" dirty="0" smtClean="0">
                <a:solidFill>
                  <a:srgbClr val="372167"/>
                </a:solidFill>
              </a:rPr>
              <a:t>Impossible to calibrate and </a:t>
            </a:r>
            <a:r>
              <a:rPr lang="en-US" sz="1800" dirty="0" err="1" smtClean="0">
                <a:solidFill>
                  <a:srgbClr val="372167"/>
                </a:solidFill>
              </a:rPr>
              <a:t>commis-sion</a:t>
            </a:r>
            <a:r>
              <a:rPr lang="en-US" sz="1800" dirty="0" smtClean="0">
                <a:solidFill>
                  <a:srgbClr val="372167"/>
                </a:solidFill>
              </a:rPr>
              <a:t> many (&gt;3 - 4) combinations for first day of operation (finite time)</a:t>
            </a:r>
          </a:p>
          <a:p>
            <a:pPr algn="ctr">
              <a:buNone/>
            </a:pPr>
            <a:r>
              <a:rPr lang="en-US" sz="1800" dirty="0">
                <a:solidFill>
                  <a:srgbClr val="372167"/>
                </a:solidFill>
              </a:rPr>
              <a:t>Focus on most important operating </a:t>
            </a:r>
            <a:r>
              <a:rPr lang="en-US" sz="1800" dirty="0" smtClean="0">
                <a:solidFill>
                  <a:srgbClr val="372167"/>
                </a:solidFill>
              </a:rPr>
              <a:t>conditions!</a:t>
            </a:r>
            <a:endParaRPr lang="en-US" sz="1800" dirty="0">
              <a:solidFill>
                <a:srgbClr val="372167"/>
              </a:solidFill>
            </a:endParaRPr>
          </a:p>
          <a:p>
            <a:pPr>
              <a:buNone/>
            </a:pPr>
            <a:endParaRPr lang="en-US" sz="2000" dirty="0" smtClean="0">
              <a:solidFill>
                <a:srgbClr val="372167"/>
              </a:solidFill>
            </a:endParaRPr>
          </a:p>
        </p:txBody>
      </p:sp>
    </p:spTree>
    <p:extLst>
      <p:ext uri="{BB962C8B-B14F-4D97-AF65-F5344CB8AC3E}">
        <p14:creationId xmlns:p14="http://schemas.microsoft.com/office/powerpoint/2010/main" val="25237262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7F17373-7C45-4563-BAB1-D7F59A214E86}" type="slidenum">
              <a:rPr lang="en-GB" smtClean="0"/>
              <a:pPr>
                <a:defRPr/>
              </a:pPr>
              <a:t>17</a:t>
            </a:fld>
            <a:endParaRPr lang="en-GB"/>
          </a:p>
        </p:txBody>
      </p:sp>
      <p:sp>
        <p:nvSpPr>
          <p:cNvPr id="6" name="Title 1"/>
          <p:cNvSpPr>
            <a:spLocks noGrp="1"/>
          </p:cNvSpPr>
          <p:nvPr>
            <p:ph type="title"/>
          </p:nvPr>
        </p:nvSpPr>
        <p:spPr>
          <a:xfrm>
            <a:off x="1093788" y="541338"/>
            <a:ext cx="7283450" cy="481012"/>
          </a:xfrm>
        </p:spPr>
        <p:txBody>
          <a:bodyPr/>
          <a:lstStyle/>
          <a:p>
            <a:r>
              <a:rPr lang="en-US" dirty="0" smtClean="0"/>
              <a:t>Scientific Requirements for Day-1 Operation</a:t>
            </a:r>
            <a:endParaRPr lang="en-US" dirty="0"/>
          </a:p>
        </p:txBody>
      </p:sp>
      <p:sp>
        <p:nvSpPr>
          <p:cNvPr id="7" name="Rectangle 15"/>
          <p:cNvSpPr txBox="1">
            <a:spLocks noChangeAspect="1" noChangeArrowheads="1"/>
          </p:cNvSpPr>
          <p:nvPr/>
        </p:nvSpPr>
        <p:spPr bwMode="auto">
          <a:xfrm>
            <a:off x="2816502" y="-707761"/>
            <a:ext cx="4452470" cy="39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2000" b="1" dirty="0" smtClean="0">
                <a:solidFill>
                  <a:srgbClr val="FD930A"/>
                </a:solidFill>
              </a:rPr>
              <a:t>Non Linear System Response</a:t>
            </a:r>
            <a:endParaRPr lang="en-GB" sz="2000" baseline="30000" dirty="0" smtClean="0">
              <a:solidFill>
                <a:srgbClr val="FD930A"/>
              </a:solidFill>
              <a:latin typeface="Arial" charset="0"/>
              <a:ea typeface="ＭＳ Ｐゴシック" charset="0"/>
              <a:sym typeface="Wingdings"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12501031"/>
              </p:ext>
            </p:extLst>
          </p:nvPr>
        </p:nvGraphicFramePr>
        <p:xfrm>
          <a:off x="115886" y="1061085"/>
          <a:ext cx="8909052" cy="5085079"/>
        </p:xfrm>
        <a:graphic>
          <a:graphicData uri="http://schemas.openxmlformats.org/drawingml/2006/table">
            <a:tbl>
              <a:tblPr firstRow="1" bandRow="1">
                <a:tableStyleId>{5C22544A-7EE6-4342-B048-85BDC9FD1C3A}</a:tableStyleId>
              </a:tblPr>
              <a:tblGrid>
                <a:gridCol w="2265362"/>
                <a:gridCol w="2189164"/>
                <a:gridCol w="2227263"/>
                <a:gridCol w="2227263"/>
              </a:tblGrid>
              <a:tr h="370840">
                <a:tc>
                  <a:txBody>
                    <a:bodyPr/>
                    <a:lstStyle/>
                    <a:p>
                      <a:endParaRPr lang="en-US" dirty="0"/>
                    </a:p>
                  </a:txBody>
                  <a:tcPr/>
                </a:tc>
                <a:tc>
                  <a:txBody>
                    <a:bodyPr/>
                    <a:lstStyle/>
                    <a:p>
                      <a:pPr algn="ctr"/>
                      <a:r>
                        <a:rPr lang="en-US" dirty="0" smtClean="0"/>
                        <a:t>DSSC</a:t>
                      </a:r>
                      <a:endParaRPr lang="en-US" dirty="0"/>
                    </a:p>
                  </a:txBody>
                  <a:tcPr/>
                </a:tc>
                <a:tc>
                  <a:txBody>
                    <a:bodyPr/>
                    <a:lstStyle/>
                    <a:p>
                      <a:pPr algn="ctr"/>
                      <a:r>
                        <a:rPr lang="en-US" dirty="0" smtClean="0"/>
                        <a:t>AGIPD</a:t>
                      </a:r>
                      <a:endParaRPr lang="en-US" dirty="0"/>
                    </a:p>
                  </a:txBody>
                  <a:tcPr/>
                </a:tc>
                <a:tc>
                  <a:txBody>
                    <a:bodyPr/>
                    <a:lstStyle/>
                    <a:p>
                      <a:pPr algn="ctr"/>
                      <a:r>
                        <a:rPr lang="en-US" dirty="0" smtClean="0"/>
                        <a:t>LPD</a:t>
                      </a:r>
                      <a:endParaRPr lang="en-US" dirty="0"/>
                    </a:p>
                  </a:txBody>
                  <a:tcPr/>
                </a:tc>
              </a:tr>
              <a:tr h="370840">
                <a:tc>
                  <a:txBody>
                    <a:bodyPr/>
                    <a:lstStyle/>
                    <a:p>
                      <a:r>
                        <a:rPr lang="en-GB" sz="1400" b="1" noProof="0" dirty="0" smtClean="0">
                          <a:solidFill>
                            <a:srgbClr val="261748"/>
                          </a:solidFill>
                          <a:latin typeface="Calibri" panose="020F0502020204030204" pitchFamily="34" charset="0"/>
                        </a:rPr>
                        <a:t>Beam structure</a:t>
                      </a:r>
                      <a:endParaRPr lang="en-GB" sz="1400" b="1" noProof="0" dirty="0">
                        <a:solidFill>
                          <a:srgbClr val="261748"/>
                        </a:solidFill>
                        <a:latin typeface="Calibri" panose="020F0502020204030204" pitchFamily="34" charset="0"/>
                      </a:endParaRPr>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smtClean="0">
                          <a:latin typeface="Calibri" panose="020F0502020204030204" pitchFamily="34" charset="0"/>
                        </a:rPr>
                        <a:t>Accelerator freq: ~100 kHz, 60 pulses per bunch, </a:t>
                      </a:r>
                      <a:r>
                        <a:rPr lang="en-GB" sz="1400" baseline="0" noProof="0" smtClean="0">
                          <a:latin typeface="Calibri" panose="020F0502020204030204" pitchFamily="34" charset="0"/>
                        </a:rPr>
                        <a:t> </a:t>
                      </a:r>
                      <a:r>
                        <a:rPr lang="en-GB" sz="1400" noProof="0" smtClean="0">
                          <a:latin typeface="Calibri" panose="020F0502020204030204" pitchFamily="34" charset="0"/>
                        </a:rPr>
                        <a:t>600 pulses/sec, 10 μs pulse separation</a:t>
                      </a:r>
                    </a:p>
                  </a:txBody>
                  <a:tcPr/>
                </a:tc>
                <a:tc hMerge="1">
                  <a:txBody>
                    <a:bodyPr/>
                    <a:lstStyle/>
                    <a:p>
                      <a:endParaRPr lang="en-US" sz="1400" dirty="0">
                        <a:latin typeface="Calibri" panose="020F0502020204030204" pitchFamily="34" charset="0"/>
                      </a:endParaRPr>
                    </a:p>
                  </a:txBody>
                  <a:tcPr/>
                </a:tc>
                <a:tc hMerge="1">
                  <a:txBody>
                    <a:bodyPr/>
                    <a:lstStyle/>
                    <a:p>
                      <a:endParaRPr lang="en-US" sz="1400" dirty="0">
                        <a:latin typeface="Calibri" panose="020F0502020204030204" pitchFamily="34" charset="0"/>
                      </a:endParaRPr>
                    </a:p>
                  </a:txBody>
                  <a:tcPr/>
                </a:tc>
              </a:tr>
              <a:tr h="370840">
                <a:tc>
                  <a:txBody>
                    <a:bodyPr/>
                    <a:lstStyle/>
                    <a:p>
                      <a:r>
                        <a:rPr lang="en-GB" sz="1400" b="1" noProof="0" dirty="0" smtClean="0">
                          <a:solidFill>
                            <a:srgbClr val="261748"/>
                          </a:solidFill>
                          <a:latin typeface="Calibri" panose="020F0502020204030204" pitchFamily="34" charset="0"/>
                        </a:rPr>
                        <a:t>Photon energy</a:t>
                      </a:r>
                      <a:endParaRPr lang="en-GB" sz="1400" b="1" noProof="0" dirty="0">
                        <a:solidFill>
                          <a:srgbClr val="261748"/>
                        </a:solidFill>
                        <a:latin typeface="Calibri" panose="020F0502020204030204" pitchFamily="34" charset="0"/>
                      </a:endParaRPr>
                    </a:p>
                  </a:txBody>
                  <a:tcPr/>
                </a:tc>
                <a:tc>
                  <a:txBody>
                    <a:bodyPr/>
                    <a:lstStyle/>
                    <a:p>
                      <a:pPr algn="ctr"/>
                      <a:r>
                        <a:rPr lang="en-GB" sz="1400" strike="noStrike" noProof="0" dirty="0" smtClean="0">
                          <a:solidFill>
                            <a:schemeClr val="bg1">
                              <a:lumMod val="65000"/>
                            </a:schemeClr>
                          </a:solidFill>
                          <a:latin typeface="Calibri" panose="020F0502020204030204" pitchFamily="34" charset="0"/>
                        </a:rPr>
                        <a:t>0.5,</a:t>
                      </a:r>
                      <a:r>
                        <a:rPr lang="en-GB" sz="1400" strike="noStrike" baseline="0" noProof="0" dirty="0" smtClean="0">
                          <a:solidFill>
                            <a:schemeClr val="bg1">
                              <a:lumMod val="65000"/>
                            </a:schemeClr>
                          </a:solidFill>
                          <a:latin typeface="Calibri" panose="020F0502020204030204" pitchFamily="34" charset="0"/>
                        </a:rPr>
                        <a:t>  </a:t>
                      </a:r>
                      <a:r>
                        <a:rPr lang="en-GB" sz="1400" strike="noStrike" baseline="0" noProof="0" dirty="0" smtClean="0">
                          <a:solidFill>
                            <a:schemeClr val="tx1">
                              <a:lumMod val="90000"/>
                              <a:lumOff val="10000"/>
                            </a:schemeClr>
                          </a:solidFill>
                          <a:latin typeface="Calibri" panose="020F0502020204030204" pitchFamily="34" charset="0"/>
                        </a:rPr>
                        <a:t>0.7</a:t>
                      </a:r>
                      <a:r>
                        <a:rPr lang="en-GB" sz="1400" baseline="0" noProof="0" dirty="0" smtClean="0">
                          <a:solidFill>
                            <a:schemeClr val="tx1">
                              <a:lumMod val="90000"/>
                              <a:lumOff val="10000"/>
                            </a:schemeClr>
                          </a:solidFill>
                          <a:latin typeface="Calibri" panose="020F0502020204030204" pitchFamily="34" charset="0"/>
                        </a:rPr>
                        <a:t>,</a:t>
                      </a:r>
                      <a:r>
                        <a:rPr lang="en-GB" sz="1400" baseline="0" noProof="0" dirty="0" smtClean="0">
                          <a:latin typeface="Calibri" panose="020F0502020204030204" pitchFamily="34" charset="0"/>
                        </a:rPr>
                        <a:t> 1, 1.5 keV</a:t>
                      </a:r>
                      <a:endParaRPr lang="en-GB" sz="1400" noProof="0" dirty="0">
                        <a:latin typeface="Calibri" panose="020F0502020204030204" pitchFamily="34" charset="0"/>
                      </a:endParaRPr>
                    </a:p>
                  </a:txBody>
                  <a:tcPr/>
                </a:tc>
                <a:tc>
                  <a:txBody>
                    <a:bodyPr/>
                    <a:lstStyle/>
                    <a:p>
                      <a:pPr algn="ctr"/>
                      <a:r>
                        <a:rPr lang="en-GB" sz="1400" noProof="0" dirty="0" smtClean="0">
                          <a:latin typeface="Calibri" panose="020F0502020204030204" pitchFamily="34" charset="0"/>
                        </a:rPr>
                        <a:t>7, 8.3,</a:t>
                      </a:r>
                      <a:r>
                        <a:rPr lang="en-GB" sz="1400" noProof="0" dirty="0" smtClean="0">
                          <a:solidFill>
                            <a:schemeClr val="tx1"/>
                          </a:solidFill>
                          <a:latin typeface="Calibri" panose="020F0502020204030204" pitchFamily="34" charset="0"/>
                        </a:rPr>
                        <a:t> 9,</a:t>
                      </a:r>
                      <a:r>
                        <a:rPr lang="en-GB" sz="1400" baseline="0" noProof="0" dirty="0" smtClean="0">
                          <a:latin typeface="Calibri" panose="020F0502020204030204" pitchFamily="34" charset="0"/>
                        </a:rPr>
                        <a:t> </a:t>
                      </a:r>
                      <a:r>
                        <a:rPr lang="en-GB" sz="1400" noProof="0" dirty="0" smtClean="0">
                          <a:latin typeface="Calibri" panose="020F0502020204030204" pitchFamily="34" charset="0"/>
                        </a:rPr>
                        <a:t>(15) keV</a:t>
                      </a:r>
                      <a:endParaRPr lang="en-GB" sz="1400" noProof="0" dirty="0">
                        <a:latin typeface="Calibri" panose="020F0502020204030204" pitchFamily="34" charset="0"/>
                      </a:endParaRPr>
                    </a:p>
                  </a:txBody>
                  <a:tcPr/>
                </a:tc>
                <a:tc>
                  <a:txBody>
                    <a:bodyPr/>
                    <a:lstStyle/>
                    <a:p>
                      <a:pPr algn="ctr"/>
                      <a:r>
                        <a:rPr lang="en-GB" sz="1400" noProof="0" dirty="0" smtClean="0">
                          <a:latin typeface="Calibri" panose="020F0502020204030204" pitchFamily="34" charset="0"/>
                        </a:rPr>
                        <a:t>12, 15, 20</a:t>
                      </a:r>
                      <a:r>
                        <a:rPr lang="en-GB" sz="1400" baseline="0" noProof="0" dirty="0" smtClean="0">
                          <a:latin typeface="Calibri" panose="020F0502020204030204" pitchFamily="34" charset="0"/>
                        </a:rPr>
                        <a:t> </a:t>
                      </a:r>
                      <a:r>
                        <a:rPr lang="en-GB" sz="1400" noProof="0" dirty="0" smtClean="0">
                          <a:latin typeface="Calibri" panose="020F0502020204030204" pitchFamily="34" charset="0"/>
                        </a:rPr>
                        <a:t>keV</a:t>
                      </a:r>
                      <a:endParaRPr lang="en-GB" sz="1400" noProof="0" dirty="0">
                        <a:latin typeface="Calibri" panose="020F0502020204030204" pitchFamily="34" charset="0"/>
                      </a:endParaRPr>
                    </a:p>
                  </a:txBody>
                  <a:tcPr/>
                </a:tc>
              </a:tr>
              <a:tr h="370840">
                <a:tc>
                  <a:txBody>
                    <a:bodyPr/>
                    <a:lstStyle/>
                    <a:p>
                      <a:r>
                        <a:rPr lang="en-GB" sz="1400" b="1" noProof="0" smtClean="0">
                          <a:solidFill>
                            <a:srgbClr val="261748"/>
                          </a:solidFill>
                          <a:latin typeface="Calibri" panose="020F0502020204030204" pitchFamily="34" charset="0"/>
                        </a:rPr>
                        <a:t>Expected</a:t>
                      </a:r>
                      <a:r>
                        <a:rPr lang="en-GB" sz="1400" b="1" baseline="0" noProof="0" smtClean="0">
                          <a:solidFill>
                            <a:srgbClr val="261748"/>
                          </a:solidFill>
                          <a:latin typeface="Calibri" panose="020F0502020204030204" pitchFamily="34" charset="0"/>
                        </a:rPr>
                        <a:t> max. nr of ph/pulse/pixel</a:t>
                      </a:r>
                      <a:endParaRPr lang="en-GB" sz="1400" b="1" noProof="0">
                        <a:solidFill>
                          <a:srgbClr val="261748"/>
                        </a:solidFill>
                        <a:latin typeface="Calibri" panose="020F0502020204030204" pitchFamily="34" charset="0"/>
                      </a:endParaRPr>
                    </a:p>
                  </a:txBody>
                  <a:tcPr/>
                </a:tc>
                <a:tc>
                  <a:txBody>
                    <a:bodyPr/>
                    <a:lstStyle/>
                    <a:p>
                      <a:pPr algn="ctr"/>
                      <a:r>
                        <a:rPr lang="en-GB" sz="1400" noProof="0" dirty="0" smtClean="0">
                          <a:latin typeface="Calibri" panose="020F0502020204030204" pitchFamily="34" charset="0"/>
                        </a:rPr>
                        <a:t>3 x 10</a:t>
                      </a:r>
                      <a:r>
                        <a:rPr lang="en-GB" sz="1400" baseline="30000" noProof="0" dirty="0" smtClean="0">
                          <a:latin typeface="Calibri" panose="020F0502020204030204" pitchFamily="34" charset="0"/>
                        </a:rPr>
                        <a:t>3 </a:t>
                      </a:r>
                      <a:r>
                        <a:rPr lang="en-GB" sz="1400" baseline="0" noProof="0" dirty="0" smtClean="0">
                          <a:latin typeface="Calibri" panose="020F0502020204030204" pitchFamily="34" charset="0"/>
                        </a:rPr>
                        <a:t> @1keV</a:t>
                      </a:r>
                      <a:endParaRPr lang="en-GB" sz="1400" baseline="30000" noProof="0" dirty="0" smtClean="0">
                        <a:latin typeface="Calibri" panose="020F0502020204030204" pitchFamily="34" charset="0"/>
                      </a:endParaRPr>
                    </a:p>
                    <a:p>
                      <a:pPr algn="ctr"/>
                      <a:r>
                        <a:rPr lang="en-GB" sz="1400" baseline="30000" noProof="0" dirty="0" smtClean="0">
                          <a:latin typeface="Calibri" panose="020F0502020204030204" pitchFamily="34" charset="0"/>
                        </a:rPr>
                        <a:t> </a:t>
                      </a:r>
                      <a:r>
                        <a:rPr lang="en-GB" sz="1400" baseline="0" noProof="0" dirty="0" smtClean="0">
                          <a:latin typeface="Calibri" panose="020F0502020204030204" pitchFamily="34" charset="0"/>
                        </a:rPr>
                        <a:t>(maximum achievable)</a:t>
                      </a:r>
                      <a:endParaRPr lang="en-GB" sz="1400" baseline="0" noProof="0" dirty="0">
                        <a:latin typeface="Calibri" panose="020F0502020204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noProof="0" smtClean="0">
                          <a:latin typeface="Calibri" panose="020F0502020204030204" pitchFamily="34" charset="0"/>
                        </a:rPr>
                        <a:t>10</a:t>
                      </a:r>
                      <a:r>
                        <a:rPr lang="en-GB" sz="1400" baseline="30000" noProof="0" smtClean="0">
                          <a:latin typeface="Calibri" panose="020F0502020204030204" pitchFamily="34" charset="0"/>
                        </a:rPr>
                        <a:t>4   </a:t>
                      </a:r>
                      <a:r>
                        <a:rPr lang="en-GB" sz="1400" baseline="0" noProof="0" smtClean="0">
                          <a:latin typeface="Calibri" panose="020F0502020204030204" pitchFamily="34" charset="0"/>
                        </a:rPr>
                        <a:t>@ 12keV(SPB) </a:t>
                      </a:r>
                    </a:p>
                    <a:p>
                      <a:pPr algn="ctr"/>
                      <a:endParaRPr lang="en-GB" sz="1400" noProof="0">
                        <a:latin typeface="Calibri" panose="020F0502020204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noProof="0" dirty="0" smtClean="0">
                          <a:latin typeface="Calibri" panose="020F0502020204030204" pitchFamily="34" charset="0"/>
                        </a:rPr>
                        <a:t>&gt;10</a:t>
                      </a:r>
                      <a:r>
                        <a:rPr lang="en-GB" sz="1400" baseline="30000" noProof="0" dirty="0" smtClean="0">
                          <a:latin typeface="Calibri" panose="020F0502020204030204" pitchFamily="34" charset="0"/>
                        </a:rPr>
                        <a:t>4  </a:t>
                      </a:r>
                      <a:r>
                        <a:rPr lang="en-GB" sz="1400" baseline="0" noProof="0" dirty="0" smtClean="0">
                          <a:latin typeface="Calibri" panose="020F0502020204030204" pitchFamily="34" charset="0"/>
                        </a:rPr>
                        <a:t>@12 keV</a:t>
                      </a:r>
                    </a:p>
                    <a:p>
                      <a:pPr algn="ctr"/>
                      <a:endParaRPr lang="en-GB" sz="1400" noProof="0" dirty="0">
                        <a:latin typeface="Calibri" panose="020F0502020204030204" pitchFamily="34" charset="0"/>
                      </a:endParaRPr>
                    </a:p>
                  </a:txBody>
                  <a:tcPr/>
                </a:tc>
              </a:tr>
              <a:tr h="370840">
                <a:tc>
                  <a:txBody>
                    <a:bodyPr/>
                    <a:lstStyle/>
                    <a:p>
                      <a:r>
                        <a:rPr lang="en-GB" sz="1400" b="1" noProof="0" smtClean="0">
                          <a:solidFill>
                            <a:srgbClr val="261748"/>
                          </a:solidFill>
                          <a:latin typeface="Calibri" panose="020F0502020204030204" pitchFamily="34" charset="0"/>
                        </a:rPr>
                        <a:t>Dynamic range as a function of the radial detector position</a:t>
                      </a:r>
                      <a:endParaRPr lang="en-GB" sz="1400" b="1" noProof="0">
                        <a:solidFill>
                          <a:srgbClr val="261748"/>
                        </a:solidFill>
                        <a:latin typeface="Calibri" panose="020F0502020204030204" pitchFamily="34" charset="0"/>
                      </a:endParaRPr>
                    </a:p>
                  </a:txBody>
                  <a:tcPr/>
                </a:tc>
                <a:tc>
                  <a:txBody>
                    <a:bodyPr/>
                    <a:lstStyle/>
                    <a:p>
                      <a:pPr algn="ctr"/>
                      <a:r>
                        <a:rPr lang="en-GB" sz="1400" noProof="0" dirty="0" smtClean="0">
                          <a:latin typeface="Calibri" panose="020F0502020204030204" pitchFamily="34" charset="0"/>
                        </a:rPr>
                        <a:t>YES, sensor by sensor </a:t>
                      </a:r>
                    </a:p>
                    <a:p>
                      <a:pPr algn="ctr"/>
                      <a:r>
                        <a:rPr lang="en-GB" sz="1400" noProof="0" dirty="0" smtClean="0">
                          <a:latin typeface="Calibri" panose="020F0502020204030204" pitchFamily="34" charset="0"/>
                        </a:rPr>
                        <a:t>(ASIC unit)</a:t>
                      </a:r>
                    </a:p>
                    <a:p>
                      <a:endParaRPr lang="en-GB" sz="1400" noProof="0" dirty="0">
                        <a:latin typeface="Calibri" panose="020F0502020204030204" pitchFamily="34" charset="0"/>
                      </a:endParaRPr>
                    </a:p>
                  </a:txBody>
                  <a:tcPr/>
                </a:tc>
                <a:tc>
                  <a:txBody>
                    <a:bodyPr/>
                    <a:lstStyle/>
                    <a:p>
                      <a:endParaRPr lang="en-GB" sz="1400" noProof="0" dirty="0">
                        <a:latin typeface="Calibri" panose="020F0502020204030204" pitchFamily="34" charset="0"/>
                      </a:endParaRPr>
                    </a:p>
                  </a:txBody>
                  <a:tcPr/>
                </a:tc>
                <a:tc>
                  <a:txBody>
                    <a:bodyPr/>
                    <a:lstStyle/>
                    <a:p>
                      <a:endParaRPr lang="en-GB" sz="1400" noProof="0">
                        <a:latin typeface="Calibri" panose="020F0502020204030204" pitchFamily="34" charset="0"/>
                      </a:endParaRPr>
                    </a:p>
                  </a:txBody>
                  <a:tcPr/>
                </a:tc>
              </a:tr>
              <a:tr h="370840">
                <a:tc>
                  <a:txBody>
                    <a:bodyPr/>
                    <a:lstStyle/>
                    <a:p>
                      <a:r>
                        <a:rPr lang="en-GB" sz="1400" b="1" noProof="0" dirty="0" smtClean="0">
                          <a:solidFill>
                            <a:srgbClr val="261748"/>
                          </a:solidFill>
                          <a:latin typeface="Calibri" panose="020F0502020204030204" pitchFamily="34" charset="0"/>
                        </a:rPr>
                        <a:t>Single photon </a:t>
                      </a:r>
                      <a:r>
                        <a:rPr lang="en-GB" sz="1400" b="1" baseline="0" noProof="0" dirty="0" smtClean="0">
                          <a:solidFill>
                            <a:srgbClr val="261748"/>
                          </a:solidFill>
                          <a:latin typeface="Calibri" panose="020F0502020204030204" pitchFamily="34" charset="0"/>
                        </a:rPr>
                        <a:t>detection </a:t>
                      </a:r>
                      <a:endParaRPr lang="en-GB" sz="1400" b="1" noProof="0" dirty="0">
                        <a:solidFill>
                          <a:srgbClr val="261748"/>
                        </a:solidFill>
                        <a:latin typeface="Calibri" panose="020F0502020204030204" pitchFamily="34" charset="0"/>
                      </a:endParaRPr>
                    </a:p>
                  </a:txBody>
                  <a:tcPr/>
                </a:tc>
                <a:tc>
                  <a:txBody>
                    <a:bodyPr/>
                    <a:lstStyle/>
                    <a:p>
                      <a:pPr algn="ctr"/>
                      <a:r>
                        <a:rPr lang="en-GB" sz="1400" noProof="0" dirty="0" smtClean="0">
                          <a:latin typeface="Calibri" panose="020F0502020204030204" pitchFamily="34" charset="0"/>
                        </a:rPr>
                        <a:t>Not requested  </a:t>
                      </a:r>
                      <a:endParaRPr lang="en-GB" sz="1400" noProof="0" dirty="0">
                        <a:latin typeface="Calibri" panose="020F0502020204030204" pitchFamily="34" charset="0"/>
                      </a:endParaRPr>
                    </a:p>
                  </a:txBody>
                  <a:tcPr/>
                </a:tc>
                <a:tc>
                  <a:txBody>
                    <a:bodyPr/>
                    <a:lstStyle/>
                    <a:p>
                      <a:pPr algn="ctr"/>
                      <a:r>
                        <a:rPr lang="en-GB" sz="1400" noProof="0" dirty="0" smtClean="0">
                          <a:latin typeface="Calibri" panose="020F0502020204030204" pitchFamily="34" charset="0"/>
                        </a:rPr>
                        <a:t>Yes (MID)</a:t>
                      </a:r>
                      <a:r>
                        <a:rPr lang="en-GB" sz="1400" baseline="0" noProof="0" dirty="0" smtClean="0">
                          <a:latin typeface="Calibri" panose="020F0502020204030204" pitchFamily="34" charset="0"/>
                        </a:rPr>
                        <a:t>  </a:t>
                      </a:r>
                      <a:endParaRPr lang="en-GB" sz="1400" noProof="0" dirty="0">
                        <a:latin typeface="Calibri" panose="020F0502020204030204" pitchFamily="34" charset="0"/>
                      </a:endParaRPr>
                    </a:p>
                  </a:txBody>
                  <a:tcPr/>
                </a:tc>
                <a:tc>
                  <a:txBody>
                    <a:bodyPr/>
                    <a:lstStyle/>
                    <a:p>
                      <a:pPr algn="ctr"/>
                      <a:r>
                        <a:rPr lang="en-GB" sz="1400" noProof="0" dirty="0" smtClean="0">
                          <a:latin typeface="Calibri" panose="020F0502020204030204" pitchFamily="34" charset="0"/>
                        </a:rPr>
                        <a:t>Yes, at 20keV (minimum requirements) </a:t>
                      </a:r>
                      <a:endParaRPr lang="en-GB" sz="1400" noProof="0" dirty="0">
                        <a:latin typeface="Calibri" panose="020F0502020204030204" pitchFamily="34" charset="0"/>
                      </a:endParaRPr>
                    </a:p>
                  </a:txBody>
                  <a:tcPr/>
                </a:tc>
              </a:tr>
              <a:tr h="370840">
                <a:tc>
                  <a:txBody>
                    <a:bodyPr/>
                    <a:lstStyle/>
                    <a:p>
                      <a:r>
                        <a:rPr lang="en-GB" sz="1400" b="1" noProof="0" smtClean="0">
                          <a:solidFill>
                            <a:srgbClr val="261748"/>
                          </a:solidFill>
                          <a:latin typeface="Calibri" panose="020F0502020204030204" pitchFamily="34" charset="0"/>
                        </a:rPr>
                        <a:t>Alignment</a:t>
                      </a:r>
                      <a:r>
                        <a:rPr lang="en-GB" sz="1400" b="1" baseline="0" noProof="0" smtClean="0">
                          <a:solidFill>
                            <a:srgbClr val="261748"/>
                          </a:solidFill>
                          <a:latin typeface="Calibri" panose="020F0502020204030204" pitchFamily="34" charset="0"/>
                        </a:rPr>
                        <a:t> precision</a:t>
                      </a:r>
                      <a:endParaRPr lang="en-GB" sz="1400" b="1" noProof="0">
                        <a:solidFill>
                          <a:srgbClr val="261748"/>
                        </a:solidFill>
                        <a:latin typeface="Calibri" panose="020F0502020204030204" pitchFamily="34" charset="0"/>
                      </a:endParaRPr>
                    </a:p>
                  </a:txBody>
                  <a:tcPr/>
                </a:tc>
                <a:tc gridSpan="3">
                  <a:txBody>
                    <a:bodyPr/>
                    <a:lstStyle/>
                    <a:p>
                      <a:pPr algn="ctr"/>
                      <a:r>
                        <a:rPr lang="en-GB" sz="1400" noProof="0" dirty="0" smtClean="0">
                          <a:latin typeface="Calibri" panose="020F0502020204030204" pitchFamily="34" charset="0"/>
                        </a:rPr>
                        <a:t>Alignment on quadrant level needs to be stable and known on level of </a:t>
                      </a:r>
                      <a:br>
                        <a:rPr lang="en-GB" sz="1400" noProof="0" dirty="0" smtClean="0">
                          <a:latin typeface="Calibri" panose="020F0502020204030204" pitchFamily="34" charset="0"/>
                        </a:rPr>
                      </a:br>
                      <a:r>
                        <a:rPr lang="en-GB" sz="1400" noProof="0" dirty="0" smtClean="0">
                          <a:latin typeface="Calibri" panose="020F0502020204030204" pitchFamily="34" charset="0"/>
                        </a:rPr>
                        <a:t>1/10 of the</a:t>
                      </a:r>
                      <a:r>
                        <a:rPr lang="en-GB" sz="1400" baseline="0" noProof="0" dirty="0" smtClean="0">
                          <a:latin typeface="Calibri" panose="020F0502020204030204" pitchFamily="34" charset="0"/>
                        </a:rPr>
                        <a:t> </a:t>
                      </a:r>
                      <a:r>
                        <a:rPr lang="en-GB" sz="1400" noProof="0" dirty="0" smtClean="0">
                          <a:latin typeface="Calibri" panose="020F0502020204030204" pitchFamily="34" charset="0"/>
                        </a:rPr>
                        <a:t>pixel size </a:t>
                      </a:r>
                    </a:p>
                  </a:txBody>
                  <a:tcPr/>
                </a:tc>
                <a:tc hMerge="1">
                  <a:txBody>
                    <a:bodyPr/>
                    <a:lstStyle/>
                    <a:p>
                      <a:endParaRPr lang="en-US" sz="1400" dirty="0">
                        <a:latin typeface="Calibri" panose="020F0502020204030204" pitchFamily="34" charset="0"/>
                      </a:endParaRPr>
                    </a:p>
                  </a:txBody>
                  <a:tcPr/>
                </a:tc>
                <a:tc hMerge="1">
                  <a:txBody>
                    <a:bodyPr/>
                    <a:lstStyle/>
                    <a:p>
                      <a:endParaRPr lang="en-US" sz="1400" dirty="0">
                        <a:latin typeface="Calibri" panose="020F0502020204030204" pitchFamily="34" charset="0"/>
                      </a:endParaRPr>
                    </a:p>
                  </a:txBody>
                  <a:tcPr/>
                </a:tc>
              </a:tr>
              <a:tr h="370840">
                <a:tc>
                  <a:txBody>
                    <a:bodyPr/>
                    <a:lstStyle/>
                    <a:p>
                      <a:r>
                        <a:rPr lang="en-GB" sz="1400" b="1" noProof="0" dirty="0" smtClean="0">
                          <a:solidFill>
                            <a:srgbClr val="261748"/>
                          </a:solidFill>
                          <a:latin typeface="Calibri" panose="020F0502020204030204" pitchFamily="34" charset="0"/>
                        </a:rPr>
                        <a:t>Veto capability</a:t>
                      </a:r>
                      <a:endParaRPr lang="en-GB" sz="1400" b="1" noProof="0" dirty="0">
                        <a:solidFill>
                          <a:srgbClr val="261748"/>
                        </a:solidFill>
                        <a:latin typeface="Calibri" panose="020F0502020204030204" pitchFamily="34" charset="0"/>
                      </a:endParaRPr>
                    </a:p>
                  </a:txBody>
                  <a:tcPr/>
                </a:tc>
                <a:tc>
                  <a:txBody>
                    <a:bodyPr/>
                    <a:lstStyle/>
                    <a:p>
                      <a:pPr algn="ctr"/>
                      <a:r>
                        <a:rPr lang="en-GB" sz="1400" noProof="0" dirty="0" smtClean="0">
                          <a:latin typeface="Calibri" panose="020F0502020204030204" pitchFamily="34" charset="0"/>
                        </a:rPr>
                        <a:t>Yes </a:t>
                      </a:r>
                      <a:endParaRPr lang="en-GB" sz="1400" noProof="0" dirty="0">
                        <a:latin typeface="Calibri" panose="020F0502020204030204" pitchFamily="34" charset="0"/>
                      </a:endParaRPr>
                    </a:p>
                  </a:txBody>
                  <a:tcPr/>
                </a:tc>
                <a:tc>
                  <a:txBody>
                    <a:bodyPr/>
                    <a:lstStyle/>
                    <a:p>
                      <a:pPr algn="ctr"/>
                      <a:r>
                        <a:rPr lang="en-GB" sz="1400" noProof="0" smtClean="0">
                          <a:latin typeface="Calibri" panose="020F0502020204030204" pitchFamily="34" charset="0"/>
                        </a:rPr>
                        <a:t>Yes</a:t>
                      </a:r>
                      <a:endParaRPr lang="en-GB" sz="1400" noProof="0">
                        <a:latin typeface="Calibri" panose="020F0502020204030204" pitchFamily="34" charset="0"/>
                      </a:endParaRPr>
                    </a:p>
                  </a:txBody>
                  <a:tcPr/>
                </a:tc>
                <a:tc>
                  <a:txBody>
                    <a:bodyPr/>
                    <a:lstStyle/>
                    <a:p>
                      <a:pPr algn="ctr"/>
                      <a:r>
                        <a:rPr lang="en-GB" sz="1400" noProof="0" dirty="0" smtClean="0">
                          <a:latin typeface="Calibri" panose="020F0502020204030204" pitchFamily="34" charset="0"/>
                        </a:rPr>
                        <a:t>Yes</a:t>
                      </a:r>
                      <a:endParaRPr lang="en-GB" sz="1400" noProof="0" dirty="0">
                        <a:latin typeface="Calibri" panose="020F0502020204030204" pitchFamily="34" charset="0"/>
                      </a:endParaRPr>
                    </a:p>
                  </a:txBody>
                  <a:tcPr/>
                </a:tc>
              </a:tr>
              <a:tr h="370840">
                <a:tc>
                  <a:txBody>
                    <a:bodyPr/>
                    <a:lstStyle/>
                    <a:p>
                      <a:r>
                        <a:rPr lang="en-GB" sz="1400" b="1" noProof="0" dirty="0" smtClean="0">
                          <a:solidFill>
                            <a:srgbClr val="261748"/>
                          </a:solidFill>
                          <a:latin typeface="Calibri" panose="020F0502020204030204" pitchFamily="34" charset="0"/>
                        </a:rPr>
                        <a:t>Simulation data</a:t>
                      </a:r>
                    </a:p>
                    <a:p>
                      <a:r>
                        <a:rPr lang="en-GB" sz="1400" b="1" noProof="0" dirty="0" smtClean="0">
                          <a:solidFill>
                            <a:srgbClr val="261748"/>
                          </a:solidFill>
                          <a:latin typeface="Calibri" panose="020F0502020204030204" pitchFamily="34" charset="0"/>
                        </a:rPr>
                        <a:t>(typical patterns)</a:t>
                      </a:r>
                      <a:endParaRPr lang="en-GB" sz="1400" b="1" noProof="0" dirty="0">
                        <a:solidFill>
                          <a:srgbClr val="261748"/>
                        </a:solidFill>
                        <a:latin typeface="Calibri" panose="020F0502020204030204" pitchFamily="34" charset="0"/>
                      </a:endParaRPr>
                    </a:p>
                  </a:txBody>
                  <a:tcPr/>
                </a:tc>
                <a:tc>
                  <a:txBody>
                    <a:bodyPr/>
                    <a:lstStyle/>
                    <a:p>
                      <a:r>
                        <a:rPr lang="en-GB" sz="1400" noProof="0" dirty="0" smtClean="0">
                          <a:latin typeface="Calibri" panose="020F0502020204030204" pitchFamily="34" charset="0"/>
                        </a:rPr>
                        <a:t>Simulations of </a:t>
                      </a:r>
                      <a:r>
                        <a:rPr lang="en-GB" sz="1400" noProof="0" dirty="0" err="1" smtClean="0">
                          <a:latin typeface="Calibri" panose="020F0502020204030204" pitchFamily="34" charset="0"/>
                        </a:rPr>
                        <a:t>FeRh</a:t>
                      </a:r>
                      <a:r>
                        <a:rPr lang="en-GB" sz="1400" noProof="0" dirty="0" smtClean="0">
                          <a:latin typeface="Calibri" panose="020F0502020204030204" pitchFamily="34" charset="0"/>
                        </a:rPr>
                        <a:t> LCLS experimental data to see performance to be provided </a:t>
                      </a:r>
                    </a:p>
                  </a:txBody>
                  <a:tcPr/>
                </a:tc>
                <a:tc>
                  <a:txBody>
                    <a:bodyPr/>
                    <a:lstStyle/>
                    <a:p>
                      <a:r>
                        <a:rPr lang="en-GB" sz="1400" baseline="0" noProof="0" smtClean="0">
                          <a:latin typeface="Calibri" panose="020F0502020204030204" pitchFamily="34" charset="0"/>
                        </a:rPr>
                        <a:t> Simulated data, initially to investigate interoperation of detector-sim with SPB s2e-sim</a:t>
                      </a:r>
                      <a:endParaRPr lang="en-GB" sz="1400" noProof="0">
                        <a:latin typeface="Calibri" panose="020F0502020204030204" pitchFamily="34" charset="0"/>
                      </a:endParaRPr>
                    </a:p>
                  </a:txBody>
                  <a:tcPr/>
                </a:tc>
                <a:tc>
                  <a:txBody>
                    <a:bodyPr/>
                    <a:lstStyle/>
                    <a:p>
                      <a:r>
                        <a:rPr lang="en-GB" sz="1400" noProof="0" smtClean="0">
                          <a:latin typeface="Calibri" panose="020F0502020204030204" pitchFamily="34" charset="0"/>
                        </a:rPr>
                        <a:t>FXE</a:t>
                      </a:r>
                      <a:r>
                        <a:rPr lang="en-GB" sz="1400" baseline="0" noProof="0" smtClean="0">
                          <a:latin typeface="Calibri" panose="020F0502020204030204" pitchFamily="34" charset="0"/>
                        </a:rPr>
                        <a:t> provided simulated data to compare updated LPD specs with requirements</a:t>
                      </a:r>
                      <a:endParaRPr lang="en-GB" sz="1400" noProof="0">
                        <a:latin typeface="Calibri" panose="020F0502020204030204" pitchFamily="34" charset="0"/>
                      </a:endParaRPr>
                    </a:p>
                  </a:txBody>
                  <a:tcPr/>
                </a:tc>
              </a:tr>
              <a:tr h="370840">
                <a:tc>
                  <a:txBody>
                    <a:bodyPr/>
                    <a:lstStyle/>
                    <a:p>
                      <a:r>
                        <a:rPr lang="en-GB" sz="1400" b="1" noProof="0" dirty="0" smtClean="0">
                          <a:solidFill>
                            <a:srgbClr val="261748"/>
                          </a:solidFill>
                          <a:latin typeface="Calibri" panose="020F0502020204030204" pitchFamily="34" charset="0"/>
                        </a:rPr>
                        <a:t>Other requirements</a:t>
                      </a:r>
                      <a:endParaRPr lang="en-GB" sz="1400" b="1" noProof="0" dirty="0">
                        <a:solidFill>
                          <a:srgbClr val="261748"/>
                        </a:solidFill>
                        <a:latin typeface="Calibri" panose="020F0502020204030204" pitchFamily="34" charset="0"/>
                      </a:endParaRPr>
                    </a:p>
                  </a:txBody>
                  <a:tcPr/>
                </a:tc>
                <a:tc>
                  <a:txBody>
                    <a:bodyPr/>
                    <a:lstStyle/>
                    <a:p>
                      <a:r>
                        <a:rPr lang="en-GB" sz="1400" noProof="0" smtClean="0">
                          <a:latin typeface="Calibri" panose="020F0502020204030204" pitchFamily="34" charset="0"/>
                        </a:rPr>
                        <a:t>Calibration with</a:t>
                      </a:r>
                      <a:r>
                        <a:rPr lang="en-GB" sz="1400" baseline="0" noProof="0" smtClean="0">
                          <a:latin typeface="Calibri" panose="020F0502020204030204" pitchFamily="34" charset="0"/>
                        </a:rPr>
                        <a:t> filters</a:t>
                      </a:r>
                      <a:endParaRPr lang="en-GB" sz="1400" noProof="0" smtClean="0">
                        <a:latin typeface="Calibri" panose="020F0502020204030204" pitchFamily="34" charset="0"/>
                      </a:endParaRPr>
                    </a:p>
                  </a:txBody>
                  <a:tcPr/>
                </a:tc>
                <a:tc>
                  <a:txBody>
                    <a:bodyPr/>
                    <a:lstStyle/>
                    <a:p>
                      <a:endParaRPr lang="en-GB" sz="1400" noProof="0">
                        <a:latin typeface="Calibri" panose="020F0502020204030204" pitchFamily="34" charset="0"/>
                      </a:endParaRPr>
                    </a:p>
                  </a:txBody>
                  <a:tcPr/>
                </a:tc>
                <a:tc>
                  <a:txBody>
                    <a:bodyPr/>
                    <a:lstStyle/>
                    <a:p>
                      <a:endParaRPr lang="en-GB" sz="1400" noProof="0" dirty="0">
                        <a:latin typeface="Calibri" panose="020F0502020204030204" pitchFamily="34" charset="0"/>
                      </a:endParaRPr>
                    </a:p>
                  </a:txBody>
                  <a:tcPr/>
                </a:tc>
              </a:tr>
            </a:tbl>
          </a:graphicData>
        </a:graphic>
      </p:graphicFrame>
    </p:spTree>
    <p:extLst>
      <p:ext uri="{BB962C8B-B14F-4D97-AF65-F5344CB8AC3E}">
        <p14:creationId xmlns:p14="http://schemas.microsoft.com/office/powerpoint/2010/main" val="202448088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7F17373-7C45-4563-BAB1-D7F59A214E86}" type="slidenum">
              <a:rPr lang="en-GB" smtClean="0"/>
              <a:pPr>
                <a:defRPr/>
              </a:pPr>
              <a:t>18</a:t>
            </a:fld>
            <a:endParaRPr lang="en-GB"/>
          </a:p>
        </p:txBody>
      </p:sp>
      <p:sp>
        <p:nvSpPr>
          <p:cNvPr id="6" name="Title 1"/>
          <p:cNvSpPr>
            <a:spLocks noGrp="1"/>
          </p:cNvSpPr>
          <p:nvPr>
            <p:ph type="title"/>
          </p:nvPr>
        </p:nvSpPr>
        <p:spPr>
          <a:xfrm>
            <a:off x="1093788" y="541338"/>
            <a:ext cx="7283450" cy="481012"/>
          </a:xfrm>
        </p:spPr>
        <p:txBody>
          <a:bodyPr/>
          <a:lstStyle/>
          <a:p>
            <a:r>
              <a:rPr lang="en-US" dirty="0" smtClean="0"/>
              <a:t>Detector Operation Modes – First Day</a:t>
            </a:r>
            <a:endParaRPr lang="en-US" dirty="0"/>
          </a:p>
        </p:txBody>
      </p:sp>
      <p:sp>
        <p:nvSpPr>
          <p:cNvPr id="7" name="Rectangle 15"/>
          <p:cNvSpPr txBox="1">
            <a:spLocks noChangeAspect="1" noChangeArrowheads="1"/>
          </p:cNvSpPr>
          <p:nvPr/>
        </p:nvSpPr>
        <p:spPr bwMode="auto">
          <a:xfrm>
            <a:off x="2816502" y="-707761"/>
            <a:ext cx="4452470" cy="39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2000" b="1" dirty="0" smtClean="0">
                <a:solidFill>
                  <a:srgbClr val="FD930A"/>
                </a:solidFill>
              </a:rPr>
              <a:t>Non Linear System Response</a:t>
            </a:r>
            <a:endParaRPr lang="en-GB" sz="2000" baseline="30000" dirty="0" smtClean="0">
              <a:solidFill>
                <a:srgbClr val="FD930A"/>
              </a:solidFill>
              <a:latin typeface="Arial" charset="0"/>
              <a:ea typeface="ＭＳ Ｐゴシック" charset="0"/>
              <a:sym typeface="Wingdings" charset="0"/>
            </a:endParaRPr>
          </a:p>
        </p:txBody>
      </p:sp>
      <p:pic>
        <p:nvPicPr>
          <p:cNvPr id="53"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2701" y="1114556"/>
            <a:ext cx="893993" cy="8045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 name="Rectangle 15"/>
          <p:cNvSpPr txBox="1">
            <a:spLocks noChangeAspect="1" noChangeArrowheads="1"/>
          </p:cNvSpPr>
          <p:nvPr/>
        </p:nvSpPr>
        <p:spPr bwMode="auto">
          <a:xfrm>
            <a:off x="1178364" y="1540537"/>
            <a:ext cx="956610" cy="36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36000" rIns="72000" bIns="3600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1800" b="1" dirty="0" smtClean="0">
                <a:solidFill>
                  <a:srgbClr val="FD930A"/>
                </a:solidFill>
              </a:rPr>
              <a:t>DSSC</a:t>
            </a:r>
            <a:endParaRPr lang="en-GB" sz="1800" baseline="30000" dirty="0" smtClean="0">
              <a:solidFill>
                <a:srgbClr val="FD930A"/>
              </a:solidFill>
              <a:latin typeface="Arial" charset="0"/>
              <a:ea typeface="ＭＳ Ｐゴシック" charset="0"/>
              <a:sym typeface="Wingdings" charset="0"/>
            </a:endParaRPr>
          </a:p>
        </p:txBody>
      </p:sp>
      <p:graphicFrame>
        <p:nvGraphicFramePr>
          <p:cNvPr id="57" name="Table 56"/>
          <p:cNvGraphicFramePr>
            <a:graphicFrameLocks noGrp="1"/>
          </p:cNvGraphicFramePr>
          <p:nvPr>
            <p:extLst>
              <p:ext uri="{D42A27DB-BD31-4B8C-83A1-F6EECF244321}">
                <p14:modId xmlns:p14="http://schemas.microsoft.com/office/powerpoint/2010/main" val="3632999589"/>
              </p:ext>
            </p:extLst>
          </p:nvPr>
        </p:nvGraphicFramePr>
        <p:xfrm>
          <a:off x="173543" y="1944413"/>
          <a:ext cx="3471690" cy="4192774"/>
        </p:xfrm>
        <a:graphic>
          <a:graphicData uri="http://schemas.openxmlformats.org/drawingml/2006/table">
            <a:tbl>
              <a:tblPr firstRow="1" bandRow="1">
                <a:tableStyleId>{5C22544A-7EE6-4342-B048-85BDC9FD1C3A}</a:tableStyleId>
              </a:tblPr>
              <a:tblGrid>
                <a:gridCol w="922779"/>
                <a:gridCol w="849637"/>
                <a:gridCol w="849637"/>
                <a:gridCol w="849637"/>
              </a:tblGrid>
              <a:tr h="254657">
                <a:tc>
                  <a:txBody>
                    <a:bodyPr/>
                    <a:lstStyle/>
                    <a:p>
                      <a:endParaRPr lang="en-US" sz="1200" dirty="0"/>
                    </a:p>
                  </a:txBody>
                  <a:tcPr anchor="ctr" anchorCtr="1"/>
                </a:tc>
                <a:tc>
                  <a:txBody>
                    <a:bodyPr/>
                    <a:lstStyle/>
                    <a:p>
                      <a:pPr algn="ctr"/>
                      <a:r>
                        <a:rPr lang="en-US" sz="1400" dirty="0" smtClean="0"/>
                        <a:t>Mode I</a:t>
                      </a:r>
                      <a:endParaRPr lang="en-US" sz="1400" dirty="0"/>
                    </a:p>
                  </a:txBody>
                  <a:tcPr anchor="ctr" anchorCtr="1"/>
                </a:tc>
                <a:tc>
                  <a:txBody>
                    <a:bodyPr/>
                    <a:lstStyle/>
                    <a:p>
                      <a:pPr algn="ctr"/>
                      <a:r>
                        <a:rPr lang="en-US" sz="1400" dirty="0" smtClean="0"/>
                        <a:t>Mode II</a:t>
                      </a:r>
                      <a:endParaRPr lang="en-US" sz="1400" dirty="0"/>
                    </a:p>
                  </a:txBody>
                  <a:tcPr anchor="ctr" anchorCtr="1"/>
                </a:tc>
                <a:tc>
                  <a:txBody>
                    <a:bodyPr/>
                    <a:lstStyle/>
                    <a:p>
                      <a:pPr algn="ctr"/>
                      <a:r>
                        <a:rPr lang="en-US" sz="1400" dirty="0" smtClean="0"/>
                        <a:t>Mode III</a:t>
                      </a:r>
                      <a:endParaRPr lang="en-US" sz="1400" dirty="0"/>
                    </a:p>
                  </a:txBody>
                  <a:tcPr anchor="ctr" anchorCtr="1"/>
                </a:tc>
              </a:tr>
              <a:tr h="381986">
                <a:tc>
                  <a:txBody>
                    <a:bodyPr/>
                    <a:lstStyle/>
                    <a:p>
                      <a:r>
                        <a:rPr lang="en-GB" sz="1200" b="1" noProof="0" dirty="0" smtClean="0">
                          <a:latin typeface="Calibri" panose="020F0502020204030204" pitchFamily="34" charset="0"/>
                        </a:rPr>
                        <a:t>Read</a:t>
                      </a:r>
                      <a:r>
                        <a:rPr lang="en-GB" sz="1200" b="1" baseline="0" noProof="0" dirty="0" smtClean="0">
                          <a:latin typeface="Calibri" panose="020F0502020204030204" pitchFamily="34" charset="0"/>
                        </a:rPr>
                        <a:t> Out Frequency</a:t>
                      </a:r>
                      <a:endParaRPr lang="en-GB" sz="1200" b="1" noProof="0" dirty="0">
                        <a:latin typeface="Calibri" panose="020F0502020204030204" pitchFamily="34" charset="0"/>
                      </a:endParaRPr>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rPr>
                        <a:t>4.5 MHz</a:t>
                      </a:r>
                    </a:p>
                  </a:txBody>
                  <a:tcPr anchor="ctr" anchorCtr="1"/>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noProof="0" dirty="0" smtClean="0">
                        <a:latin typeface="Calibri" panose="020F0502020204030204" pitchFamily="34" charset="0"/>
                      </a:endParaRPr>
                    </a:p>
                  </a:txBody>
                  <a:tcPr anchor="ctr" anchorCtr="1"/>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noProof="0" dirty="0" smtClean="0">
                        <a:latin typeface="Calibri" panose="020F0502020204030204" pitchFamily="34" charset="0"/>
                      </a:endParaRPr>
                    </a:p>
                  </a:txBody>
                  <a:tcPr anchor="ctr" anchorCtr="1"/>
                </a:tc>
              </a:tr>
              <a:tr h="381986">
                <a:tc>
                  <a:txBody>
                    <a:bodyPr/>
                    <a:lstStyle/>
                    <a:p>
                      <a:r>
                        <a:rPr lang="en-GB" sz="1200" b="1" noProof="0" dirty="0" smtClean="0">
                          <a:latin typeface="Calibri" panose="020F0502020204030204" pitchFamily="34" charset="0"/>
                        </a:rPr>
                        <a:t>Photon Energy</a:t>
                      </a:r>
                      <a:endParaRPr lang="en-GB" sz="1200" b="1" noProof="0" dirty="0">
                        <a:latin typeface="Calibri" panose="020F0502020204030204" pitchFamily="34" charset="0"/>
                      </a:endParaRPr>
                    </a:p>
                  </a:txBody>
                  <a:tcPr/>
                </a:tc>
                <a:tc>
                  <a:txBody>
                    <a:bodyPr/>
                    <a:lstStyle/>
                    <a:p>
                      <a:pPr algn="ctr"/>
                      <a:r>
                        <a:rPr lang="en-GB" sz="1200" baseline="0" noProof="0" dirty="0" smtClean="0">
                          <a:latin typeface="Calibri" panose="020F0502020204030204" pitchFamily="34" charset="0"/>
                        </a:rPr>
                        <a:t>1 keV</a:t>
                      </a:r>
                      <a:endParaRPr lang="en-GB" sz="1200" noProof="0" dirty="0">
                        <a:latin typeface="Calibri" panose="020F0502020204030204" pitchFamily="34" charset="0"/>
                      </a:endParaRPr>
                    </a:p>
                  </a:txBody>
                  <a:tcPr anchor="ctr" anchorCtr="1"/>
                </a:tc>
                <a:tc>
                  <a:txBody>
                    <a:bodyPr/>
                    <a:lstStyle/>
                    <a:p>
                      <a:pPr algn="ctr"/>
                      <a:r>
                        <a:rPr lang="en-GB" sz="1200" noProof="0" dirty="0" smtClean="0">
                          <a:latin typeface="Calibri" panose="020F0502020204030204" pitchFamily="34" charset="0"/>
                        </a:rPr>
                        <a:t>1.5 keV</a:t>
                      </a:r>
                      <a:endParaRPr lang="en-GB" sz="1200" noProof="0" dirty="0">
                        <a:latin typeface="Calibri" panose="020F0502020204030204" pitchFamily="34" charset="0"/>
                      </a:endParaRPr>
                    </a:p>
                  </a:txBody>
                  <a:tcPr anchor="ctr" anchorCtr="1"/>
                </a:tc>
                <a:tc>
                  <a:txBody>
                    <a:bodyPr/>
                    <a:lstStyle/>
                    <a:p>
                      <a:pPr algn="ctr"/>
                      <a:r>
                        <a:rPr lang="en-GB" sz="1200" noProof="0" dirty="0" smtClean="0">
                          <a:latin typeface="Calibri" panose="020F0502020204030204" pitchFamily="34" charset="0"/>
                        </a:rPr>
                        <a:t>0.7 keV</a:t>
                      </a:r>
                      <a:endParaRPr lang="en-GB" sz="1200" noProof="0" dirty="0">
                        <a:latin typeface="Calibri" panose="020F0502020204030204" pitchFamily="34" charset="0"/>
                      </a:endParaRPr>
                    </a:p>
                  </a:txBody>
                  <a:tcPr anchor="ctr" anchorCtr="1"/>
                </a:tc>
              </a:tr>
              <a:tr h="687575">
                <a:tc>
                  <a:txBody>
                    <a:bodyPr/>
                    <a:lstStyle/>
                    <a:p>
                      <a:r>
                        <a:rPr lang="en-GB" sz="1200" b="1" baseline="0" noProof="0" dirty="0" smtClean="0">
                          <a:latin typeface="Calibri" panose="020F0502020204030204" pitchFamily="34" charset="0"/>
                        </a:rPr>
                        <a:t>Max # of </a:t>
                      </a:r>
                      <a:r>
                        <a:rPr lang="en-GB" sz="1200" b="1" baseline="0" noProof="0" dirty="0" err="1" smtClean="0">
                          <a:latin typeface="Calibri" panose="020F0502020204030204" pitchFamily="34" charset="0"/>
                        </a:rPr>
                        <a:t>ph</a:t>
                      </a:r>
                      <a:r>
                        <a:rPr lang="en-GB" sz="1200" b="1" baseline="0" noProof="0" dirty="0" smtClean="0">
                          <a:latin typeface="Calibri" panose="020F0502020204030204" pitchFamily="34" charset="0"/>
                        </a:rPr>
                        <a:t>/pulse/pixel</a:t>
                      </a:r>
                      <a:endParaRPr lang="en-GB" sz="1200" b="1" noProof="0" dirty="0">
                        <a:latin typeface="Calibri" panose="020F0502020204030204" pitchFamily="34" charset="0"/>
                      </a:endParaRPr>
                    </a:p>
                  </a:txBody>
                  <a:tcPr/>
                </a:tc>
                <a:tc gridSpan="3">
                  <a:txBody>
                    <a:bodyPr/>
                    <a:lstStyle/>
                    <a:p>
                      <a:pPr algn="ctr"/>
                      <a:r>
                        <a:rPr lang="en-GB" sz="1200" noProof="0" dirty="0" smtClean="0">
                          <a:latin typeface="Calibri" panose="020F0502020204030204" pitchFamily="34" charset="0"/>
                        </a:rPr>
                        <a:t>3 x 10</a:t>
                      </a:r>
                      <a:r>
                        <a:rPr lang="en-GB" sz="1200" baseline="30000" noProof="0" dirty="0" smtClean="0">
                          <a:latin typeface="Calibri" panose="020F0502020204030204" pitchFamily="34" charset="0"/>
                        </a:rPr>
                        <a:t>3 </a:t>
                      </a:r>
                      <a:r>
                        <a:rPr lang="en-GB" sz="1200" baseline="0" noProof="0" dirty="0" smtClean="0">
                          <a:latin typeface="Calibri" panose="020F0502020204030204" pitchFamily="34" charset="0"/>
                        </a:rPr>
                        <a:t> @1keV</a:t>
                      </a:r>
                      <a:endParaRPr lang="en-GB" sz="1200" baseline="30000" noProof="0" dirty="0" smtClean="0">
                        <a:latin typeface="Calibri" panose="020F0502020204030204" pitchFamily="34" charset="0"/>
                      </a:endParaRPr>
                    </a:p>
                    <a:p>
                      <a:pPr algn="ctr"/>
                      <a:r>
                        <a:rPr lang="en-GB" sz="1200" baseline="30000" noProof="0" dirty="0" smtClean="0">
                          <a:latin typeface="Calibri" panose="020F0502020204030204" pitchFamily="34" charset="0"/>
                        </a:rPr>
                        <a:t> </a:t>
                      </a:r>
                      <a:r>
                        <a:rPr lang="en-GB" sz="1200" baseline="0" noProof="0" dirty="0" smtClean="0">
                          <a:latin typeface="Calibri" panose="020F0502020204030204" pitchFamily="34" charset="0"/>
                        </a:rPr>
                        <a:t>(maximum achievable)</a:t>
                      </a:r>
                      <a:endParaRPr lang="en-GB" sz="1200" baseline="0" noProof="0" dirty="0">
                        <a:latin typeface="Calibri" panose="020F0502020204030204" pitchFamily="34" charset="0"/>
                      </a:endParaRPr>
                    </a:p>
                  </a:txBody>
                  <a:tcPr anchor="ctr" anchorCtr="1"/>
                </a:tc>
                <a:tc hMerge="1">
                  <a:txBody>
                    <a:bodyPr/>
                    <a:lstStyle/>
                    <a:p>
                      <a:pPr algn="ctr"/>
                      <a:endParaRPr lang="en-GB" sz="1400" baseline="0" noProof="0" dirty="0">
                        <a:latin typeface="Calibri" panose="020F0502020204030204" pitchFamily="34" charset="0"/>
                      </a:endParaRPr>
                    </a:p>
                  </a:txBody>
                  <a:tcPr anchor="ctr" anchorCtr="1"/>
                </a:tc>
                <a:tc hMerge="1">
                  <a:txBody>
                    <a:bodyPr/>
                    <a:lstStyle/>
                    <a:p>
                      <a:pPr algn="ctr"/>
                      <a:endParaRPr lang="en-GB" sz="1400" baseline="0" noProof="0" dirty="0">
                        <a:latin typeface="Calibri" panose="020F0502020204030204" pitchFamily="34" charset="0"/>
                      </a:endParaRPr>
                    </a:p>
                  </a:txBody>
                  <a:tcPr anchor="ctr" anchorCtr="1"/>
                </a:tc>
              </a:tr>
              <a:tr h="349565">
                <a:tc>
                  <a:txBody>
                    <a:bodyPr/>
                    <a:lstStyle/>
                    <a:p>
                      <a:r>
                        <a:rPr lang="en-GB" sz="1200" b="1" noProof="0" dirty="0" smtClean="0">
                          <a:latin typeface="Calibri" panose="020F0502020204030204" pitchFamily="34" charset="0"/>
                        </a:rPr>
                        <a:t>Read</a:t>
                      </a:r>
                      <a:r>
                        <a:rPr lang="en-GB" sz="1200" b="1" baseline="0" noProof="0" dirty="0" smtClean="0">
                          <a:latin typeface="Calibri" panose="020F0502020204030204" pitchFamily="34" charset="0"/>
                        </a:rPr>
                        <a:t> Out Geometry</a:t>
                      </a:r>
                      <a:endParaRPr lang="en-GB" sz="1200" b="1" noProof="0" dirty="0">
                        <a:latin typeface="Calibri" panose="020F0502020204030204" pitchFamily="34" charset="0"/>
                      </a:endParaRPr>
                    </a:p>
                  </a:txBody>
                  <a:tcPr/>
                </a:tc>
                <a:tc gridSpan="3">
                  <a:txBody>
                    <a:bodyPr/>
                    <a:lstStyle/>
                    <a:p>
                      <a:pPr algn="ctr"/>
                      <a:r>
                        <a:rPr lang="en-GB" sz="1200" noProof="0" dirty="0" smtClean="0">
                          <a:latin typeface="Calibri" panose="020F0502020204030204" pitchFamily="34" charset="0"/>
                        </a:rPr>
                        <a:t>Full Frame</a:t>
                      </a: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r h="534781">
                <a:tc>
                  <a:txBody>
                    <a:bodyPr/>
                    <a:lstStyle/>
                    <a:p>
                      <a:r>
                        <a:rPr lang="en-GB" sz="1200" b="1" noProof="0" dirty="0" smtClean="0">
                          <a:latin typeface="Calibri" panose="020F0502020204030204" pitchFamily="34" charset="0"/>
                        </a:rPr>
                        <a:t>Single Photon </a:t>
                      </a:r>
                      <a:r>
                        <a:rPr lang="en-GB" sz="1200" b="1" baseline="0" noProof="0" dirty="0" smtClean="0">
                          <a:latin typeface="Calibri" panose="020F0502020204030204" pitchFamily="34" charset="0"/>
                        </a:rPr>
                        <a:t>Sensitivity</a:t>
                      </a:r>
                      <a:endParaRPr lang="en-GB" sz="1200" b="1" noProof="0" dirty="0">
                        <a:latin typeface="Calibri" panose="020F0502020204030204" pitchFamily="34" charset="0"/>
                      </a:endParaRPr>
                    </a:p>
                  </a:txBody>
                  <a:tcPr/>
                </a:tc>
                <a:tc gridSpan="3">
                  <a:txBody>
                    <a:bodyPr/>
                    <a:lstStyle/>
                    <a:p>
                      <a:pPr algn="ctr"/>
                      <a:r>
                        <a:rPr lang="en-GB" sz="1200" noProof="0" dirty="0" smtClean="0">
                          <a:latin typeface="Calibri" panose="020F0502020204030204" pitchFamily="34" charset="0"/>
                        </a:rPr>
                        <a:t>No</a:t>
                      </a:r>
                      <a:endParaRPr lang="en-GB" sz="1200" noProof="0" dirty="0">
                        <a:latin typeface="Calibri" panose="020F0502020204030204" pitchFamily="34" charset="0"/>
                      </a:endParaRPr>
                    </a:p>
                  </a:txBody>
                  <a:tcPr anchor="ctr" anchorCtr="1"/>
                </a:tc>
                <a:tc hMerge="1">
                  <a:txBody>
                    <a:bodyPr/>
                    <a:lstStyle/>
                    <a:p>
                      <a:pPr algn="ctr"/>
                      <a:endParaRPr lang="en-GB" sz="1400" noProof="0" dirty="0">
                        <a:latin typeface="Calibri" panose="020F0502020204030204" pitchFamily="34" charset="0"/>
                      </a:endParaRPr>
                    </a:p>
                  </a:txBody>
                  <a:tcPr anchor="ctr" anchorCtr="1"/>
                </a:tc>
                <a:tc hMerge="1">
                  <a:txBody>
                    <a:bodyPr/>
                    <a:lstStyle/>
                    <a:p>
                      <a:pPr algn="ctr"/>
                      <a:endParaRPr lang="en-GB" sz="1400" noProof="0" dirty="0">
                        <a:latin typeface="Calibri" panose="020F0502020204030204" pitchFamily="34" charset="0"/>
                      </a:endParaRPr>
                    </a:p>
                  </a:txBody>
                  <a:tcPr anchor="ctr" anchorCtr="1"/>
                </a:tc>
              </a:tr>
              <a:tr h="381986">
                <a:tc>
                  <a:txBody>
                    <a:bodyPr/>
                    <a:lstStyle/>
                    <a:p>
                      <a:r>
                        <a:rPr lang="en-GB" sz="1200" b="1" noProof="0" dirty="0" smtClean="0">
                          <a:latin typeface="Calibri" panose="020F0502020204030204" pitchFamily="34" charset="0"/>
                        </a:rPr>
                        <a:t>Alignment</a:t>
                      </a:r>
                      <a:r>
                        <a:rPr lang="en-GB" sz="1200" b="1" baseline="0" noProof="0" dirty="0" smtClean="0">
                          <a:latin typeface="Calibri" panose="020F0502020204030204" pitchFamily="34" charset="0"/>
                        </a:rPr>
                        <a:t> Precision</a:t>
                      </a:r>
                      <a:endParaRPr lang="en-GB" sz="1200" b="1" noProof="0" dirty="0">
                        <a:latin typeface="Calibri" panose="020F0502020204030204" pitchFamily="34" charset="0"/>
                      </a:endParaRPr>
                    </a:p>
                  </a:txBody>
                  <a:tcPr/>
                </a:tc>
                <a:tc gridSpan="3">
                  <a:txBody>
                    <a:bodyPr/>
                    <a:lstStyle/>
                    <a:p>
                      <a:pPr algn="ctr"/>
                      <a:r>
                        <a:rPr lang="en-GB" sz="1200" noProof="0" dirty="0" smtClean="0">
                          <a:latin typeface="Calibri" panose="020F0502020204030204" pitchFamily="34" charset="0"/>
                        </a:rPr>
                        <a:t>1/10 of the</a:t>
                      </a:r>
                      <a:r>
                        <a:rPr lang="en-GB" sz="1200" baseline="0" noProof="0" dirty="0" smtClean="0">
                          <a:latin typeface="Calibri" panose="020F0502020204030204" pitchFamily="34" charset="0"/>
                        </a:rPr>
                        <a:t> </a:t>
                      </a:r>
                      <a:r>
                        <a:rPr lang="en-GB" sz="1200" noProof="0" dirty="0" smtClean="0">
                          <a:latin typeface="Calibri" panose="020F0502020204030204" pitchFamily="34" charset="0"/>
                        </a:rPr>
                        <a:t>pixel size (quadrant</a:t>
                      </a:r>
                      <a:r>
                        <a:rPr lang="en-GB" sz="1200" baseline="0" noProof="0" dirty="0" smtClean="0">
                          <a:latin typeface="Calibri" panose="020F0502020204030204" pitchFamily="34" charset="0"/>
                        </a:rPr>
                        <a:t> level)</a:t>
                      </a:r>
                      <a:endParaRPr lang="en-GB" sz="12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r h="381986">
                <a:tc>
                  <a:txBody>
                    <a:bodyPr/>
                    <a:lstStyle/>
                    <a:p>
                      <a:r>
                        <a:rPr lang="en-GB" sz="1200" b="1" noProof="0" dirty="0" smtClean="0">
                          <a:latin typeface="Calibri" panose="020F0502020204030204" pitchFamily="34" charset="0"/>
                        </a:rPr>
                        <a:t>Veto Capability</a:t>
                      </a:r>
                      <a:endParaRPr lang="en-GB" sz="1200" b="1" noProof="0" dirty="0">
                        <a:latin typeface="Calibri" panose="020F0502020204030204" pitchFamily="34" charset="0"/>
                      </a:endParaRPr>
                    </a:p>
                  </a:txBody>
                  <a:tcPr/>
                </a:tc>
                <a:tc gridSpan="3">
                  <a:txBody>
                    <a:bodyPr/>
                    <a:lstStyle/>
                    <a:p>
                      <a:pPr algn="ctr"/>
                      <a:r>
                        <a:rPr lang="en-GB" sz="1200" noProof="0" dirty="0" smtClean="0">
                          <a:latin typeface="Calibri" panose="020F0502020204030204" pitchFamily="34" charset="0"/>
                        </a:rPr>
                        <a:t>Yes</a:t>
                      </a:r>
                      <a:r>
                        <a:rPr lang="en-US" sz="1200" baseline="30000" dirty="0" smtClean="0">
                          <a:solidFill>
                            <a:srgbClr val="000000"/>
                          </a:solidFill>
                          <a:latin typeface="+mn-lt"/>
                          <a:ea typeface="+mn-ea"/>
                        </a:rPr>
                        <a:t>&amp;</a:t>
                      </a:r>
                      <a:endParaRPr lang="en-GB" sz="1200" noProof="0" dirty="0">
                        <a:latin typeface="Calibri" panose="020F0502020204030204" pitchFamily="34" charset="0"/>
                      </a:endParaRPr>
                    </a:p>
                  </a:txBody>
                  <a:tcPr anchor="ctr" anchorCtr="1"/>
                </a:tc>
                <a:tc hMerge="1">
                  <a:txBody>
                    <a:bodyPr/>
                    <a:lstStyle/>
                    <a:p>
                      <a:pPr algn="ctr"/>
                      <a:endParaRPr lang="en-GB" sz="1400" noProof="0" dirty="0">
                        <a:latin typeface="Calibri" panose="020F0502020204030204" pitchFamily="34" charset="0"/>
                      </a:endParaRPr>
                    </a:p>
                  </a:txBody>
                  <a:tcPr anchor="ctr" anchorCtr="1"/>
                </a:tc>
                <a:tc hMerge="1">
                  <a:txBody>
                    <a:bodyPr/>
                    <a:lstStyle/>
                    <a:p>
                      <a:pPr algn="ctr"/>
                      <a:endParaRPr lang="en-GB" sz="1400" noProof="0" dirty="0">
                        <a:latin typeface="Calibri" panose="020F0502020204030204" pitchFamily="34" charset="0"/>
                      </a:endParaRPr>
                    </a:p>
                  </a:txBody>
                  <a:tcPr anchor="ctr" anchorCtr="1"/>
                </a:tc>
              </a:tr>
              <a:tr h="229192">
                <a:tc>
                  <a:txBody>
                    <a:bodyPr/>
                    <a:lstStyle/>
                    <a:p>
                      <a:r>
                        <a:rPr lang="en-GB" sz="1200" b="1" noProof="0" dirty="0" smtClean="0">
                          <a:latin typeface="Calibri" panose="020F0502020204030204" pitchFamily="34" charset="0"/>
                        </a:rPr>
                        <a:t>Memory</a:t>
                      </a:r>
                      <a:endParaRPr lang="en-GB" sz="1200" b="1" noProof="0" dirty="0">
                        <a:latin typeface="Calibri" panose="020F0502020204030204" pitchFamily="34" charset="0"/>
                      </a:endParaRPr>
                    </a:p>
                  </a:txBody>
                  <a:tcPr/>
                </a:tc>
                <a:tc gridSpan="3">
                  <a:txBody>
                    <a:bodyPr/>
                    <a:lstStyle/>
                    <a:p>
                      <a:pPr algn="ctr"/>
                      <a:r>
                        <a:rPr lang="en-GB" sz="1200" noProof="0" dirty="0" smtClean="0">
                          <a:latin typeface="Calibri" panose="020F0502020204030204" pitchFamily="34" charset="0"/>
                        </a:rPr>
                        <a:t>800 Cells (full memory)</a:t>
                      </a: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bl>
          </a:graphicData>
        </a:graphic>
      </p:graphicFrame>
      <p:pic>
        <p:nvPicPr>
          <p:cNvPr id="4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7633" y="1111738"/>
            <a:ext cx="810367" cy="808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 name="Rectangle 15"/>
          <p:cNvSpPr txBox="1">
            <a:spLocks noChangeAspect="1" noChangeArrowheads="1"/>
          </p:cNvSpPr>
          <p:nvPr/>
        </p:nvSpPr>
        <p:spPr bwMode="auto">
          <a:xfrm>
            <a:off x="3808982" y="1540537"/>
            <a:ext cx="956610" cy="36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36000" rIns="72000" bIns="3600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1800" b="1" dirty="0" smtClean="0">
                <a:solidFill>
                  <a:srgbClr val="FD930A"/>
                </a:solidFill>
              </a:rPr>
              <a:t>AGIPD</a:t>
            </a:r>
            <a:endParaRPr lang="en-GB" sz="1800" baseline="30000" dirty="0" smtClean="0">
              <a:solidFill>
                <a:srgbClr val="FD930A"/>
              </a:solidFill>
              <a:latin typeface="Arial" charset="0"/>
              <a:ea typeface="ＭＳ Ｐゴシック" charset="0"/>
              <a:sym typeface="Wingdings" charset="0"/>
            </a:endParaRPr>
          </a:p>
        </p:txBody>
      </p:sp>
      <p:graphicFrame>
        <p:nvGraphicFramePr>
          <p:cNvPr id="62" name="Table 61"/>
          <p:cNvGraphicFramePr>
            <a:graphicFrameLocks noGrp="1"/>
          </p:cNvGraphicFramePr>
          <p:nvPr>
            <p:extLst>
              <p:ext uri="{D42A27DB-BD31-4B8C-83A1-F6EECF244321}">
                <p14:modId xmlns:p14="http://schemas.microsoft.com/office/powerpoint/2010/main" val="2142170207"/>
              </p:ext>
            </p:extLst>
          </p:nvPr>
        </p:nvGraphicFramePr>
        <p:xfrm>
          <a:off x="3662268" y="1944413"/>
          <a:ext cx="2548912" cy="4202669"/>
        </p:xfrm>
        <a:graphic>
          <a:graphicData uri="http://schemas.openxmlformats.org/drawingml/2006/table">
            <a:tbl>
              <a:tblPr firstRow="1" bandRow="1">
                <a:tableStyleId>{5C22544A-7EE6-4342-B048-85BDC9FD1C3A}</a:tableStyleId>
              </a:tblPr>
              <a:tblGrid>
                <a:gridCol w="849637"/>
                <a:gridCol w="849638"/>
                <a:gridCol w="849637"/>
              </a:tblGrid>
              <a:tr h="305519">
                <a:tc>
                  <a:txBody>
                    <a:bodyPr/>
                    <a:lstStyle/>
                    <a:p>
                      <a:pPr algn="ctr"/>
                      <a:r>
                        <a:rPr lang="en-US" sz="1400" dirty="0" smtClean="0"/>
                        <a:t>Mode I</a:t>
                      </a:r>
                      <a:endParaRPr lang="en-US" sz="1400" dirty="0"/>
                    </a:p>
                  </a:txBody>
                  <a:tcPr anchor="ctr" anchorCtr="1"/>
                </a:tc>
                <a:tc>
                  <a:txBody>
                    <a:bodyPr/>
                    <a:lstStyle/>
                    <a:p>
                      <a:pPr algn="ctr"/>
                      <a:r>
                        <a:rPr lang="en-US" sz="1400" dirty="0" smtClean="0"/>
                        <a:t>Mode II</a:t>
                      </a:r>
                      <a:endParaRPr lang="en-US" sz="1400" dirty="0"/>
                    </a:p>
                  </a:txBody>
                  <a:tcPr anchor="ctr" anchorCtr="1"/>
                </a:tc>
                <a:tc>
                  <a:txBody>
                    <a:bodyPr/>
                    <a:lstStyle/>
                    <a:p>
                      <a:pPr algn="ctr"/>
                      <a:r>
                        <a:rPr lang="en-US" sz="1400" dirty="0" smtClean="0"/>
                        <a:t>Mode III</a:t>
                      </a:r>
                      <a:endParaRPr lang="en-US" sz="1400" dirty="0"/>
                    </a:p>
                  </a:txBody>
                  <a:tcPr anchor="ctr" anchorCtr="1"/>
                </a:tc>
              </a:tr>
              <a:tr h="458279">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rPr>
                        <a:t>4.5 MHz</a:t>
                      </a:r>
                    </a:p>
                  </a:txBody>
                  <a:tcPr anchor="ctr" anchorCtr="1"/>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noProof="0" dirty="0" smtClean="0">
                        <a:latin typeface="Calibri" panose="020F0502020204030204" pitchFamily="34" charset="0"/>
                      </a:endParaRPr>
                    </a:p>
                  </a:txBody>
                  <a:tcPr anchor="ctr" anchorCtr="1"/>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noProof="0" dirty="0" smtClean="0">
                        <a:latin typeface="Calibri" panose="020F0502020204030204" pitchFamily="34" charset="0"/>
                      </a:endParaRPr>
                    </a:p>
                  </a:txBody>
                  <a:tcPr anchor="ctr" anchorCtr="1"/>
                </a:tc>
              </a:tr>
              <a:tr h="458279">
                <a:tc>
                  <a:txBody>
                    <a:bodyPr/>
                    <a:lstStyle/>
                    <a:p>
                      <a:pPr algn="ctr"/>
                      <a:r>
                        <a:rPr lang="en-GB" sz="1200" baseline="0" noProof="0" dirty="0" smtClean="0">
                          <a:latin typeface="Calibri" panose="020F0502020204030204" pitchFamily="34" charset="0"/>
                        </a:rPr>
                        <a:t>8.3 keV</a:t>
                      </a:r>
                      <a:r>
                        <a:rPr lang="en-US" sz="1200" baseline="30000" dirty="0" smtClean="0">
                          <a:solidFill>
                            <a:srgbClr val="000000"/>
                          </a:solidFill>
                          <a:latin typeface="+mn-lt"/>
                          <a:ea typeface="+mn-ea"/>
                        </a:rPr>
                        <a:t>#</a:t>
                      </a:r>
                      <a:endParaRPr lang="en-GB" sz="1200" noProof="0" dirty="0">
                        <a:latin typeface="Calibri" panose="020F0502020204030204" pitchFamily="34" charset="0"/>
                      </a:endParaRPr>
                    </a:p>
                  </a:txBody>
                  <a:tcPr anchor="ctr" anchorCtr="1"/>
                </a:tc>
                <a:tc>
                  <a:txBody>
                    <a:bodyPr/>
                    <a:lstStyle/>
                    <a:p>
                      <a:pPr algn="ctr"/>
                      <a:r>
                        <a:rPr lang="en-GB" sz="1200" noProof="0" dirty="0" smtClean="0">
                          <a:latin typeface="Calibri" panose="020F0502020204030204" pitchFamily="34" charset="0"/>
                        </a:rPr>
                        <a:t>15 keV</a:t>
                      </a:r>
                      <a:endParaRPr lang="en-GB" sz="1200" noProof="0" dirty="0">
                        <a:latin typeface="Calibri" panose="020F0502020204030204" pitchFamily="34" charset="0"/>
                      </a:endParaRPr>
                    </a:p>
                  </a:txBody>
                  <a:tcPr anchor="ctr" anchorCtr="1"/>
                </a:tc>
                <a:tc>
                  <a:txBody>
                    <a:bodyPr/>
                    <a:lstStyle/>
                    <a:p>
                      <a:pPr algn="ctr"/>
                      <a:r>
                        <a:rPr lang="en-GB" sz="1200" noProof="0" dirty="0" smtClean="0">
                          <a:latin typeface="Calibri" panose="020F0502020204030204" pitchFamily="34" charset="0"/>
                        </a:rPr>
                        <a:t>7 keV</a:t>
                      </a:r>
                      <a:endParaRPr lang="en-GB" sz="1200" noProof="0" dirty="0">
                        <a:latin typeface="Calibri" panose="020F0502020204030204" pitchFamily="34" charset="0"/>
                      </a:endParaRPr>
                    </a:p>
                  </a:txBody>
                  <a:tcPr anchor="ctr" anchorCtr="1"/>
                </a:tc>
              </a:tr>
              <a:tr h="689198">
                <a:tc gridSpan="3">
                  <a:txBody>
                    <a:bodyPr/>
                    <a:lstStyle/>
                    <a:p>
                      <a:pPr algn="ctr"/>
                      <a:r>
                        <a:rPr lang="en-GB" sz="1200" noProof="0" dirty="0" smtClean="0">
                          <a:latin typeface="Calibri" panose="020F0502020204030204" pitchFamily="34" charset="0"/>
                        </a:rPr>
                        <a:t>10</a:t>
                      </a:r>
                      <a:r>
                        <a:rPr lang="en-GB" sz="1200" baseline="30000" noProof="0" dirty="0" smtClean="0">
                          <a:latin typeface="Calibri" panose="020F0502020204030204" pitchFamily="34" charset="0"/>
                        </a:rPr>
                        <a:t>4 </a:t>
                      </a:r>
                      <a:r>
                        <a:rPr lang="en-GB" sz="1200" baseline="0" noProof="0" dirty="0" smtClean="0">
                          <a:latin typeface="Calibri" panose="020F0502020204030204" pitchFamily="34" charset="0"/>
                        </a:rPr>
                        <a:t> @12.4 keV</a:t>
                      </a:r>
                      <a:endParaRPr lang="en-GB" sz="1200" baseline="30000" noProof="0" dirty="0" smtClean="0">
                        <a:latin typeface="Calibri" panose="020F0502020204030204" pitchFamily="34" charset="0"/>
                      </a:endParaRPr>
                    </a:p>
                    <a:p>
                      <a:pPr algn="ctr"/>
                      <a:r>
                        <a:rPr lang="en-GB" sz="1200" baseline="30000" noProof="0" dirty="0" smtClean="0">
                          <a:latin typeface="Calibri" panose="020F0502020204030204" pitchFamily="34" charset="0"/>
                        </a:rPr>
                        <a:t> </a:t>
                      </a:r>
                      <a:r>
                        <a:rPr lang="en-GB" sz="1200" baseline="0" noProof="0" dirty="0" smtClean="0">
                          <a:latin typeface="Calibri" panose="020F0502020204030204" pitchFamily="34" charset="0"/>
                        </a:rPr>
                        <a:t>(maximum achievable)</a:t>
                      </a:r>
                      <a:endParaRPr lang="en-GB" sz="1200" baseline="0" noProof="0" dirty="0">
                        <a:latin typeface="Calibri" panose="020F0502020204030204" pitchFamily="34" charset="0"/>
                      </a:endParaRPr>
                    </a:p>
                  </a:txBody>
                  <a:tcPr anchor="ctr" anchorCtr="1"/>
                </a:tc>
                <a:tc hMerge="1">
                  <a:txBody>
                    <a:bodyPr/>
                    <a:lstStyle/>
                    <a:p>
                      <a:pPr algn="ctr"/>
                      <a:endParaRPr lang="en-GB" sz="1400" baseline="0" noProof="0" dirty="0">
                        <a:latin typeface="Calibri" panose="020F0502020204030204" pitchFamily="34" charset="0"/>
                      </a:endParaRPr>
                    </a:p>
                  </a:txBody>
                  <a:tcPr anchor="ctr" anchorCtr="1"/>
                </a:tc>
                <a:tc hMerge="1">
                  <a:txBody>
                    <a:bodyPr/>
                    <a:lstStyle/>
                    <a:p>
                      <a:pPr algn="ctr"/>
                      <a:endParaRPr lang="en-GB" sz="1400" baseline="0" noProof="0" dirty="0">
                        <a:latin typeface="Calibri" panose="020F0502020204030204" pitchFamily="34" charset="0"/>
                      </a:endParaRPr>
                    </a:p>
                  </a:txBody>
                  <a:tcPr anchor="ctr" anchorCtr="1"/>
                </a:tc>
              </a:tr>
              <a:tr h="458279">
                <a:tc gridSpan="3">
                  <a:txBody>
                    <a:bodyPr/>
                    <a:lstStyle/>
                    <a:p>
                      <a:pPr algn="ctr"/>
                      <a:r>
                        <a:rPr lang="en-GB" sz="1200" noProof="0" dirty="0" smtClean="0">
                          <a:latin typeface="Calibri" panose="020F0502020204030204" pitchFamily="34" charset="0"/>
                        </a:rPr>
                        <a:t>Full Frame</a:t>
                      </a: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r h="641590">
                <a:tc gridSpan="2">
                  <a:txBody>
                    <a:bodyPr/>
                    <a:lstStyle/>
                    <a:p>
                      <a:pPr algn="ctr"/>
                      <a:r>
                        <a:rPr lang="en-GB" sz="1200" noProof="0" dirty="0" smtClean="0">
                          <a:latin typeface="Calibri" panose="020F0502020204030204" pitchFamily="34" charset="0"/>
                        </a:rPr>
                        <a:t>Yes</a:t>
                      </a:r>
                    </a:p>
                    <a:p>
                      <a:pPr algn="ctr"/>
                      <a:r>
                        <a:rPr lang="en-GB" sz="1200" noProof="0" dirty="0" smtClean="0">
                          <a:latin typeface="Calibri" panose="020F0502020204030204" pitchFamily="34" charset="0"/>
                        </a:rPr>
                        <a:t>0.15 </a:t>
                      </a:r>
                      <a:r>
                        <a:rPr lang="en-GB" sz="1200" noProof="0" dirty="0" err="1" smtClean="0">
                          <a:latin typeface="Calibri" panose="020F0502020204030204" pitchFamily="34" charset="0"/>
                        </a:rPr>
                        <a:t>ph</a:t>
                      </a:r>
                      <a:r>
                        <a:rPr lang="en-GB" sz="1200" noProof="0" dirty="0" smtClean="0">
                          <a:latin typeface="Calibri" panose="020F0502020204030204" pitchFamily="34" charset="0"/>
                        </a:rPr>
                        <a:t> RMS</a:t>
                      </a:r>
                      <a:r>
                        <a:rPr lang="en-GB" sz="1200" baseline="0" noProof="0" dirty="0" smtClean="0">
                          <a:latin typeface="Calibri" panose="020F0502020204030204" pitchFamily="34" charset="0"/>
                        </a:rPr>
                        <a:t> Noise</a:t>
                      </a:r>
                      <a:endParaRPr lang="en-GB" sz="1200" noProof="0" dirty="0">
                        <a:latin typeface="Calibri" panose="020F0502020204030204" pitchFamily="34" charset="0"/>
                      </a:endParaRPr>
                    </a:p>
                  </a:txBody>
                  <a:tcPr anchor="ctr" anchorCtr="1"/>
                </a:tc>
                <a:tc hMerge="1">
                  <a:txBody>
                    <a:bodyPr/>
                    <a:lstStyle/>
                    <a:p>
                      <a:pPr algn="ctr"/>
                      <a:endParaRPr lang="en-GB" sz="1400" noProof="0" dirty="0">
                        <a:latin typeface="Calibri" panose="020F0502020204030204" pitchFamily="34" charset="0"/>
                      </a:endParaRPr>
                    </a:p>
                  </a:txBody>
                  <a:tcPr anchor="ctr" anchorCtr="1"/>
                </a:tc>
                <a:tc>
                  <a:txBody>
                    <a:bodyPr/>
                    <a:lstStyle/>
                    <a:p>
                      <a:pPr algn="ctr"/>
                      <a:r>
                        <a:rPr lang="en-GB" sz="1200" noProof="0" dirty="0" smtClean="0">
                          <a:latin typeface="Calibri" panose="020F0502020204030204" pitchFamily="34" charset="0"/>
                        </a:rPr>
                        <a:t>No</a:t>
                      </a:r>
                      <a:endParaRPr lang="en-GB" sz="1200" noProof="0" dirty="0">
                        <a:latin typeface="Calibri" panose="020F0502020204030204" pitchFamily="34" charset="0"/>
                      </a:endParaRPr>
                    </a:p>
                  </a:txBody>
                  <a:tcPr anchor="ctr" anchorCtr="1"/>
                </a:tc>
              </a:tr>
              <a:tr h="458279">
                <a:tc gridSpan="3">
                  <a:txBody>
                    <a:bodyPr/>
                    <a:lstStyle/>
                    <a:p>
                      <a:pPr algn="ctr"/>
                      <a:r>
                        <a:rPr lang="en-GB" sz="1200" noProof="0" dirty="0" smtClean="0">
                          <a:latin typeface="Calibri" panose="020F0502020204030204" pitchFamily="34" charset="0"/>
                        </a:rPr>
                        <a:t>1/10 of the</a:t>
                      </a:r>
                      <a:r>
                        <a:rPr lang="en-GB" sz="1200" baseline="0" noProof="0" dirty="0" smtClean="0">
                          <a:latin typeface="Calibri" panose="020F0502020204030204" pitchFamily="34" charset="0"/>
                        </a:rPr>
                        <a:t> </a:t>
                      </a:r>
                      <a:r>
                        <a:rPr lang="en-GB" sz="1200" noProof="0" dirty="0" smtClean="0">
                          <a:latin typeface="Calibri" panose="020F0502020204030204" pitchFamily="34" charset="0"/>
                        </a:rPr>
                        <a:t>pixel size</a:t>
                      </a: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r h="458279">
                <a:tc gridSpan="3">
                  <a:txBody>
                    <a:bodyPr/>
                    <a:lstStyle/>
                    <a:p>
                      <a:pPr algn="ctr"/>
                      <a:r>
                        <a:rPr lang="en-GB" sz="1200" noProof="0" dirty="0" smtClean="0">
                          <a:latin typeface="Calibri" panose="020F0502020204030204" pitchFamily="34" charset="0"/>
                        </a:rPr>
                        <a:t>Yes</a:t>
                      </a:r>
                      <a:r>
                        <a:rPr lang="en-US" sz="1200" baseline="30000" dirty="0" smtClean="0">
                          <a:solidFill>
                            <a:srgbClr val="000000"/>
                          </a:solidFill>
                          <a:latin typeface="+mn-lt"/>
                          <a:ea typeface="+mn-ea"/>
                        </a:rPr>
                        <a:t>&amp;</a:t>
                      </a:r>
                      <a:endParaRPr lang="en-GB" sz="1200" noProof="0" dirty="0">
                        <a:latin typeface="Calibri" panose="020F0502020204030204" pitchFamily="34" charset="0"/>
                      </a:endParaRPr>
                    </a:p>
                  </a:txBody>
                  <a:tcPr anchor="ctr" anchorCtr="1"/>
                </a:tc>
                <a:tc hMerge="1">
                  <a:txBody>
                    <a:bodyPr/>
                    <a:lstStyle/>
                    <a:p>
                      <a:pPr algn="ctr"/>
                      <a:endParaRPr lang="en-GB" sz="1400" noProof="0" dirty="0">
                        <a:latin typeface="Calibri" panose="020F0502020204030204" pitchFamily="34" charset="0"/>
                      </a:endParaRPr>
                    </a:p>
                  </a:txBody>
                  <a:tcPr anchor="ctr" anchorCtr="1"/>
                </a:tc>
                <a:tc hMerge="1">
                  <a:txBody>
                    <a:bodyPr/>
                    <a:lstStyle/>
                    <a:p>
                      <a:pPr algn="ctr"/>
                      <a:endParaRPr lang="en-GB" sz="1400" noProof="0" dirty="0">
                        <a:latin typeface="Calibri" panose="020F0502020204030204" pitchFamily="34" charset="0"/>
                      </a:endParaRPr>
                    </a:p>
                  </a:txBody>
                  <a:tcPr anchor="ctr" anchorCtr="1"/>
                </a:tc>
              </a:tr>
              <a:tr h="274967">
                <a:tc gridSpan="3">
                  <a:txBody>
                    <a:bodyPr/>
                    <a:lstStyle/>
                    <a:p>
                      <a:pPr algn="ctr"/>
                      <a:r>
                        <a:rPr lang="en-GB" sz="1200" noProof="0" dirty="0" smtClean="0">
                          <a:latin typeface="Calibri" panose="020F0502020204030204" pitchFamily="34" charset="0"/>
                        </a:rPr>
                        <a:t>352 Cells (full memory)</a:t>
                      </a: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bl>
          </a:graphicData>
        </a:graphic>
      </p:graphicFrame>
      <p:graphicFrame>
        <p:nvGraphicFramePr>
          <p:cNvPr id="65" name="Table 64"/>
          <p:cNvGraphicFramePr>
            <a:graphicFrameLocks noGrp="1"/>
          </p:cNvGraphicFramePr>
          <p:nvPr>
            <p:extLst>
              <p:ext uri="{D42A27DB-BD31-4B8C-83A1-F6EECF244321}">
                <p14:modId xmlns:p14="http://schemas.microsoft.com/office/powerpoint/2010/main" val="365353208"/>
              </p:ext>
            </p:extLst>
          </p:nvPr>
        </p:nvGraphicFramePr>
        <p:xfrm>
          <a:off x="6231100" y="1938921"/>
          <a:ext cx="2548912" cy="4202669"/>
        </p:xfrm>
        <a:graphic>
          <a:graphicData uri="http://schemas.openxmlformats.org/drawingml/2006/table">
            <a:tbl>
              <a:tblPr firstRow="1" bandRow="1">
                <a:tableStyleId>{5C22544A-7EE6-4342-B048-85BDC9FD1C3A}</a:tableStyleId>
              </a:tblPr>
              <a:tblGrid>
                <a:gridCol w="849637"/>
                <a:gridCol w="849638"/>
                <a:gridCol w="849637"/>
              </a:tblGrid>
              <a:tr h="305519">
                <a:tc>
                  <a:txBody>
                    <a:bodyPr/>
                    <a:lstStyle/>
                    <a:p>
                      <a:pPr algn="ctr"/>
                      <a:r>
                        <a:rPr lang="en-US" sz="1400" dirty="0" smtClean="0"/>
                        <a:t>Mode I</a:t>
                      </a:r>
                      <a:endParaRPr lang="en-US" sz="1400" dirty="0"/>
                    </a:p>
                  </a:txBody>
                  <a:tcPr anchor="ctr" anchorCtr="1"/>
                </a:tc>
                <a:tc>
                  <a:txBody>
                    <a:bodyPr/>
                    <a:lstStyle/>
                    <a:p>
                      <a:pPr algn="ctr"/>
                      <a:r>
                        <a:rPr lang="en-US" sz="1400" dirty="0" smtClean="0"/>
                        <a:t>Mode II</a:t>
                      </a:r>
                      <a:endParaRPr lang="en-US" sz="1400" dirty="0"/>
                    </a:p>
                  </a:txBody>
                  <a:tcPr anchor="ctr" anchorCtr="1"/>
                </a:tc>
                <a:tc>
                  <a:txBody>
                    <a:bodyPr/>
                    <a:lstStyle/>
                    <a:p>
                      <a:pPr algn="ctr"/>
                      <a:r>
                        <a:rPr lang="en-US" sz="1400" dirty="0" smtClean="0"/>
                        <a:t>Mode III</a:t>
                      </a:r>
                      <a:endParaRPr lang="en-US" sz="1400" dirty="0"/>
                    </a:p>
                  </a:txBody>
                  <a:tcPr anchor="ctr" anchorCtr="1"/>
                </a:tc>
              </a:tr>
              <a:tr h="45827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rPr>
                        <a:t>4.5 MHz</a:t>
                      </a:r>
                    </a:p>
                  </a:txBody>
                  <a:tcPr anchor="ctr" anchorCtr="1"/>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noProof="0" dirty="0" smtClean="0">
                        <a:latin typeface="Calibri" panose="020F0502020204030204" pitchFamily="34" charset="0"/>
                      </a:endParaRPr>
                    </a:p>
                  </a:txBody>
                  <a:tcPr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rPr>
                        <a:t>&lt; 4.5 MHz</a:t>
                      </a:r>
                    </a:p>
                  </a:txBody>
                  <a:tcPr anchor="ctr" anchorCtr="1"/>
                </a:tc>
              </a:tr>
              <a:tr h="458279">
                <a:tc>
                  <a:txBody>
                    <a:bodyPr/>
                    <a:lstStyle/>
                    <a:p>
                      <a:pPr algn="ctr"/>
                      <a:r>
                        <a:rPr lang="en-GB" sz="1200" baseline="0" noProof="0" dirty="0" smtClean="0">
                          <a:latin typeface="Calibri" panose="020F0502020204030204" pitchFamily="34" charset="0"/>
                        </a:rPr>
                        <a:t>12 keV</a:t>
                      </a:r>
                      <a:r>
                        <a:rPr lang="en-GB" sz="1200" baseline="30000" noProof="0" dirty="0" smtClean="0">
                          <a:latin typeface="Calibri" panose="020F0502020204030204" pitchFamily="34" charset="0"/>
                        </a:rPr>
                        <a:t>*</a:t>
                      </a:r>
                      <a:endParaRPr lang="en-GB" sz="1200" baseline="30000" noProof="0" dirty="0">
                        <a:latin typeface="Calibri" panose="020F0502020204030204" pitchFamily="34" charset="0"/>
                      </a:endParaRPr>
                    </a:p>
                  </a:txBody>
                  <a:tcPr anchor="ctr" anchorCtr="1"/>
                </a:tc>
                <a:tc>
                  <a:txBody>
                    <a:bodyPr/>
                    <a:lstStyle/>
                    <a:p>
                      <a:pPr algn="ctr"/>
                      <a:r>
                        <a:rPr lang="en-GB" sz="1200" noProof="0" dirty="0" smtClean="0">
                          <a:latin typeface="Calibri" panose="020F0502020204030204" pitchFamily="34" charset="0"/>
                        </a:rPr>
                        <a:t>20 keV</a:t>
                      </a:r>
                      <a:endParaRPr lang="en-GB" sz="1200" noProof="0" dirty="0">
                        <a:latin typeface="Calibri" panose="020F0502020204030204" pitchFamily="34" charset="0"/>
                      </a:endParaRPr>
                    </a:p>
                  </a:txBody>
                  <a:tcPr anchor="ctr" anchorCtr="1"/>
                </a:tc>
                <a:tc>
                  <a:txBody>
                    <a:bodyPr/>
                    <a:lstStyle/>
                    <a:p>
                      <a:pPr algn="ctr"/>
                      <a:r>
                        <a:rPr lang="en-GB" sz="1200" noProof="0" dirty="0" smtClean="0">
                          <a:latin typeface="Calibri" panose="020F0502020204030204" pitchFamily="34" charset="0"/>
                        </a:rPr>
                        <a:t>12 keV</a:t>
                      </a:r>
                      <a:r>
                        <a:rPr lang="en-GB" sz="1200" baseline="30000" noProof="0" dirty="0" smtClean="0">
                          <a:latin typeface="Calibri" panose="020F0502020204030204" pitchFamily="34" charset="0"/>
                        </a:rPr>
                        <a:t>*</a:t>
                      </a:r>
                      <a:endParaRPr lang="en-GB" sz="1200" noProof="0" dirty="0">
                        <a:latin typeface="Calibri" panose="020F0502020204030204" pitchFamily="34" charset="0"/>
                      </a:endParaRPr>
                    </a:p>
                  </a:txBody>
                  <a:tcPr anchor="ctr" anchorCtr="1"/>
                </a:tc>
              </a:tr>
              <a:tr h="689198">
                <a:tc gridSpan="3">
                  <a:txBody>
                    <a:bodyPr/>
                    <a:lstStyle/>
                    <a:p>
                      <a:pPr algn="ctr"/>
                      <a:r>
                        <a:rPr lang="en-GB" sz="1200" noProof="0" dirty="0" smtClean="0">
                          <a:latin typeface="Calibri" panose="020F0502020204030204" pitchFamily="34" charset="0"/>
                        </a:rPr>
                        <a:t>&gt; 10</a:t>
                      </a:r>
                      <a:r>
                        <a:rPr lang="en-GB" sz="1200" baseline="30000" noProof="0" dirty="0" smtClean="0">
                          <a:latin typeface="Calibri" panose="020F0502020204030204" pitchFamily="34" charset="0"/>
                        </a:rPr>
                        <a:t>4 </a:t>
                      </a:r>
                      <a:r>
                        <a:rPr lang="en-GB" sz="1200" baseline="0" noProof="0" dirty="0" smtClean="0">
                          <a:latin typeface="Calibri" panose="020F0502020204030204" pitchFamily="34" charset="0"/>
                        </a:rPr>
                        <a:t> @12.4 keV</a:t>
                      </a:r>
                      <a:endParaRPr lang="en-GB" sz="1200" baseline="30000" noProof="0" dirty="0" smtClean="0">
                        <a:latin typeface="Calibri" panose="020F0502020204030204" pitchFamily="34" charset="0"/>
                      </a:endParaRPr>
                    </a:p>
                    <a:p>
                      <a:pPr algn="ctr"/>
                      <a:r>
                        <a:rPr lang="en-GB" sz="1200" baseline="30000" noProof="0" dirty="0" smtClean="0">
                          <a:latin typeface="Calibri" panose="020F0502020204030204" pitchFamily="34" charset="0"/>
                        </a:rPr>
                        <a:t> </a:t>
                      </a:r>
                      <a:r>
                        <a:rPr lang="en-GB" sz="1200" baseline="0" noProof="0" dirty="0" smtClean="0">
                          <a:latin typeface="Calibri" panose="020F0502020204030204" pitchFamily="34" charset="0"/>
                        </a:rPr>
                        <a:t>(maximum achievable)</a:t>
                      </a:r>
                      <a:endParaRPr lang="en-GB" sz="1200" baseline="0" noProof="0" dirty="0">
                        <a:latin typeface="Calibri" panose="020F0502020204030204" pitchFamily="34" charset="0"/>
                      </a:endParaRPr>
                    </a:p>
                  </a:txBody>
                  <a:tcPr anchor="ctr" anchorCtr="1"/>
                </a:tc>
                <a:tc hMerge="1">
                  <a:txBody>
                    <a:bodyPr/>
                    <a:lstStyle/>
                    <a:p>
                      <a:pPr algn="ctr"/>
                      <a:endParaRPr lang="en-GB" sz="1400" baseline="0" noProof="0" dirty="0">
                        <a:latin typeface="Calibri" panose="020F0502020204030204" pitchFamily="34" charset="0"/>
                      </a:endParaRPr>
                    </a:p>
                  </a:txBody>
                  <a:tcPr anchor="ctr" anchorCtr="1"/>
                </a:tc>
                <a:tc hMerge="1">
                  <a:txBody>
                    <a:bodyPr/>
                    <a:lstStyle/>
                    <a:p>
                      <a:pPr algn="ctr"/>
                      <a:endParaRPr lang="en-GB" sz="1400" baseline="0" noProof="0" dirty="0">
                        <a:latin typeface="Calibri" panose="020F0502020204030204" pitchFamily="34" charset="0"/>
                      </a:endParaRPr>
                    </a:p>
                  </a:txBody>
                  <a:tcPr anchor="ctr" anchorCtr="1"/>
                </a:tc>
              </a:tr>
              <a:tr h="458279">
                <a:tc gridSpan="3">
                  <a:txBody>
                    <a:bodyPr/>
                    <a:lstStyle/>
                    <a:p>
                      <a:pPr algn="ctr"/>
                      <a:r>
                        <a:rPr lang="en-GB" sz="1200" noProof="0" dirty="0" smtClean="0">
                          <a:latin typeface="Calibri" panose="020F0502020204030204" pitchFamily="34" charset="0"/>
                        </a:rPr>
                        <a:t>Full Frame</a:t>
                      </a: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r h="641590">
                <a:tc>
                  <a:txBody>
                    <a:bodyPr/>
                    <a:lstStyle/>
                    <a:p>
                      <a:pPr algn="ctr"/>
                      <a:r>
                        <a:rPr lang="en-GB" sz="1200" noProof="0" dirty="0" smtClean="0">
                          <a:latin typeface="Calibri" panose="020F0502020204030204" pitchFamily="34" charset="0"/>
                        </a:rPr>
                        <a:t>Yes</a:t>
                      </a:r>
                      <a:r>
                        <a:rPr lang="en-GB" sz="1200" baseline="0" noProof="0" dirty="0" smtClean="0">
                          <a:latin typeface="Calibri" panose="020F0502020204030204" pitchFamily="34" charset="0"/>
                        </a:rPr>
                        <a:t> </a:t>
                      </a:r>
                    </a:p>
                    <a:p>
                      <a:pPr algn="ctr"/>
                      <a:r>
                        <a:rPr lang="en-GB" sz="1200" baseline="0" noProof="0" dirty="0" smtClean="0">
                          <a:latin typeface="Calibri" panose="020F0502020204030204" pitchFamily="34" charset="0"/>
                        </a:rPr>
                        <a:t>0.35 </a:t>
                      </a:r>
                      <a:r>
                        <a:rPr lang="en-GB" sz="1200" baseline="0" noProof="0" dirty="0" err="1" smtClean="0">
                          <a:latin typeface="Calibri" panose="020F0502020204030204" pitchFamily="34" charset="0"/>
                        </a:rPr>
                        <a:t>ph</a:t>
                      </a:r>
                      <a:r>
                        <a:rPr lang="en-GB" sz="1200" baseline="0" noProof="0" dirty="0" smtClean="0">
                          <a:latin typeface="Calibri" panose="020F0502020204030204" pitchFamily="34" charset="0"/>
                        </a:rPr>
                        <a:t> RMS Noise</a:t>
                      </a:r>
                      <a:endParaRPr lang="en-GB" sz="1200" noProof="0" dirty="0">
                        <a:latin typeface="Calibri" panose="020F0502020204030204" pitchFamily="34" charset="0"/>
                      </a:endParaRPr>
                    </a:p>
                  </a:txBody>
                  <a:tcPr anchor="ctr" anchorCtr="1"/>
                </a:tc>
                <a:tc>
                  <a:txBody>
                    <a:bodyPr/>
                    <a:lstStyle/>
                    <a:p>
                      <a:pPr algn="ctr"/>
                      <a:r>
                        <a:rPr lang="en-GB" sz="1200" noProof="0" dirty="0" smtClean="0">
                          <a:latin typeface="Calibri" panose="020F0502020204030204" pitchFamily="34" charset="0"/>
                        </a:rPr>
                        <a:t>Yes</a:t>
                      </a:r>
                    </a:p>
                    <a:p>
                      <a:pPr algn="ctr"/>
                      <a:r>
                        <a:rPr lang="en-GB" sz="1200" noProof="0" dirty="0" smtClean="0">
                          <a:latin typeface="Calibri" panose="020F0502020204030204" pitchFamily="34" charset="0"/>
                        </a:rPr>
                        <a:t>0.21 </a:t>
                      </a:r>
                      <a:r>
                        <a:rPr lang="en-GB" sz="1200" noProof="0" dirty="0" err="1" smtClean="0">
                          <a:latin typeface="Calibri" panose="020F0502020204030204" pitchFamily="34" charset="0"/>
                        </a:rPr>
                        <a:t>ph</a:t>
                      </a:r>
                      <a:endParaRPr lang="en-GB" sz="1200" noProof="0" dirty="0" smtClean="0">
                        <a:latin typeface="Calibri" panose="020F0502020204030204" pitchFamily="34" charset="0"/>
                      </a:endParaRPr>
                    </a:p>
                    <a:p>
                      <a:pPr algn="ctr"/>
                      <a:r>
                        <a:rPr lang="en-GB" sz="1200" noProof="0" dirty="0" smtClean="0">
                          <a:latin typeface="Calibri" panose="020F0502020204030204" pitchFamily="34" charset="0"/>
                        </a:rPr>
                        <a:t>RMS Noise</a:t>
                      </a:r>
                      <a:endParaRPr lang="en-GB" sz="1200" noProof="0" dirty="0">
                        <a:latin typeface="Calibri" panose="020F0502020204030204" pitchFamily="34" charset="0"/>
                      </a:endParaRPr>
                    </a:p>
                  </a:txBody>
                  <a:tcPr anchor="ctr" anchorCtr="1"/>
                </a:tc>
                <a:tc>
                  <a:txBody>
                    <a:bodyPr/>
                    <a:lstStyle/>
                    <a:p>
                      <a:pPr algn="ctr"/>
                      <a:r>
                        <a:rPr lang="en-GB" sz="1200" noProof="0" dirty="0" smtClean="0">
                          <a:latin typeface="Calibri" panose="020F0502020204030204" pitchFamily="34" charset="0"/>
                        </a:rPr>
                        <a:t>Yes</a:t>
                      </a:r>
                      <a:r>
                        <a:rPr lang="en-GB" sz="1200" baseline="30000" noProof="0" dirty="0" smtClean="0">
                          <a:latin typeface="Calibri" panose="020F0502020204030204" pitchFamily="34" charset="0"/>
                        </a:rPr>
                        <a:t>$</a:t>
                      </a:r>
                    </a:p>
                    <a:p>
                      <a:pPr algn="ctr"/>
                      <a:r>
                        <a:rPr lang="en-GB" sz="1200" baseline="0" noProof="0" dirty="0" smtClean="0">
                          <a:latin typeface="Calibri" panose="020F0502020204030204" pitchFamily="34" charset="0"/>
                        </a:rPr>
                        <a:t>&lt; 0.21 </a:t>
                      </a:r>
                      <a:r>
                        <a:rPr lang="en-GB" sz="1200" baseline="0" noProof="0" dirty="0" err="1" smtClean="0">
                          <a:latin typeface="Calibri" panose="020F0502020204030204" pitchFamily="34" charset="0"/>
                        </a:rPr>
                        <a:t>ph</a:t>
                      </a:r>
                      <a:endParaRPr lang="en-GB" sz="1200" baseline="0" noProof="0" dirty="0" smtClean="0">
                        <a:latin typeface="Calibri" panose="020F0502020204030204" pitchFamily="34" charset="0"/>
                      </a:endParaRPr>
                    </a:p>
                    <a:p>
                      <a:pPr algn="ctr"/>
                      <a:r>
                        <a:rPr lang="en-GB" sz="1200" baseline="0" noProof="0" dirty="0" smtClean="0">
                          <a:latin typeface="Calibri" panose="020F0502020204030204" pitchFamily="34" charset="0"/>
                        </a:rPr>
                        <a:t>RMS Noise</a:t>
                      </a:r>
                      <a:endParaRPr lang="en-GB" sz="1200" baseline="30000" noProof="0" dirty="0">
                        <a:latin typeface="Calibri" panose="020F0502020204030204" pitchFamily="34" charset="0"/>
                      </a:endParaRPr>
                    </a:p>
                  </a:txBody>
                  <a:tcPr anchor="ctr" anchorCtr="1"/>
                </a:tc>
              </a:tr>
              <a:tr h="458279">
                <a:tc gridSpan="3">
                  <a:txBody>
                    <a:bodyPr/>
                    <a:lstStyle/>
                    <a:p>
                      <a:pPr algn="ctr"/>
                      <a:r>
                        <a:rPr lang="en-GB" sz="1200" noProof="0" dirty="0" smtClean="0">
                          <a:latin typeface="Calibri" panose="020F0502020204030204" pitchFamily="34" charset="0"/>
                        </a:rPr>
                        <a:t>1/10 of the</a:t>
                      </a:r>
                      <a:r>
                        <a:rPr lang="en-GB" sz="1200" baseline="0" noProof="0" dirty="0" smtClean="0">
                          <a:latin typeface="Calibri" panose="020F0502020204030204" pitchFamily="34" charset="0"/>
                        </a:rPr>
                        <a:t> </a:t>
                      </a:r>
                      <a:r>
                        <a:rPr lang="en-GB" sz="1200" noProof="0" dirty="0" smtClean="0">
                          <a:latin typeface="Calibri" panose="020F0502020204030204" pitchFamily="34" charset="0"/>
                        </a:rPr>
                        <a:t>pixel size</a:t>
                      </a: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r h="458279">
                <a:tc gridSpan="3">
                  <a:txBody>
                    <a:bodyPr/>
                    <a:lstStyle/>
                    <a:p>
                      <a:pPr algn="ctr"/>
                      <a:r>
                        <a:rPr lang="en-GB" sz="1200" noProof="0" dirty="0" smtClean="0">
                          <a:latin typeface="Calibri" panose="020F0502020204030204" pitchFamily="34" charset="0"/>
                        </a:rPr>
                        <a:t>Yes</a:t>
                      </a:r>
                      <a:r>
                        <a:rPr lang="en-US" sz="1200" baseline="30000" dirty="0" smtClean="0">
                          <a:solidFill>
                            <a:srgbClr val="000000"/>
                          </a:solidFill>
                          <a:latin typeface="+mn-lt"/>
                          <a:ea typeface="+mn-ea"/>
                        </a:rPr>
                        <a:t>&amp;</a:t>
                      </a:r>
                      <a:endParaRPr lang="en-GB" sz="1200" noProof="0" dirty="0">
                        <a:latin typeface="Calibri" panose="020F0502020204030204" pitchFamily="34" charset="0"/>
                      </a:endParaRPr>
                    </a:p>
                  </a:txBody>
                  <a:tcPr anchor="ctr" anchorCtr="1"/>
                </a:tc>
                <a:tc hMerge="1">
                  <a:txBody>
                    <a:bodyPr/>
                    <a:lstStyle/>
                    <a:p>
                      <a:pPr algn="ctr"/>
                      <a:endParaRPr lang="en-GB" sz="1400" noProof="0" dirty="0">
                        <a:latin typeface="Calibri" panose="020F0502020204030204" pitchFamily="34" charset="0"/>
                      </a:endParaRPr>
                    </a:p>
                  </a:txBody>
                  <a:tcPr anchor="ctr" anchorCtr="1"/>
                </a:tc>
                <a:tc hMerge="1">
                  <a:txBody>
                    <a:bodyPr/>
                    <a:lstStyle/>
                    <a:p>
                      <a:pPr algn="ctr"/>
                      <a:endParaRPr lang="en-GB" sz="1400" noProof="0" dirty="0">
                        <a:latin typeface="Calibri" panose="020F0502020204030204" pitchFamily="34" charset="0"/>
                      </a:endParaRPr>
                    </a:p>
                  </a:txBody>
                  <a:tcPr anchor="ctr" anchorCtr="1"/>
                </a:tc>
              </a:tr>
              <a:tr h="274967">
                <a:tc gridSpan="3">
                  <a:txBody>
                    <a:bodyPr/>
                    <a:lstStyle/>
                    <a:p>
                      <a:pPr algn="ctr"/>
                      <a:r>
                        <a:rPr lang="en-GB" sz="1200" noProof="0" dirty="0" smtClean="0">
                          <a:latin typeface="Calibri" panose="020F0502020204030204" pitchFamily="34" charset="0"/>
                        </a:rPr>
                        <a:t>512 Cells (full memory)</a:t>
                      </a: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bl>
          </a:graphicData>
        </a:graphic>
      </p:graphicFrame>
      <p:sp>
        <p:nvSpPr>
          <p:cNvPr id="66" name="Rectangle 15"/>
          <p:cNvSpPr txBox="1">
            <a:spLocks noChangeAspect="1" noChangeArrowheads="1"/>
          </p:cNvSpPr>
          <p:nvPr/>
        </p:nvSpPr>
        <p:spPr bwMode="auto">
          <a:xfrm>
            <a:off x="6412139" y="1541910"/>
            <a:ext cx="956610" cy="36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36000" rIns="72000" bIns="3600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1800" b="1" dirty="0" smtClean="0">
                <a:solidFill>
                  <a:srgbClr val="FD930A"/>
                </a:solidFill>
              </a:rPr>
              <a:t>LPD</a:t>
            </a:r>
            <a:endParaRPr lang="en-GB" sz="1800" baseline="30000" dirty="0" smtClean="0">
              <a:solidFill>
                <a:srgbClr val="FD930A"/>
              </a:solidFill>
              <a:latin typeface="Arial" charset="0"/>
              <a:ea typeface="ＭＳ Ｐゴシック" charset="0"/>
              <a:sym typeface="Wingdings" charset="0"/>
            </a:endParaRPr>
          </a:p>
        </p:txBody>
      </p:sp>
      <p:sp>
        <p:nvSpPr>
          <p:cNvPr id="68" name="TextShape 5"/>
          <p:cNvSpPr txBox="1"/>
          <p:nvPr/>
        </p:nvSpPr>
        <p:spPr>
          <a:xfrm>
            <a:off x="3658973" y="6152647"/>
            <a:ext cx="2546865" cy="231677"/>
          </a:xfrm>
          <a:prstGeom prst="rect">
            <a:avLst/>
          </a:prstGeom>
          <a:noFill/>
          <a:ln w="54000">
            <a:noFill/>
          </a:ln>
        </p:spPr>
        <p:txBody>
          <a:bodyPr lIns="72000" tIns="36000" rIns="72000" bIns="36000"/>
          <a:lstStyle/>
          <a:p>
            <a:pPr>
              <a:buNone/>
            </a:pPr>
            <a:r>
              <a:rPr lang="en-US" baseline="30000" dirty="0">
                <a:solidFill>
                  <a:srgbClr val="000000"/>
                </a:solidFill>
                <a:latin typeface="Arial"/>
                <a:ea typeface="ＭＳ Ｐゴシック"/>
              </a:rPr>
              <a:t>#</a:t>
            </a:r>
            <a:r>
              <a:rPr lang="en-US" dirty="0">
                <a:solidFill>
                  <a:srgbClr val="000000"/>
                </a:solidFill>
                <a:latin typeface="Arial"/>
                <a:ea typeface="ＭＳ Ｐゴシック"/>
              </a:rPr>
              <a:t>Same performance is expected for 7 – 12 </a:t>
            </a:r>
            <a:r>
              <a:rPr lang="en-US" dirty="0" smtClean="0">
                <a:solidFill>
                  <a:srgbClr val="000000"/>
                </a:solidFill>
                <a:latin typeface="Arial"/>
                <a:ea typeface="ＭＳ Ｐゴシック"/>
              </a:rPr>
              <a:t>keV</a:t>
            </a:r>
            <a:endParaRPr dirty="0"/>
          </a:p>
        </p:txBody>
      </p:sp>
      <p:sp>
        <p:nvSpPr>
          <p:cNvPr id="69" name="TextShape 5"/>
          <p:cNvSpPr txBox="1"/>
          <p:nvPr/>
        </p:nvSpPr>
        <p:spPr>
          <a:xfrm>
            <a:off x="6214076" y="6133425"/>
            <a:ext cx="2545492" cy="285223"/>
          </a:xfrm>
          <a:prstGeom prst="rect">
            <a:avLst/>
          </a:prstGeom>
          <a:noFill/>
          <a:ln w="54000">
            <a:noFill/>
          </a:ln>
        </p:spPr>
        <p:txBody>
          <a:bodyPr lIns="72000" tIns="36000" rIns="72000" bIns="36000"/>
          <a:lstStyle/>
          <a:p>
            <a:pPr>
              <a:buNone/>
            </a:pPr>
            <a:r>
              <a:rPr lang="en-GB" baseline="30000" dirty="0" smtClean="0">
                <a:latin typeface="Calibri" panose="020F0502020204030204" pitchFamily="34" charset="0"/>
              </a:rPr>
              <a:t>*</a:t>
            </a:r>
            <a:r>
              <a:rPr lang="en-US" strike="noStrike" dirty="0" smtClean="0">
                <a:solidFill>
                  <a:srgbClr val="000000"/>
                </a:solidFill>
                <a:latin typeface="Arial"/>
                <a:ea typeface="ＭＳ Ｐゴシック"/>
              </a:rPr>
              <a:t>Same performance is expected for 7 – </a:t>
            </a:r>
            <a:r>
              <a:rPr lang="en-US" dirty="0">
                <a:solidFill>
                  <a:srgbClr val="000000"/>
                </a:solidFill>
                <a:latin typeface="Arial"/>
                <a:ea typeface="ＭＳ Ｐゴシック"/>
              </a:rPr>
              <a:t>9 </a:t>
            </a:r>
            <a:r>
              <a:rPr lang="en-US" dirty="0" smtClean="0">
                <a:solidFill>
                  <a:srgbClr val="000000"/>
                </a:solidFill>
                <a:latin typeface="Arial"/>
                <a:ea typeface="ＭＳ Ｐゴシック"/>
              </a:rPr>
              <a:t>keV</a:t>
            </a:r>
          </a:p>
          <a:p>
            <a:pPr>
              <a:buNone/>
            </a:pPr>
            <a:r>
              <a:rPr lang="en-GB" baseline="30000" dirty="0" smtClean="0">
                <a:latin typeface="Calibri" panose="020F0502020204030204" pitchFamily="34" charset="0"/>
              </a:rPr>
              <a:t>$</a:t>
            </a:r>
            <a:r>
              <a:rPr lang="en-US" dirty="0" smtClean="0">
                <a:solidFill>
                  <a:srgbClr val="000000"/>
                </a:solidFill>
                <a:latin typeface="Arial"/>
                <a:ea typeface="ＭＳ Ｐゴシック"/>
              </a:rPr>
              <a:t>Feasibility to be confirmed</a:t>
            </a:r>
            <a:endParaRPr lang="en-US" dirty="0"/>
          </a:p>
          <a:p>
            <a:pPr>
              <a:buNone/>
            </a:pPr>
            <a:endParaRPr sz="1200" dirty="0"/>
          </a:p>
        </p:txBody>
      </p:sp>
      <p:sp>
        <p:nvSpPr>
          <p:cNvPr id="70" name="TextShape 5"/>
          <p:cNvSpPr txBox="1"/>
          <p:nvPr/>
        </p:nvSpPr>
        <p:spPr>
          <a:xfrm>
            <a:off x="172994" y="6154020"/>
            <a:ext cx="2861276" cy="231677"/>
          </a:xfrm>
          <a:prstGeom prst="rect">
            <a:avLst/>
          </a:prstGeom>
          <a:noFill/>
          <a:ln w="54000">
            <a:noFill/>
          </a:ln>
        </p:spPr>
        <p:txBody>
          <a:bodyPr lIns="72000" tIns="36000" rIns="72000" bIns="36000"/>
          <a:lstStyle/>
          <a:p>
            <a:pPr>
              <a:buNone/>
            </a:pPr>
            <a:r>
              <a:rPr lang="en-US" baseline="30000" dirty="0" smtClean="0">
                <a:solidFill>
                  <a:srgbClr val="000000"/>
                </a:solidFill>
                <a:latin typeface="Arial"/>
                <a:ea typeface="ＭＳ Ｐゴシック"/>
              </a:rPr>
              <a:t>&amp;</a:t>
            </a:r>
            <a:r>
              <a:rPr lang="en-US" dirty="0" smtClean="0">
                <a:solidFill>
                  <a:srgbClr val="000000"/>
                </a:solidFill>
                <a:latin typeface="Arial"/>
                <a:ea typeface="ＭＳ Ｐゴシック"/>
              </a:rPr>
              <a:t>Remove empty frames for different bunch patterns</a:t>
            </a:r>
            <a:endParaRPr dirty="0"/>
          </a:p>
        </p:txBody>
      </p:sp>
      <p:pic>
        <p:nvPicPr>
          <p:cNvPr id="8" name="Picture 7" descr="Screen Shot 2015-07-14 at 14.03.2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8479" y="1132703"/>
            <a:ext cx="895489" cy="796324"/>
          </a:xfrm>
          <a:prstGeom prst="rect">
            <a:avLst/>
          </a:prstGeom>
        </p:spPr>
      </p:pic>
    </p:spTree>
    <p:extLst>
      <p:ext uri="{BB962C8B-B14F-4D97-AF65-F5344CB8AC3E}">
        <p14:creationId xmlns:p14="http://schemas.microsoft.com/office/powerpoint/2010/main" val="11598034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7F17373-7C45-4563-BAB1-D7F59A214E86}" type="slidenum">
              <a:rPr lang="en-GB" smtClean="0"/>
              <a:pPr>
                <a:defRPr/>
              </a:pPr>
              <a:t>19</a:t>
            </a:fld>
            <a:endParaRPr lang="en-GB"/>
          </a:p>
        </p:txBody>
      </p:sp>
      <p:sp>
        <p:nvSpPr>
          <p:cNvPr id="6" name="Title 1"/>
          <p:cNvSpPr>
            <a:spLocks noGrp="1"/>
          </p:cNvSpPr>
          <p:nvPr>
            <p:ph type="title"/>
          </p:nvPr>
        </p:nvSpPr>
        <p:spPr>
          <a:xfrm>
            <a:off x="1093788" y="541338"/>
            <a:ext cx="7283450" cy="481012"/>
          </a:xfrm>
        </p:spPr>
        <p:txBody>
          <a:bodyPr/>
          <a:lstStyle/>
          <a:p>
            <a:r>
              <a:rPr lang="en-US" dirty="0" smtClean="0"/>
              <a:t>Detector Operation Modes – First Day</a:t>
            </a:r>
            <a:endParaRPr lang="en-US" dirty="0"/>
          </a:p>
        </p:txBody>
      </p:sp>
      <p:sp>
        <p:nvSpPr>
          <p:cNvPr id="7" name="Rectangle 15"/>
          <p:cNvSpPr txBox="1">
            <a:spLocks noChangeAspect="1" noChangeArrowheads="1"/>
          </p:cNvSpPr>
          <p:nvPr/>
        </p:nvSpPr>
        <p:spPr bwMode="auto">
          <a:xfrm>
            <a:off x="2816502" y="-707761"/>
            <a:ext cx="4452470" cy="39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2000" b="1" dirty="0" smtClean="0">
                <a:solidFill>
                  <a:srgbClr val="FD930A"/>
                </a:solidFill>
              </a:rPr>
              <a:t>Non Linear System Response</a:t>
            </a:r>
            <a:endParaRPr lang="en-GB" sz="2000" baseline="30000" dirty="0" smtClean="0">
              <a:solidFill>
                <a:srgbClr val="FD930A"/>
              </a:solidFill>
              <a:latin typeface="Arial" charset="0"/>
              <a:ea typeface="ＭＳ Ｐゴシック" charset="0"/>
              <a:sym typeface="Wingdings" charset="0"/>
            </a:endParaRPr>
          </a:p>
        </p:txBody>
      </p:sp>
      <p:sp>
        <p:nvSpPr>
          <p:cNvPr id="54" name="Rectangle 15"/>
          <p:cNvSpPr txBox="1">
            <a:spLocks noChangeAspect="1" noChangeArrowheads="1"/>
          </p:cNvSpPr>
          <p:nvPr/>
        </p:nvSpPr>
        <p:spPr bwMode="auto">
          <a:xfrm>
            <a:off x="1178364" y="1540537"/>
            <a:ext cx="956610" cy="36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36000" rIns="72000" bIns="3600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1800" b="1" dirty="0" smtClean="0">
                <a:solidFill>
                  <a:schemeClr val="accent2">
                    <a:lumMod val="40000"/>
                    <a:lumOff val="60000"/>
                  </a:schemeClr>
                </a:solidFill>
              </a:rPr>
              <a:t>DSSC</a:t>
            </a:r>
            <a:endParaRPr lang="en-GB" sz="1800" baseline="30000" dirty="0" smtClean="0">
              <a:solidFill>
                <a:schemeClr val="accent2">
                  <a:lumMod val="40000"/>
                  <a:lumOff val="60000"/>
                </a:schemeClr>
              </a:solidFill>
              <a:latin typeface="Arial" charset="0"/>
              <a:ea typeface="ＭＳ Ｐゴシック" charset="0"/>
              <a:sym typeface="Wingdings" charset="0"/>
            </a:endParaRPr>
          </a:p>
        </p:txBody>
      </p:sp>
      <p:graphicFrame>
        <p:nvGraphicFramePr>
          <p:cNvPr id="57" name="Table 56"/>
          <p:cNvGraphicFramePr>
            <a:graphicFrameLocks noGrp="1"/>
          </p:cNvGraphicFramePr>
          <p:nvPr>
            <p:extLst>
              <p:ext uri="{D42A27DB-BD31-4B8C-83A1-F6EECF244321}">
                <p14:modId xmlns:p14="http://schemas.microsoft.com/office/powerpoint/2010/main" val="1648096296"/>
              </p:ext>
            </p:extLst>
          </p:nvPr>
        </p:nvGraphicFramePr>
        <p:xfrm>
          <a:off x="173543" y="1944413"/>
          <a:ext cx="3471690" cy="4192774"/>
        </p:xfrm>
        <a:graphic>
          <a:graphicData uri="http://schemas.openxmlformats.org/drawingml/2006/table">
            <a:tbl>
              <a:tblPr firstRow="1" bandRow="1">
                <a:tableStyleId>{5C22544A-7EE6-4342-B048-85BDC9FD1C3A}</a:tableStyleId>
              </a:tblPr>
              <a:tblGrid>
                <a:gridCol w="922779"/>
                <a:gridCol w="849637"/>
                <a:gridCol w="849637"/>
                <a:gridCol w="849637"/>
              </a:tblGrid>
              <a:tr h="254657">
                <a:tc>
                  <a:txBody>
                    <a:bodyPr/>
                    <a:lstStyle/>
                    <a:p>
                      <a:endParaRPr lang="en-US" sz="1200" dirty="0">
                        <a:solidFill>
                          <a:schemeClr val="dk1">
                            <a:alpha val="40000"/>
                          </a:schemeClr>
                        </a:solidFill>
                      </a:endParaRPr>
                    </a:p>
                  </a:txBody>
                  <a:tcPr anchor="ctr" anchorCtr="1">
                    <a:solidFill>
                      <a:schemeClr val="bg1">
                        <a:lumMod val="65000"/>
                        <a:alpha val="40000"/>
                      </a:schemeClr>
                    </a:solidFill>
                  </a:tcPr>
                </a:tc>
                <a:tc>
                  <a:txBody>
                    <a:bodyPr/>
                    <a:lstStyle/>
                    <a:p>
                      <a:pPr algn="ctr"/>
                      <a:r>
                        <a:rPr lang="en-US" sz="1400" dirty="0" smtClean="0">
                          <a:solidFill>
                            <a:schemeClr val="bg1">
                              <a:alpha val="40000"/>
                            </a:schemeClr>
                          </a:solidFill>
                        </a:rPr>
                        <a:t>Mode I</a:t>
                      </a:r>
                      <a:endParaRPr lang="en-US" sz="1400" dirty="0">
                        <a:solidFill>
                          <a:schemeClr val="bg1">
                            <a:alpha val="40000"/>
                          </a:schemeClr>
                        </a:solidFill>
                      </a:endParaRPr>
                    </a:p>
                  </a:txBody>
                  <a:tcPr anchor="ctr" anchorCtr="1">
                    <a:solidFill>
                      <a:schemeClr val="bg1">
                        <a:lumMod val="65000"/>
                        <a:alpha val="40000"/>
                      </a:schemeClr>
                    </a:solidFill>
                  </a:tcPr>
                </a:tc>
                <a:tc>
                  <a:txBody>
                    <a:bodyPr/>
                    <a:lstStyle/>
                    <a:p>
                      <a:pPr algn="ctr"/>
                      <a:r>
                        <a:rPr lang="en-US" sz="1400" dirty="0" smtClean="0">
                          <a:solidFill>
                            <a:schemeClr val="bg1">
                              <a:alpha val="40000"/>
                            </a:schemeClr>
                          </a:solidFill>
                        </a:rPr>
                        <a:t>Mode II</a:t>
                      </a:r>
                      <a:endParaRPr lang="en-US" sz="1400" dirty="0">
                        <a:solidFill>
                          <a:schemeClr val="bg1">
                            <a:alpha val="40000"/>
                          </a:schemeClr>
                        </a:solidFill>
                      </a:endParaRPr>
                    </a:p>
                  </a:txBody>
                  <a:tcPr anchor="ctr" anchorCtr="1">
                    <a:solidFill>
                      <a:schemeClr val="bg1">
                        <a:lumMod val="65000"/>
                        <a:alpha val="40000"/>
                      </a:schemeClr>
                    </a:solidFill>
                  </a:tcPr>
                </a:tc>
                <a:tc>
                  <a:txBody>
                    <a:bodyPr/>
                    <a:lstStyle/>
                    <a:p>
                      <a:pPr algn="ctr"/>
                      <a:r>
                        <a:rPr lang="en-US" sz="1400" dirty="0" smtClean="0">
                          <a:solidFill>
                            <a:schemeClr val="bg1">
                              <a:alpha val="40000"/>
                            </a:schemeClr>
                          </a:solidFill>
                        </a:rPr>
                        <a:t>Mode III</a:t>
                      </a:r>
                      <a:endParaRPr lang="en-US" sz="1400" dirty="0">
                        <a:solidFill>
                          <a:schemeClr val="bg1">
                            <a:alpha val="40000"/>
                          </a:schemeClr>
                        </a:solidFill>
                      </a:endParaRPr>
                    </a:p>
                  </a:txBody>
                  <a:tcPr anchor="ctr" anchorCtr="1">
                    <a:solidFill>
                      <a:schemeClr val="bg1">
                        <a:lumMod val="65000"/>
                        <a:alpha val="40000"/>
                      </a:schemeClr>
                    </a:solidFill>
                  </a:tcPr>
                </a:tc>
              </a:tr>
              <a:tr h="381986">
                <a:tc>
                  <a:txBody>
                    <a:bodyPr/>
                    <a:lstStyle/>
                    <a:p>
                      <a:r>
                        <a:rPr lang="en-GB" sz="1200" b="1" noProof="0" dirty="0" smtClean="0">
                          <a:solidFill>
                            <a:schemeClr val="dk1">
                              <a:alpha val="40000"/>
                            </a:schemeClr>
                          </a:solidFill>
                          <a:latin typeface="Calibri" panose="020F0502020204030204" pitchFamily="34" charset="0"/>
                        </a:rPr>
                        <a:t>Read</a:t>
                      </a:r>
                      <a:r>
                        <a:rPr lang="en-GB" sz="1200" b="1" baseline="0" noProof="0" dirty="0" smtClean="0">
                          <a:solidFill>
                            <a:schemeClr val="dk1">
                              <a:alpha val="40000"/>
                            </a:schemeClr>
                          </a:solidFill>
                          <a:latin typeface="Calibri" panose="020F0502020204030204" pitchFamily="34" charset="0"/>
                        </a:rPr>
                        <a:t> Out Frequency</a:t>
                      </a:r>
                      <a:endParaRPr lang="en-GB" sz="1200" b="1" noProof="0" dirty="0">
                        <a:solidFill>
                          <a:schemeClr val="dk1">
                            <a:alpha val="40000"/>
                          </a:schemeClr>
                        </a:solidFill>
                        <a:latin typeface="Calibri" panose="020F0502020204030204" pitchFamily="34" charset="0"/>
                      </a:endParaRPr>
                    </a:p>
                  </a:txBody>
                  <a:tcPr>
                    <a:solidFill>
                      <a:schemeClr val="bg1">
                        <a:lumMod val="65000"/>
                        <a:alpha val="40000"/>
                      </a:schemeClr>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noProof="0" dirty="0" smtClean="0">
                          <a:solidFill>
                            <a:schemeClr val="dk1">
                              <a:alpha val="40000"/>
                            </a:schemeClr>
                          </a:solidFill>
                          <a:latin typeface="Calibri" panose="020F0502020204030204" pitchFamily="34" charset="0"/>
                        </a:rPr>
                        <a:t>4.5 MHz</a:t>
                      </a:r>
                    </a:p>
                  </a:txBody>
                  <a:tcPr anchor="ctr" anchorCtr="1">
                    <a:solidFill>
                      <a:schemeClr val="bg1">
                        <a:lumMod val="65000"/>
                        <a:alpha val="4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noProof="0" dirty="0" smtClean="0">
                        <a:latin typeface="Calibri" panose="020F0502020204030204" pitchFamily="34" charset="0"/>
                      </a:endParaRPr>
                    </a:p>
                  </a:txBody>
                  <a:tcPr anchor="ctr" anchorCtr="1"/>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noProof="0" dirty="0" smtClean="0">
                        <a:latin typeface="Calibri" panose="020F0502020204030204" pitchFamily="34" charset="0"/>
                      </a:endParaRPr>
                    </a:p>
                  </a:txBody>
                  <a:tcPr anchor="ctr" anchorCtr="1"/>
                </a:tc>
              </a:tr>
              <a:tr h="381986">
                <a:tc>
                  <a:txBody>
                    <a:bodyPr/>
                    <a:lstStyle/>
                    <a:p>
                      <a:r>
                        <a:rPr lang="en-GB" sz="1200" b="1" noProof="0" dirty="0" smtClean="0">
                          <a:solidFill>
                            <a:schemeClr val="dk1">
                              <a:alpha val="40000"/>
                            </a:schemeClr>
                          </a:solidFill>
                          <a:latin typeface="Calibri" panose="020F0502020204030204" pitchFamily="34" charset="0"/>
                        </a:rPr>
                        <a:t>Photon Energy</a:t>
                      </a:r>
                      <a:endParaRPr lang="en-GB" sz="1200" b="1" noProof="0" dirty="0">
                        <a:solidFill>
                          <a:schemeClr val="dk1">
                            <a:alpha val="40000"/>
                          </a:schemeClr>
                        </a:solidFill>
                        <a:latin typeface="Calibri" panose="020F0502020204030204" pitchFamily="34" charset="0"/>
                      </a:endParaRPr>
                    </a:p>
                  </a:txBody>
                  <a:tcPr>
                    <a:solidFill>
                      <a:schemeClr val="bg1">
                        <a:lumMod val="65000"/>
                        <a:alpha val="40000"/>
                      </a:schemeClr>
                    </a:solidFill>
                  </a:tcPr>
                </a:tc>
                <a:tc>
                  <a:txBody>
                    <a:bodyPr/>
                    <a:lstStyle/>
                    <a:p>
                      <a:pPr algn="ctr"/>
                      <a:r>
                        <a:rPr lang="en-GB" sz="1200" baseline="0" noProof="0" dirty="0" smtClean="0">
                          <a:solidFill>
                            <a:schemeClr val="dk1">
                              <a:alpha val="40000"/>
                            </a:schemeClr>
                          </a:solidFill>
                          <a:latin typeface="Calibri" panose="020F0502020204030204" pitchFamily="34" charset="0"/>
                        </a:rPr>
                        <a:t>1 keV</a:t>
                      </a:r>
                      <a:endParaRPr lang="en-GB" sz="1200" noProof="0" dirty="0">
                        <a:solidFill>
                          <a:schemeClr val="dk1">
                            <a:alpha val="40000"/>
                          </a:schemeClr>
                        </a:solidFill>
                        <a:latin typeface="Calibri" panose="020F0502020204030204" pitchFamily="34" charset="0"/>
                      </a:endParaRPr>
                    </a:p>
                  </a:txBody>
                  <a:tcPr anchor="ctr" anchorCtr="1">
                    <a:solidFill>
                      <a:schemeClr val="bg1">
                        <a:lumMod val="65000"/>
                        <a:alpha val="40000"/>
                      </a:schemeClr>
                    </a:solidFill>
                  </a:tcPr>
                </a:tc>
                <a:tc>
                  <a:txBody>
                    <a:bodyPr/>
                    <a:lstStyle/>
                    <a:p>
                      <a:pPr algn="ctr"/>
                      <a:r>
                        <a:rPr lang="en-GB" sz="1200" noProof="0" dirty="0" smtClean="0">
                          <a:solidFill>
                            <a:schemeClr val="dk1">
                              <a:alpha val="40000"/>
                            </a:schemeClr>
                          </a:solidFill>
                          <a:latin typeface="Calibri" panose="020F0502020204030204" pitchFamily="34" charset="0"/>
                        </a:rPr>
                        <a:t>1.5 keV</a:t>
                      </a:r>
                      <a:endParaRPr lang="en-GB" sz="1200" noProof="0" dirty="0">
                        <a:solidFill>
                          <a:schemeClr val="dk1">
                            <a:alpha val="40000"/>
                          </a:schemeClr>
                        </a:solidFill>
                        <a:latin typeface="Calibri" panose="020F0502020204030204" pitchFamily="34" charset="0"/>
                      </a:endParaRPr>
                    </a:p>
                  </a:txBody>
                  <a:tcPr anchor="ctr" anchorCtr="1">
                    <a:solidFill>
                      <a:schemeClr val="bg1">
                        <a:lumMod val="65000"/>
                        <a:alpha val="40000"/>
                      </a:schemeClr>
                    </a:solidFill>
                  </a:tcPr>
                </a:tc>
                <a:tc>
                  <a:txBody>
                    <a:bodyPr/>
                    <a:lstStyle/>
                    <a:p>
                      <a:pPr algn="ctr"/>
                      <a:r>
                        <a:rPr lang="en-GB" sz="1200" noProof="0" dirty="0" smtClean="0">
                          <a:solidFill>
                            <a:schemeClr val="dk1">
                              <a:alpha val="40000"/>
                            </a:schemeClr>
                          </a:solidFill>
                          <a:latin typeface="Calibri" panose="020F0502020204030204" pitchFamily="34" charset="0"/>
                        </a:rPr>
                        <a:t>0.7 keV</a:t>
                      </a:r>
                      <a:endParaRPr lang="en-GB" sz="1200" noProof="0" dirty="0">
                        <a:solidFill>
                          <a:schemeClr val="dk1">
                            <a:alpha val="40000"/>
                          </a:schemeClr>
                        </a:solidFill>
                        <a:latin typeface="Calibri" panose="020F0502020204030204" pitchFamily="34" charset="0"/>
                      </a:endParaRPr>
                    </a:p>
                  </a:txBody>
                  <a:tcPr anchor="ctr" anchorCtr="1">
                    <a:solidFill>
                      <a:schemeClr val="bg1">
                        <a:lumMod val="65000"/>
                        <a:alpha val="40000"/>
                      </a:schemeClr>
                    </a:solidFill>
                  </a:tcPr>
                </a:tc>
              </a:tr>
              <a:tr h="687575">
                <a:tc>
                  <a:txBody>
                    <a:bodyPr/>
                    <a:lstStyle/>
                    <a:p>
                      <a:r>
                        <a:rPr lang="en-GB" sz="1200" b="1" baseline="0" noProof="0" dirty="0" smtClean="0">
                          <a:solidFill>
                            <a:schemeClr val="dk1">
                              <a:alpha val="40000"/>
                            </a:schemeClr>
                          </a:solidFill>
                          <a:latin typeface="Calibri" panose="020F0502020204030204" pitchFamily="34" charset="0"/>
                        </a:rPr>
                        <a:t>Max # of </a:t>
                      </a:r>
                      <a:r>
                        <a:rPr lang="en-GB" sz="1200" b="1" baseline="0" noProof="0" dirty="0" err="1" smtClean="0">
                          <a:solidFill>
                            <a:schemeClr val="dk1">
                              <a:alpha val="40000"/>
                            </a:schemeClr>
                          </a:solidFill>
                          <a:latin typeface="Calibri" panose="020F0502020204030204" pitchFamily="34" charset="0"/>
                        </a:rPr>
                        <a:t>ph</a:t>
                      </a:r>
                      <a:r>
                        <a:rPr lang="en-GB" sz="1200" b="1" baseline="0" noProof="0" dirty="0" smtClean="0">
                          <a:solidFill>
                            <a:schemeClr val="dk1">
                              <a:alpha val="40000"/>
                            </a:schemeClr>
                          </a:solidFill>
                          <a:latin typeface="Calibri" panose="020F0502020204030204" pitchFamily="34" charset="0"/>
                        </a:rPr>
                        <a:t>/pulse/pixel</a:t>
                      </a:r>
                      <a:endParaRPr lang="en-GB" sz="1200" b="1" noProof="0" dirty="0">
                        <a:solidFill>
                          <a:schemeClr val="dk1">
                            <a:alpha val="40000"/>
                          </a:schemeClr>
                        </a:solidFill>
                        <a:latin typeface="Calibri" panose="020F0502020204030204" pitchFamily="34" charset="0"/>
                      </a:endParaRPr>
                    </a:p>
                  </a:txBody>
                  <a:tcPr>
                    <a:solidFill>
                      <a:schemeClr val="bg1">
                        <a:lumMod val="65000"/>
                        <a:alpha val="40000"/>
                      </a:schemeClr>
                    </a:solidFill>
                  </a:tcPr>
                </a:tc>
                <a:tc gridSpan="3">
                  <a:txBody>
                    <a:bodyPr/>
                    <a:lstStyle/>
                    <a:p>
                      <a:pPr algn="ctr"/>
                      <a:r>
                        <a:rPr lang="en-GB" sz="1200" noProof="0" dirty="0" smtClean="0">
                          <a:solidFill>
                            <a:schemeClr val="dk1">
                              <a:alpha val="40000"/>
                            </a:schemeClr>
                          </a:solidFill>
                          <a:latin typeface="Calibri" panose="020F0502020204030204" pitchFamily="34" charset="0"/>
                        </a:rPr>
                        <a:t>3 x 10</a:t>
                      </a:r>
                      <a:r>
                        <a:rPr lang="en-GB" sz="1200" baseline="30000" noProof="0" dirty="0" smtClean="0">
                          <a:solidFill>
                            <a:schemeClr val="dk1">
                              <a:alpha val="40000"/>
                            </a:schemeClr>
                          </a:solidFill>
                          <a:latin typeface="Calibri" panose="020F0502020204030204" pitchFamily="34" charset="0"/>
                        </a:rPr>
                        <a:t>3 </a:t>
                      </a:r>
                      <a:r>
                        <a:rPr lang="en-GB" sz="1200" baseline="0" noProof="0" dirty="0" smtClean="0">
                          <a:solidFill>
                            <a:schemeClr val="dk1">
                              <a:alpha val="40000"/>
                            </a:schemeClr>
                          </a:solidFill>
                          <a:latin typeface="Calibri" panose="020F0502020204030204" pitchFamily="34" charset="0"/>
                        </a:rPr>
                        <a:t> @1keV</a:t>
                      </a:r>
                      <a:endParaRPr lang="en-GB" sz="1200" baseline="30000" noProof="0" dirty="0" smtClean="0">
                        <a:solidFill>
                          <a:schemeClr val="dk1">
                            <a:alpha val="40000"/>
                          </a:schemeClr>
                        </a:solidFill>
                        <a:latin typeface="Calibri" panose="020F0502020204030204" pitchFamily="34" charset="0"/>
                      </a:endParaRPr>
                    </a:p>
                    <a:p>
                      <a:pPr algn="ctr"/>
                      <a:r>
                        <a:rPr lang="en-GB" sz="1200" baseline="30000" noProof="0" dirty="0" smtClean="0">
                          <a:solidFill>
                            <a:schemeClr val="dk1">
                              <a:alpha val="40000"/>
                            </a:schemeClr>
                          </a:solidFill>
                          <a:latin typeface="Calibri" panose="020F0502020204030204" pitchFamily="34" charset="0"/>
                        </a:rPr>
                        <a:t> </a:t>
                      </a:r>
                      <a:r>
                        <a:rPr lang="en-GB" sz="1200" baseline="0" noProof="0" dirty="0" smtClean="0">
                          <a:solidFill>
                            <a:schemeClr val="dk1">
                              <a:alpha val="40000"/>
                            </a:schemeClr>
                          </a:solidFill>
                          <a:latin typeface="Calibri" panose="020F0502020204030204" pitchFamily="34" charset="0"/>
                        </a:rPr>
                        <a:t>(maximum achievable)</a:t>
                      </a:r>
                      <a:endParaRPr lang="en-GB" sz="1200" baseline="0" noProof="0" dirty="0">
                        <a:solidFill>
                          <a:schemeClr val="dk1">
                            <a:alpha val="40000"/>
                          </a:schemeClr>
                        </a:solidFill>
                        <a:latin typeface="Calibri" panose="020F0502020204030204" pitchFamily="34" charset="0"/>
                      </a:endParaRPr>
                    </a:p>
                  </a:txBody>
                  <a:tcPr anchor="ctr" anchorCtr="1">
                    <a:solidFill>
                      <a:schemeClr val="bg1">
                        <a:lumMod val="65000"/>
                        <a:alpha val="40000"/>
                      </a:schemeClr>
                    </a:solidFill>
                  </a:tcPr>
                </a:tc>
                <a:tc hMerge="1">
                  <a:txBody>
                    <a:bodyPr/>
                    <a:lstStyle/>
                    <a:p>
                      <a:pPr algn="ctr"/>
                      <a:endParaRPr lang="en-GB" sz="1400" baseline="0" noProof="0" dirty="0">
                        <a:latin typeface="Calibri" panose="020F0502020204030204" pitchFamily="34" charset="0"/>
                      </a:endParaRPr>
                    </a:p>
                  </a:txBody>
                  <a:tcPr anchor="ctr" anchorCtr="1"/>
                </a:tc>
                <a:tc hMerge="1">
                  <a:txBody>
                    <a:bodyPr/>
                    <a:lstStyle/>
                    <a:p>
                      <a:pPr algn="ctr"/>
                      <a:endParaRPr lang="en-GB" sz="1400" baseline="0" noProof="0" dirty="0">
                        <a:latin typeface="Calibri" panose="020F0502020204030204" pitchFamily="34" charset="0"/>
                      </a:endParaRPr>
                    </a:p>
                  </a:txBody>
                  <a:tcPr anchor="ctr" anchorCtr="1"/>
                </a:tc>
              </a:tr>
              <a:tr h="349565">
                <a:tc>
                  <a:txBody>
                    <a:bodyPr/>
                    <a:lstStyle/>
                    <a:p>
                      <a:r>
                        <a:rPr lang="en-GB" sz="1200" b="1" noProof="0" dirty="0" smtClean="0">
                          <a:solidFill>
                            <a:schemeClr val="dk1">
                              <a:alpha val="40000"/>
                            </a:schemeClr>
                          </a:solidFill>
                          <a:latin typeface="Calibri" panose="020F0502020204030204" pitchFamily="34" charset="0"/>
                        </a:rPr>
                        <a:t>Read</a:t>
                      </a:r>
                      <a:r>
                        <a:rPr lang="en-GB" sz="1200" b="1" baseline="0" noProof="0" dirty="0" smtClean="0">
                          <a:solidFill>
                            <a:schemeClr val="dk1">
                              <a:alpha val="40000"/>
                            </a:schemeClr>
                          </a:solidFill>
                          <a:latin typeface="Calibri" panose="020F0502020204030204" pitchFamily="34" charset="0"/>
                        </a:rPr>
                        <a:t> Out Geometry</a:t>
                      </a:r>
                      <a:endParaRPr lang="en-GB" sz="1200" b="1" noProof="0" dirty="0">
                        <a:solidFill>
                          <a:schemeClr val="dk1">
                            <a:alpha val="40000"/>
                          </a:schemeClr>
                        </a:solidFill>
                        <a:latin typeface="Calibri" panose="020F0502020204030204" pitchFamily="34" charset="0"/>
                      </a:endParaRPr>
                    </a:p>
                  </a:txBody>
                  <a:tcPr>
                    <a:solidFill>
                      <a:schemeClr val="bg1">
                        <a:lumMod val="65000"/>
                        <a:alpha val="40000"/>
                      </a:schemeClr>
                    </a:solidFill>
                  </a:tcPr>
                </a:tc>
                <a:tc gridSpan="3">
                  <a:txBody>
                    <a:bodyPr/>
                    <a:lstStyle/>
                    <a:p>
                      <a:pPr algn="ctr"/>
                      <a:r>
                        <a:rPr lang="en-GB" sz="1200" noProof="0" dirty="0" smtClean="0">
                          <a:solidFill>
                            <a:schemeClr val="dk1">
                              <a:alpha val="40000"/>
                            </a:schemeClr>
                          </a:solidFill>
                          <a:latin typeface="Calibri" panose="020F0502020204030204" pitchFamily="34" charset="0"/>
                        </a:rPr>
                        <a:t>Full Frame</a:t>
                      </a:r>
                    </a:p>
                  </a:txBody>
                  <a:tcPr anchor="ctr" anchorCtr="1">
                    <a:solidFill>
                      <a:schemeClr val="bg1">
                        <a:lumMod val="65000"/>
                        <a:alpha val="40000"/>
                      </a:schemeClr>
                    </a:solidFill>
                  </a:tcPr>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r h="534781">
                <a:tc>
                  <a:txBody>
                    <a:bodyPr/>
                    <a:lstStyle/>
                    <a:p>
                      <a:r>
                        <a:rPr lang="en-GB" sz="1200" b="1" noProof="0" dirty="0" smtClean="0">
                          <a:solidFill>
                            <a:schemeClr val="dk1">
                              <a:alpha val="40000"/>
                            </a:schemeClr>
                          </a:solidFill>
                          <a:latin typeface="Calibri" panose="020F0502020204030204" pitchFamily="34" charset="0"/>
                        </a:rPr>
                        <a:t>Single Photon </a:t>
                      </a:r>
                      <a:r>
                        <a:rPr lang="en-GB" sz="1200" b="1" baseline="0" noProof="0" dirty="0" smtClean="0">
                          <a:solidFill>
                            <a:schemeClr val="dk1">
                              <a:alpha val="40000"/>
                            </a:schemeClr>
                          </a:solidFill>
                          <a:latin typeface="Calibri" panose="020F0502020204030204" pitchFamily="34" charset="0"/>
                        </a:rPr>
                        <a:t>Sensitivity</a:t>
                      </a:r>
                      <a:endParaRPr lang="en-GB" sz="1200" b="1" noProof="0" dirty="0">
                        <a:solidFill>
                          <a:schemeClr val="dk1">
                            <a:alpha val="40000"/>
                          </a:schemeClr>
                        </a:solidFill>
                        <a:latin typeface="Calibri" panose="020F0502020204030204" pitchFamily="34" charset="0"/>
                      </a:endParaRPr>
                    </a:p>
                  </a:txBody>
                  <a:tcPr>
                    <a:solidFill>
                      <a:schemeClr val="bg1">
                        <a:lumMod val="65000"/>
                        <a:alpha val="40000"/>
                      </a:schemeClr>
                    </a:solidFill>
                  </a:tcPr>
                </a:tc>
                <a:tc gridSpan="3">
                  <a:txBody>
                    <a:bodyPr/>
                    <a:lstStyle/>
                    <a:p>
                      <a:pPr algn="ctr"/>
                      <a:r>
                        <a:rPr lang="en-GB" sz="1200" noProof="0" dirty="0" smtClean="0">
                          <a:solidFill>
                            <a:schemeClr val="dk1">
                              <a:alpha val="40000"/>
                            </a:schemeClr>
                          </a:solidFill>
                          <a:latin typeface="Calibri" panose="020F0502020204030204" pitchFamily="34" charset="0"/>
                        </a:rPr>
                        <a:t>No</a:t>
                      </a:r>
                      <a:endParaRPr lang="en-GB" sz="1200" noProof="0" dirty="0">
                        <a:solidFill>
                          <a:schemeClr val="dk1">
                            <a:alpha val="40000"/>
                          </a:schemeClr>
                        </a:solidFill>
                        <a:latin typeface="Calibri" panose="020F0502020204030204" pitchFamily="34" charset="0"/>
                      </a:endParaRPr>
                    </a:p>
                  </a:txBody>
                  <a:tcPr anchor="ctr" anchorCtr="1">
                    <a:solidFill>
                      <a:schemeClr val="bg1">
                        <a:lumMod val="65000"/>
                        <a:alpha val="40000"/>
                      </a:schemeClr>
                    </a:solidFill>
                  </a:tcPr>
                </a:tc>
                <a:tc hMerge="1">
                  <a:txBody>
                    <a:bodyPr/>
                    <a:lstStyle/>
                    <a:p>
                      <a:pPr algn="ctr"/>
                      <a:endParaRPr lang="en-GB" sz="1400" noProof="0" dirty="0">
                        <a:latin typeface="Calibri" panose="020F0502020204030204" pitchFamily="34" charset="0"/>
                      </a:endParaRPr>
                    </a:p>
                  </a:txBody>
                  <a:tcPr anchor="ctr" anchorCtr="1"/>
                </a:tc>
                <a:tc hMerge="1">
                  <a:txBody>
                    <a:bodyPr/>
                    <a:lstStyle/>
                    <a:p>
                      <a:pPr algn="ctr"/>
                      <a:endParaRPr lang="en-GB" sz="1400" noProof="0" dirty="0">
                        <a:latin typeface="Calibri" panose="020F0502020204030204" pitchFamily="34" charset="0"/>
                      </a:endParaRPr>
                    </a:p>
                  </a:txBody>
                  <a:tcPr anchor="ctr" anchorCtr="1"/>
                </a:tc>
              </a:tr>
              <a:tr h="381986">
                <a:tc>
                  <a:txBody>
                    <a:bodyPr/>
                    <a:lstStyle/>
                    <a:p>
                      <a:r>
                        <a:rPr lang="en-GB" sz="1200" b="1" noProof="0" dirty="0" smtClean="0">
                          <a:solidFill>
                            <a:schemeClr val="dk1">
                              <a:alpha val="40000"/>
                            </a:schemeClr>
                          </a:solidFill>
                          <a:latin typeface="Calibri" panose="020F0502020204030204" pitchFamily="34" charset="0"/>
                        </a:rPr>
                        <a:t>Alignment</a:t>
                      </a:r>
                      <a:r>
                        <a:rPr lang="en-GB" sz="1200" b="1" baseline="0" noProof="0" dirty="0" smtClean="0">
                          <a:solidFill>
                            <a:schemeClr val="dk1">
                              <a:alpha val="40000"/>
                            </a:schemeClr>
                          </a:solidFill>
                          <a:latin typeface="Calibri" panose="020F0502020204030204" pitchFamily="34" charset="0"/>
                        </a:rPr>
                        <a:t> Precision</a:t>
                      </a:r>
                      <a:endParaRPr lang="en-GB" sz="1200" b="1" noProof="0" dirty="0">
                        <a:solidFill>
                          <a:schemeClr val="dk1">
                            <a:alpha val="40000"/>
                          </a:schemeClr>
                        </a:solidFill>
                        <a:latin typeface="Calibri" panose="020F0502020204030204" pitchFamily="34" charset="0"/>
                      </a:endParaRPr>
                    </a:p>
                  </a:txBody>
                  <a:tcPr>
                    <a:solidFill>
                      <a:schemeClr val="bg1">
                        <a:lumMod val="65000"/>
                        <a:alpha val="40000"/>
                      </a:schemeClr>
                    </a:solidFill>
                  </a:tcPr>
                </a:tc>
                <a:tc gridSpan="3">
                  <a:txBody>
                    <a:bodyPr/>
                    <a:lstStyle/>
                    <a:p>
                      <a:pPr algn="ctr"/>
                      <a:r>
                        <a:rPr lang="en-GB" sz="1200" noProof="0" dirty="0" smtClean="0">
                          <a:solidFill>
                            <a:schemeClr val="dk1">
                              <a:alpha val="40000"/>
                            </a:schemeClr>
                          </a:solidFill>
                          <a:latin typeface="Calibri" panose="020F0502020204030204" pitchFamily="34" charset="0"/>
                        </a:rPr>
                        <a:t>1/10 of the</a:t>
                      </a:r>
                      <a:r>
                        <a:rPr lang="en-GB" sz="1200" baseline="0" noProof="0" dirty="0" smtClean="0">
                          <a:solidFill>
                            <a:schemeClr val="dk1">
                              <a:alpha val="40000"/>
                            </a:schemeClr>
                          </a:solidFill>
                          <a:latin typeface="Calibri" panose="020F0502020204030204" pitchFamily="34" charset="0"/>
                        </a:rPr>
                        <a:t> </a:t>
                      </a:r>
                      <a:r>
                        <a:rPr lang="en-GB" sz="1200" noProof="0" dirty="0" smtClean="0">
                          <a:solidFill>
                            <a:schemeClr val="dk1">
                              <a:alpha val="40000"/>
                            </a:schemeClr>
                          </a:solidFill>
                          <a:latin typeface="Calibri" panose="020F0502020204030204" pitchFamily="34" charset="0"/>
                        </a:rPr>
                        <a:t>pixel size (quadrant</a:t>
                      </a:r>
                      <a:r>
                        <a:rPr lang="en-GB" sz="1200" baseline="0" noProof="0" dirty="0" smtClean="0">
                          <a:solidFill>
                            <a:schemeClr val="dk1">
                              <a:alpha val="40000"/>
                            </a:schemeClr>
                          </a:solidFill>
                          <a:latin typeface="Calibri" panose="020F0502020204030204" pitchFamily="34" charset="0"/>
                        </a:rPr>
                        <a:t> level)</a:t>
                      </a:r>
                      <a:endParaRPr lang="en-GB" sz="1200" noProof="0" dirty="0" smtClean="0">
                        <a:solidFill>
                          <a:schemeClr val="dk1">
                            <a:alpha val="40000"/>
                          </a:schemeClr>
                        </a:solidFill>
                        <a:latin typeface="Calibri" panose="020F0502020204030204" pitchFamily="34" charset="0"/>
                      </a:endParaRPr>
                    </a:p>
                  </a:txBody>
                  <a:tcPr anchor="ctr" anchorCtr="1">
                    <a:solidFill>
                      <a:schemeClr val="bg1">
                        <a:lumMod val="65000"/>
                        <a:alpha val="40000"/>
                      </a:schemeClr>
                    </a:solidFill>
                  </a:tcPr>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r h="381986">
                <a:tc>
                  <a:txBody>
                    <a:bodyPr/>
                    <a:lstStyle/>
                    <a:p>
                      <a:r>
                        <a:rPr lang="en-GB" sz="1200" b="1" noProof="0" dirty="0" smtClean="0">
                          <a:solidFill>
                            <a:schemeClr val="dk1">
                              <a:alpha val="40000"/>
                            </a:schemeClr>
                          </a:solidFill>
                          <a:latin typeface="Calibri" panose="020F0502020204030204" pitchFamily="34" charset="0"/>
                        </a:rPr>
                        <a:t>Veto Capability</a:t>
                      </a:r>
                      <a:endParaRPr lang="en-GB" sz="1200" b="1" noProof="0" dirty="0">
                        <a:solidFill>
                          <a:schemeClr val="dk1">
                            <a:alpha val="40000"/>
                          </a:schemeClr>
                        </a:solidFill>
                        <a:latin typeface="Calibri" panose="020F0502020204030204" pitchFamily="34" charset="0"/>
                      </a:endParaRPr>
                    </a:p>
                  </a:txBody>
                  <a:tcPr>
                    <a:solidFill>
                      <a:schemeClr val="bg1">
                        <a:lumMod val="65000"/>
                        <a:alpha val="40000"/>
                      </a:schemeClr>
                    </a:solidFill>
                  </a:tcPr>
                </a:tc>
                <a:tc gridSpan="3">
                  <a:txBody>
                    <a:bodyPr/>
                    <a:lstStyle/>
                    <a:p>
                      <a:pPr algn="ctr"/>
                      <a:r>
                        <a:rPr lang="en-GB" sz="1200" noProof="0" dirty="0" smtClean="0">
                          <a:solidFill>
                            <a:schemeClr val="dk1">
                              <a:alpha val="40000"/>
                            </a:schemeClr>
                          </a:solidFill>
                          <a:latin typeface="Calibri" panose="020F0502020204030204" pitchFamily="34" charset="0"/>
                        </a:rPr>
                        <a:t>Yes</a:t>
                      </a:r>
                      <a:r>
                        <a:rPr lang="en-GB" sz="1200" baseline="30000" noProof="0" dirty="0" smtClean="0">
                          <a:solidFill>
                            <a:schemeClr val="dk1">
                              <a:alpha val="40000"/>
                            </a:schemeClr>
                          </a:solidFill>
                          <a:latin typeface="Calibri" panose="020F0502020204030204" pitchFamily="34" charset="0"/>
                        </a:rPr>
                        <a:t>&amp;</a:t>
                      </a:r>
                      <a:endParaRPr lang="en-GB" sz="1200" baseline="30000" noProof="0" dirty="0">
                        <a:solidFill>
                          <a:schemeClr val="dk1">
                            <a:alpha val="40000"/>
                          </a:schemeClr>
                        </a:solidFill>
                        <a:latin typeface="Calibri" panose="020F0502020204030204" pitchFamily="34" charset="0"/>
                      </a:endParaRPr>
                    </a:p>
                  </a:txBody>
                  <a:tcPr anchor="ctr" anchorCtr="1">
                    <a:solidFill>
                      <a:schemeClr val="bg1">
                        <a:lumMod val="65000"/>
                        <a:alpha val="40000"/>
                      </a:schemeClr>
                    </a:solidFill>
                  </a:tcPr>
                </a:tc>
                <a:tc hMerge="1">
                  <a:txBody>
                    <a:bodyPr/>
                    <a:lstStyle/>
                    <a:p>
                      <a:pPr algn="ctr"/>
                      <a:endParaRPr lang="en-GB" sz="1400" noProof="0" dirty="0">
                        <a:latin typeface="Calibri" panose="020F0502020204030204" pitchFamily="34" charset="0"/>
                      </a:endParaRPr>
                    </a:p>
                  </a:txBody>
                  <a:tcPr anchor="ctr" anchorCtr="1"/>
                </a:tc>
                <a:tc hMerge="1">
                  <a:txBody>
                    <a:bodyPr/>
                    <a:lstStyle/>
                    <a:p>
                      <a:pPr algn="ctr"/>
                      <a:endParaRPr lang="en-GB" sz="1400" noProof="0" dirty="0">
                        <a:latin typeface="Calibri" panose="020F0502020204030204" pitchFamily="34" charset="0"/>
                      </a:endParaRPr>
                    </a:p>
                  </a:txBody>
                  <a:tcPr anchor="ctr" anchorCtr="1"/>
                </a:tc>
              </a:tr>
              <a:tr h="229192">
                <a:tc>
                  <a:txBody>
                    <a:bodyPr/>
                    <a:lstStyle/>
                    <a:p>
                      <a:r>
                        <a:rPr lang="en-GB" sz="1200" b="1" noProof="0" dirty="0" smtClean="0">
                          <a:solidFill>
                            <a:schemeClr val="dk1">
                              <a:alpha val="40000"/>
                            </a:schemeClr>
                          </a:solidFill>
                          <a:latin typeface="Calibri" panose="020F0502020204030204" pitchFamily="34" charset="0"/>
                        </a:rPr>
                        <a:t>Memory</a:t>
                      </a:r>
                      <a:endParaRPr lang="en-GB" sz="1200" b="1" noProof="0" dirty="0">
                        <a:solidFill>
                          <a:schemeClr val="dk1">
                            <a:alpha val="40000"/>
                          </a:schemeClr>
                        </a:solidFill>
                        <a:latin typeface="Calibri" panose="020F0502020204030204" pitchFamily="34" charset="0"/>
                      </a:endParaRPr>
                    </a:p>
                  </a:txBody>
                  <a:tcPr>
                    <a:solidFill>
                      <a:schemeClr val="bg1">
                        <a:lumMod val="65000"/>
                        <a:alpha val="40000"/>
                      </a:schemeClr>
                    </a:solidFill>
                  </a:tcPr>
                </a:tc>
                <a:tc gridSpan="3">
                  <a:txBody>
                    <a:bodyPr/>
                    <a:lstStyle/>
                    <a:p>
                      <a:pPr algn="ctr"/>
                      <a:r>
                        <a:rPr lang="en-GB" sz="1200" noProof="0" dirty="0" smtClean="0">
                          <a:solidFill>
                            <a:schemeClr val="dk1">
                              <a:alpha val="40000"/>
                            </a:schemeClr>
                          </a:solidFill>
                          <a:latin typeface="Calibri" panose="020F0502020204030204" pitchFamily="34" charset="0"/>
                        </a:rPr>
                        <a:t>800 Cells (full memory)</a:t>
                      </a:r>
                    </a:p>
                  </a:txBody>
                  <a:tcPr anchor="ctr" anchorCtr="1">
                    <a:solidFill>
                      <a:schemeClr val="bg1">
                        <a:lumMod val="65000"/>
                        <a:alpha val="40000"/>
                      </a:schemeClr>
                    </a:solidFill>
                  </a:tcPr>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bl>
          </a:graphicData>
        </a:graphic>
      </p:graphicFrame>
      <p:pic>
        <p:nvPicPr>
          <p:cNvPr id="49" name="Picture 27"/>
          <p:cNvPicPr>
            <a:picLocks noChangeAspect="1" noChangeArrowheads="1"/>
          </p:cNvPicPr>
          <p:nvPr/>
        </p:nvPicPr>
        <p:blipFill>
          <a:blip r:embed="rId3">
            <a:alphaModFix amt="40000"/>
            <a:extLst>
              <a:ext uri="{28A0092B-C50C-407E-A947-70E740481C1C}">
                <a14:useLocalDpi xmlns:a14="http://schemas.microsoft.com/office/drawing/2010/main" val="0"/>
              </a:ext>
            </a:extLst>
          </a:blip>
          <a:srcRect/>
          <a:stretch>
            <a:fillRect/>
          </a:stretch>
        </p:blipFill>
        <p:spPr bwMode="auto">
          <a:xfrm>
            <a:off x="2237633" y="1111738"/>
            <a:ext cx="810367" cy="808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 name="Rectangle 15"/>
          <p:cNvSpPr txBox="1">
            <a:spLocks noChangeAspect="1" noChangeArrowheads="1"/>
          </p:cNvSpPr>
          <p:nvPr/>
        </p:nvSpPr>
        <p:spPr bwMode="auto">
          <a:xfrm>
            <a:off x="3808982" y="1540537"/>
            <a:ext cx="956610" cy="36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36000" rIns="72000" bIns="3600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1800" b="1" dirty="0" smtClean="0">
                <a:solidFill>
                  <a:schemeClr val="accent2">
                    <a:lumMod val="40000"/>
                    <a:lumOff val="60000"/>
                  </a:schemeClr>
                </a:solidFill>
              </a:rPr>
              <a:t>AGIPD</a:t>
            </a:r>
            <a:endParaRPr lang="en-GB" sz="1800" baseline="30000" dirty="0" smtClean="0">
              <a:solidFill>
                <a:schemeClr val="accent2">
                  <a:lumMod val="40000"/>
                  <a:lumOff val="60000"/>
                </a:schemeClr>
              </a:solidFill>
              <a:latin typeface="Arial" charset="0"/>
              <a:ea typeface="ＭＳ Ｐゴシック" charset="0"/>
              <a:sym typeface="Wingdings" charset="0"/>
            </a:endParaRPr>
          </a:p>
        </p:txBody>
      </p:sp>
      <p:graphicFrame>
        <p:nvGraphicFramePr>
          <p:cNvPr id="62" name="Table 61"/>
          <p:cNvGraphicFramePr>
            <a:graphicFrameLocks noGrp="1"/>
          </p:cNvGraphicFramePr>
          <p:nvPr>
            <p:extLst>
              <p:ext uri="{D42A27DB-BD31-4B8C-83A1-F6EECF244321}">
                <p14:modId xmlns:p14="http://schemas.microsoft.com/office/powerpoint/2010/main" val="1601931473"/>
              </p:ext>
            </p:extLst>
          </p:nvPr>
        </p:nvGraphicFramePr>
        <p:xfrm>
          <a:off x="3662268" y="1944413"/>
          <a:ext cx="2548912" cy="4202669"/>
        </p:xfrm>
        <a:graphic>
          <a:graphicData uri="http://schemas.openxmlformats.org/drawingml/2006/table">
            <a:tbl>
              <a:tblPr firstRow="1" bandRow="1">
                <a:tableStyleId>{5C22544A-7EE6-4342-B048-85BDC9FD1C3A}</a:tableStyleId>
              </a:tblPr>
              <a:tblGrid>
                <a:gridCol w="849637"/>
                <a:gridCol w="849638"/>
                <a:gridCol w="849637"/>
              </a:tblGrid>
              <a:tr h="305519">
                <a:tc>
                  <a:txBody>
                    <a:bodyPr/>
                    <a:lstStyle/>
                    <a:p>
                      <a:pPr algn="ctr"/>
                      <a:r>
                        <a:rPr lang="en-US" sz="1400" dirty="0" smtClean="0"/>
                        <a:t>Mode I</a:t>
                      </a:r>
                      <a:endParaRPr lang="en-US" sz="1400" dirty="0"/>
                    </a:p>
                  </a:txBody>
                  <a:tcPr anchor="ctr" anchorCtr="1">
                    <a:solidFill>
                      <a:schemeClr val="bg1">
                        <a:lumMod val="65000"/>
                        <a:alpha val="40000"/>
                      </a:schemeClr>
                    </a:solidFill>
                  </a:tcPr>
                </a:tc>
                <a:tc>
                  <a:txBody>
                    <a:bodyPr/>
                    <a:lstStyle/>
                    <a:p>
                      <a:pPr algn="ctr"/>
                      <a:r>
                        <a:rPr lang="en-US" sz="1400" dirty="0" smtClean="0"/>
                        <a:t>Mode II</a:t>
                      </a:r>
                      <a:endParaRPr lang="en-US" sz="1400" dirty="0"/>
                    </a:p>
                  </a:txBody>
                  <a:tcPr anchor="ctr" anchorCtr="1">
                    <a:solidFill>
                      <a:schemeClr val="bg1">
                        <a:lumMod val="65000"/>
                        <a:alpha val="40000"/>
                      </a:schemeClr>
                    </a:solidFill>
                  </a:tcPr>
                </a:tc>
                <a:tc>
                  <a:txBody>
                    <a:bodyPr/>
                    <a:lstStyle/>
                    <a:p>
                      <a:pPr algn="ctr"/>
                      <a:r>
                        <a:rPr lang="en-US" sz="1400" dirty="0" smtClean="0"/>
                        <a:t>Mode III</a:t>
                      </a:r>
                      <a:endParaRPr lang="en-US" sz="1400" dirty="0"/>
                    </a:p>
                  </a:txBody>
                  <a:tcPr anchor="ctr" anchorCtr="1">
                    <a:solidFill>
                      <a:schemeClr val="bg1">
                        <a:lumMod val="65000"/>
                        <a:alpha val="40000"/>
                      </a:schemeClr>
                    </a:solidFill>
                  </a:tcPr>
                </a:tc>
              </a:tr>
              <a:tr h="458279">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noProof="0" dirty="0" smtClean="0">
                          <a:solidFill>
                            <a:schemeClr val="dk1">
                              <a:alpha val="40000"/>
                            </a:schemeClr>
                          </a:solidFill>
                          <a:latin typeface="Calibri" panose="020F0502020204030204" pitchFamily="34" charset="0"/>
                        </a:rPr>
                        <a:t>4.5 MHz</a:t>
                      </a:r>
                    </a:p>
                  </a:txBody>
                  <a:tcPr anchor="ctr" anchorCtr="1">
                    <a:solidFill>
                      <a:schemeClr val="bg1">
                        <a:lumMod val="65000"/>
                        <a:alpha val="4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noProof="0" dirty="0" smtClean="0">
                        <a:latin typeface="Calibri" panose="020F0502020204030204" pitchFamily="34" charset="0"/>
                      </a:endParaRPr>
                    </a:p>
                  </a:txBody>
                  <a:tcPr anchor="ctr" anchorCtr="1"/>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noProof="0" dirty="0" smtClean="0">
                        <a:latin typeface="Calibri" panose="020F0502020204030204" pitchFamily="34" charset="0"/>
                      </a:endParaRPr>
                    </a:p>
                  </a:txBody>
                  <a:tcPr anchor="ctr" anchorCtr="1"/>
                </a:tc>
              </a:tr>
              <a:tr h="458279">
                <a:tc>
                  <a:txBody>
                    <a:bodyPr/>
                    <a:lstStyle/>
                    <a:p>
                      <a:pPr algn="ctr"/>
                      <a:r>
                        <a:rPr lang="en-GB" sz="1200" baseline="0" noProof="0" dirty="0" smtClean="0">
                          <a:solidFill>
                            <a:schemeClr val="dk1">
                              <a:alpha val="40000"/>
                            </a:schemeClr>
                          </a:solidFill>
                          <a:latin typeface="Calibri" panose="020F0502020204030204" pitchFamily="34" charset="0"/>
                        </a:rPr>
                        <a:t>8.3 keV</a:t>
                      </a:r>
                      <a:r>
                        <a:rPr lang="en-US" sz="1200" baseline="30000" dirty="0" smtClean="0">
                          <a:solidFill>
                            <a:schemeClr val="dk1">
                              <a:alpha val="40000"/>
                            </a:schemeClr>
                          </a:solidFill>
                          <a:latin typeface="+mn-lt"/>
                          <a:ea typeface="+mn-ea"/>
                        </a:rPr>
                        <a:t>#</a:t>
                      </a:r>
                      <a:endParaRPr lang="en-GB" sz="1200" noProof="0" dirty="0">
                        <a:solidFill>
                          <a:schemeClr val="dk1">
                            <a:alpha val="40000"/>
                          </a:schemeClr>
                        </a:solidFill>
                        <a:latin typeface="Calibri" panose="020F0502020204030204" pitchFamily="34" charset="0"/>
                      </a:endParaRPr>
                    </a:p>
                  </a:txBody>
                  <a:tcPr anchor="ctr" anchorCtr="1">
                    <a:solidFill>
                      <a:schemeClr val="bg1">
                        <a:lumMod val="65000"/>
                        <a:alpha val="40000"/>
                      </a:schemeClr>
                    </a:solidFill>
                  </a:tcPr>
                </a:tc>
                <a:tc>
                  <a:txBody>
                    <a:bodyPr/>
                    <a:lstStyle/>
                    <a:p>
                      <a:pPr algn="ctr"/>
                      <a:r>
                        <a:rPr lang="en-GB" sz="1200" noProof="0" dirty="0" smtClean="0">
                          <a:solidFill>
                            <a:schemeClr val="dk1">
                              <a:alpha val="40000"/>
                            </a:schemeClr>
                          </a:solidFill>
                          <a:latin typeface="Calibri" panose="020F0502020204030204" pitchFamily="34" charset="0"/>
                        </a:rPr>
                        <a:t>15 keV</a:t>
                      </a:r>
                      <a:endParaRPr lang="en-GB" sz="1200" noProof="0" dirty="0">
                        <a:solidFill>
                          <a:schemeClr val="dk1">
                            <a:alpha val="40000"/>
                          </a:schemeClr>
                        </a:solidFill>
                        <a:latin typeface="Calibri" panose="020F0502020204030204" pitchFamily="34" charset="0"/>
                      </a:endParaRPr>
                    </a:p>
                  </a:txBody>
                  <a:tcPr anchor="ctr" anchorCtr="1">
                    <a:solidFill>
                      <a:schemeClr val="bg1">
                        <a:lumMod val="65000"/>
                        <a:alpha val="40000"/>
                      </a:schemeClr>
                    </a:solidFill>
                  </a:tcPr>
                </a:tc>
                <a:tc>
                  <a:txBody>
                    <a:bodyPr/>
                    <a:lstStyle/>
                    <a:p>
                      <a:pPr algn="ctr"/>
                      <a:r>
                        <a:rPr lang="en-GB" sz="1200" noProof="0" dirty="0" smtClean="0">
                          <a:solidFill>
                            <a:schemeClr val="dk1">
                              <a:alpha val="40000"/>
                            </a:schemeClr>
                          </a:solidFill>
                          <a:latin typeface="Calibri" panose="020F0502020204030204" pitchFamily="34" charset="0"/>
                        </a:rPr>
                        <a:t>7 keV</a:t>
                      </a:r>
                      <a:endParaRPr lang="en-GB" sz="1200" noProof="0" dirty="0">
                        <a:solidFill>
                          <a:schemeClr val="dk1">
                            <a:alpha val="40000"/>
                          </a:schemeClr>
                        </a:solidFill>
                        <a:latin typeface="Calibri" panose="020F0502020204030204" pitchFamily="34" charset="0"/>
                      </a:endParaRPr>
                    </a:p>
                  </a:txBody>
                  <a:tcPr anchor="ctr" anchorCtr="1">
                    <a:solidFill>
                      <a:schemeClr val="bg1">
                        <a:lumMod val="65000"/>
                        <a:alpha val="40000"/>
                      </a:schemeClr>
                    </a:solidFill>
                  </a:tcPr>
                </a:tc>
              </a:tr>
              <a:tr h="689198">
                <a:tc gridSpan="3">
                  <a:txBody>
                    <a:bodyPr/>
                    <a:lstStyle/>
                    <a:p>
                      <a:pPr algn="ctr"/>
                      <a:r>
                        <a:rPr lang="en-GB" sz="1200" noProof="0" dirty="0" smtClean="0">
                          <a:solidFill>
                            <a:schemeClr val="dk1">
                              <a:alpha val="40000"/>
                            </a:schemeClr>
                          </a:solidFill>
                          <a:latin typeface="Calibri" panose="020F0502020204030204" pitchFamily="34" charset="0"/>
                        </a:rPr>
                        <a:t>10</a:t>
                      </a:r>
                      <a:r>
                        <a:rPr lang="en-GB" sz="1200" baseline="30000" noProof="0" dirty="0" smtClean="0">
                          <a:solidFill>
                            <a:schemeClr val="dk1">
                              <a:alpha val="40000"/>
                            </a:schemeClr>
                          </a:solidFill>
                          <a:latin typeface="Calibri" panose="020F0502020204030204" pitchFamily="34" charset="0"/>
                        </a:rPr>
                        <a:t>4 </a:t>
                      </a:r>
                      <a:r>
                        <a:rPr lang="en-GB" sz="1200" baseline="0" noProof="0" dirty="0" smtClean="0">
                          <a:solidFill>
                            <a:schemeClr val="dk1">
                              <a:alpha val="40000"/>
                            </a:schemeClr>
                          </a:solidFill>
                          <a:latin typeface="Calibri" panose="020F0502020204030204" pitchFamily="34" charset="0"/>
                        </a:rPr>
                        <a:t> @12.4 keV</a:t>
                      </a:r>
                      <a:endParaRPr lang="en-GB" sz="1200" baseline="30000" noProof="0" dirty="0" smtClean="0">
                        <a:solidFill>
                          <a:schemeClr val="dk1">
                            <a:alpha val="40000"/>
                          </a:schemeClr>
                        </a:solidFill>
                        <a:latin typeface="Calibri" panose="020F0502020204030204" pitchFamily="34" charset="0"/>
                      </a:endParaRPr>
                    </a:p>
                    <a:p>
                      <a:pPr algn="ctr"/>
                      <a:r>
                        <a:rPr lang="en-GB" sz="1200" baseline="30000" noProof="0" dirty="0" smtClean="0">
                          <a:solidFill>
                            <a:schemeClr val="dk1">
                              <a:alpha val="40000"/>
                            </a:schemeClr>
                          </a:solidFill>
                          <a:latin typeface="Calibri" panose="020F0502020204030204" pitchFamily="34" charset="0"/>
                        </a:rPr>
                        <a:t> </a:t>
                      </a:r>
                      <a:r>
                        <a:rPr lang="en-GB" sz="1200" baseline="0" noProof="0" dirty="0" smtClean="0">
                          <a:solidFill>
                            <a:schemeClr val="dk1">
                              <a:alpha val="40000"/>
                            </a:schemeClr>
                          </a:solidFill>
                          <a:latin typeface="Calibri" panose="020F0502020204030204" pitchFamily="34" charset="0"/>
                        </a:rPr>
                        <a:t>(maximum achievable)</a:t>
                      </a:r>
                      <a:endParaRPr lang="en-GB" sz="1200" baseline="0" noProof="0" dirty="0">
                        <a:solidFill>
                          <a:schemeClr val="dk1">
                            <a:alpha val="40000"/>
                          </a:schemeClr>
                        </a:solidFill>
                        <a:latin typeface="Calibri" panose="020F0502020204030204" pitchFamily="34" charset="0"/>
                      </a:endParaRPr>
                    </a:p>
                  </a:txBody>
                  <a:tcPr anchor="ctr" anchorCtr="1">
                    <a:solidFill>
                      <a:schemeClr val="bg1">
                        <a:lumMod val="65000"/>
                        <a:alpha val="40000"/>
                      </a:schemeClr>
                    </a:solidFill>
                  </a:tcPr>
                </a:tc>
                <a:tc hMerge="1">
                  <a:txBody>
                    <a:bodyPr/>
                    <a:lstStyle/>
                    <a:p>
                      <a:pPr algn="ctr"/>
                      <a:endParaRPr lang="en-GB" sz="1400" baseline="0" noProof="0" dirty="0">
                        <a:latin typeface="Calibri" panose="020F0502020204030204" pitchFamily="34" charset="0"/>
                      </a:endParaRPr>
                    </a:p>
                  </a:txBody>
                  <a:tcPr anchor="ctr" anchorCtr="1"/>
                </a:tc>
                <a:tc hMerge="1">
                  <a:txBody>
                    <a:bodyPr/>
                    <a:lstStyle/>
                    <a:p>
                      <a:pPr algn="ctr"/>
                      <a:endParaRPr lang="en-GB" sz="1400" baseline="0" noProof="0" dirty="0">
                        <a:latin typeface="Calibri" panose="020F0502020204030204" pitchFamily="34" charset="0"/>
                      </a:endParaRPr>
                    </a:p>
                  </a:txBody>
                  <a:tcPr anchor="ctr" anchorCtr="1"/>
                </a:tc>
              </a:tr>
              <a:tr h="458279">
                <a:tc gridSpan="3">
                  <a:txBody>
                    <a:bodyPr/>
                    <a:lstStyle/>
                    <a:p>
                      <a:pPr algn="ctr"/>
                      <a:r>
                        <a:rPr lang="en-GB" sz="1200" noProof="0" dirty="0" smtClean="0">
                          <a:solidFill>
                            <a:schemeClr val="dk1">
                              <a:alpha val="40000"/>
                            </a:schemeClr>
                          </a:solidFill>
                          <a:latin typeface="Calibri" panose="020F0502020204030204" pitchFamily="34" charset="0"/>
                        </a:rPr>
                        <a:t>Full Frame</a:t>
                      </a:r>
                    </a:p>
                  </a:txBody>
                  <a:tcPr anchor="ctr" anchorCtr="1">
                    <a:solidFill>
                      <a:schemeClr val="bg1">
                        <a:lumMod val="65000"/>
                        <a:alpha val="40000"/>
                      </a:schemeClr>
                    </a:solidFill>
                  </a:tcPr>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r h="641590">
                <a:tc gridSpan="2">
                  <a:txBody>
                    <a:bodyPr/>
                    <a:lstStyle/>
                    <a:p>
                      <a:pPr algn="ctr"/>
                      <a:r>
                        <a:rPr lang="en-GB" sz="1200" noProof="0" dirty="0" smtClean="0">
                          <a:solidFill>
                            <a:schemeClr val="dk1">
                              <a:alpha val="40000"/>
                            </a:schemeClr>
                          </a:solidFill>
                          <a:latin typeface="Calibri" panose="020F0502020204030204" pitchFamily="34" charset="0"/>
                        </a:rPr>
                        <a:t>Yes</a:t>
                      </a:r>
                    </a:p>
                    <a:p>
                      <a:pPr algn="ctr"/>
                      <a:r>
                        <a:rPr lang="en-GB" sz="1200" noProof="0" dirty="0" smtClean="0">
                          <a:solidFill>
                            <a:schemeClr val="dk1">
                              <a:alpha val="40000"/>
                            </a:schemeClr>
                          </a:solidFill>
                          <a:latin typeface="Calibri" panose="020F0502020204030204" pitchFamily="34" charset="0"/>
                        </a:rPr>
                        <a:t>0.15 </a:t>
                      </a:r>
                      <a:r>
                        <a:rPr lang="en-GB" sz="1200" noProof="0" dirty="0" err="1" smtClean="0">
                          <a:solidFill>
                            <a:schemeClr val="dk1">
                              <a:alpha val="40000"/>
                            </a:schemeClr>
                          </a:solidFill>
                          <a:latin typeface="Calibri" panose="020F0502020204030204" pitchFamily="34" charset="0"/>
                        </a:rPr>
                        <a:t>ph</a:t>
                      </a:r>
                      <a:r>
                        <a:rPr lang="en-GB" sz="1200" baseline="0" noProof="0" dirty="0" smtClean="0">
                          <a:solidFill>
                            <a:schemeClr val="dk1">
                              <a:alpha val="40000"/>
                            </a:schemeClr>
                          </a:solidFill>
                          <a:latin typeface="Calibri" panose="020F0502020204030204" pitchFamily="34" charset="0"/>
                        </a:rPr>
                        <a:t> RMS Noise</a:t>
                      </a:r>
                      <a:endParaRPr lang="en-GB" sz="1200" noProof="0" dirty="0">
                        <a:solidFill>
                          <a:schemeClr val="dk1">
                            <a:alpha val="40000"/>
                          </a:schemeClr>
                        </a:solidFill>
                        <a:latin typeface="Calibri" panose="020F0502020204030204" pitchFamily="34" charset="0"/>
                      </a:endParaRPr>
                    </a:p>
                  </a:txBody>
                  <a:tcPr anchor="ctr" anchorCtr="1">
                    <a:solidFill>
                      <a:schemeClr val="bg1">
                        <a:lumMod val="65000"/>
                        <a:alpha val="40000"/>
                      </a:schemeClr>
                    </a:solidFill>
                  </a:tcPr>
                </a:tc>
                <a:tc hMerge="1">
                  <a:txBody>
                    <a:bodyPr/>
                    <a:lstStyle/>
                    <a:p>
                      <a:pPr algn="ctr"/>
                      <a:endParaRPr lang="en-GB" sz="1400" noProof="0" dirty="0">
                        <a:latin typeface="Calibri" panose="020F0502020204030204" pitchFamily="34" charset="0"/>
                      </a:endParaRPr>
                    </a:p>
                  </a:txBody>
                  <a:tcPr anchor="ctr" anchorCtr="1"/>
                </a:tc>
                <a:tc>
                  <a:txBody>
                    <a:bodyPr/>
                    <a:lstStyle/>
                    <a:p>
                      <a:pPr algn="ctr"/>
                      <a:r>
                        <a:rPr lang="en-GB" sz="1200" noProof="0" dirty="0" smtClean="0">
                          <a:solidFill>
                            <a:schemeClr val="dk1">
                              <a:alpha val="40000"/>
                            </a:schemeClr>
                          </a:solidFill>
                          <a:latin typeface="Calibri" panose="020F0502020204030204" pitchFamily="34" charset="0"/>
                        </a:rPr>
                        <a:t>No</a:t>
                      </a:r>
                      <a:endParaRPr lang="en-GB" sz="1200" noProof="0" dirty="0">
                        <a:solidFill>
                          <a:schemeClr val="dk1">
                            <a:alpha val="40000"/>
                          </a:schemeClr>
                        </a:solidFill>
                        <a:latin typeface="Calibri" panose="020F0502020204030204" pitchFamily="34" charset="0"/>
                      </a:endParaRPr>
                    </a:p>
                  </a:txBody>
                  <a:tcPr anchor="ctr" anchorCtr="1">
                    <a:solidFill>
                      <a:schemeClr val="bg1">
                        <a:lumMod val="65000"/>
                        <a:alpha val="40000"/>
                      </a:schemeClr>
                    </a:solidFill>
                  </a:tcPr>
                </a:tc>
              </a:tr>
              <a:tr h="458279">
                <a:tc gridSpan="3">
                  <a:txBody>
                    <a:bodyPr/>
                    <a:lstStyle/>
                    <a:p>
                      <a:pPr algn="ctr"/>
                      <a:r>
                        <a:rPr lang="en-GB" sz="1200" noProof="0" dirty="0" smtClean="0">
                          <a:solidFill>
                            <a:schemeClr val="dk1">
                              <a:alpha val="40000"/>
                            </a:schemeClr>
                          </a:solidFill>
                          <a:latin typeface="Calibri" panose="020F0502020204030204" pitchFamily="34" charset="0"/>
                        </a:rPr>
                        <a:t>1/10 of the</a:t>
                      </a:r>
                      <a:r>
                        <a:rPr lang="en-GB" sz="1200" baseline="0" noProof="0" dirty="0" smtClean="0">
                          <a:solidFill>
                            <a:schemeClr val="dk1">
                              <a:alpha val="40000"/>
                            </a:schemeClr>
                          </a:solidFill>
                          <a:latin typeface="Calibri" panose="020F0502020204030204" pitchFamily="34" charset="0"/>
                        </a:rPr>
                        <a:t> </a:t>
                      </a:r>
                      <a:r>
                        <a:rPr lang="en-GB" sz="1200" noProof="0" dirty="0" smtClean="0">
                          <a:solidFill>
                            <a:schemeClr val="dk1">
                              <a:alpha val="40000"/>
                            </a:schemeClr>
                          </a:solidFill>
                          <a:latin typeface="Calibri" panose="020F0502020204030204" pitchFamily="34" charset="0"/>
                        </a:rPr>
                        <a:t>pixel size</a:t>
                      </a:r>
                    </a:p>
                  </a:txBody>
                  <a:tcPr anchor="ctr" anchorCtr="1">
                    <a:solidFill>
                      <a:schemeClr val="bg1">
                        <a:lumMod val="65000"/>
                        <a:alpha val="40000"/>
                      </a:schemeClr>
                    </a:solidFill>
                  </a:tcPr>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r h="458279">
                <a:tc gridSpan="3">
                  <a:txBody>
                    <a:bodyPr/>
                    <a:lstStyle/>
                    <a:p>
                      <a:pPr algn="ctr"/>
                      <a:r>
                        <a:rPr lang="en-GB" sz="1200" noProof="0" dirty="0" smtClean="0">
                          <a:solidFill>
                            <a:schemeClr val="dk1">
                              <a:alpha val="40000"/>
                            </a:schemeClr>
                          </a:solidFill>
                          <a:latin typeface="Calibri" panose="020F0502020204030204" pitchFamily="34" charset="0"/>
                        </a:rPr>
                        <a:t>Yes</a:t>
                      </a:r>
                      <a:r>
                        <a:rPr lang="en-GB" sz="1200" baseline="30000" noProof="0" dirty="0" smtClean="0">
                          <a:solidFill>
                            <a:schemeClr val="dk1">
                              <a:alpha val="40000"/>
                            </a:schemeClr>
                          </a:solidFill>
                          <a:latin typeface="Calibri" panose="020F0502020204030204" pitchFamily="34" charset="0"/>
                        </a:rPr>
                        <a:t>&amp;</a:t>
                      </a:r>
                      <a:endParaRPr lang="en-GB" sz="1200" noProof="0" dirty="0">
                        <a:solidFill>
                          <a:schemeClr val="dk1">
                            <a:alpha val="40000"/>
                          </a:schemeClr>
                        </a:solidFill>
                        <a:latin typeface="Calibri" panose="020F0502020204030204" pitchFamily="34" charset="0"/>
                      </a:endParaRPr>
                    </a:p>
                  </a:txBody>
                  <a:tcPr anchor="ctr" anchorCtr="1">
                    <a:solidFill>
                      <a:schemeClr val="bg1">
                        <a:lumMod val="65000"/>
                        <a:alpha val="40000"/>
                      </a:schemeClr>
                    </a:solidFill>
                  </a:tcPr>
                </a:tc>
                <a:tc hMerge="1">
                  <a:txBody>
                    <a:bodyPr/>
                    <a:lstStyle/>
                    <a:p>
                      <a:pPr algn="ctr"/>
                      <a:endParaRPr lang="en-GB" sz="1400" noProof="0" dirty="0">
                        <a:latin typeface="Calibri" panose="020F0502020204030204" pitchFamily="34" charset="0"/>
                      </a:endParaRPr>
                    </a:p>
                  </a:txBody>
                  <a:tcPr anchor="ctr" anchorCtr="1"/>
                </a:tc>
                <a:tc hMerge="1">
                  <a:txBody>
                    <a:bodyPr/>
                    <a:lstStyle/>
                    <a:p>
                      <a:pPr algn="ctr"/>
                      <a:endParaRPr lang="en-GB" sz="1400" noProof="0" dirty="0">
                        <a:latin typeface="Calibri" panose="020F0502020204030204" pitchFamily="34" charset="0"/>
                      </a:endParaRPr>
                    </a:p>
                  </a:txBody>
                  <a:tcPr anchor="ctr" anchorCtr="1"/>
                </a:tc>
              </a:tr>
              <a:tr h="274967">
                <a:tc gridSpan="3">
                  <a:txBody>
                    <a:bodyPr/>
                    <a:lstStyle/>
                    <a:p>
                      <a:pPr algn="ctr"/>
                      <a:r>
                        <a:rPr lang="en-GB" sz="1200" noProof="0" dirty="0" smtClean="0">
                          <a:solidFill>
                            <a:schemeClr val="dk1">
                              <a:alpha val="40000"/>
                            </a:schemeClr>
                          </a:solidFill>
                          <a:latin typeface="Calibri" panose="020F0502020204030204" pitchFamily="34" charset="0"/>
                        </a:rPr>
                        <a:t>352 Cells (full memory)</a:t>
                      </a:r>
                    </a:p>
                  </a:txBody>
                  <a:tcPr anchor="ctr" anchorCtr="1">
                    <a:solidFill>
                      <a:schemeClr val="bg1">
                        <a:lumMod val="65000"/>
                        <a:alpha val="40000"/>
                      </a:schemeClr>
                    </a:solidFill>
                  </a:tcPr>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bl>
          </a:graphicData>
        </a:graphic>
      </p:graphicFrame>
      <p:graphicFrame>
        <p:nvGraphicFramePr>
          <p:cNvPr id="65" name="Table 64"/>
          <p:cNvGraphicFramePr>
            <a:graphicFrameLocks noGrp="1"/>
          </p:cNvGraphicFramePr>
          <p:nvPr>
            <p:extLst>
              <p:ext uri="{D42A27DB-BD31-4B8C-83A1-F6EECF244321}">
                <p14:modId xmlns:p14="http://schemas.microsoft.com/office/powerpoint/2010/main" val="1482151320"/>
              </p:ext>
            </p:extLst>
          </p:nvPr>
        </p:nvGraphicFramePr>
        <p:xfrm>
          <a:off x="6231100" y="1938921"/>
          <a:ext cx="2548912" cy="4202669"/>
        </p:xfrm>
        <a:graphic>
          <a:graphicData uri="http://schemas.openxmlformats.org/drawingml/2006/table">
            <a:tbl>
              <a:tblPr firstRow="1" bandRow="1">
                <a:tableStyleId>{5C22544A-7EE6-4342-B048-85BDC9FD1C3A}</a:tableStyleId>
              </a:tblPr>
              <a:tblGrid>
                <a:gridCol w="849637"/>
                <a:gridCol w="849638"/>
                <a:gridCol w="849637"/>
              </a:tblGrid>
              <a:tr h="305519">
                <a:tc>
                  <a:txBody>
                    <a:bodyPr/>
                    <a:lstStyle/>
                    <a:p>
                      <a:pPr algn="ctr"/>
                      <a:r>
                        <a:rPr lang="en-US" sz="1400" dirty="0" smtClean="0"/>
                        <a:t>Mode I</a:t>
                      </a:r>
                      <a:endParaRPr lang="en-US" sz="1400" dirty="0"/>
                    </a:p>
                  </a:txBody>
                  <a:tcPr anchor="ctr" anchorCtr="1"/>
                </a:tc>
                <a:tc>
                  <a:txBody>
                    <a:bodyPr/>
                    <a:lstStyle/>
                    <a:p>
                      <a:pPr algn="ctr"/>
                      <a:r>
                        <a:rPr lang="en-US" sz="1400" dirty="0" smtClean="0"/>
                        <a:t>Mode II</a:t>
                      </a:r>
                      <a:endParaRPr lang="en-US" sz="1400" dirty="0"/>
                    </a:p>
                  </a:txBody>
                  <a:tcPr anchor="ctr" anchorCtr="1"/>
                </a:tc>
                <a:tc>
                  <a:txBody>
                    <a:bodyPr/>
                    <a:lstStyle/>
                    <a:p>
                      <a:pPr algn="ctr"/>
                      <a:r>
                        <a:rPr lang="en-US" sz="1400" dirty="0" smtClean="0"/>
                        <a:t>Mode III</a:t>
                      </a:r>
                      <a:endParaRPr lang="en-US" sz="1400" dirty="0"/>
                    </a:p>
                  </a:txBody>
                  <a:tcPr anchor="ctr" anchorCtr="1"/>
                </a:tc>
              </a:tr>
              <a:tr h="458279">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rPr>
                        <a:t>10 Hz</a:t>
                      </a:r>
                    </a:p>
                  </a:txBody>
                  <a:tcPr anchor="ctr" anchorCtr="1"/>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noProof="0" dirty="0" smtClean="0">
                        <a:latin typeface="Calibri" panose="020F0502020204030204" pitchFamily="34" charset="0"/>
                      </a:endParaRPr>
                    </a:p>
                  </a:txBody>
                  <a:tcPr anchor="ctr" anchorCtr="1"/>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200" noProof="0" dirty="0" smtClean="0">
                        <a:latin typeface="Calibri" panose="020F0502020204030204" pitchFamily="34" charset="0"/>
                      </a:endParaRPr>
                    </a:p>
                  </a:txBody>
                  <a:tcPr anchor="ctr" anchorCtr="1"/>
                </a:tc>
              </a:tr>
              <a:tr h="458279">
                <a:tc>
                  <a:txBody>
                    <a:bodyPr/>
                    <a:lstStyle/>
                    <a:p>
                      <a:pPr algn="ctr"/>
                      <a:r>
                        <a:rPr lang="en-GB" sz="1200" baseline="0" noProof="0" dirty="0" smtClean="0">
                          <a:latin typeface="Calibri" panose="020F0502020204030204" pitchFamily="34" charset="0"/>
                        </a:rPr>
                        <a:t>1 keV</a:t>
                      </a:r>
                      <a:endParaRPr lang="en-GB" sz="1200" baseline="30000" noProof="0" dirty="0">
                        <a:latin typeface="Calibri" panose="020F0502020204030204" pitchFamily="34" charset="0"/>
                      </a:endParaRPr>
                    </a:p>
                  </a:txBody>
                  <a:tcPr anchor="ctr" anchorCtr="1"/>
                </a:tc>
                <a:tc>
                  <a:txBody>
                    <a:bodyPr/>
                    <a:lstStyle/>
                    <a:p>
                      <a:pPr algn="ctr"/>
                      <a:r>
                        <a:rPr lang="en-GB" sz="1200" noProof="0" dirty="0" smtClean="0">
                          <a:latin typeface="Calibri" panose="020F0502020204030204" pitchFamily="34" charset="0"/>
                        </a:rPr>
                        <a:t>1.5 keV</a:t>
                      </a:r>
                      <a:endParaRPr lang="en-GB" sz="1200" noProof="0" dirty="0">
                        <a:latin typeface="Calibri" panose="020F0502020204030204" pitchFamily="34" charset="0"/>
                      </a:endParaRPr>
                    </a:p>
                  </a:txBody>
                  <a:tcPr anchor="ctr" anchorCtr="1"/>
                </a:tc>
                <a:tc>
                  <a:txBody>
                    <a:bodyPr/>
                    <a:lstStyle/>
                    <a:p>
                      <a:pPr algn="ctr"/>
                      <a:r>
                        <a:rPr lang="en-GB" sz="1200" noProof="0" dirty="0" smtClean="0">
                          <a:latin typeface="Calibri" panose="020F0502020204030204" pitchFamily="34" charset="0"/>
                        </a:rPr>
                        <a:t>0.7 keV</a:t>
                      </a:r>
                      <a:endParaRPr lang="en-GB" sz="1200" noProof="0" dirty="0">
                        <a:latin typeface="Calibri" panose="020F0502020204030204" pitchFamily="34" charset="0"/>
                      </a:endParaRPr>
                    </a:p>
                  </a:txBody>
                  <a:tcPr anchor="ctr" anchorCtr="1"/>
                </a:tc>
              </a:tr>
              <a:tr h="689198">
                <a:tc gridSpan="3">
                  <a:txBody>
                    <a:bodyPr/>
                    <a:lstStyle/>
                    <a:p>
                      <a:pPr algn="ctr"/>
                      <a:r>
                        <a:rPr lang="en-GB" sz="1200" noProof="0" dirty="0" smtClean="0">
                          <a:latin typeface="Calibri" panose="020F0502020204030204" pitchFamily="34" charset="0"/>
                        </a:rPr>
                        <a:t>3.6 x 10</a:t>
                      </a:r>
                      <a:r>
                        <a:rPr lang="en-GB" sz="1200" baseline="30000" noProof="0" dirty="0" smtClean="0">
                          <a:latin typeface="Calibri" panose="020F0502020204030204" pitchFamily="34" charset="0"/>
                        </a:rPr>
                        <a:t>2 </a:t>
                      </a:r>
                      <a:r>
                        <a:rPr lang="en-GB" sz="1200" baseline="0" noProof="0" dirty="0" smtClean="0">
                          <a:latin typeface="Calibri" panose="020F0502020204030204" pitchFamily="34" charset="0"/>
                        </a:rPr>
                        <a:t> @1 keV</a:t>
                      </a:r>
                      <a:endParaRPr lang="en-GB" sz="1200" baseline="30000" noProof="0" dirty="0" smtClean="0">
                        <a:latin typeface="Calibri" panose="020F0502020204030204" pitchFamily="34" charset="0"/>
                      </a:endParaRPr>
                    </a:p>
                    <a:p>
                      <a:pPr algn="ctr"/>
                      <a:r>
                        <a:rPr lang="en-GB" sz="1200" baseline="30000" noProof="0" dirty="0" smtClean="0">
                          <a:latin typeface="Calibri" panose="020F0502020204030204" pitchFamily="34" charset="0"/>
                        </a:rPr>
                        <a:t> </a:t>
                      </a:r>
                      <a:r>
                        <a:rPr lang="en-GB" sz="1200" baseline="0" noProof="0" dirty="0" smtClean="0">
                          <a:latin typeface="Calibri" panose="020F0502020204030204" pitchFamily="34" charset="0"/>
                        </a:rPr>
                        <a:t>(maximum achievable)</a:t>
                      </a:r>
                      <a:endParaRPr lang="en-GB" sz="1200" baseline="0" noProof="0" dirty="0">
                        <a:latin typeface="Calibri" panose="020F0502020204030204" pitchFamily="34" charset="0"/>
                      </a:endParaRPr>
                    </a:p>
                  </a:txBody>
                  <a:tcPr anchor="ctr" anchorCtr="1"/>
                </a:tc>
                <a:tc hMerge="1">
                  <a:txBody>
                    <a:bodyPr/>
                    <a:lstStyle/>
                    <a:p>
                      <a:pPr algn="ctr"/>
                      <a:endParaRPr lang="en-GB" sz="1400" baseline="0" noProof="0" dirty="0">
                        <a:latin typeface="Calibri" panose="020F0502020204030204" pitchFamily="34" charset="0"/>
                      </a:endParaRPr>
                    </a:p>
                  </a:txBody>
                  <a:tcPr anchor="ctr" anchorCtr="1"/>
                </a:tc>
                <a:tc hMerge="1">
                  <a:txBody>
                    <a:bodyPr/>
                    <a:lstStyle/>
                    <a:p>
                      <a:pPr algn="ctr"/>
                      <a:endParaRPr lang="en-GB" sz="1400" baseline="0" noProof="0" dirty="0">
                        <a:latin typeface="Calibri" panose="020F0502020204030204" pitchFamily="34" charset="0"/>
                      </a:endParaRPr>
                    </a:p>
                  </a:txBody>
                  <a:tcPr anchor="ctr" anchorCtr="1"/>
                </a:tc>
              </a:tr>
              <a:tr h="458279">
                <a:tc gridSpan="3">
                  <a:txBody>
                    <a:bodyPr/>
                    <a:lstStyle/>
                    <a:p>
                      <a:pPr algn="ctr"/>
                      <a:r>
                        <a:rPr lang="en-GB" sz="1200" noProof="0" dirty="0" smtClean="0">
                          <a:latin typeface="Calibri" panose="020F0502020204030204" pitchFamily="34" charset="0"/>
                        </a:rPr>
                        <a:t>Full Frame</a:t>
                      </a: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r h="641590">
                <a:tc gridSpan="3">
                  <a:txBody>
                    <a:bodyPr/>
                    <a:lstStyle/>
                    <a:p>
                      <a:pPr algn="ctr"/>
                      <a:r>
                        <a:rPr lang="en-GB" sz="1200" noProof="0" dirty="0" smtClean="0">
                          <a:latin typeface="Calibri" panose="020F0502020204030204" pitchFamily="34" charset="0"/>
                        </a:rPr>
                        <a:t>Yes</a:t>
                      </a:r>
                      <a:endParaRPr lang="en-GB" sz="1200" baseline="0" noProof="0" dirty="0" smtClean="0">
                        <a:latin typeface="Calibri" panose="020F0502020204030204" pitchFamily="34" charset="0"/>
                      </a:endParaRPr>
                    </a:p>
                  </a:txBody>
                  <a:tcPr anchor="ctr" anchorCtr="1"/>
                </a:tc>
                <a:tc hMerge="1">
                  <a:txBody>
                    <a:bodyPr/>
                    <a:lstStyle/>
                    <a:p>
                      <a:pPr algn="ctr"/>
                      <a:endParaRPr lang="en-GB" sz="1200" noProof="0" dirty="0">
                        <a:latin typeface="Calibri" panose="020F0502020204030204" pitchFamily="34" charset="0"/>
                      </a:endParaRPr>
                    </a:p>
                  </a:txBody>
                  <a:tcPr anchor="ctr" anchorCtr="1"/>
                </a:tc>
                <a:tc hMerge="1">
                  <a:txBody>
                    <a:bodyPr/>
                    <a:lstStyle/>
                    <a:p>
                      <a:pPr algn="ctr"/>
                      <a:endParaRPr lang="en-GB" sz="1200" noProof="0" dirty="0">
                        <a:latin typeface="Calibri" panose="020F0502020204030204" pitchFamily="34" charset="0"/>
                      </a:endParaRPr>
                    </a:p>
                  </a:txBody>
                  <a:tcPr anchor="ctr" anchorCtr="1"/>
                </a:tc>
              </a:tr>
              <a:tr h="458279">
                <a:tc gridSpan="3">
                  <a:txBody>
                    <a:bodyPr/>
                    <a:lstStyle/>
                    <a:p>
                      <a:pPr algn="ctr"/>
                      <a:r>
                        <a:rPr lang="en-GB" sz="1200" noProof="0" dirty="0" smtClean="0">
                          <a:latin typeface="Calibri" panose="020F0502020204030204" pitchFamily="34" charset="0"/>
                        </a:rPr>
                        <a:t>1/10 of the</a:t>
                      </a:r>
                      <a:r>
                        <a:rPr lang="en-GB" sz="1200" baseline="0" noProof="0" dirty="0" smtClean="0">
                          <a:latin typeface="Calibri" panose="020F0502020204030204" pitchFamily="34" charset="0"/>
                        </a:rPr>
                        <a:t> </a:t>
                      </a:r>
                      <a:r>
                        <a:rPr lang="en-GB" sz="1200" noProof="0" dirty="0" smtClean="0">
                          <a:latin typeface="Calibri" panose="020F0502020204030204" pitchFamily="34" charset="0"/>
                        </a:rPr>
                        <a:t>pixel size</a:t>
                      </a: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r h="458279">
                <a:tc gridSpan="3">
                  <a:txBody>
                    <a:bodyPr/>
                    <a:lstStyle/>
                    <a:p>
                      <a:pPr algn="ctr"/>
                      <a:r>
                        <a:rPr lang="en-GB" sz="1200" noProof="0" dirty="0" smtClean="0">
                          <a:latin typeface="Calibri" panose="020F0502020204030204" pitchFamily="34" charset="0"/>
                        </a:rPr>
                        <a:t>Not available</a:t>
                      </a:r>
                      <a:endParaRPr lang="en-GB" sz="1200" noProof="0" dirty="0">
                        <a:latin typeface="Calibri" panose="020F0502020204030204" pitchFamily="34" charset="0"/>
                      </a:endParaRPr>
                    </a:p>
                  </a:txBody>
                  <a:tcPr anchor="ctr" anchorCtr="1"/>
                </a:tc>
                <a:tc hMerge="1">
                  <a:txBody>
                    <a:bodyPr/>
                    <a:lstStyle/>
                    <a:p>
                      <a:pPr algn="ctr"/>
                      <a:endParaRPr lang="en-GB" sz="1400" noProof="0" dirty="0">
                        <a:latin typeface="Calibri" panose="020F0502020204030204" pitchFamily="34" charset="0"/>
                      </a:endParaRPr>
                    </a:p>
                  </a:txBody>
                  <a:tcPr anchor="ctr" anchorCtr="1"/>
                </a:tc>
                <a:tc hMerge="1">
                  <a:txBody>
                    <a:bodyPr/>
                    <a:lstStyle/>
                    <a:p>
                      <a:pPr algn="ctr"/>
                      <a:endParaRPr lang="en-GB" sz="1400" noProof="0" dirty="0">
                        <a:latin typeface="Calibri" panose="020F0502020204030204" pitchFamily="34" charset="0"/>
                      </a:endParaRPr>
                    </a:p>
                  </a:txBody>
                  <a:tcPr anchor="ctr" anchorCtr="1"/>
                </a:tc>
              </a:tr>
              <a:tr h="274967">
                <a:tc gridSpan="3">
                  <a:txBody>
                    <a:bodyPr/>
                    <a:lstStyle/>
                    <a:p>
                      <a:pPr algn="ctr"/>
                      <a:r>
                        <a:rPr lang="en-GB" sz="1200" noProof="0" dirty="0" smtClean="0">
                          <a:latin typeface="Calibri" panose="020F0502020204030204" pitchFamily="34" charset="0"/>
                        </a:rPr>
                        <a:t>Not available</a:t>
                      </a: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c hMerge="1">
                  <a:txBody>
                    <a:bodyPr/>
                    <a:lstStyle/>
                    <a:p>
                      <a:pPr algn="ctr"/>
                      <a:endParaRPr lang="en-GB" sz="1400" noProof="0" dirty="0" smtClean="0">
                        <a:latin typeface="Calibri" panose="020F0502020204030204" pitchFamily="34" charset="0"/>
                      </a:endParaRPr>
                    </a:p>
                  </a:txBody>
                  <a:tcPr anchor="ctr" anchorCtr="1"/>
                </a:tc>
              </a:tr>
            </a:tbl>
          </a:graphicData>
        </a:graphic>
      </p:graphicFrame>
      <p:sp>
        <p:nvSpPr>
          <p:cNvPr id="66" name="Rectangle 15"/>
          <p:cNvSpPr txBox="1">
            <a:spLocks noChangeAspect="1" noChangeArrowheads="1"/>
          </p:cNvSpPr>
          <p:nvPr/>
        </p:nvSpPr>
        <p:spPr bwMode="auto">
          <a:xfrm>
            <a:off x="6301946" y="1541910"/>
            <a:ext cx="1160161" cy="36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36000" rIns="72000" bIns="3600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1800" b="1" dirty="0" smtClean="0">
                <a:solidFill>
                  <a:srgbClr val="FD930A"/>
                </a:solidFill>
              </a:rPr>
              <a:t>FastCCD</a:t>
            </a:r>
            <a:endParaRPr lang="en-GB" sz="1800" baseline="30000" dirty="0" smtClean="0">
              <a:solidFill>
                <a:srgbClr val="FD930A"/>
              </a:solidFill>
              <a:latin typeface="Arial" charset="0"/>
              <a:ea typeface="ＭＳ Ｐゴシック" charset="0"/>
              <a:sym typeface="Wingdings" charset="0"/>
            </a:endParaRPr>
          </a:p>
        </p:txBody>
      </p:sp>
      <p:sp>
        <p:nvSpPr>
          <p:cNvPr id="67" name="TextShape 5"/>
          <p:cNvSpPr txBox="1"/>
          <p:nvPr/>
        </p:nvSpPr>
        <p:spPr>
          <a:xfrm>
            <a:off x="3658973" y="6152647"/>
            <a:ext cx="2546865" cy="231677"/>
          </a:xfrm>
          <a:prstGeom prst="rect">
            <a:avLst/>
          </a:prstGeom>
          <a:noFill/>
          <a:ln w="54000">
            <a:noFill/>
          </a:ln>
        </p:spPr>
        <p:txBody>
          <a:bodyPr lIns="72000" tIns="36000" rIns="72000" bIns="36000"/>
          <a:lstStyle/>
          <a:p>
            <a:pPr>
              <a:buNone/>
            </a:pPr>
            <a:r>
              <a:rPr lang="en-US" baseline="30000" dirty="0">
                <a:solidFill>
                  <a:schemeClr val="tx1">
                    <a:alpha val="40000"/>
                  </a:schemeClr>
                </a:solidFill>
                <a:latin typeface="Arial"/>
                <a:ea typeface="ＭＳ Ｐゴシック"/>
              </a:rPr>
              <a:t>#</a:t>
            </a:r>
            <a:r>
              <a:rPr lang="en-US" dirty="0">
                <a:solidFill>
                  <a:schemeClr val="tx1">
                    <a:alpha val="40000"/>
                  </a:schemeClr>
                </a:solidFill>
                <a:latin typeface="Arial"/>
                <a:ea typeface="ＭＳ Ｐゴシック"/>
              </a:rPr>
              <a:t>Same performance is expected for 7 – 12 </a:t>
            </a:r>
            <a:r>
              <a:rPr lang="en-US" dirty="0" smtClean="0">
                <a:solidFill>
                  <a:schemeClr val="tx1">
                    <a:alpha val="40000"/>
                  </a:schemeClr>
                </a:solidFill>
                <a:latin typeface="Arial"/>
                <a:ea typeface="ＭＳ Ｐゴシック"/>
              </a:rPr>
              <a:t>keV</a:t>
            </a:r>
            <a:endParaRPr dirty="0">
              <a:solidFill>
                <a:schemeClr val="tx1">
                  <a:alpha val="40000"/>
                </a:schemeClr>
              </a:solidFill>
            </a:endParaRPr>
          </a:p>
        </p:txBody>
      </p:sp>
      <p:pic>
        <p:nvPicPr>
          <p:cNvPr id="15" name="Picture 14"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634" y="1112502"/>
            <a:ext cx="833419" cy="806183"/>
          </a:xfrm>
          <a:prstGeom prst="rect">
            <a:avLst/>
          </a:prstGeom>
        </p:spPr>
      </p:pic>
      <p:sp>
        <p:nvSpPr>
          <p:cNvPr id="17" name="TextShape 5"/>
          <p:cNvSpPr txBox="1"/>
          <p:nvPr/>
        </p:nvSpPr>
        <p:spPr>
          <a:xfrm>
            <a:off x="172994" y="6154020"/>
            <a:ext cx="2861276" cy="231677"/>
          </a:xfrm>
          <a:prstGeom prst="rect">
            <a:avLst/>
          </a:prstGeom>
          <a:noFill/>
          <a:ln w="54000">
            <a:noFill/>
          </a:ln>
        </p:spPr>
        <p:txBody>
          <a:bodyPr lIns="72000" tIns="36000" rIns="72000" bIns="36000"/>
          <a:lstStyle/>
          <a:p>
            <a:pPr>
              <a:buNone/>
            </a:pPr>
            <a:r>
              <a:rPr lang="en-US" baseline="30000" dirty="0" smtClean="0">
                <a:solidFill>
                  <a:schemeClr val="tx1">
                    <a:alpha val="40000"/>
                  </a:schemeClr>
                </a:solidFill>
                <a:latin typeface="Arial"/>
                <a:ea typeface="ＭＳ Ｐゴシック"/>
              </a:rPr>
              <a:t>&amp;</a:t>
            </a:r>
            <a:r>
              <a:rPr lang="en-US" dirty="0" smtClean="0">
                <a:solidFill>
                  <a:schemeClr val="tx1">
                    <a:alpha val="40000"/>
                  </a:schemeClr>
                </a:solidFill>
                <a:latin typeface="Arial"/>
                <a:ea typeface="ＭＳ Ｐゴシック"/>
              </a:rPr>
              <a:t>Remove empty frames for different bunch patterns</a:t>
            </a:r>
            <a:endParaRPr dirty="0">
              <a:solidFill>
                <a:schemeClr val="tx1">
                  <a:alpha val="40000"/>
                </a:schemeClr>
              </a:solidFill>
            </a:endParaRPr>
          </a:p>
        </p:txBody>
      </p:sp>
      <p:pic>
        <p:nvPicPr>
          <p:cNvPr id="20" name="Picture 19" descr="Screen Shot 2015-07-14 at 14.03.25.png"/>
          <p:cNvPicPr>
            <a:picLocks noChangeAspect="1"/>
          </p:cNvPicPr>
          <p:nvPr/>
        </p:nvPicPr>
        <p:blipFill>
          <a:blip r:embed="rId5">
            <a:alphaModFix amt="40000"/>
            <a:extLst>
              <a:ext uri="{28A0092B-C50C-407E-A947-70E740481C1C}">
                <a14:useLocalDpi xmlns:a14="http://schemas.microsoft.com/office/drawing/2010/main" val="0"/>
              </a:ext>
            </a:extLst>
          </a:blip>
          <a:stretch>
            <a:fillRect/>
          </a:stretch>
        </p:blipFill>
        <p:spPr>
          <a:xfrm>
            <a:off x="4958479" y="1132703"/>
            <a:ext cx="895489" cy="796324"/>
          </a:xfrm>
          <a:prstGeom prst="rect">
            <a:avLst/>
          </a:prstGeom>
        </p:spPr>
      </p:pic>
    </p:spTree>
    <p:extLst>
      <p:ext uri="{BB962C8B-B14F-4D97-AF65-F5344CB8AC3E}">
        <p14:creationId xmlns:p14="http://schemas.microsoft.com/office/powerpoint/2010/main" val="32987709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4100"/>
          <p:cNvSpPr/>
          <p:nvPr/>
        </p:nvSpPr>
        <p:spPr bwMode="auto">
          <a:xfrm>
            <a:off x="2232527" y="1202389"/>
            <a:ext cx="2513262" cy="4586138"/>
          </a:xfrm>
          <a:prstGeom prst="rect">
            <a:avLst/>
          </a:prstGeom>
          <a:gradFill flip="none" rotWithShape="1">
            <a:gsLst>
              <a:gs pos="80000">
                <a:schemeClr val="tx1">
                  <a:lumMod val="25000"/>
                  <a:lumOff val="75000"/>
                  <a:alpha val="50000"/>
                </a:schemeClr>
              </a:gs>
              <a:gs pos="100000">
                <a:srgbClr val="FFFFFF"/>
              </a:gs>
            </a:gsLst>
            <a:lin ang="0" scaled="1"/>
            <a:tileRect/>
          </a:gra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91" name="Rectangle 90"/>
          <p:cNvSpPr/>
          <p:nvPr/>
        </p:nvSpPr>
        <p:spPr bwMode="auto">
          <a:xfrm>
            <a:off x="4465053" y="1203158"/>
            <a:ext cx="3502526" cy="4577347"/>
          </a:xfrm>
          <a:prstGeom prst="rect">
            <a:avLst/>
          </a:prstGeom>
          <a:gradFill flip="none" rotWithShape="1">
            <a:gsLst>
              <a:gs pos="0">
                <a:schemeClr val="tx1">
                  <a:lumMod val="50000"/>
                  <a:lumOff val="50000"/>
                  <a:alpha val="50000"/>
                </a:schemeClr>
              </a:gs>
              <a:gs pos="80000">
                <a:schemeClr val="tx1">
                  <a:lumMod val="50000"/>
                  <a:lumOff val="50000"/>
                  <a:alpha val="4000"/>
                </a:schemeClr>
              </a:gs>
            </a:gsLst>
            <a:lin ang="10800000" scaled="0"/>
            <a:tileRect/>
          </a:gra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0" name="TextBox 9"/>
          <p:cNvSpPr txBox="1"/>
          <p:nvPr/>
        </p:nvSpPr>
        <p:spPr>
          <a:xfrm>
            <a:off x="0" y="1149686"/>
            <a:ext cx="1069474" cy="701731"/>
          </a:xfrm>
          <a:prstGeom prst="rect">
            <a:avLst/>
          </a:prstGeom>
          <a:solidFill>
            <a:schemeClr val="bg1"/>
          </a:solidFill>
        </p:spPr>
        <p:txBody>
          <a:bodyPr wrap="square" rtlCol="0">
            <a:spAutoFit/>
          </a:bodyPr>
          <a:lstStyle/>
          <a:p>
            <a:pPr algn="ctr">
              <a:buNone/>
            </a:pPr>
            <a:r>
              <a:rPr lang="en-US" sz="1800" b="1" dirty="0" smtClean="0">
                <a:solidFill>
                  <a:srgbClr val="372167"/>
                </a:solidFill>
              </a:rPr>
              <a:t>Pixel</a:t>
            </a:r>
          </a:p>
          <a:p>
            <a:pPr algn="ctr">
              <a:buNone/>
            </a:pPr>
            <a:r>
              <a:rPr lang="en-US" sz="1800" b="1" dirty="0" smtClean="0">
                <a:solidFill>
                  <a:srgbClr val="372167"/>
                </a:solidFill>
              </a:rPr>
              <a:t>Size</a:t>
            </a:r>
            <a:endParaRPr lang="en-US" sz="1800" b="1" dirty="0">
              <a:solidFill>
                <a:srgbClr val="372167"/>
              </a:solidFill>
            </a:endParaRPr>
          </a:p>
        </p:txBody>
      </p:sp>
      <p:sp>
        <p:nvSpPr>
          <p:cNvPr id="12" name="TextBox 11"/>
          <p:cNvSpPr txBox="1"/>
          <p:nvPr/>
        </p:nvSpPr>
        <p:spPr>
          <a:xfrm>
            <a:off x="40104" y="2010622"/>
            <a:ext cx="1042737" cy="369332"/>
          </a:xfrm>
          <a:prstGeom prst="rect">
            <a:avLst/>
          </a:prstGeom>
          <a:solidFill>
            <a:schemeClr val="bg1"/>
          </a:solidFill>
        </p:spPr>
        <p:txBody>
          <a:bodyPr wrap="square" rtlCol="0">
            <a:spAutoFit/>
          </a:bodyPr>
          <a:lstStyle/>
          <a:p>
            <a:pPr algn="ctr">
              <a:buNone/>
            </a:pPr>
            <a:r>
              <a:rPr lang="en-US" sz="1800" dirty="0" smtClean="0">
                <a:solidFill>
                  <a:srgbClr val="372167"/>
                </a:solidFill>
              </a:rPr>
              <a:t>500 </a:t>
            </a:r>
            <a:r>
              <a:rPr lang="en-US" sz="1800" dirty="0" err="1" smtClean="0">
                <a:solidFill>
                  <a:srgbClr val="372167"/>
                </a:solidFill>
              </a:rPr>
              <a:t>μm</a:t>
            </a:r>
            <a:endParaRPr lang="en-US" sz="1800" dirty="0" smtClean="0">
              <a:solidFill>
                <a:srgbClr val="372167"/>
              </a:solidFill>
            </a:endParaRPr>
          </a:p>
        </p:txBody>
      </p:sp>
      <p:sp>
        <p:nvSpPr>
          <p:cNvPr id="13" name="TextBox 12"/>
          <p:cNvSpPr txBox="1"/>
          <p:nvPr/>
        </p:nvSpPr>
        <p:spPr>
          <a:xfrm>
            <a:off x="40104" y="3232496"/>
            <a:ext cx="1042737" cy="369332"/>
          </a:xfrm>
          <a:prstGeom prst="rect">
            <a:avLst/>
          </a:prstGeom>
          <a:solidFill>
            <a:schemeClr val="bg1"/>
          </a:solidFill>
        </p:spPr>
        <p:txBody>
          <a:bodyPr wrap="square" rtlCol="0">
            <a:spAutoFit/>
          </a:bodyPr>
          <a:lstStyle/>
          <a:p>
            <a:pPr algn="ctr">
              <a:buNone/>
            </a:pPr>
            <a:r>
              <a:rPr lang="en-US" sz="1800" dirty="0" smtClean="0">
                <a:solidFill>
                  <a:srgbClr val="372167"/>
                </a:solidFill>
              </a:rPr>
              <a:t>200 </a:t>
            </a:r>
            <a:r>
              <a:rPr lang="en-US" sz="1800" dirty="0" err="1" smtClean="0">
                <a:solidFill>
                  <a:srgbClr val="372167"/>
                </a:solidFill>
              </a:rPr>
              <a:t>μm</a:t>
            </a:r>
            <a:endParaRPr lang="en-US" sz="1800" dirty="0" smtClean="0">
              <a:solidFill>
                <a:srgbClr val="372167"/>
              </a:solidFill>
            </a:endParaRPr>
          </a:p>
        </p:txBody>
      </p:sp>
      <p:sp>
        <p:nvSpPr>
          <p:cNvPr id="14" name="TextBox 13"/>
          <p:cNvSpPr txBox="1"/>
          <p:nvPr/>
        </p:nvSpPr>
        <p:spPr>
          <a:xfrm>
            <a:off x="205873" y="4146872"/>
            <a:ext cx="836860" cy="369332"/>
          </a:xfrm>
          <a:prstGeom prst="rect">
            <a:avLst/>
          </a:prstGeom>
          <a:solidFill>
            <a:schemeClr val="bg1"/>
          </a:solidFill>
        </p:spPr>
        <p:txBody>
          <a:bodyPr wrap="square" rtlCol="0">
            <a:spAutoFit/>
          </a:bodyPr>
          <a:lstStyle/>
          <a:p>
            <a:pPr algn="ctr">
              <a:buNone/>
            </a:pPr>
            <a:r>
              <a:rPr lang="en-US" sz="1800" dirty="0" smtClean="0">
                <a:solidFill>
                  <a:srgbClr val="372167"/>
                </a:solidFill>
              </a:rPr>
              <a:t>75 </a:t>
            </a:r>
            <a:r>
              <a:rPr lang="en-US" sz="1800" dirty="0" err="1" smtClean="0">
                <a:solidFill>
                  <a:srgbClr val="372167"/>
                </a:solidFill>
              </a:rPr>
              <a:t>μm</a:t>
            </a:r>
            <a:endParaRPr lang="en-US" sz="1800" dirty="0" smtClean="0">
              <a:solidFill>
                <a:srgbClr val="372167"/>
              </a:solidFill>
            </a:endParaRPr>
          </a:p>
        </p:txBody>
      </p:sp>
      <p:sp>
        <p:nvSpPr>
          <p:cNvPr id="15" name="TextBox 14"/>
          <p:cNvSpPr txBox="1"/>
          <p:nvPr/>
        </p:nvSpPr>
        <p:spPr>
          <a:xfrm>
            <a:off x="211225" y="4553264"/>
            <a:ext cx="836860" cy="369332"/>
          </a:xfrm>
          <a:prstGeom prst="rect">
            <a:avLst/>
          </a:prstGeom>
          <a:solidFill>
            <a:schemeClr val="bg1"/>
          </a:solidFill>
        </p:spPr>
        <p:txBody>
          <a:bodyPr wrap="square" rtlCol="0">
            <a:spAutoFit/>
          </a:bodyPr>
          <a:lstStyle/>
          <a:p>
            <a:pPr algn="ctr">
              <a:buNone/>
            </a:pPr>
            <a:r>
              <a:rPr lang="en-US" sz="1800" dirty="0" smtClean="0">
                <a:solidFill>
                  <a:srgbClr val="372167"/>
                </a:solidFill>
              </a:rPr>
              <a:t>50 </a:t>
            </a:r>
            <a:r>
              <a:rPr lang="en-US" sz="1800" dirty="0" err="1" smtClean="0">
                <a:solidFill>
                  <a:srgbClr val="372167"/>
                </a:solidFill>
              </a:rPr>
              <a:t>μm</a:t>
            </a:r>
            <a:endParaRPr lang="en-US" sz="1800" dirty="0" smtClean="0">
              <a:solidFill>
                <a:srgbClr val="372167"/>
              </a:solidFill>
            </a:endParaRPr>
          </a:p>
        </p:txBody>
      </p:sp>
      <p:sp>
        <p:nvSpPr>
          <p:cNvPr id="16" name="TextBox 15"/>
          <p:cNvSpPr txBox="1"/>
          <p:nvPr/>
        </p:nvSpPr>
        <p:spPr>
          <a:xfrm>
            <a:off x="203209" y="4946288"/>
            <a:ext cx="836860" cy="369332"/>
          </a:xfrm>
          <a:prstGeom prst="rect">
            <a:avLst/>
          </a:prstGeom>
          <a:solidFill>
            <a:schemeClr val="bg1"/>
          </a:solidFill>
        </p:spPr>
        <p:txBody>
          <a:bodyPr wrap="square" rtlCol="0">
            <a:spAutoFit/>
          </a:bodyPr>
          <a:lstStyle/>
          <a:p>
            <a:pPr algn="ctr">
              <a:buNone/>
            </a:pPr>
            <a:r>
              <a:rPr lang="en-US" sz="1800" dirty="0" smtClean="0">
                <a:solidFill>
                  <a:srgbClr val="372167"/>
                </a:solidFill>
              </a:rPr>
              <a:t>30 </a:t>
            </a:r>
            <a:r>
              <a:rPr lang="en-US" sz="1800" dirty="0" err="1" smtClean="0">
                <a:solidFill>
                  <a:srgbClr val="372167"/>
                </a:solidFill>
              </a:rPr>
              <a:t>μm</a:t>
            </a:r>
            <a:endParaRPr lang="en-US" sz="1800" dirty="0" smtClean="0">
              <a:solidFill>
                <a:srgbClr val="372167"/>
              </a:solidFill>
            </a:endParaRPr>
          </a:p>
        </p:txBody>
      </p:sp>
      <p:sp>
        <p:nvSpPr>
          <p:cNvPr id="84" name="TextBox 83"/>
          <p:cNvSpPr txBox="1"/>
          <p:nvPr/>
        </p:nvSpPr>
        <p:spPr>
          <a:xfrm>
            <a:off x="1056105" y="6061229"/>
            <a:ext cx="7967580" cy="369332"/>
          </a:xfrm>
          <a:prstGeom prst="rect">
            <a:avLst/>
          </a:prstGeom>
          <a:solidFill>
            <a:schemeClr val="bg1"/>
          </a:solidFill>
        </p:spPr>
        <p:txBody>
          <a:bodyPr wrap="square" rtlCol="0">
            <a:spAutoFit/>
          </a:bodyPr>
          <a:lstStyle/>
          <a:p>
            <a:pPr algn="ctr">
              <a:buNone/>
            </a:pPr>
            <a:r>
              <a:rPr lang="en-US" sz="1800" b="1" dirty="0" smtClean="0">
                <a:solidFill>
                  <a:srgbClr val="372167"/>
                </a:solidFill>
              </a:rPr>
              <a:t>Energy [keV]</a:t>
            </a:r>
          </a:p>
        </p:txBody>
      </p:sp>
      <p:sp>
        <p:nvSpPr>
          <p:cNvPr id="409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6F024603-50EC-45A7-88E9-780BAF159FCE}" type="slidenum">
              <a:rPr lang="en-GB" sz="1000">
                <a:solidFill>
                  <a:schemeClr val="bg1"/>
                </a:solidFill>
              </a:rPr>
              <a:pPr/>
              <a:t>2</a:t>
            </a:fld>
            <a:endParaRPr lang="en-GB" sz="1000">
              <a:solidFill>
                <a:schemeClr val="bg1"/>
              </a:solidFill>
            </a:endParaRPr>
          </a:p>
        </p:txBody>
      </p:sp>
      <p:sp>
        <p:nvSpPr>
          <p:cNvPr id="4" name="Title 1"/>
          <p:cNvSpPr>
            <a:spLocks noGrp="1"/>
          </p:cNvSpPr>
          <p:nvPr>
            <p:ph type="title"/>
          </p:nvPr>
        </p:nvSpPr>
        <p:spPr>
          <a:xfrm>
            <a:off x="1093788" y="541338"/>
            <a:ext cx="7283450" cy="481012"/>
          </a:xfrm>
        </p:spPr>
        <p:txBody>
          <a:bodyPr/>
          <a:lstStyle/>
          <a:p>
            <a:r>
              <a:rPr lang="en-US" dirty="0" smtClean="0"/>
              <a:t>Detectors for the European XFEL</a:t>
            </a:r>
            <a:endParaRPr lang="en-US" dirty="0"/>
          </a:p>
        </p:txBody>
      </p:sp>
      <p:cxnSp>
        <p:nvCxnSpPr>
          <p:cNvPr id="6" name="Straight Arrow Connector 5"/>
          <p:cNvCxnSpPr>
            <a:stCxn id="84" idx="1"/>
          </p:cNvCxnSpPr>
          <p:nvPr/>
        </p:nvCxnSpPr>
        <p:spPr bwMode="auto">
          <a:xfrm flipV="1">
            <a:off x="1056105" y="1203162"/>
            <a:ext cx="26737" cy="5042733"/>
          </a:xfrm>
          <a:prstGeom prst="straightConnector1">
            <a:avLst/>
          </a:prstGeom>
          <a:noFill/>
          <a:ln w="50800" cap="flat" cmpd="sng" algn="ctr">
            <a:solidFill>
              <a:schemeClr val="tx1">
                <a:lumMod val="90000"/>
                <a:lumOff val="10000"/>
              </a:schemeClr>
            </a:solidFill>
            <a:prstDash val="solid"/>
            <a:round/>
            <a:headEnd type="none" w="med" len="med"/>
            <a:tailEnd type="stealth" w="lg" len="lg"/>
          </a:ln>
          <a:effectLst/>
        </p:spPr>
      </p:cxnSp>
      <p:cxnSp>
        <p:nvCxnSpPr>
          <p:cNvPr id="8" name="Straight Arrow Connector 7"/>
          <p:cNvCxnSpPr/>
          <p:nvPr/>
        </p:nvCxnSpPr>
        <p:spPr bwMode="auto">
          <a:xfrm>
            <a:off x="641684" y="5801895"/>
            <a:ext cx="8382000" cy="26726"/>
          </a:xfrm>
          <a:prstGeom prst="straightConnector1">
            <a:avLst/>
          </a:prstGeom>
          <a:noFill/>
          <a:ln w="50800" cap="flat" cmpd="sng" algn="ctr">
            <a:solidFill>
              <a:schemeClr val="tx1">
                <a:lumMod val="90000"/>
                <a:lumOff val="10000"/>
              </a:schemeClr>
            </a:solidFill>
            <a:prstDash val="solid"/>
            <a:round/>
            <a:headEnd type="none" w="med" len="med"/>
            <a:tailEnd type="stealth" w="lg" len="lg"/>
          </a:ln>
          <a:effectLst/>
        </p:spPr>
      </p:cxnSp>
      <p:cxnSp>
        <p:nvCxnSpPr>
          <p:cNvPr id="17" name="Straight Connector 16"/>
          <p:cNvCxnSpPr/>
          <p:nvPr/>
        </p:nvCxnSpPr>
        <p:spPr bwMode="auto">
          <a:xfrm>
            <a:off x="1718235" y="5834865"/>
            <a:ext cx="0" cy="134472"/>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23" name="Straight Connector 22"/>
          <p:cNvCxnSpPr/>
          <p:nvPr/>
        </p:nvCxnSpPr>
        <p:spPr bwMode="auto">
          <a:xfrm>
            <a:off x="3633696" y="5834865"/>
            <a:ext cx="0" cy="134472"/>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24" name="Straight Connector 23"/>
          <p:cNvCxnSpPr/>
          <p:nvPr/>
        </p:nvCxnSpPr>
        <p:spPr bwMode="auto">
          <a:xfrm>
            <a:off x="6490447" y="5834865"/>
            <a:ext cx="0" cy="134472"/>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25" name="Straight Connector 24"/>
          <p:cNvCxnSpPr/>
          <p:nvPr/>
        </p:nvCxnSpPr>
        <p:spPr bwMode="auto">
          <a:xfrm>
            <a:off x="7464612" y="5834865"/>
            <a:ext cx="0" cy="134472"/>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26" name="Straight Connector 25"/>
          <p:cNvCxnSpPr/>
          <p:nvPr/>
        </p:nvCxnSpPr>
        <p:spPr bwMode="auto">
          <a:xfrm>
            <a:off x="8154895" y="5834865"/>
            <a:ext cx="0" cy="134472"/>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27" name="Straight Connector 26"/>
          <p:cNvCxnSpPr/>
          <p:nvPr/>
        </p:nvCxnSpPr>
        <p:spPr bwMode="auto">
          <a:xfrm flipH="1">
            <a:off x="2395838" y="5825405"/>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32" name="Straight Connector 31"/>
          <p:cNvCxnSpPr/>
          <p:nvPr/>
        </p:nvCxnSpPr>
        <p:spPr bwMode="auto">
          <a:xfrm flipH="1">
            <a:off x="2884623" y="5825405"/>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33" name="Straight Connector 32"/>
          <p:cNvCxnSpPr/>
          <p:nvPr/>
        </p:nvCxnSpPr>
        <p:spPr bwMode="auto">
          <a:xfrm flipH="1">
            <a:off x="3181188" y="5825405"/>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34" name="Straight Connector 33"/>
          <p:cNvCxnSpPr/>
          <p:nvPr/>
        </p:nvCxnSpPr>
        <p:spPr bwMode="auto">
          <a:xfrm flipH="1">
            <a:off x="3361048" y="5825405"/>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35" name="Straight Connector 34"/>
          <p:cNvCxnSpPr/>
          <p:nvPr/>
        </p:nvCxnSpPr>
        <p:spPr bwMode="auto">
          <a:xfrm flipH="1">
            <a:off x="3479123" y="5825405"/>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36" name="Straight Connector 35"/>
          <p:cNvCxnSpPr/>
          <p:nvPr/>
        </p:nvCxnSpPr>
        <p:spPr bwMode="auto">
          <a:xfrm flipH="1">
            <a:off x="3590333" y="5825405"/>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37" name="Straight Connector 36"/>
          <p:cNvCxnSpPr/>
          <p:nvPr/>
        </p:nvCxnSpPr>
        <p:spPr bwMode="auto">
          <a:xfrm flipH="1">
            <a:off x="3543648" y="5825405"/>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38" name="Straight Connector 37"/>
          <p:cNvCxnSpPr/>
          <p:nvPr/>
        </p:nvCxnSpPr>
        <p:spPr bwMode="auto">
          <a:xfrm flipH="1">
            <a:off x="4588498" y="5825405"/>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39" name="Straight Connector 38"/>
          <p:cNvCxnSpPr/>
          <p:nvPr/>
        </p:nvCxnSpPr>
        <p:spPr bwMode="auto">
          <a:xfrm flipH="1">
            <a:off x="5276368" y="5825405"/>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40" name="Straight Connector 39"/>
          <p:cNvCxnSpPr/>
          <p:nvPr/>
        </p:nvCxnSpPr>
        <p:spPr bwMode="auto">
          <a:xfrm flipH="1">
            <a:off x="5758288" y="5825405"/>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41" name="Straight Connector 40"/>
          <p:cNvCxnSpPr/>
          <p:nvPr/>
        </p:nvCxnSpPr>
        <p:spPr bwMode="auto">
          <a:xfrm flipH="1">
            <a:off x="6061718" y="5825405"/>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42" name="Straight Connector 41"/>
          <p:cNvCxnSpPr/>
          <p:nvPr/>
        </p:nvCxnSpPr>
        <p:spPr bwMode="auto">
          <a:xfrm flipH="1">
            <a:off x="6234713" y="5825405"/>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43" name="Straight Connector 42"/>
          <p:cNvCxnSpPr/>
          <p:nvPr/>
        </p:nvCxnSpPr>
        <p:spPr bwMode="auto">
          <a:xfrm flipH="1">
            <a:off x="6352788" y="5825405"/>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44" name="Straight Connector 43"/>
          <p:cNvCxnSpPr/>
          <p:nvPr/>
        </p:nvCxnSpPr>
        <p:spPr bwMode="auto">
          <a:xfrm flipH="1">
            <a:off x="6422808" y="5825405"/>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45" name="Straight Connector 44"/>
          <p:cNvCxnSpPr/>
          <p:nvPr/>
        </p:nvCxnSpPr>
        <p:spPr bwMode="auto">
          <a:xfrm flipH="1">
            <a:off x="6458503" y="5825405"/>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46" name="Straight Connector 45"/>
          <p:cNvCxnSpPr/>
          <p:nvPr/>
        </p:nvCxnSpPr>
        <p:spPr bwMode="auto">
          <a:xfrm flipH="1">
            <a:off x="7462163" y="5836190"/>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cxnSp>
        <p:nvCxnSpPr>
          <p:cNvPr id="47" name="Straight Connector 46"/>
          <p:cNvCxnSpPr/>
          <p:nvPr/>
        </p:nvCxnSpPr>
        <p:spPr bwMode="auto">
          <a:xfrm flipH="1">
            <a:off x="8150033" y="5837560"/>
            <a:ext cx="3402" cy="92468"/>
          </a:xfrm>
          <a:prstGeom prst="line">
            <a:avLst/>
          </a:prstGeom>
          <a:noFill/>
          <a:ln w="31750" cap="flat" cmpd="sng" algn="ctr">
            <a:solidFill>
              <a:schemeClr val="tx1">
                <a:lumMod val="90000"/>
                <a:lumOff val="10000"/>
              </a:schemeClr>
            </a:solidFill>
            <a:prstDash val="solid"/>
            <a:round/>
            <a:headEnd type="none" w="med" len="med"/>
            <a:tailEnd type="none" w="med" len="med"/>
          </a:ln>
          <a:effectLst/>
        </p:spPr>
      </p:cxnSp>
      <p:sp>
        <p:nvSpPr>
          <p:cNvPr id="48" name="TextBox 47"/>
          <p:cNvSpPr txBox="1"/>
          <p:nvPr/>
        </p:nvSpPr>
        <p:spPr>
          <a:xfrm>
            <a:off x="1445485" y="5988076"/>
            <a:ext cx="540335" cy="276999"/>
          </a:xfrm>
          <a:prstGeom prst="rect">
            <a:avLst/>
          </a:prstGeom>
          <a:solidFill>
            <a:schemeClr val="bg1"/>
          </a:solidFill>
        </p:spPr>
        <p:txBody>
          <a:bodyPr wrap="square" rtlCol="0">
            <a:spAutoFit/>
          </a:bodyPr>
          <a:lstStyle/>
          <a:p>
            <a:pPr algn="ctr">
              <a:buNone/>
            </a:pPr>
            <a:r>
              <a:rPr lang="en-US" sz="1200" b="1" dirty="0" smtClean="0">
                <a:solidFill>
                  <a:srgbClr val="372167"/>
                </a:solidFill>
              </a:rPr>
              <a:t>0.2</a:t>
            </a:r>
          </a:p>
        </p:txBody>
      </p:sp>
      <p:sp>
        <p:nvSpPr>
          <p:cNvPr id="49" name="TextBox 48"/>
          <p:cNvSpPr txBox="1"/>
          <p:nvPr/>
        </p:nvSpPr>
        <p:spPr>
          <a:xfrm>
            <a:off x="3375881" y="5988076"/>
            <a:ext cx="540335" cy="276999"/>
          </a:xfrm>
          <a:prstGeom prst="rect">
            <a:avLst/>
          </a:prstGeom>
          <a:solidFill>
            <a:schemeClr val="bg1"/>
          </a:solidFill>
        </p:spPr>
        <p:txBody>
          <a:bodyPr wrap="square" rtlCol="0">
            <a:spAutoFit/>
          </a:bodyPr>
          <a:lstStyle/>
          <a:p>
            <a:pPr algn="ctr">
              <a:buNone/>
            </a:pPr>
            <a:r>
              <a:rPr lang="en-US" sz="1200" b="1" dirty="0" smtClean="0">
                <a:solidFill>
                  <a:srgbClr val="372167"/>
                </a:solidFill>
              </a:rPr>
              <a:t>1.0</a:t>
            </a:r>
          </a:p>
        </p:txBody>
      </p:sp>
      <p:sp>
        <p:nvSpPr>
          <p:cNvPr id="50" name="TextBox 49"/>
          <p:cNvSpPr txBox="1"/>
          <p:nvPr/>
        </p:nvSpPr>
        <p:spPr>
          <a:xfrm>
            <a:off x="6218359" y="5988076"/>
            <a:ext cx="540335" cy="276999"/>
          </a:xfrm>
          <a:prstGeom prst="rect">
            <a:avLst/>
          </a:prstGeom>
          <a:solidFill>
            <a:schemeClr val="bg1"/>
          </a:solidFill>
        </p:spPr>
        <p:txBody>
          <a:bodyPr wrap="square" rtlCol="0">
            <a:spAutoFit/>
          </a:bodyPr>
          <a:lstStyle/>
          <a:p>
            <a:pPr algn="ctr">
              <a:buNone/>
            </a:pPr>
            <a:r>
              <a:rPr lang="en-US" sz="1200" b="1" dirty="0" smtClean="0">
                <a:solidFill>
                  <a:srgbClr val="372167"/>
                </a:solidFill>
              </a:rPr>
              <a:t>10</a:t>
            </a:r>
          </a:p>
        </p:txBody>
      </p:sp>
      <p:sp>
        <p:nvSpPr>
          <p:cNvPr id="51" name="TextBox 50"/>
          <p:cNvSpPr txBox="1"/>
          <p:nvPr/>
        </p:nvSpPr>
        <p:spPr>
          <a:xfrm>
            <a:off x="7202030" y="5988076"/>
            <a:ext cx="540335" cy="276999"/>
          </a:xfrm>
          <a:prstGeom prst="rect">
            <a:avLst/>
          </a:prstGeom>
          <a:solidFill>
            <a:schemeClr val="bg1"/>
          </a:solidFill>
        </p:spPr>
        <p:txBody>
          <a:bodyPr wrap="square" rtlCol="0">
            <a:spAutoFit/>
          </a:bodyPr>
          <a:lstStyle/>
          <a:p>
            <a:pPr algn="ctr">
              <a:buNone/>
            </a:pPr>
            <a:r>
              <a:rPr lang="en-US" sz="1200" b="1" dirty="0">
                <a:solidFill>
                  <a:srgbClr val="372167"/>
                </a:solidFill>
              </a:rPr>
              <a:t>2</a:t>
            </a:r>
            <a:r>
              <a:rPr lang="en-US" sz="1200" b="1" dirty="0" smtClean="0">
                <a:solidFill>
                  <a:srgbClr val="372167"/>
                </a:solidFill>
              </a:rPr>
              <a:t>0</a:t>
            </a:r>
          </a:p>
        </p:txBody>
      </p:sp>
      <p:sp>
        <p:nvSpPr>
          <p:cNvPr id="52" name="TextBox 51"/>
          <p:cNvSpPr txBox="1"/>
          <p:nvPr/>
        </p:nvSpPr>
        <p:spPr>
          <a:xfrm>
            <a:off x="7897066" y="5988076"/>
            <a:ext cx="540335" cy="276999"/>
          </a:xfrm>
          <a:prstGeom prst="rect">
            <a:avLst/>
          </a:prstGeom>
          <a:solidFill>
            <a:schemeClr val="bg1"/>
          </a:solidFill>
        </p:spPr>
        <p:txBody>
          <a:bodyPr wrap="square" rtlCol="0">
            <a:spAutoFit/>
          </a:bodyPr>
          <a:lstStyle/>
          <a:p>
            <a:pPr algn="ctr">
              <a:buNone/>
            </a:pPr>
            <a:r>
              <a:rPr lang="en-US" sz="1200" b="1" dirty="0" smtClean="0">
                <a:solidFill>
                  <a:srgbClr val="372167"/>
                </a:solidFill>
              </a:rPr>
              <a:t>30</a:t>
            </a:r>
          </a:p>
        </p:txBody>
      </p:sp>
      <p:sp>
        <p:nvSpPr>
          <p:cNvPr id="2" name="Rectangle 1"/>
          <p:cNvSpPr/>
          <p:nvPr/>
        </p:nvSpPr>
        <p:spPr bwMode="auto">
          <a:xfrm>
            <a:off x="1154545" y="5091545"/>
            <a:ext cx="5080000" cy="92364"/>
          </a:xfrm>
          <a:prstGeom prst="rect">
            <a:avLst/>
          </a:prstGeom>
          <a:solidFill>
            <a:schemeClr val="accent2">
              <a:lumMod val="60000"/>
              <a:lumOff val="40000"/>
            </a:schemeClr>
          </a:solidFill>
          <a:ln w="2857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3" name="Rectangle 52"/>
          <p:cNvSpPr/>
          <p:nvPr/>
        </p:nvSpPr>
        <p:spPr bwMode="auto">
          <a:xfrm>
            <a:off x="2496127" y="4747489"/>
            <a:ext cx="2075873" cy="90056"/>
          </a:xfrm>
          <a:prstGeom prst="rect">
            <a:avLst/>
          </a:prstGeom>
          <a:solidFill>
            <a:schemeClr val="accent2">
              <a:lumMod val="60000"/>
              <a:lumOff val="40000"/>
            </a:schemeClr>
          </a:solidFill>
          <a:ln w="2857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4" name="Rectangle 53"/>
          <p:cNvSpPr/>
          <p:nvPr/>
        </p:nvSpPr>
        <p:spPr bwMode="auto">
          <a:xfrm>
            <a:off x="5511800" y="4772892"/>
            <a:ext cx="1981666" cy="94267"/>
          </a:xfrm>
          <a:prstGeom prst="rect">
            <a:avLst/>
          </a:prstGeom>
          <a:solidFill>
            <a:schemeClr val="accent2">
              <a:lumMod val="60000"/>
              <a:lumOff val="40000"/>
            </a:schemeClr>
          </a:solidFill>
          <a:ln w="2857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5" name="Rectangle 54"/>
          <p:cNvSpPr/>
          <p:nvPr/>
        </p:nvSpPr>
        <p:spPr bwMode="auto">
          <a:xfrm>
            <a:off x="1149927" y="4394200"/>
            <a:ext cx="6331527" cy="85435"/>
          </a:xfrm>
          <a:prstGeom prst="rect">
            <a:avLst/>
          </a:prstGeom>
          <a:solidFill>
            <a:schemeClr val="accent2">
              <a:lumMod val="60000"/>
              <a:lumOff val="40000"/>
            </a:schemeClr>
          </a:solidFill>
          <a:ln w="2857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6" name="Rectangle 55"/>
          <p:cNvSpPr/>
          <p:nvPr/>
        </p:nvSpPr>
        <p:spPr bwMode="auto">
          <a:xfrm>
            <a:off x="3207328" y="3068782"/>
            <a:ext cx="2738582" cy="83127"/>
          </a:xfrm>
          <a:prstGeom prst="rect">
            <a:avLst/>
          </a:prstGeom>
          <a:solidFill>
            <a:schemeClr val="accent2">
              <a:lumMod val="60000"/>
              <a:lumOff val="40000"/>
            </a:schemeClr>
          </a:solidFill>
          <a:ln w="2857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7" name="Rectangle 56"/>
          <p:cNvSpPr/>
          <p:nvPr/>
        </p:nvSpPr>
        <p:spPr bwMode="auto">
          <a:xfrm>
            <a:off x="5611092" y="3463641"/>
            <a:ext cx="1396999" cy="80818"/>
          </a:xfrm>
          <a:prstGeom prst="rect">
            <a:avLst/>
          </a:prstGeom>
          <a:solidFill>
            <a:schemeClr val="accent2">
              <a:lumMod val="60000"/>
              <a:lumOff val="40000"/>
            </a:schemeClr>
          </a:solidFill>
          <a:ln w="2857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8" name="Rectangle 57"/>
          <p:cNvSpPr/>
          <p:nvPr/>
        </p:nvSpPr>
        <p:spPr bwMode="auto">
          <a:xfrm>
            <a:off x="5982856" y="2322950"/>
            <a:ext cx="1479058" cy="114574"/>
          </a:xfrm>
          <a:prstGeom prst="rect">
            <a:avLst/>
          </a:prstGeom>
          <a:solidFill>
            <a:schemeClr val="accent2">
              <a:lumMod val="60000"/>
              <a:lumOff val="40000"/>
            </a:schemeClr>
          </a:solidFill>
          <a:ln w="2857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pic>
        <p:nvPicPr>
          <p:cNvPr id="5" name="Picture 4"/>
          <p:cNvPicPr>
            <a:picLocks noChangeAspect="1"/>
          </p:cNvPicPr>
          <p:nvPr/>
        </p:nvPicPr>
        <p:blipFill>
          <a:blip r:embed="rId3"/>
          <a:stretch>
            <a:fillRect/>
          </a:stretch>
        </p:blipFill>
        <p:spPr>
          <a:xfrm>
            <a:off x="3793350" y="2276656"/>
            <a:ext cx="900561" cy="900569"/>
          </a:xfrm>
          <a:prstGeom prst="rect">
            <a:avLst/>
          </a:prstGeom>
        </p:spPr>
      </p:pic>
      <p:pic>
        <p:nvPicPr>
          <p:cNvPr id="9" name="Picture 8"/>
          <p:cNvPicPr>
            <a:picLocks noChangeAspect="1"/>
          </p:cNvPicPr>
          <p:nvPr/>
        </p:nvPicPr>
        <p:blipFill>
          <a:blip r:embed="rId4"/>
          <a:stretch>
            <a:fillRect/>
          </a:stretch>
        </p:blipFill>
        <p:spPr>
          <a:xfrm>
            <a:off x="6100618" y="1624382"/>
            <a:ext cx="899286" cy="810437"/>
          </a:xfrm>
          <a:prstGeom prst="rect">
            <a:avLst/>
          </a:prstGeom>
        </p:spPr>
      </p:pic>
      <p:pic>
        <p:nvPicPr>
          <p:cNvPr id="11" name="Picture 10"/>
          <p:cNvPicPr>
            <a:picLocks noChangeAspect="1"/>
          </p:cNvPicPr>
          <p:nvPr/>
        </p:nvPicPr>
        <p:blipFill>
          <a:blip r:embed="rId5"/>
          <a:stretch>
            <a:fillRect/>
          </a:stretch>
        </p:blipFill>
        <p:spPr>
          <a:xfrm>
            <a:off x="6196446" y="4053188"/>
            <a:ext cx="1081427" cy="809978"/>
          </a:xfrm>
          <a:prstGeom prst="rect">
            <a:avLst/>
          </a:prstGeom>
        </p:spPr>
      </p:pic>
      <p:pic>
        <p:nvPicPr>
          <p:cNvPr id="18" name="Picture 17"/>
          <p:cNvPicPr>
            <a:picLocks noChangeAspect="1"/>
          </p:cNvPicPr>
          <p:nvPr/>
        </p:nvPicPr>
        <p:blipFill>
          <a:blip r:embed="rId6"/>
          <a:stretch>
            <a:fillRect/>
          </a:stretch>
        </p:blipFill>
        <p:spPr>
          <a:xfrm>
            <a:off x="4403437" y="3938336"/>
            <a:ext cx="900430" cy="540895"/>
          </a:xfrm>
          <a:prstGeom prst="rect">
            <a:avLst/>
          </a:prstGeom>
        </p:spPr>
      </p:pic>
      <p:pic>
        <p:nvPicPr>
          <p:cNvPr id="19" name="Picture 18"/>
          <p:cNvPicPr>
            <a:picLocks noChangeAspect="1"/>
          </p:cNvPicPr>
          <p:nvPr/>
        </p:nvPicPr>
        <p:blipFill>
          <a:blip r:embed="rId7"/>
          <a:stretch>
            <a:fillRect/>
          </a:stretch>
        </p:blipFill>
        <p:spPr>
          <a:xfrm>
            <a:off x="2836718" y="4051298"/>
            <a:ext cx="1078434" cy="785267"/>
          </a:xfrm>
          <a:prstGeom prst="rect">
            <a:avLst/>
          </a:prstGeom>
        </p:spPr>
      </p:pic>
      <p:sp>
        <p:nvSpPr>
          <p:cNvPr id="59" name="TextBox 58"/>
          <p:cNvSpPr txBox="1"/>
          <p:nvPr/>
        </p:nvSpPr>
        <p:spPr>
          <a:xfrm>
            <a:off x="3733313" y="1914504"/>
            <a:ext cx="1042737" cy="369332"/>
          </a:xfrm>
          <a:prstGeom prst="rect">
            <a:avLst/>
          </a:prstGeom>
          <a:noFill/>
        </p:spPr>
        <p:txBody>
          <a:bodyPr wrap="square" rtlCol="0">
            <a:spAutoFit/>
          </a:bodyPr>
          <a:lstStyle/>
          <a:p>
            <a:pPr algn="ctr">
              <a:buNone/>
            </a:pPr>
            <a:r>
              <a:rPr lang="en-US" sz="1800" b="1" dirty="0" smtClean="0">
                <a:solidFill>
                  <a:srgbClr val="372167"/>
                </a:solidFill>
              </a:rPr>
              <a:t>DSSC</a:t>
            </a:r>
          </a:p>
        </p:txBody>
      </p:sp>
      <p:sp>
        <p:nvSpPr>
          <p:cNvPr id="60" name="TextBox 59"/>
          <p:cNvSpPr txBox="1"/>
          <p:nvPr/>
        </p:nvSpPr>
        <p:spPr>
          <a:xfrm>
            <a:off x="5850866" y="2424710"/>
            <a:ext cx="1042737" cy="369332"/>
          </a:xfrm>
          <a:prstGeom prst="rect">
            <a:avLst/>
          </a:prstGeom>
          <a:noFill/>
        </p:spPr>
        <p:txBody>
          <a:bodyPr wrap="square" rtlCol="0">
            <a:spAutoFit/>
          </a:bodyPr>
          <a:lstStyle/>
          <a:p>
            <a:pPr algn="ctr">
              <a:buNone/>
            </a:pPr>
            <a:r>
              <a:rPr lang="en-US" sz="1800" b="1" dirty="0" smtClean="0">
                <a:solidFill>
                  <a:srgbClr val="372167"/>
                </a:solidFill>
              </a:rPr>
              <a:t>AGIPD</a:t>
            </a:r>
          </a:p>
        </p:txBody>
      </p:sp>
      <p:sp>
        <p:nvSpPr>
          <p:cNvPr id="61" name="TextBox 60"/>
          <p:cNvSpPr txBox="1"/>
          <p:nvPr/>
        </p:nvSpPr>
        <p:spPr>
          <a:xfrm>
            <a:off x="6056738" y="1288970"/>
            <a:ext cx="1042737" cy="369332"/>
          </a:xfrm>
          <a:prstGeom prst="rect">
            <a:avLst/>
          </a:prstGeom>
          <a:noFill/>
        </p:spPr>
        <p:txBody>
          <a:bodyPr wrap="square" rtlCol="0">
            <a:spAutoFit/>
          </a:bodyPr>
          <a:lstStyle/>
          <a:p>
            <a:pPr algn="ctr">
              <a:buNone/>
            </a:pPr>
            <a:r>
              <a:rPr lang="en-US" sz="1800" b="1" dirty="0" smtClean="0">
                <a:solidFill>
                  <a:srgbClr val="372167"/>
                </a:solidFill>
              </a:rPr>
              <a:t>LPD</a:t>
            </a:r>
          </a:p>
        </p:txBody>
      </p:sp>
      <p:sp>
        <p:nvSpPr>
          <p:cNvPr id="62" name="TextBox 61"/>
          <p:cNvSpPr txBox="1"/>
          <p:nvPr/>
        </p:nvSpPr>
        <p:spPr>
          <a:xfrm>
            <a:off x="5966694" y="3689704"/>
            <a:ext cx="1549407" cy="369332"/>
          </a:xfrm>
          <a:prstGeom prst="rect">
            <a:avLst/>
          </a:prstGeom>
          <a:noFill/>
        </p:spPr>
        <p:txBody>
          <a:bodyPr wrap="square" rtlCol="0">
            <a:spAutoFit/>
          </a:bodyPr>
          <a:lstStyle/>
          <a:p>
            <a:pPr algn="ctr">
              <a:buNone/>
            </a:pPr>
            <a:r>
              <a:rPr lang="en-US" sz="1800" b="1" dirty="0" smtClean="0">
                <a:solidFill>
                  <a:srgbClr val="372167"/>
                </a:solidFill>
              </a:rPr>
              <a:t>Gotthard V2</a:t>
            </a:r>
          </a:p>
        </p:txBody>
      </p:sp>
      <p:sp>
        <p:nvSpPr>
          <p:cNvPr id="63" name="TextBox 62"/>
          <p:cNvSpPr txBox="1"/>
          <p:nvPr/>
        </p:nvSpPr>
        <p:spPr>
          <a:xfrm>
            <a:off x="4368798" y="3547139"/>
            <a:ext cx="1042737" cy="369332"/>
          </a:xfrm>
          <a:prstGeom prst="rect">
            <a:avLst/>
          </a:prstGeom>
          <a:noFill/>
        </p:spPr>
        <p:txBody>
          <a:bodyPr wrap="square" rtlCol="0">
            <a:spAutoFit/>
          </a:bodyPr>
          <a:lstStyle/>
          <a:p>
            <a:pPr algn="ctr">
              <a:buNone/>
            </a:pPr>
            <a:r>
              <a:rPr lang="en-US" sz="1800" b="1" dirty="0" smtClean="0">
                <a:solidFill>
                  <a:srgbClr val="372167"/>
                </a:solidFill>
              </a:rPr>
              <a:t>pnCCD</a:t>
            </a:r>
          </a:p>
        </p:txBody>
      </p:sp>
      <p:sp>
        <p:nvSpPr>
          <p:cNvPr id="64" name="TextBox 63"/>
          <p:cNvSpPr txBox="1"/>
          <p:nvPr/>
        </p:nvSpPr>
        <p:spPr>
          <a:xfrm>
            <a:off x="2850751" y="3709263"/>
            <a:ext cx="1042737" cy="369332"/>
          </a:xfrm>
          <a:prstGeom prst="rect">
            <a:avLst/>
          </a:prstGeom>
          <a:noFill/>
        </p:spPr>
        <p:txBody>
          <a:bodyPr wrap="square" rtlCol="0">
            <a:spAutoFit/>
          </a:bodyPr>
          <a:lstStyle/>
          <a:p>
            <a:pPr algn="ctr">
              <a:buNone/>
            </a:pPr>
            <a:r>
              <a:rPr lang="en-US" sz="1800" b="1" dirty="0" smtClean="0">
                <a:solidFill>
                  <a:srgbClr val="372167"/>
                </a:solidFill>
              </a:rPr>
              <a:t>MCP</a:t>
            </a:r>
          </a:p>
        </p:txBody>
      </p:sp>
      <p:sp>
        <p:nvSpPr>
          <p:cNvPr id="65" name="TextBox 64"/>
          <p:cNvSpPr txBox="1"/>
          <p:nvPr/>
        </p:nvSpPr>
        <p:spPr>
          <a:xfrm>
            <a:off x="1432969" y="3917024"/>
            <a:ext cx="1318495" cy="369332"/>
          </a:xfrm>
          <a:prstGeom prst="rect">
            <a:avLst/>
          </a:prstGeom>
          <a:noFill/>
        </p:spPr>
        <p:txBody>
          <a:bodyPr wrap="square" rtlCol="0">
            <a:spAutoFit/>
          </a:bodyPr>
          <a:lstStyle/>
          <a:p>
            <a:pPr algn="ctr">
              <a:buNone/>
            </a:pPr>
            <a:r>
              <a:rPr lang="en-US" sz="1800" b="1" dirty="0" smtClean="0">
                <a:solidFill>
                  <a:srgbClr val="372167"/>
                </a:solidFill>
              </a:rPr>
              <a:t>FastCCD</a:t>
            </a:r>
          </a:p>
        </p:txBody>
      </p:sp>
      <p:grpSp>
        <p:nvGrpSpPr>
          <p:cNvPr id="66" name="Group 65"/>
          <p:cNvGrpSpPr>
            <a:grpSpLocks noChangeAspect="1"/>
          </p:cNvGrpSpPr>
          <p:nvPr/>
        </p:nvGrpSpPr>
        <p:grpSpPr>
          <a:xfrm>
            <a:off x="7481436" y="1275466"/>
            <a:ext cx="1551709" cy="1103988"/>
            <a:chOff x="3481136" y="1310106"/>
            <a:chExt cx="704964" cy="486613"/>
          </a:xfrm>
        </p:grpSpPr>
        <p:sp>
          <p:nvSpPr>
            <p:cNvPr id="67" name="Explosion 2 66"/>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68" name="TextBox 67"/>
            <p:cNvSpPr txBox="1"/>
            <p:nvPr/>
          </p:nvSpPr>
          <p:spPr>
            <a:xfrm>
              <a:off x="3552836" y="1501588"/>
              <a:ext cx="500961" cy="145634"/>
            </a:xfrm>
            <a:prstGeom prst="rect">
              <a:avLst/>
            </a:prstGeom>
            <a:noFill/>
            <a:scene3d>
              <a:camera prst="orthographicFront">
                <a:rot lat="0" lon="0" rev="1500000"/>
              </a:camera>
              <a:lightRig rig="threePt" dir="t"/>
            </a:scene3d>
          </p:spPr>
          <p:txBody>
            <a:bodyPr wrap="square" rtlCol="0">
              <a:spAutoFit/>
            </a:bodyPr>
            <a:lstStyle/>
            <a:p>
              <a:pPr algn="ctr">
                <a:buNone/>
              </a:pPr>
              <a:r>
                <a:rPr lang="en-US" sz="1500" b="1" dirty="0" smtClean="0">
                  <a:solidFill>
                    <a:srgbClr val="FF0000"/>
                  </a:solidFill>
                </a:rPr>
                <a:t>4.5 MHz</a:t>
              </a:r>
              <a:endParaRPr lang="en-US" sz="1500" b="1" dirty="0">
                <a:solidFill>
                  <a:srgbClr val="FF0000"/>
                </a:solidFill>
              </a:endParaRPr>
            </a:p>
          </p:txBody>
        </p:sp>
      </p:grpSp>
      <p:grpSp>
        <p:nvGrpSpPr>
          <p:cNvPr id="78" name="Group 77"/>
          <p:cNvGrpSpPr>
            <a:grpSpLocks noChangeAspect="1"/>
          </p:cNvGrpSpPr>
          <p:nvPr/>
        </p:nvGrpSpPr>
        <p:grpSpPr>
          <a:xfrm>
            <a:off x="7301367" y="3923869"/>
            <a:ext cx="412442" cy="275997"/>
            <a:chOff x="3436584" y="1310106"/>
            <a:chExt cx="749516" cy="486613"/>
          </a:xfrm>
        </p:grpSpPr>
        <p:sp>
          <p:nvSpPr>
            <p:cNvPr id="79" name="Explosion 2 78"/>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80" name="TextBox 79"/>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sp>
        <p:nvSpPr>
          <p:cNvPr id="92" name="TextBox 91"/>
          <p:cNvSpPr txBox="1"/>
          <p:nvPr/>
        </p:nvSpPr>
        <p:spPr>
          <a:xfrm>
            <a:off x="5013158" y="5433532"/>
            <a:ext cx="2954417" cy="276999"/>
          </a:xfrm>
          <a:prstGeom prst="rect">
            <a:avLst/>
          </a:prstGeom>
          <a:noFill/>
        </p:spPr>
        <p:txBody>
          <a:bodyPr wrap="square" rtlCol="0">
            <a:spAutoFit/>
          </a:bodyPr>
          <a:lstStyle/>
          <a:p>
            <a:pPr algn="ctr">
              <a:buNone/>
            </a:pPr>
            <a:r>
              <a:rPr lang="en-US" sz="1200" b="1" dirty="0" smtClean="0">
                <a:solidFill>
                  <a:srgbClr val="372167"/>
                </a:solidFill>
              </a:rPr>
              <a:t>SASE 1/2 (2.3 – 25 keV)</a:t>
            </a:r>
          </a:p>
        </p:txBody>
      </p:sp>
      <p:sp>
        <p:nvSpPr>
          <p:cNvPr id="93" name="TextBox 92"/>
          <p:cNvSpPr txBox="1"/>
          <p:nvPr/>
        </p:nvSpPr>
        <p:spPr>
          <a:xfrm>
            <a:off x="2219158" y="5280408"/>
            <a:ext cx="3047999" cy="276999"/>
          </a:xfrm>
          <a:prstGeom prst="rect">
            <a:avLst/>
          </a:prstGeom>
          <a:noFill/>
        </p:spPr>
        <p:txBody>
          <a:bodyPr wrap="square" rtlCol="0">
            <a:spAutoFit/>
          </a:bodyPr>
          <a:lstStyle/>
          <a:p>
            <a:pPr algn="ctr">
              <a:buNone/>
            </a:pPr>
            <a:r>
              <a:rPr lang="en-US" sz="1200" b="1" dirty="0" smtClean="0">
                <a:solidFill>
                  <a:srgbClr val="372167"/>
                </a:solidFill>
              </a:rPr>
              <a:t>SASE 3 (0.25 – 3 keV)</a:t>
            </a:r>
          </a:p>
        </p:txBody>
      </p:sp>
      <p:cxnSp>
        <p:nvCxnSpPr>
          <p:cNvPr id="4103" name="Straight Arrow Connector 4102"/>
          <p:cNvCxnSpPr/>
          <p:nvPr/>
        </p:nvCxnSpPr>
        <p:spPr bwMode="auto">
          <a:xfrm>
            <a:off x="2219158" y="5558057"/>
            <a:ext cx="3047999" cy="0"/>
          </a:xfrm>
          <a:prstGeom prst="straightConnector1">
            <a:avLst/>
          </a:prstGeom>
          <a:noFill/>
          <a:ln w="38100" cap="flat" cmpd="sng" algn="ctr">
            <a:solidFill>
              <a:schemeClr val="folHlink"/>
            </a:solidFill>
            <a:prstDash val="solid"/>
            <a:round/>
            <a:headEnd type="arrow"/>
            <a:tailEnd type="stealth" w="lg" len="lg"/>
          </a:ln>
          <a:effectLst/>
        </p:spPr>
      </p:cxnSp>
      <p:cxnSp>
        <p:nvCxnSpPr>
          <p:cNvPr id="97" name="Straight Arrow Connector 96"/>
          <p:cNvCxnSpPr/>
          <p:nvPr/>
        </p:nvCxnSpPr>
        <p:spPr bwMode="auto">
          <a:xfrm>
            <a:off x="4831342" y="5697088"/>
            <a:ext cx="3122869" cy="11228"/>
          </a:xfrm>
          <a:prstGeom prst="straightConnector1">
            <a:avLst/>
          </a:prstGeom>
          <a:noFill/>
          <a:ln w="38100" cap="flat" cmpd="sng" algn="ctr">
            <a:solidFill>
              <a:schemeClr val="folHlink"/>
            </a:solidFill>
            <a:prstDash val="solid"/>
            <a:round/>
            <a:headEnd type="arrow"/>
            <a:tailEnd type="stealth" w="lg" len="lg"/>
          </a:ln>
          <a:effectLst/>
        </p:spPr>
      </p:cxnSp>
      <p:pic>
        <p:nvPicPr>
          <p:cNvPr id="21" name="Picture 20" descr="Untitle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1826" y="4266177"/>
            <a:ext cx="932688" cy="902208"/>
          </a:xfrm>
          <a:prstGeom prst="rect">
            <a:avLst/>
          </a:prstGeom>
        </p:spPr>
      </p:pic>
      <p:grpSp>
        <p:nvGrpSpPr>
          <p:cNvPr id="85" name="Group 84"/>
          <p:cNvGrpSpPr>
            <a:grpSpLocks noChangeAspect="1"/>
          </p:cNvGrpSpPr>
          <p:nvPr/>
        </p:nvGrpSpPr>
        <p:grpSpPr>
          <a:xfrm>
            <a:off x="6793367" y="2555444"/>
            <a:ext cx="412442" cy="275997"/>
            <a:chOff x="3436584" y="1310106"/>
            <a:chExt cx="749516" cy="486613"/>
          </a:xfrm>
        </p:grpSpPr>
        <p:sp>
          <p:nvSpPr>
            <p:cNvPr id="86" name="Explosion 2 85"/>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87" name="TextBox 86"/>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grpSp>
        <p:nvGrpSpPr>
          <p:cNvPr id="88" name="Group 87"/>
          <p:cNvGrpSpPr>
            <a:grpSpLocks noChangeAspect="1"/>
          </p:cNvGrpSpPr>
          <p:nvPr/>
        </p:nvGrpSpPr>
        <p:grpSpPr>
          <a:xfrm>
            <a:off x="6929892" y="1412444"/>
            <a:ext cx="412442" cy="275997"/>
            <a:chOff x="3436584" y="1310106"/>
            <a:chExt cx="749516" cy="486613"/>
          </a:xfrm>
        </p:grpSpPr>
        <p:sp>
          <p:nvSpPr>
            <p:cNvPr id="89" name="Explosion 2 88"/>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90" name="TextBox 89"/>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grpSp>
        <p:nvGrpSpPr>
          <p:cNvPr id="94" name="Group 93"/>
          <p:cNvGrpSpPr>
            <a:grpSpLocks noChangeAspect="1"/>
          </p:cNvGrpSpPr>
          <p:nvPr/>
        </p:nvGrpSpPr>
        <p:grpSpPr>
          <a:xfrm>
            <a:off x="4621667" y="2107769"/>
            <a:ext cx="412442" cy="275997"/>
            <a:chOff x="3436584" y="1310106"/>
            <a:chExt cx="749516" cy="486613"/>
          </a:xfrm>
        </p:grpSpPr>
        <p:sp>
          <p:nvSpPr>
            <p:cNvPr id="95" name="Explosion 2 94"/>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96" name="TextBox 95"/>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grpSp>
        <p:nvGrpSpPr>
          <p:cNvPr id="98" name="Group 97"/>
          <p:cNvGrpSpPr>
            <a:grpSpLocks noChangeAspect="1"/>
          </p:cNvGrpSpPr>
          <p:nvPr/>
        </p:nvGrpSpPr>
        <p:grpSpPr>
          <a:xfrm>
            <a:off x="3751717" y="3892119"/>
            <a:ext cx="412442" cy="275997"/>
            <a:chOff x="3436584" y="1310106"/>
            <a:chExt cx="749516" cy="486613"/>
          </a:xfrm>
        </p:grpSpPr>
        <p:sp>
          <p:nvSpPr>
            <p:cNvPr id="99" name="Explosion 2 98"/>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100" name="TextBox 99"/>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pic>
        <p:nvPicPr>
          <p:cNvPr id="101" name="Picture 100" descr="Screen Shot 2015-07-14 at 14.03.2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3886" y="2732214"/>
            <a:ext cx="887772" cy="789461"/>
          </a:xfrm>
          <a:prstGeom prst="rect">
            <a:avLst/>
          </a:prstGeom>
        </p:spPr>
      </p:pic>
    </p:spTree>
    <p:extLst>
      <p:ext uri="{BB962C8B-B14F-4D97-AF65-F5344CB8AC3E}">
        <p14:creationId xmlns:p14="http://schemas.microsoft.com/office/powerpoint/2010/main" val="19012049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Calibration Plan &amp; Schedule – Example DSSC</a:t>
            </a:r>
            <a:endParaRPr lang="en-US" sz="2400" dirty="0"/>
          </a:p>
        </p:txBody>
      </p:sp>
      <p:sp>
        <p:nvSpPr>
          <p:cNvPr id="4" name="Slide Number Placeholder 3"/>
          <p:cNvSpPr>
            <a:spLocks noGrp="1"/>
          </p:cNvSpPr>
          <p:nvPr>
            <p:ph type="sldNum" sz="quarter" idx="10"/>
          </p:nvPr>
        </p:nvSpPr>
        <p:spPr/>
        <p:txBody>
          <a:bodyPr/>
          <a:lstStyle/>
          <a:p>
            <a:pPr>
              <a:defRPr/>
            </a:pPr>
            <a:fld id="{14404834-5313-40AC-B135-E30BD596D545}" type="slidenum">
              <a:rPr lang="en-GB" smtClean="0"/>
              <a:pPr>
                <a:defRPr/>
              </a:pPr>
              <a:t>20</a:t>
            </a:fld>
            <a:endParaRPr lang="en-GB"/>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5924" y="1028190"/>
            <a:ext cx="9823622" cy="5319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9683" y="2734236"/>
            <a:ext cx="572843" cy="230832"/>
          </a:xfrm>
          <a:prstGeom prst="rect">
            <a:avLst/>
          </a:prstGeom>
          <a:noFill/>
        </p:spPr>
        <p:txBody>
          <a:bodyPr wrap="none" rtlCol="0">
            <a:spAutoFit/>
          </a:bodyPr>
          <a:lstStyle/>
          <a:p>
            <a:pPr>
              <a:buNone/>
            </a:pPr>
            <a:r>
              <a:rPr lang="en-US" dirty="0" smtClean="0">
                <a:solidFill>
                  <a:srgbClr val="FF0000"/>
                </a:solidFill>
              </a:rPr>
              <a:t>+1 year</a:t>
            </a:r>
            <a:endParaRPr lang="en-US" dirty="0">
              <a:solidFill>
                <a:srgbClr val="FF0000"/>
              </a:solidFill>
            </a:endParaRPr>
          </a:p>
        </p:txBody>
      </p:sp>
      <p:sp>
        <p:nvSpPr>
          <p:cNvPr id="6" name="TextBox 5"/>
          <p:cNvSpPr txBox="1"/>
          <p:nvPr/>
        </p:nvSpPr>
        <p:spPr>
          <a:xfrm>
            <a:off x="839683" y="3050998"/>
            <a:ext cx="572843" cy="230832"/>
          </a:xfrm>
          <a:prstGeom prst="rect">
            <a:avLst/>
          </a:prstGeom>
          <a:noFill/>
        </p:spPr>
        <p:txBody>
          <a:bodyPr wrap="none" rtlCol="0">
            <a:spAutoFit/>
          </a:bodyPr>
          <a:lstStyle/>
          <a:p>
            <a:pPr>
              <a:buNone/>
            </a:pPr>
            <a:r>
              <a:rPr lang="en-US" dirty="0" smtClean="0">
                <a:solidFill>
                  <a:srgbClr val="FF0000"/>
                </a:solidFill>
              </a:rPr>
              <a:t>+1 year</a:t>
            </a:r>
            <a:endParaRPr lang="en-US" dirty="0">
              <a:solidFill>
                <a:srgbClr val="FF0000"/>
              </a:solidFill>
            </a:endParaRPr>
          </a:p>
        </p:txBody>
      </p:sp>
      <p:sp>
        <p:nvSpPr>
          <p:cNvPr id="8" name="TextBox 7"/>
          <p:cNvSpPr txBox="1"/>
          <p:nvPr/>
        </p:nvSpPr>
        <p:spPr>
          <a:xfrm>
            <a:off x="839683" y="3517161"/>
            <a:ext cx="572843" cy="230832"/>
          </a:xfrm>
          <a:prstGeom prst="rect">
            <a:avLst/>
          </a:prstGeom>
          <a:noFill/>
        </p:spPr>
        <p:txBody>
          <a:bodyPr wrap="none" rtlCol="0">
            <a:spAutoFit/>
          </a:bodyPr>
          <a:lstStyle/>
          <a:p>
            <a:pPr>
              <a:buNone/>
            </a:pPr>
            <a:r>
              <a:rPr lang="en-US" dirty="0" smtClean="0">
                <a:solidFill>
                  <a:srgbClr val="FF0000"/>
                </a:solidFill>
              </a:rPr>
              <a:t>+1 year</a:t>
            </a:r>
            <a:endParaRPr lang="en-US" dirty="0">
              <a:solidFill>
                <a:srgbClr val="FF0000"/>
              </a:solidFill>
            </a:endParaRPr>
          </a:p>
        </p:txBody>
      </p:sp>
      <p:sp>
        <p:nvSpPr>
          <p:cNvPr id="9" name="TextBox 8"/>
          <p:cNvSpPr txBox="1"/>
          <p:nvPr/>
        </p:nvSpPr>
        <p:spPr>
          <a:xfrm>
            <a:off x="839683" y="3998266"/>
            <a:ext cx="572843" cy="230832"/>
          </a:xfrm>
          <a:prstGeom prst="rect">
            <a:avLst/>
          </a:prstGeom>
          <a:noFill/>
        </p:spPr>
        <p:txBody>
          <a:bodyPr wrap="none" rtlCol="0">
            <a:spAutoFit/>
          </a:bodyPr>
          <a:lstStyle/>
          <a:p>
            <a:pPr>
              <a:buNone/>
            </a:pPr>
            <a:r>
              <a:rPr lang="en-US" dirty="0" smtClean="0">
                <a:solidFill>
                  <a:srgbClr val="FF0000"/>
                </a:solidFill>
              </a:rPr>
              <a:t>+1 year</a:t>
            </a:r>
            <a:endParaRPr lang="en-US" dirty="0">
              <a:solidFill>
                <a:srgbClr val="FF0000"/>
              </a:solidFill>
            </a:endParaRPr>
          </a:p>
        </p:txBody>
      </p:sp>
      <p:sp>
        <p:nvSpPr>
          <p:cNvPr id="10" name="TextBox 9"/>
          <p:cNvSpPr txBox="1"/>
          <p:nvPr/>
        </p:nvSpPr>
        <p:spPr>
          <a:xfrm>
            <a:off x="839683" y="4785667"/>
            <a:ext cx="572843" cy="230832"/>
          </a:xfrm>
          <a:prstGeom prst="rect">
            <a:avLst/>
          </a:prstGeom>
          <a:noFill/>
        </p:spPr>
        <p:txBody>
          <a:bodyPr wrap="none" rtlCol="0">
            <a:spAutoFit/>
          </a:bodyPr>
          <a:lstStyle/>
          <a:p>
            <a:pPr>
              <a:buNone/>
            </a:pPr>
            <a:r>
              <a:rPr lang="en-US" dirty="0" smtClean="0">
                <a:solidFill>
                  <a:srgbClr val="FF0000"/>
                </a:solidFill>
              </a:rPr>
              <a:t>+1 year</a:t>
            </a:r>
            <a:endParaRPr lang="en-US" dirty="0">
              <a:solidFill>
                <a:srgbClr val="FF0000"/>
              </a:solidFill>
            </a:endParaRPr>
          </a:p>
        </p:txBody>
      </p:sp>
      <p:sp>
        <p:nvSpPr>
          <p:cNvPr id="11" name="TextBox 10"/>
          <p:cNvSpPr txBox="1"/>
          <p:nvPr/>
        </p:nvSpPr>
        <p:spPr>
          <a:xfrm>
            <a:off x="839683" y="5573066"/>
            <a:ext cx="572843" cy="230832"/>
          </a:xfrm>
          <a:prstGeom prst="rect">
            <a:avLst/>
          </a:prstGeom>
          <a:noFill/>
        </p:spPr>
        <p:txBody>
          <a:bodyPr wrap="none" rtlCol="0">
            <a:spAutoFit/>
          </a:bodyPr>
          <a:lstStyle/>
          <a:p>
            <a:pPr>
              <a:buNone/>
            </a:pPr>
            <a:r>
              <a:rPr lang="en-US" dirty="0" smtClean="0">
                <a:solidFill>
                  <a:srgbClr val="FF0000"/>
                </a:solidFill>
              </a:rPr>
              <a:t>+1 year</a:t>
            </a:r>
            <a:endParaRPr lang="en-US" dirty="0">
              <a:solidFill>
                <a:srgbClr val="FF0000"/>
              </a:solidFill>
            </a:endParaRPr>
          </a:p>
        </p:txBody>
      </p:sp>
      <p:sp>
        <p:nvSpPr>
          <p:cNvPr id="5" name="TextBox 4"/>
          <p:cNvSpPr txBox="1"/>
          <p:nvPr/>
        </p:nvSpPr>
        <p:spPr>
          <a:xfrm>
            <a:off x="1785468" y="3585883"/>
            <a:ext cx="583601" cy="430887"/>
          </a:xfrm>
          <a:prstGeom prst="rect">
            <a:avLst/>
          </a:prstGeom>
          <a:solidFill>
            <a:schemeClr val="bg1"/>
          </a:solidFill>
        </p:spPr>
        <p:txBody>
          <a:bodyPr wrap="none" rtlCol="0">
            <a:spAutoFit/>
          </a:bodyPr>
          <a:lstStyle/>
          <a:p>
            <a:pPr>
              <a:buNone/>
            </a:pPr>
            <a:r>
              <a:rPr lang="en-US" sz="1000" dirty="0">
                <a:latin typeface="Times New Roman"/>
                <a:cs typeface="Times New Roman"/>
              </a:rPr>
              <a:t>XFEL</a:t>
            </a:r>
          </a:p>
          <a:p>
            <a:pPr>
              <a:buNone/>
            </a:pPr>
            <a:r>
              <a:rPr lang="en-US" sz="1000" dirty="0">
                <a:latin typeface="Times New Roman"/>
                <a:cs typeface="Times New Roman"/>
              </a:rPr>
              <a:t>Munich</a:t>
            </a:r>
          </a:p>
        </p:txBody>
      </p:sp>
      <p:sp>
        <p:nvSpPr>
          <p:cNvPr id="12" name="TextBox 11"/>
          <p:cNvSpPr txBox="1"/>
          <p:nvPr/>
        </p:nvSpPr>
        <p:spPr>
          <a:xfrm>
            <a:off x="1788455" y="4066986"/>
            <a:ext cx="583601" cy="430887"/>
          </a:xfrm>
          <a:prstGeom prst="rect">
            <a:avLst/>
          </a:prstGeom>
          <a:solidFill>
            <a:schemeClr val="bg1"/>
          </a:solidFill>
        </p:spPr>
        <p:txBody>
          <a:bodyPr wrap="none" rtlCol="0">
            <a:spAutoFit/>
          </a:bodyPr>
          <a:lstStyle/>
          <a:p>
            <a:pPr>
              <a:buNone/>
            </a:pPr>
            <a:r>
              <a:rPr lang="en-US" sz="1000" dirty="0">
                <a:latin typeface="Times New Roman"/>
                <a:cs typeface="Times New Roman"/>
              </a:rPr>
              <a:t>XFEL</a:t>
            </a:r>
          </a:p>
          <a:p>
            <a:pPr>
              <a:buNone/>
            </a:pPr>
            <a:r>
              <a:rPr lang="en-US" sz="1000" dirty="0">
                <a:latin typeface="Times New Roman"/>
                <a:cs typeface="Times New Roman"/>
              </a:rPr>
              <a:t>Munich</a:t>
            </a:r>
          </a:p>
        </p:txBody>
      </p:sp>
    </p:spTree>
    <p:extLst>
      <p:ext uri="{BB962C8B-B14F-4D97-AF65-F5344CB8AC3E}">
        <p14:creationId xmlns:p14="http://schemas.microsoft.com/office/powerpoint/2010/main" val="9032997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1089025" y="490538"/>
            <a:ext cx="7283450" cy="528637"/>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smtClean="0"/>
              <a:t>Steps Towards First Day of Operation</a:t>
            </a:r>
          </a:p>
        </p:txBody>
      </p:sp>
      <p:sp>
        <p:nvSpPr>
          <p:cNvPr id="8194" name="Rectangle 2"/>
          <p:cNvSpPr>
            <a:spLocks noGrp="1" noChangeArrowheads="1"/>
          </p:cNvSpPr>
          <p:nvPr>
            <p:ph type="body" idx="4294967295"/>
          </p:nvPr>
        </p:nvSpPr>
        <p:spPr>
          <a:xfrm>
            <a:off x="104775" y="1060450"/>
            <a:ext cx="6261100" cy="2151063"/>
          </a:xfrm>
          <a:ln>
            <a:noFill/>
          </a:ln>
          <a:extLst>
            <a:ext uri="{91240B29-F687-4f45-9708-019B960494DF}">
              <a14:hiddenLine xmlns:a14="http://schemas.microsoft.com/office/drawing/2010/main" w="54000" cap="flat">
                <a:solidFill>
                  <a:srgbClr val="FF0000"/>
                </a:solidFill>
                <a:bevel/>
                <a:headEnd/>
                <a:tailEnd/>
              </a14:hiddenLine>
            </a:ext>
          </a:extLst>
        </p:spPr>
        <p:txBody>
          <a:bodyPr lIns="72000" tIns="36000" rIns="72000" bIns="36000"/>
          <a:lstStyle/>
          <a:p>
            <a:pPr marL="0" indent="0" eaLnBrk="1" hangingPunct="1">
              <a:buNone/>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2000" b="1" dirty="0" smtClean="0">
                <a:solidFill>
                  <a:schemeClr val="accent2"/>
                </a:solidFill>
              </a:rPr>
              <a:t>Before delivery of the detector to XFEL</a:t>
            </a:r>
          </a:p>
          <a:p>
            <a:pPr marL="557213" lvl="1" eaLnBrk="1" hangingPunct="1">
              <a:buClr>
                <a:srgbClr val="261748"/>
              </a:buClr>
              <a:buFont typeface="Wingdings" charset="0"/>
              <a:buChar char=""/>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1600" dirty="0">
                <a:solidFill>
                  <a:srgbClr val="372167"/>
                </a:solidFill>
              </a:rPr>
              <a:t>Early performance testing and commissioning of prototype systems (single modules/quadrants) together with developer groups with in-house and external sources</a:t>
            </a:r>
          </a:p>
          <a:p>
            <a:pPr marL="557213" lvl="1" indent="-258763" eaLnBrk="1" hangingPunct="1">
              <a:buClr>
                <a:srgbClr val="261748"/>
              </a:buClr>
              <a:buFont typeface="Wingdings" charset="0"/>
              <a:buChar char=""/>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1600" dirty="0" smtClean="0">
                <a:solidFill>
                  <a:srgbClr val="372167"/>
                </a:solidFill>
              </a:rPr>
              <a:t>Control and DAQ integration as early as possible</a:t>
            </a:r>
          </a:p>
          <a:p>
            <a:pPr marL="557213" lvl="1" indent="-258763" eaLnBrk="1" hangingPunct="1">
              <a:buClr>
                <a:srgbClr val="261748"/>
              </a:buClr>
              <a:buFont typeface="Wingdings" charset="0"/>
              <a:buChar char=""/>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1600" dirty="0" smtClean="0">
                <a:solidFill>
                  <a:srgbClr val="372167"/>
                </a:solidFill>
              </a:rPr>
              <a:t>Participate in and perform performance optimization and calibration together with development groups</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675" y="1104900"/>
            <a:ext cx="2598738" cy="2471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6" name="Rectangle 4"/>
          <p:cNvSpPr>
            <a:spLocks noChangeArrowheads="1"/>
          </p:cNvSpPr>
          <p:nvPr/>
        </p:nvSpPr>
        <p:spPr bwMode="auto">
          <a:xfrm>
            <a:off x="6397625" y="2451100"/>
            <a:ext cx="835025"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XFEL</a:t>
            </a:r>
          </a:p>
        </p:txBody>
      </p:sp>
      <p:sp>
        <p:nvSpPr>
          <p:cNvPr id="8197" name="Rectangle 5"/>
          <p:cNvSpPr>
            <a:spLocks noChangeArrowheads="1"/>
          </p:cNvSpPr>
          <p:nvPr/>
        </p:nvSpPr>
        <p:spPr bwMode="auto">
          <a:xfrm>
            <a:off x="7621588" y="3011488"/>
            <a:ext cx="83502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AGIPD</a:t>
            </a:r>
          </a:p>
        </p:txBody>
      </p:sp>
      <p:sp>
        <p:nvSpPr>
          <p:cNvPr id="8198" name="Rectangle 6"/>
          <p:cNvSpPr>
            <a:spLocks noChangeArrowheads="1"/>
          </p:cNvSpPr>
          <p:nvPr/>
        </p:nvSpPr>
        <p:spPr bwMode="auto">
          <a:xfrm>
            <a:off x="8216900" y="1833563"/>
            <a:ext cx="83502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DSSC</a:t>
            </a:r>
          </a:p>
        </p:txBody>
      </p:sp>
      <p:sp>
        <p:nvSpPr>
          <p:cNvPr id="8199" name="Rectangle 7"/>
          <p:cNvSpPr>
            <a:spLocks noChangeArrowheads="1"/>
          </p:cNvSpPr>
          <p:nvPr/>
        </p:nvSpPr>
        <p:spPr bwMode="auto">
          <a:xfrm>
            <a:off x="6958013" y="1293813"/>
            <a:ext cx="83502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LPD</a:t>
            </a:r>
          </a:p>
        </p:txBody>
      </p:sp>
      <p:sp>
        <p:nvSpPr>
          <p:cNvPr id="8200" name="Text Box 8"/>
          <p:cNvSpPr txBox="1">
            <a:spLocks noChangeArrowheads="1"/>
          </p:cNvSpPr>
          <p:nvPr/>
        </p:nvSpPr>
        <p:spPr bwMode="auto">
          <a:xfrm>
            <a:off x="111125" y="3086743"/>
            <a:ext cx="8913813" cy="334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4000" cap="flat">
                <a:solidFill>
                  <a:srgbClr val="FF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000" tIns="36000" rIns="72000" bIns="36000"/>
          <a:lstStyle>
            <a:lvl1pPr>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1pPr>
            <a:lvl2pPr marL="557213" indent="-258763">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2pPr>
            <a:lvl3pPr marL="815975" indent="-257175">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3pPr>
            <a:lvl4pPr>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4pPr>
            <a:lvl5pPr>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9pPr>
          </a:lstStyle>
          <a:p>
            <a:pPr>
              <a:spcBef>
                <a:spcPts val="288"/>
              </a:spcBef>
              <a:buNone/>
              <a:defRPr/>
            </a:pPr>
            <a:r>
              <a:rPr lang="en-US" sz="2000" b="1" dirty="0" smtClean="0">
                <a:solidFill>
                  <a:srgbClr val="FF0000"/>
                </a:solidFill>
                <a:latin typeface="Arial" charset="0"/>
                <a:cs typeface="ＭＳ Ｐゴシック" charset="0"/>
              </a:rPr>
              <a:t>Delivery of the detector to XFEL</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Verification of detector performance, control system and DAQ/data management system “end-to-end” test in the XFEL detector laboratories at HERA South without XFEL beam</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Commissioning and initial calibration of the detector at HERA South before integration of the system into the beam line experiment</a:t>
            </a:r>
          </a:p>
          <a:p>
            <a:pPr>
              <a:spcBef>
                <a:spcPts val="288"/>
              </a:spcBef>
              <a:buClrTx/>
              <a:buSzTx/>
              <a:buFontTx/>
              <a:buNone/>
              <a:defRPr/>
            </a:pPr>
            <a:r>
              <a:rPr lang="en-US" sz="2000" b="1" dirty="0" smtClean="0">
                <a:solidFill>
                  <a:srgbClr val="FF950E"/>
                </a:solidFill>
                <a:latin typeface="Arial" charset="0"/>
                <a:cs typeface="ＭＳ Ｐゴシック" charset="0"/>
              </a:rPr>
              <a:t>Detector Integration into and Commissioning at Beam Line</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DAQ and control system installation will take place before the detector will be installed</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Installation of the detector system and functional tests (vacuum, mechanics, control system, DAQ system, data management system) → repeat end-to-end test at beam line</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Commissioning and alignment with XFEL beam in-situ</a:t>
            </a:r>
          </a:p>
          <a:p>
            <a:pPr lvl="2">
              <a:spcBef>
                <a:spcPts val="600"/>
              </a:spcBef>
              <a:buClr>
                <a:srgbClr val="FD930A"/>
              </a:buClr>
              <a:buSzPct val="60000"/>
              <a:buFont typeface="Wingdings" charset="0"/>
              <a:buChar char=""/>
              <a:defRPr/>
            </a:pPr>
            <a:r>
              <a:rPr lang="en-US" sz="1600" dirty="0" smtClean="0">
                <a:solidFill>
                  <a:srgbClr val="372167"/>
                </a:solidFill>
                <a:latin typeface="Arial" charset="0"/>
                <a:cs typeface="ＭＳ Ｐゴシック" charset="0"/>
              </a:rPr>
              <a:t>Detector ready for first day user operation</a:t>
            </a:r>
          </a:p>
        </p:txBody>
      </p:sp>
      <p:sp>
        <p:nvSpPr>
          <p:cNvPr id="12" name="Slide Number Placeholder 3"/>
          <p:cNvSpPr>
            <a:spLocks noGrp="1"/>
          </p:cNvSpPr>
          <p:nvPr>
            <p:ph type="sldNum" sz="quarter" idx="10"/>
          </p:nvPr>
        </p:nvSpPr>
        <p:spPr>
          <a:xfrm>
            <a:off x="8442325" y="114300"/>
            <a:ext cx="576263" cy="91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6F024603-50EC-45A7-88E9-780BAF159FCE}" type="slidenum">
              <a:rPr lang="en-GB" sz="1000">
                <a:solidFill>
                  <a:schemeClr val="bg1"/>
                </a:solidFill>
              </a:rPr>
              <a:pPr/>
              <a:t>21</a:t>
            </a:fld>
            <a:endParaRPr lang="en-GB" sz="1000">
              <a:solidFill>
                <a:schemeClr val="bg1"/>
              </a:solidFill>
            </a:endParaRPr>
          </a:p>
        </p:txBody>
      </p:sp>
    </p:spTree>
    <p:extLst>
      <p:ext uri="{BB962C8B-B14F-4D97-AF65-F5344CB8AC3E}">
        <p14:creationId xmlns:p14="http://schemas.microsoft.com/office/powerpoint/2010/main" val="21039308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4294967295"/>
          </p:nvPr>
        </p:nvSpPr>
        <p:spPr>
          <a:xfrm>
            <a:off x="8442325" y="114300"/>
            <a:ext cx="576263" cy="91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6F024603-50EC-45A7-88E9-780BAF159FCE}" type="slidenum">
              <a:rPr lang="en-GB" sz="1000">
                <a:solidFill>
                  <a:schemeClr val="bg1"/>
                </a:solidFill>
              </a:rPr>
              <a:pPr/>
              <a:t>22</a:t>
            </a:fld>
            <a:endParaRPr lang="en-GB" sz="1000">
              <a:solidFill>
                <a:schemeClr val="bg1"/>
              </a:solidFill>
            </a:endParaRPr>
          </a:p>
        </p:txBody>
      </p:sp>
      <p:sp>
        <p:nvSpPr>
          <p:cNvPr id="8" name="Rectangle 15"/>
          <p:cNvSpPr txBox="1">
            <a:spLocks noChangeAspect="1" noChangeArrowheads="1"/>
          </p:cNvSpPr>
          <p:nvPr/>
        </p:nvSpPr>
        <p:spPr bwMode="auto">
          <a:xfrm>
            <a:off x="-108857" y="1011918"/>
            <a:ext cx="5497286" cy="54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None/>
            </a:pPr>
            <a:r>
              <a:rPr lang="en-US" sz="2000" b="1" dirty="0" smtClean="0">
                <a:solidFill>
                  <a:srgbClr val="FD930A"/>
                </a:solidFill>
              </a:rPr>
              <a:t>End-To-End Test</a:t>
            </a:r>
          </a:p>
          <a:p>
            <a:pPr marL="0" indent="0">
              <a:buNone/>
            </a:pPr>
            <a:r>
              <a:rPr lang="en-US" sz="2000" b="1" dirty="0" smtClean="0">
                <a:solidFill>
                  <a:srgbClr val="372167"/>
                </a:solidFill>
              </a:rPr>
              <a:t>Goal of the Test</a:t>
            </a:r>
          </a:p>
          <a:p>
            <a:pPr marL="0" indent="0">
              <a:buNone/>
            </a:pPr>
            <a:r>
              <a:rPr lang="en-US" sz="2000" dirty="0" smtClean="0">
                <a:solidFill>
                  <a:srgbClr val="372167"/>
                </a:solidFill>
                <a:latin typeface="Arial" charset="0"/>
                <a:ea typeface="ＭＳ Ｐゴシック" charset="0"/>
                <a:sym typeface="Wingdings" charset="0"/>
              </a:rPr>
              <a:t>Demonstrate the functionality of the detector system including all subcomponents and identify potential problems </a:t>
            </a:r>
            <a:r>
              <a:rPr lang="en-US" sz="2000" b="1" dirty="0" smtClean="0">
                <a:solidFill>
                  <a:srgbClr val="372167"/>
                </a:solidFill>
                <a:latin typeface="Arial" charset="0"/>
                <a:ea typeface="ＭＳ Ｐゴシック" charset="0"/>
                <a:sym typeface="Wingdings" charset="0"/>
              </a:rPr>
              <a:t>before system acceptance and integration at beam line</a:t>
            </a:r>
            <a:r>
              <a:rPr lang="en-US" sz="2000" dirty="0" smtClean="0">
                <a:solidFill>
                  <a:srgbClr val="372167"/>
                </a:solidFill>
                <a:latin typeface="Arial" charset="0"/>
                <a:ea typeface="ＭＳ Ｐゴシック" charset="0"/>
                <a:sym typeface="Wingdings" charset="0"/>
              </a:rPr>
              <a:t>.</a:t>
            </a:r>
          </a:p>
          <a:p>
            <a:pPr marL="0" indent="0">
              <a:buNone/>
            </a:pPr>
            <a:r>
              <a:rPr lang="en-US" sz="2000" dirty="0" smtClean="0">
                <a:solidFill>
                  <a:srgbClr val="FD930A"/>
                </a:solidFill>
              </a:rPr>
              <a:t>What will be Tested?</a:t>
            </a:r>
          </a:p>
          <a:p>
            <a:r>
              <a:rPr lang="en-US" sz="1800" dirty="0" smtClean="0">
                <a:solidFill>
                  <a:srgbClr val="372167"/>
                </a:solidFill>
                <a:latin typeface="Arial" charset="0"/>
                <a:ea typeface="ＭＳ Ｐゴシック" charset="0"/>
                <a:sym typeface="Wingdings" charset="0"/>
              </a:rPr>
              <a:t>Vacuum, cooling and movement system</a:t>
            </a:r>
          </a:p>
          <a:p>
            <a:r>
              <a:rPr lang="en-US" sz="1800" dirty="0">
                <a:solidFill>
                  <a:srgbClr val="372167"/>
                </a:solidFill>
                <a:latin typeface="Arial" charset="0"/>
                <a:ea typeface="ＭＳ Ｐゴシック" charset="0"/>
                <a:sym typeface="Wingdings" charset="0"/>
              </a:rPr>
              <a:t>D</a:t>
            </a:r>
            <a:r>
              <a:rPr lang="en-US" sz="1800" dirty="0" smtClean="0">
                <a:solidFill>
                  <a:srgbClr val="372167"/>
                </a:solidFill>
                <a:latin typeface="Arial" charset="0"/>
                <a:ea typeface="ＭＳ Ｐゴシック" charset="0"/>
                <a:sym typeface="Wingdings" charset="0"/>
              </a:rPr>
              <a:t>etector control system</a:t>
            </a:r>
          </a:p>
          <a:p>
            <a:r>
              <a:rPr lang="en-US" sz="1800" dirty="0" smtClean="0">
                <a:solidFill>
                  <a:srgbClr val="372167"/>
                </a:solidFill>
                <a:latin typeface="Arial" charset="0"/>
                <a:ea typeface="ＭＳ Ｐゴシック" charset="0"/>
                <a:sym typeface="Wingdings" charset="0"/>
              </a:rPr>
              <a:t>C&amp;C and veto system</a:t>
            </a:r>
          </a:p>
          <a:p>
            <a:r>
              <a:rPr lang="en-US" sz="1800" dirty="0" smtClean="0">
                <a:solidFill>
                  <a:srgbClr val="372167"/>
                </a:solidFill>
                <a:latin typeface="Arial" charset="0"/>
                <a:ea typeface="ＭＳ Ｐゴシック" charset="0"/>
                <a:sym typeface="Wingdings" charset="0"/>
              </a:rPr>
              <a:t>DAQ and data management system including calibration data base</a:t>
            </a:r>
          </a:p>
          <a:p>
            <a:r>
              <a:rPr lang="en-US" sz="1800" dirty="0" smtClean="0">
                <a:solidFill>
                  <a:srgbClr val="372167"/>
                </a:solidFill>
                <a:latin typeface="Arial" charset="0"/>
                <a:ea typeface="ＭＳ Ｐゴシック" charset="0"/>
                <a:sym typeface="Wingdings" charset="0"/>
              </a:rPr>
              <a:t>Data processing pipeline and calibration pipeline</a:t>
            </a:r>
          </a:p>
          <a:p>
            <a:r>
              <a:rPr lang="en-US" sz="1800" dirty="0">
                <a:solidFill>
                  <a:srgbClr val="372167"/>
                </a:solidFill>
                <a:latin typeface="Arial" charset="0"/>
                <a:ea typeface="ＭＳ Ｐゴシック" charset="0"/>
                <a:sym typeface="Wingdings" charset="0"/>
              </a:rPr>
              <a:t>D</a:t>
            </a:r>
            <a:r>
              <a:rPr lang="en-US" sz="1800" dirty="0" smtClean="0">
                <a:solidFill>
                  <a:srgbClr val="372167"/>
                </a:solidFill>
                <a:latin typeface="Arial" charset="0"/>
                <a:ea typeface="ＭＳ Ｐゴシック" charset="0"/>
                <a:sym typeface="Wingdings" charset="0"/>
              </a:rPr>
              <a:t>etector operation modes I-III for first day operation (priority)</a:t>
            </a:r>
          </a:p>
          <a:p>
            <a:r>
              <a:rPr lang="en-US" sz="1800" dirty="0">
                <a:solidFill>
                  <a:srgbClr val="372167"/>
                </a:solidFill>
                <a:latin typeface="Arial" charset="0"/>
                <a:ea typeface="ＭＳ Ｐゴシック" charset="0"/>
                <a:sym typeface="Wingdings" charset="0"/>
              </a:rPr>
              <a:t>Data and calibration data quality </a:t>
            </a:r>
            <a:r>
              <a:rPr lang="en-US" sz="1800" dirty="0" smtClean="0">
                <a:solidFill>
                  <a:srgbClr val="372167"/>
                </a:solidFill>
                <a:latin typeface="Arial" charset="0"/>
                <a:ea typeface="ＭＳ Ｐゴシック" charset="0"/>
                <a:sym typeface="Wingdings" charset="0"/>
              </a:rPr>
              <a:t>checks</a:t>
            </a:r>
            <a:endParaRPr lang="en-US" sz="1800" dirty="0">
              <a:solidFill>
                <a:srgbClr val="FD930A"/>
              </a:solidFill>
              <a:latin typeface="Arial" charset="0"/>
              <a:ea typeface="ＭＳ Ｐゴシック" charset="0"/>
              <a:sym typeface="Wingdings" charset="0"/>
            </a:endParaRPr>
          </a:p>
        </p:txBody>
      </p:sp>
      <p:sp>
        <p:nvSpPr>
          <p:cNvPr id="42" name="Rectangle 1"/>
          <p:cNvSpPr>
            <a:spLocks noGrp="1" noChangeArrowheads="1"/>
          </p:cNvSpPr>
          <p:nvPr>
            <p:ph type="title"/>
          </p:nvPr>
        </p:nvSpPr>
        <p:spPr>
          <a:xfrm>
            <a:off x="1089025" y="490538"/>
            <a:ext cx="7283450" cy="52863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t>Detector Tests and Commissioning – </a:t>
            </a:r>
            <a:r>
              <a:rPr lang="en-US" dirty="0" smtClean="0"/>
              <a:t>HERA South</a:t>
            </a:r>
            <a:endParaRPr lang="en-US" dirty="0"/>
          </a:p>
        </p:txBody>
      </p:sp>
      <p:pic>
        <p:nvPicPr>
          <p:cNvPr id="3" name="Picture 2"/>
          <p:cNvPicPr>
            <a:picLocks noChangeAspect="1"/>
          </p:cNvPicPr>
          <p:nvPr/>
        </p:nvPicPr>
        <p:blipFill>
          <a:blip r:embed="rId3"/>
          <a:stretch>
            <a:fillRect/>
          </a:stretch>
        </p:blipFill>
        <p:spPr>
          <a:xfrm flipH="1">
            <a:off x="5324928" y="1155701"/>
            <a:ext cx="3692071" cy="1055420"/>
          </a:xfrm>
          <a:prstGeom prst="rect">
            <a:avLst/>
          </a:prstGeom>
        </p:spPr>
      </p:pic>
      <p:sp>
        <p:nvSpPr>
          <p:cNvPr id="9" name="Rectangle 15"/>
          <p:cNvSpPr txBox="1">
            <a:spLocks noChangeAspect="1" noChangeArrowheads="1"/>
          </p:cNvSpPr>
          <p:nvPr/>
        </p:nvSpPr>
        <p:spPr bwMode="auto">
          <a:xfrm>
            <a:off x="4989287" y="2286870"/>
            <a:ext cx="4027714" cy="293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None/>
            </a:pPr>
            <a:r>
              <a:rPr lang="en-US" sz="2000" dirty="0" smtClean="0">
                <a:solidFill>
                  <a:srgbClr val="FD930A"/>
                </a:solidFill>
              </a:rPr>
              <a:t>Where and How will </a:t>
            </a:r>
            <a:r>
              <a:rPr lang="en-US" sz="2000" dirty="0">
                <a:solidFill>
                  <a:srgbClr val="FD930A"/>
                </a:solidFill>
              </a:rPr>
              <a:t>be </a:t>
            </a:r>
            <a:r>
              <a:rPr lang="en-US" sz="2000" dirty="0" smtClean="0">
                <a:solidFill>
                  <a:srgbClr val="FD930A"/>
                </a:solidFill>
              </a:rPr>
              <a:t>Tested?</a:t>
            </a:r>
            <a:endParaRPr lang="en-US" sz="2000" dirty="0">
              <a:solidFill>
                <a:srgbClr val="372167"/>
              </a:solidFill>
              <a:latin typeface="Arial" charset="0"/>
              <a:ea typeface="ＭＳ Ｐゴシック" charset="0"/>
              <a:sym typeface="Wingdings" charset="0"/>
            </a:endParaRPr>
          </a:p>
          <a:p>
            <a:r>
              <a:rPr lang="en-US" sz="1800" dirty="0" smtClean="0">
                <a:solidFill>
                  <a:srgbClr val="372167"/>
                </a:solidFill>
                <a:latin typeface="Arial" charset="0"/>
                <a:ea typeface="ＭＳ Ｐゴシック" charset="0"/>
                <a:sym typeface="Wingdings" charset="0"/>
              </a:rPr>
              <a:t>HERA South: </a:t>
            </a:r>
            <a:r>
              <a:rPr lang="en-US" sz="1800" dirty="0" err="1" smtClean="0">
                <a:solidFill>
                  <a:srgbClr val="372167"/>
                </a:solidFill>
                <a:latin typeface="Arial" charset="0"/>
                <a:ea typeface="ＭＳ Ｐゴシック" charset="0"/>
                <a:sym typeface="Wingdings" charset="0"/>
              </a:rPr>
              <a:t>BigAmber</a:t>
            </a:r>
            <a:r>
              <a:rPr lang="en-US" sz="1800" dirty="0" smtClean="0">
                <a:solidFill>
                  <a:srgbClr val="372167"/>
                </a:solidFill>
                <a:latin typeface="Arial" charset="0"/>
                <a:ea typeface="ＭＳ Ｐゴシック" charset="0"/>
                <a:sym typeface="Wingdings" charset="0"/>
              </a:rPr>
              <a:t> or </a:t>
            </a:r>
            <a:r>
              <a:rPr lang="en-US" sz="1800" dirty="0" err="1" smtClean="0">
                <a:solidFill>
                  <a:srgbClr val="372167"/>
                </a:solidFill>
                <a:latin typeface="Arial" charset="0"/>
                <a:ea typeface="ＭＳ Ｐゴシック" charset="0"/>
                <a:sym typeface="Wingdings" charset="0"/>
              </a:rPr>
              <a:t>PulXar</a:t>
            </a:r>
            <a:r>
              <a:rPr lang="en-US" sz="1800" dirty="0" smtClean="0">
                <a:solidFill>
                  <a:srgbClr val="372167"/>
                </a:solidFill>
                <a:latin typeface="Arial" charset="0"/>
                <a:ea typeface="ＭＳ Ｐゴシック" charset="0"/>
                <a:sym typeface="Wingdings" charset="0"/>
              </a:rPr>
              <a:t> depending on tests to be performed</a:t>
            </a:r>
          </a:p>
          <a:p>
            <a:r>
              <a:rPr lang="en-US" sz="1800" dirty="0" smtClean="0">
                <a:solidFill>
                  <a:srgbClr val="372167"/>
                </a:solidFill>
                <a:latin typeface="Arial" charset="0"/>
                <a:ea typeface="ＭＳ Ｐゴシック" charset="0"/>
                <a:sym typeface="Wingdings" charset="0"/>
              </a:rPr>
              <a:t>Data taking with and without X-rays</a:t>
            </a:r>
          </a:p>
          <a:p>
            <a:r>
              <a:rPr lang="en-US" sz="1800" dirty="0" smtClean="0">
                <a:solidFill>
                  <a:srgbClr val="372167"/>
                </a:solidFill>
                <a:latin typeface="Arial" charset="0"/>
                <a:ea typeface="ＭＳ Ｐゴシック" charset="0"/>
                <a:sym typeface="Wingdings" charset="0"/>
              </a:rPr>
              <a:t>Sequentially all four quadrants of a detector at full speed 4.5 MHz</a:t>
            </a:r>
          </a:p>
          <a:p>
            <a:endParaRPr lang="en-US" sz="2000" dirty="0" smtClean="0">
              <a:solidFill>
                <a:srgbClr val="372167"/>
              </a:solidFill>
              <a:latin typeface="Arial" charset="0"/>
              <a:ea typeface="ＭＳ Ｐゴシック" charset="0"/>
              <a:sym typeface="Wingdings" charset="0"/>
            </a:endParaRPr>
          </a:p>
          <a:p>
            <a:pPr marL="0" indent="0">
              <a:buNone/>
            </a:pPr>
            <a:endParaRPr lang="en-US" sz="2000" dirty="0">
              <a:solidFill>
                <a:srgbClr val="372167"/>
              </a:solidFill>
              <a:latin typeface="Arial" charset="0"/>
              <a:ea typeface="ＭＳ Ｐゴシック" charset="0"/>
              <a:sym typeface="Wingdings" charset="0"/>
            </a:endParaRPr>
          </a:p>
        </p:txBody>
      </p:sp>
    </p:spTree>
    <p:extLst>
      <p:ext uri="{BB962C8B-B14F-4D97-AF65-F5344CB8AC3E}">
        <p14:creationId xmlns:p14="http://schemas.microsoft.com/office/powerpoint/2010/main" val="41735381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1089025" y="490538"/>
            <a:ext cx="7283450" cy="528637"/>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smtClean="0"/>
              <a:t>Steps Towards First Day of Operation</a:t>
            </a:r>
          </a:p>
        </p:txBody>
      </p:sp>
      <p:sp>
        <p:nvSpPr>
          <p:cNvPr id="8194" name="Rectangle 2"/>
          <p:cNvSpPr>
            <a:spLocks noGrp="1" noChangeArrowheads="1"/>
          </p:cNvSpPr>
          <p:nvPr>
            <p:ph type="body" idx="4294967295"/>
          </p:nvPr>
        </p:nvSpPr>
        <p:spPr>
          <a:xfrm>
            <a:off x="104775" y="1060450"/>
            <a:ext cx="6261100" cy="2151063"/>
          </a:xfrm>
          <a:ln>
            <a:noFill/>
          </a:ln>
          <a:extLst>
            <a:ext uri="{91240B29-F687-4f45-9708-019B960494DF}">
              <a14:hiddenLine xmlns:a14="http://schemas.microsoft.com/office/drawing/2010/main" w="54000" cap="flat">
                <a:solidFill>
                  <a:srgbClr val="FF0000"/>
                </a:solidFill>
                <a:bevel/>
                <a:headEnd/>
                <a:tailEnd/>
              </a14:hiddenLine>
            </a:ext>
          </a:extLst>
        </p:spPr>
        <p:txBody>
          <a:bodyPr lIns="72000" tIns="36000" rIns="72000" bIns="36000"/>
          <a:lstStyle/>
          <a:p>
            <a:pPr marL="0" indent="0" eaLnBrk="1" hangingPunct="1">
              <a:buNone/>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2000" b="1" dirty="0" smtClean="0">
                <a:solidFill>
                  <a:schemeClr val="accent2"/>
                </a:solidFill>
              </a:rPr>
              <a:t>Before delivery of the detector to XFEL</a:t>
            </a:r>
          </a:p>
          <a:p>
            <a:pPr marL="557213" lvl="1" eaLnBrk="1" hangingPunct="1">
              <a:buClr>
                <a:srgbClr val="261748"/>
              </a:buClr>
              <a:buFont typeface="Wingdings" charset="0"/>
              <a:buChar char=""/>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1600" dirty="0">
                <a:solidFill>
                  <a:srgbClr val="372167"/>
                </a:solidFill>
              </a:rPr>
              <a:t>Early performance testing and commissioning of prototype systems (single </a:t>
            </a:r>
            <a:r>
              <a:rPr lang="en-US" sz="1600" dirty="0" smtClean="0">
                <a:solidFill>
                  <a:srgbClr val="372167"/>
                </a:solidFill>
              </a:rPr>
              <a:t>modules/quadrants) </a:t>
            </a:r>
            <a:r>
              <a:rPr lang="en-US" sz="1600" dirty="0">
                <a:solidFill>
                  <a:srgbClr val="372167"/>
                </a:solidFill>
              </a:rPr>
              <a:t>together with developer groups with in-house and external sources</a:t>
            </a:r>
          </a:p>
          <a:p>
            <a:pPr marL="557213" lvl="1" indent="-258763" eaLnBrk="1" hangingPunct="1">
              <a:buClr>
                <a:srgbClr val="261748"/>
              </a:buClr>
              <a:buFont typeface="Wingdings" charset="0"/>
              <a:buChar char=""/>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1600" dirty="0" smtClean="0">
                <a:solidFill>
                  <a:srgbClr val="372167"/>
                </a:solidFill>
              </a:rPr>
              <a:t>Control and DAQ integration as early as possible</a:t>
            </a:r>
          </a:p>
          <a:p>
            <a:pPr marL="557213" lvl="1" indent="-258763" eaLnBrk="1" hangingPunct="1">
              <a:buClr>
                <a:srgbClr val="261748"/>
              </a:buClr>
              <a:buFont typeface="Wingdings" charset="0"/>
              <a:buChar char=""/>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1600" dirty="0" smtClean="0">
                <a:solidFill>
                  <a:srgbClr val="372167"/>
                </a:solidFill>
              </a:rPr>
              <a:t>Participate in and perform performance optimization and calibration together with development groups</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675" y="1104900"/>
            <a:ext cx="2598738" cy="2471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6" name="Rectangle 4"/>
          <p:cNvSpPr>
            <a:spLocks noChangeArrowheads="1"/>
          </p:cNvSpPr>
          <p:nvPr/>
        </p:nvSpPr>
        <p:spPr bwMode="auto">
          <a:xfrm>
            <a:off x="6397625" y="2451100"/>
            <a:ext cx="835025"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XFEL</a:t>
            </a:r>
          </a:p>
        </p:txBody>
      </p:sp>
      <p:sp>
        <p:nvSpPr>
          <p:cNvPr id="8197" name="Rectangle 5"/>
          <p:cNvSpPr>
            <a:spLocks noChangeArrowheads="1"/>
          </p:cNvSpPr>
          <p:nvPr/>
        </p:nvSpPr>
        <p:spPr bwMode="auto">
          <a:xfrm>
            <a:off x="7621588" y="3011488"/>
            <a:ext cx="83502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AGIPD</a:t>
            </a:r>
          </a:p>
        </p:txBody>
      </p:sp>
      <p:sp>
        <p:nvSpPr>
          <p:cNvPr id="8198" name="Rectangle 6"/>
          <p:cNvSpPr>
            <a:spLocks noChangeArrowheads="1"/>
          </p:cNvSpPr>
          <p:nvPr/>
        </p:nvSpPr>
        <p:spPr bwMode="auto">
          <a:xfrm>
            <a:off x="8216900" y="1833563"/>
            <a:ext cx="83502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DSSC</a:t>
            </a:r>
          </a:p>
        </p:txBody>
      </p:sp>
      <p:sp>
        <p:nvSpPr>
          <p:cNvPr id="8199" name="Rectangle 7"/>
          <p:cNvSpPr>
            <a:spLocks noChangeArrowheads="1"/>
          </p:cNvSpPr>
          <p:nvPr/>
        </p:nvSpPr>
        <p:spPr bwMode="auto">
          <a:xfrm>
            <a:off x="6958013" y="1293813"/>
            <a:ext cx="83502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LPD</a:t>
            </a:r>
          </a:p>
        </p:txBody>
      </p:sp>
      <p:sp>
        <p:nvSpPr>
          <p:cNvPr id="8200" name="Text Box 8"/>
          <p:cNvSpPr txBox="1">
            <a:spLocks noChangeArrowheads="1"/>
          </p:cNvSpPr>
          <p:nvPr/>
        </p:nvSpPr>
        <p:spPr bwMode="auto">
          <a:xfrm>
            <a:off x="111125" y="3086743"/>
            <a:ext cx="8913813" cy="334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4000" cap="flat">
                <a:solidFill>
                  <a:srgbClr val="FF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000" tIns="36000" rIns="72000" bIns="36000"/>
          <a:lstStyle>
            <a:lvl1pPr>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1pPr>
            <a:lvl2pPr marL="557213" indent="-258763">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2pPr>
            <a:lvl3pPr marL="815975" indent="-257175">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3pPr>
            <a:lvl4pPr>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4pPr>
            <a:lvl5pPr>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9pPr>
          </a:lstStyle>
          <a:p>
            <a:pPr>
              <a:spcBef>
                <a:spcPts val="288"/>
              </a:spcBef>
              <a:buNone/>
              <a:defRPr/>
            </a:pPr>
            <a:r>
              <a:rPr lang="en-US" sz="2000" b="1" dirty="0" smtClean="0">
                <a:solidFill>
                  <a:schemeClr val="accent2"/>
                </a:solidFill>
                <a:latin typeface="Arial" charset="0"/>
                <a:cs typeface="ＭＳ Ｐゴシック" charset="0"/>
              </a:rPr>
              <a:t>Delivery of the detector to XFEL</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Verification of detector performance, control system and DAQ/data management system “end-to-end” test in the XFEL detector laboratories at HERA South without XFEL beam</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Commissioning and initial calibration of the detector at HERA South before integration of the system into the beam line experiment</a:t>
            </a:r>
          </a:p>
          <a:p>
            <a:pPr>
              <a:spcBef>
                <a:spcPts val="288"/>
              </a:spcBef>
              <a:buClrTx/>
              <a:buSzTx/>
              <a:buFontTx/>
              <a:buNone/>
              <a:defRPr/>
            </a:pPr>
            <a:r>
              <a:rPr lang="en-US" sz="2000" b="1" dirty="0" smtClean="0">
                <a:solidFill>
                  <a:srgbClr val="FF0000"/>
                </a:solidFill>
                <a:latin typeface="Arial" charset="0"/>
                <a:cs typeface="ＭＳ Ｐゴシック" charset="0"/>
              </a:rPr>
              <a:t>Detector Integration into and Commissioning at Beam Line</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DAQ and control system installation will take place before the detector will be installed</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Installation of the detector system and functional tests (vacuum, mechanics, control system, DAQ system, data management system) → repeat end-to-end test at beam line</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Commissioning and alignment with XFEL beam in-situ</a:t>
            </a:r>
          </a:p>
          <a:p>
            <a:pPr lvl="2">
              <a:spcBef>
                <a:spcPts val="600"/>
              </a:spcBef>
              <a:buClr>
                <a:srgbClr val="FD930A"/>
              </a:buClr>
              <a:buSzPct val="60000"/>
              <a:buFont typeface="Wingdings" charset="0"/>
              <a:buChar char=""/>
              <a:defRPr/>
            </a:pPr>
            <a:r>
              <a:rPr lang="en-US" sz="1600" dirty="0" smtClean="0">
                <a:solidFill>
                  <a:srgbClr val="372167"/>
                </a:solidFill>
                <a:latin typeface="Arial" charset="0"/>
                <a:cs typeface="ＭＳ Ｐゴシック" charset="0"/>
              </a:rPr>
              <a:t>Detector ready for first day user operation</a:t>
            </a:r>
          </a:p>
        </p:txBody>
      </p:sp>
      <p:sp>
        <p:nvSpPr>
          <p:cNvPr id="12" name="Slide Number Placeholder 3"/>
          <p:cNvSpPr>
            <a:spLocks noGrp="1"/>
          </p:cNvSpPr>
          <p:nvPr>
            <p:ph type="sldNum" sz="quarter" idx="10"/>
          </p:nvPr>
        </p:nvSpPr>
        <p:spPr>
          <a:xfrm>
            <a:off x="8442325" y="114300"/>
            <a:ext cx="576263" cy="91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6F024603-50EC-45A7-88E9-780BAF159FCE}" type="slidenum">
              <a:rPr lang="en-GB" sz="1000">
                <a:solidFill>
                  <a:schemeClr val="bg1"/>
                </a:solidFill>
              </a:rPr>
              <a:pPr/>
              <a:t>23</a:t>
            </a:fld>
            <a:endParaRPr lang="en-GB" sz="1000">
              <a:solidFill>
                <a:schemeClr val="bg1"/>
              </a:solidFill>
            </a:endParaRPr>
          </a:p>
        </p:txBody>
      </p:sp>
    </p:spTree>
    <p:extLst>
      <p:ext uri="{BB962C8B-B14F-4D97-AF65-F5344CB8AC3E}">
        <p14:creationId xmlns:p14="http://schemas.microsoft.com/office/powerpoint/2010/main" val="23639732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4294967295"/>
          </p:nvPr>
        </p:nvSpPr>
        <p:spPr>
          <a:xfrm>
            <a:off x="8442325" y="114300"/>
            <a:ext cx="576263" cy="91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6F024603-50EC-45A7-88E9-780BAF159FCE}" type="slidenum">
              <a:rPr lang="en-GB" sz="1000">
                <a:solidFill>
                  <a:schemeClr val="bg1"/>
                </a:solidFill>
              </a:rPr>
              <a:pPr/>
              <a:t>24</a:t>
            </a:fld>
            <a:endParaRPr lang="en-GB" sz="1000">
              <a:solidFill>
                <a:schemeClr val="bg1"/>
              </a:solidFill>
            </a:endParaRPr>
          </a:p>
        </p:txBody>
      </p:sp>
      <p:sp>
        <p:nvSpPr>
          <p:cNvPr id="8" name="Rectangle 15"/>
          <p:cNvSpPr txBox="1">
            <a:spLocks noChangeAspect="1" noChangeArrowheads="1"/>
          </p:cNvSpPr>
          <p:nvPr/>
        </p:nvSpPr>
        <p:spPr bwMode="auto">
          <a:xfrm>
            <a:off x="-108857" y="1053108"/>
            <a:ext cx="4612207" cy="54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None/>
            </a:pPr>
            <a:r>
              <a:rPr lang="en-US" sz="2000" dirty="0" smtClean="0">
                <a:solidFill>
                  <a:srgbClr val="FD930A"/>
                </a:solidFill>
              </a:rPr>
              <a:t>Without XFEL Beam</a:t>
            </a:r>
          </a:p>
          <a:p>
            <a:pPr marL="0" indent="0">
              <a:buNone/>
            </a:pPr>
            <a:r>
              <a:rPr lang="en-US" sz="1800" dirty="0" smtClean="0">
                <a:solidFill>
                  <a:srgbClr val="372167"/>
                </a:solidFill>
              </a:rPr>
              <a:t>Requirements</a:t>
            </a:r>
            <a:endParaRPr lang="en-US" sz="1800" dirty="0">
              <a:solidFill>
                <a:srgbClr val="372167"/>
              </a:solidFill>
            </a:endParaRPr>
          </a:p>
          <a:p>
            <a:r>
              <a:rPr lang="en-US" sz="1600" i="1" dirty="0" smtClean="0">
                <a:solidFill>
                  <a:srgbClr val="372167"/>
                </a:solidFill>
              </a:rPr>
              <a:t>Same conditions as for End-To-End test this time at experiment</a:t>
            </a:r>
          </a:p>
          <a:p>
            <a:r>
              <a:rPr lang="en-US" sz="1600" i="1" dirty="0" smtClean="0">
                <a:solidFill>
                  <a:srgbClr val="372167"/>
                </a:solidFill>
              </a:rPr>
              <a:t>Calibration </a:t>
            </a:r>
            <a:r>
              <a:rPr lang="en-US" sz="1600" i="1" dirty="0">
                <a:solidFill>
                  <a:srgbClr val="372167"/>
                </a:solidFill>
              </a:rPr>
              <a:t>source installed and </a:t>
            </a:r>
            <a:r>
              <a:rPr lang="en-US" sz="1600" i="1" dirty="0" smtClean="0">
                <a:solidFill>
                  <a:srgbClr val="372167"/>
                </a:solidFill>
              </a:rPr>
              <a:t>operational</a:t>
            </a:r>
          </a:p>
          <a:p>
            <a:pPr marL="298450" lvl="1" indent="-298450">
              <a:buClr>
                <a:schemeClr val="accent2"/>
              </a:buClr>
              <a:buSzPct val="80000"/>
              <a:buFont typeface="Wingdings" charset="2"/>
              <a:buChar char="n"/>
            </a:pPr>
            <a:r>
              <a:rPr lang="en-US" sz="1600" i="1" dirty="0" smtClean="0">
                <a:solidFill>
                  <a:srgbClr val="372167"/>
                </a:solidFill>
              </a:rPr>
              <a:t>Detector installed and </a:t>
            </a:r>
            <a:r>
              <a:rPr lang="en-US" sz="1600" i="1" dirty="0">
                <a:solidFill>
                  <a:srgbClr val="372167"/>
                </a:solidFill>
              </a:rPr>
              <a:t>safety interlocks fully </a:t>
            </a:r>
            <a:r>
              <a:rPr lang="en-US" sz="1600" i="1" dirty="0" smtClean="0">
                <a:solidFill>
                  <a:srgbClr val="372167"/>
                </a:solidFill>
              </a:rPr>
              <a:t>operational</a:t>
            </a:r>
          </a:p>
          <a:p>
            <a:pPr marL="298450" lvl="1" indent="-298450">
              <a:buClr>
                <a:schemeClr val="accent2"/>
              </a:buClr>
              <a:buSzPct val="80000"/>
              <a:buFont typeface="Wingdings" charset="2"/>
              <a:buChar char="n"/>
            </a:pPr>
            <a:r>
              <a:rPr lang="en-US" sz="1600" i="1" dirty="0" smtClean="0">
                <a:solidFill>
                  <a:srgbClr val="372167"/>
                </a:solidFill>
              </a:rPr>
              <a:t>No </a:t>
            </a:r>
            <a:r>
              <a:rPr lang="en-US" sz="1600" i="1" dirty="0">
                <a:solidFill>
                  <a:srgbClr val="372167"/>
                </a:solidFill>
              </a:rPr>
              <a:t>direct and not attenuated beam can hit the </a:t>
            </a:r>
            <a:r>
              <a:rPr lang="en-US" sz="1600" i="1" dirty="0" smtClean="0">
                <a:solidFill>
                  <a:srgbClr val="372167"/>
                </a:solidFill>
              </a:rPr>
              <a:t>detector</a:t>
            </a:r>
          </a:p>
          <a:p>
            <a:pPr marL="0" lvl="1" indent="0">
              <a:buClr>
                <a:schemeClr val="accent2"/>
              </a:buClr>
              <a:buSzPct val="80000"/>
              <a:buNone/>
            </a:pPr>
            <a:r>
              <a:rPr lang="en-US" sz="1800" dirty="0" smtClean="0">
                <a:solidFill>
                  <a:srgbClr val="372167"/>
                </a:solidFill>
              </a:rPr>
              <a:t>Tests </a:t>
            </a:r>
            <a:r>
              <a:rPr lang="en-US" sz="1800" dirty="0">
                <a:solidFill>
                  <a:srgbClr val="372167"/>
                </a:solidFill>
              </a:rPr>
              <a:t>to be </a:t>
            </a:r>
            <a:r>
              <a:rPr lang="en-US" sz="1800" dirty="0" smtClean="0">
                <a:solidFill>
                  <a:srgbClr val="372167"/>
                </a:solidFill>
              </a:rPr>
              <a:t>done</a:t>
            </a:r>
          </a:p>
          <a:p>
            <a:pPr marL="298450" lvl="1" indent="-298450">
              <a:buClr>
                <a:schemeClr val="accent2"/>
              </a:buClr>
              <a:buSzPct val="80000"/>
              <a:buFont typeface="Wingdings" charset="2"/>
              <a:buChar char="n"/>
            </a:pPr>
            <a:r>
              <a:rPr lang="en-US" sz="1600" dirty="0" smtClean="0">
                <a:solidFill>
                  <a:srgbClr val="372167"/>
                </a:solidFill>
              </a:rPr>
              <a:t>Detector </a:t>
            </a:r>
            <a:r>
              <a:rPr lang="en-US" sz="1600" dirty="0">
                <a:solidFill>
                  <a:srgbClr val="372167"/>
                </a:solidFill>
              </a:rPr>
              <a:t>performance verification measurements of </a:t>
            </a:r>
            <a:r>
              <a:rPr lang="en-US" sz="1600" dirty="0" smtClean="0">
                <a:solidFill>
                  <a:srgbClr val="372167"/>
                </a:solidFill>
              </a:rPr>
              <a:t>Operating Mode </a:t>
            </a:r>
            <a:r>
              <a:rPr lang="en-US" sz="1600" dirty="0">
                <a:solidFill>
                  <a:srgbClr val="372167"/>
                </a:solidFill>
              </a:rPr>
              <a:t>I-III with and without calibration source under nominal operation </a:t>
            </a:r>
            <a:r>
              <a:rPr lang="en-US" sz="1600" dirty="0" smtClean="0">
                <a:solidFill>
                  <a:srgbClr val="372167"/>
                </a:solidFill>
              </a:rPr>
              <a:t>conditions (pressure, temperature, sampling speed)</a:t>
            </a:r>
          </a:p>
          <a:p>
            <a:pPr marL="298450" lvl="1" indent="-298450">
              <a:buClr>
                <a:schemeClr val="accent2"/>
              </a:buClr>
              <a:buSzPct val="80000"/>
              <a:buFont typeface="Wingdings" charset="2"/>
              <a:buChar char="n"/>
            </a:pPr>
            <a:r>
              <a:rPr lang="en-US" sz="1600" dirty="0">
                <a:solidFill>
                  <a:srgbClr val="372167"/>
                </a:solidFill>
              </a:rPr>
              <a:t>Analysis of performance data and update of </a:t>
            </a:r>
            <a:r>
              <a:rPr lang="en-US" sz="1600" dirty="0" err="1">
                <a:solidFill>
                  <a:srgbClr val="372167"/>
                </a:solidFill>
              </a:rPr>
              <a:t>CalDB</a:t>
            </a:r>
            <a:r>
              <a:rPr lang="en-US" sz="1600" dirty="0">
                <a:solidFill>
                  <a:srgbClr val="372167"/>
                </a:solidFill>
              </a:rPr>
              <a:t> </a:t>
            </a:r>
          </a:p>
        </p:txBody>
      </p:sp>
      <p:sp>
        <p:nvSpPr>
          <p:cNvPr id="42" name="Rectangle 1"/>
          <p:cNvSpPr>
            <a:spLocks noGrp="1" noChangeArrowheads="1"/>
          </p:cNvSpPr>
          <p:nvPr>
            <p:ph type="title"/>
          </p:nvPr>
        </p:nvSpPr>
        <p:spPr>
          <a:xfrm>
            <a:off x="1089025" y="490538"/>
            <a:ext cx="7283450" cy="52863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Detector Tests and Commissioning – at Experiment (First Steps)</a:t>
            </a:r>
            <a:endParaRPr lang="en-US" dirty="0"/>
          </a:p>
        </p:txBody>
      </p:sp>
      <p:sp>
        <p:nvSpPr>
          <p:cNvPr id="10" name="Rectangle 15"/>
          <p:cNvSpPr txBox="1">
            <a:spLocks noChangeAspect="1" noChangeArrowheads="1"/>
          </p:cNvSpPr>
          <p:nvPr/>
        </p:nvSpPr>
        <p:spPr bwMode="auto">
          <a:xfrm>
            <a:off x="4338595" y="1068211"/>
            <a:ext cx="4669480" cy="54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None/>
            </a:pPr>
            <a:r>
              <a:rPr lang="en-US" sz="2000" dirty="0" smtClean="0">
                <a:solidFill>
                  <a:srgbClr val="FD930A"/>
                </a:solidFill>
              </a:rPr>
              <a:t>With XFEL Beam</a:t>
            </a:r>
          </a:p>
          <a:p>
            <a:pPr marL="0" indent="0">
              <a:buNone/>
            </a:pPr>
            <a:r>
              <a:rPr lang="en-US" sz="1800" dirty="0" smtClean="0">
                <a:solidFill>
                  <a:srgbClr val="372167"/>
                </a:solidFill>
              </a:rPr>
              <a:t>Requirements</a:t>
            </a:r>
            <a:endParaRPr lang="en-US" sz="1800" dirty="0">
              <a:solidFill>
                <a:srgbClr val="372167"/>
              </a:solidFill>
            </a:endParaRPr>
          </a:p>
          <a:p>
            <a:r>
              <a:rPr lang="en-US" sz="1600" i="1" dirty="0">
                <a:solidFill>
                  <a:srgbClr val="372167"/>
                </a:solidFill>
              </a:rPr>
              <a:t>Same conditions as for End-To-End test this time at experiment</a:t>
            </a:r>
          </a:p>
          <a:p>
            <a:r>
              <a:rPr lang="en-US" sz="1600" i="1" dirty="0" smtClean="0">
                <a:solidFill>
                  <a:srgbClr val="372167"/>
                </a:solidFill>
              </a:rPr>
              <a:t>Calibration </a:t>
            </a:r>
            <a:r>
              <a:rPr lang="en-US" sz="1600" i="1" dirty="0">
                <a:solidFill>
                  <a:srgbClr val="372167"/>
                </a:solidFill>
              </a:rPr>
              <a:t>source installed and </a:t>
            </a:r>
            <a:r>
              <a:rPr lang="en-US" sz="1600" i="1" dirty="0" smtClean="0">
                <a:solidFill>
                  <a:srgbClr val="372167"/>
                </a:solidFill>
              </a:rPr>
              <a:t>operational</a:t>
            </a:r>
          </a:p>
          <a:p>
            <a:pPr marL="298450" lvl="1" indent="-298450">
              <a:buClr>
                <a:schemeClr val="accent2"/>
              </a:buClr>
              <a:buSzPct val="80000"/>
              <a:buFont typeface="Wingdings" charset="2"/>
              <a:buChar char="n"/>
            </a:pPr>
            <a:r>
              <a:rPr lang="en-US" sz="1600" i="1" dirty="0" smtClean="0">
                <a:solidFill>
                  <a:srgbClr val="372167"/>
                </a:solidFill>
              </a:rPr>
              <a:t>Detector installed and </a:t>
            </a:r>
            <a:r>
              <a:rPr lang="en-US" sz="1600" i="1" dirty="0">
                <a:solidFill>
                  <a:srgbClr val="372167"/>
                </a:solidFill>
              </a:rPr>
              <a:t>safety interlocks fully </a:t>
            </a:r>
            <a:r>
              <a:rPr lang="en-US" sz="1600" i="1" dirty="0" smtClean="0">
                <a:solidFill>
                  <a:srgbClr val="372167"/>
                </a:solidFill>
              </a:rPr>
              <a:t>operational</a:t>
            </a:r>
          </a:p>
          <a:p>
            <a:pPr marL="298450" lvl="1" indent="-298450">
              <a:buClr>
                <a:schemeClr val="accent2"/>
              </a:buClr>
              <a:buSzPct val="80000"/>
              <a:buFont typeface="Wingdings" charset="2"/>
              <a:buChar char="n"/>
            </a:pPr>
            <a:r>
              <a:rPr lang="en-US" sz="1600" i="1" dirty="0" smtClean="0">
                <a:solidFill>
                  <a:srgbClr val="372167"/>
                </a:solidFill>
              </a:rPr>
              <a:t>No </a:t>
            </a:r>
            <a:r>
              <a:rPr lang="en-US" sz="1600" i="1" dirty="0">
                <a:solidFill>
                  <a:srgbClr val="372167"/>
                </a:solidFill>
              </a:rPr>
              <a:t>direct and not attenuated beam can hit the </a:t>
            </a:r>
            <a:r>
              <a:rPr lang="en-US" sz="1600" i="1" dirty="0" smtClean="0">
                <a:solidFill>
                  <a:srgbClr val="372167"/>
                </a:solidFill>
              </a:rPr>
              <a:t>detector</a:t>
            </a:r>
          </a:p>
          <a:p>
            <a:pPr marL="0" lvl="1" indent="0">
              <a:buClr>
                <a:schemeClr val="accent2"/>
              </a:buClr>
              <a:buSzPct val="80000"/>
              <a:buNone/>
            </a:pPr>
            <a:r>
              <a:rPr lang="en-US" sz="1800" dirty="0" smtClean="0">
                <a:solidFill>
                  <a:srgbClr val="372167"/>
                </a:solidFill>
              </a:rPr>
              <a:t>Tests </a:t>
            </a:r>
            <a:r>
              <a:rPr lang="en-US" sz="1800" dirty="0">
                <a:solidFill>
                  <a:srgbClr val="372167"/>
                </a:solidFill>
              </a:rPr>
              <a:t>to be </a:t>
            </a:r>
            <a:r>
              <a:rPr lang="en-US" sz="1800" dirty="0" smtClean="0">
                <a:solidFill>
                  <a:srgbClr val="372167"/>
                </a:solidFill>
              </a:rPr>
              <a:t>done</a:t>
            </a:r>
          </a:p>
          <a:p>
            <a:pPr marL="298450" lvl="1" indent="-298450">
              <a:buClr>
                <a:schemeClr val="accent2"/>
              </a:buClr>
              <a:buSzPct val="80000"/>
              <a:buFont typeface="Wingdings" charset="2"/>
              <a:buChar char="n"/>
            </a:pPr>
            <a:r>
              <a:rPr lang="en-US" sz="1600" dirty="0" smtClean="0">
                <a:solidFill>
                  <a:srgbClr val="372167"/>
                </a:solidFill>
              </a:rPr>
              <a:t>Alignment measurement with diffraction sample</a:t>
            </a:r>
          </a:p>
          <a:p>
            <a:pPr marL="298450" lvl="1" indent="-298450">
              <a:buClr>
                <a:schemeClr val="accent2"/>
              </a:buClr>
              <a:buSzPct val="80000"/>
              <a:buFont typeface="Wingdings" charset="2"/>
              <a:buChar char="n"/>
            </a:pPr>
            <a:r>
              <a:rPr lang="en-US" sz="1600" dirty="0">
                <a:solidFill>
                  <a:srgbClr val="372167"/>
                </a:solidFill>
              </a:rPr>
              <a:t>Detector performance verification </a:t>
            </a:r>
            <a:r>
              <a:rPr lang="en-US" sz="1600" dirty="0" smtClean="0">
                <a:solidFill>
                  <a:srgbClr val="372167"/>
                </a:solidFill>
              </a:rPr>
              <a:t>measure-</a:t>
            </a:r>
            <a:r>
              <a:rPr lang="en-US" sz="1600" dirty="0" err="1" smtClean="0">
                <a:solidFill>
                  <a:srgbClr val="372167"/>
                </a:solidFill>
              </a:rPr>
              <a:t>ments</a:t>
            </a:r>
            <a:r>
              <a:rPr lang="en-US" sz="1600" dirty="0" smtClean="0">
                <a:solidFill>
                  <a:srgbClr val="372167"/>
                </a:solidFill>
              </a:rPr>
              <a:t> </a:t>
            </a:r>
            <a:r>
              <a:rPr lang="en-US" sz="1600" dirty="0">
                <a:solidFill>
                  <a:srgbClr val="372167"/>
                </a:solidFill>
              </a:rPr>
              <a:t>of </a:t>
            </a:r>
            <a:r>
              <a:rPr lang="en-US" sz="1600" dirty="0" smtClean="0">
                <a:solidFill>
                  <a:srgbClr val="372167"/>
                </a:solidFill>
              </a:rPr>
              <a:t>Operating Mode I-III </a:t>
            </a:r>
            <a:r>
              <a:rPr lang="en-US" sz="1600" dirty="0">
                <a:solidFill>
                  <a:srgbClr val="372167"/>
                </a:solidFill>
              </a:rPr>
              <a:t>with </a:t>
            </a:r>
            <a:r>
              <a:rPr lang="en-US" sz="1600" dirty="0" smtClean="0">
                <a:solidFill>
                  <a:srgbClr val="372167"/>
                </a:solidFill>
              </a:rPr>
              <a:t>XFEL beam</a:t>
            </a:r>
          </a:p>
          <a:p>
            <a:pPr marL="298450" lvl="1" indent="-298450">
              <a:buClr>
                <a:schemeClr val="accent2"/>
              </a:buClr>
              <a:buSzPct val="80000"/>
              <a:buFont typeface="Wingdings" charset="2"/>
              <a:buChar char="n"/>
            </a:pPr>
            <a:r>
              <a:rPr lang="en-US" sz="1600" dirty="0">
                <a:solidFill>
                  <a:srgbClr val="372167"/>
                </a:solidFill>
              </a:rPr>
              <a:t>Analysis of performance data and update of </a:t>
            </a:r>
            <a:r>
              <a:rPr lang="en-US" sz="1600" dirty="0" err="1" smtClean="0">
                <a:solidFill>
                  <a:srgbClr val="372167"/>
                </a:solidFill>
              </a:rPr>
              <a:t>CalDB</a:t>
            </a:r>
            <a:endParaRPr lang="en-US" sz="1600" dirty="0" smtClean="0">
              <a:solidFill>
                <a:srgbClr val="372167"/>
              </a:solidFill>
            </a:endParaRPr>
          </a:p>
          <a:p>
            <a:pPr marL="298450" lvl="1" indent="-298450">
              <a:buClr>
                <a:schemeClr val="accent2"/>
              </a:buClr>
              <a:buSzPct val="80000"/>
              <a:buFont typeface="Wingdings" charset="2"/>
              <a:buChar char="n"/>
            </a:pPr>
            <a:r>
              <a:rPr lang="en-US" sz="1600" dirty="0">
                <a:solidFill>
                  <a:srgbClr val="372167"/>
                </a:solidFill>
              </a:rPr>
              <a:t>Final operation tests with up-to-date </a:t>
            </a:r>
            <a:r>
              <a:rPr lang="en-US" sz="1600" dirty="0" err="1">
                <a:solidFill>
                  <a:srgbClr val="372167"/>
                </a:solidFill>
              </a:rPr>
              <a:t>CalDB</a:t>
            </a:r>
            <a:r>
              <a:rPr lang="en-US" sz="1600" dirty="0">
                <a:solidFill>
                  <a:srgbClr val="372167"/>
                </a:solidFill>
              </a:rPr>
              <a:t> and alignment </a:t>
            </a:r>
            <a:r>
              <a:rPr lang="en-US" sz="1600" dirty="0" smtClean="0">
                <a:solidFill>
                  <a:srgbClr val="372167"/>
                </a:solidFill>
              </a:rPr>
              <a:t>data</a:t>
            </a:r>
          </a:p>
        </p:txBody>
      </p:sp>
    </p:spTree>
    <p:extLst>
      <p:ext uri="{BB962C8B-B14F-4D97-AF65-F5344CB8AC3E}">
        <p14:creationId xmlns:p14="http://schemas.microsoft.com/office/powerpoint/2010/main" val="9397040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3" name="Rounded Rectangle 4112"/>
          <p:cNvSpPr/>
          <p:nvPr/>
        </p:nvSpPr>
        <p:spPr bwMode="auto">
          <a:xfrm>
            <a:off x="4519706" y="1075766"/>
            <a:ext cx="4497294" cy="2622176"/>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4098" name="Slide Number Placeholder 3"/>
          <p:cNvSpPr>
            <a:spLocks noGrp="1"/>
          </p:cNvSpPr>
          <p:nvPr>
            <p:ph type="sldNum" sz="quarter" idx="4294967295"/>
          </p:nvPr>
        </p:nvSpPr>
        <p:spPr>
          <a:xfrm>
            <a:off x="8442325" y="114300"/>
            <a:ext cx="576263" cy="91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6F024603-50EC-45A7-88E9-780BAF159FCE}" type="slidenum">
              <a:rPr lang="en-GB" sz="1000">
                <a:solidFill>
                  <a:schemeClr val="bg1"/>
                </a:solidFill>
              </a:rPr>
              <a:pPr/>
              <a:t>25</a:t>
            </a:fld>
            <a:endParaRPr lang="en-GB" sz="1000">
              <a:solidFill>
                <a:schemeClr val="bg1"/>
              </a:solidFill>
            </a:endParaRPr>
          </a:p>
        </p:txBody>
      </p:sp>
      <p:sp>
        <p:nvSpPr>
          <p:cNvPr id="42" name="Rectangle 1"/>
          <p:cNvSpPr>
            <a:spLocks noGrp="1" noChangeArrowheads="1"/>
          </p:cNvSpPr>
          <p:nvPr>
            <p:ph type="title"/>
          </p:nvPr>
        </p:nvSpPr>
        <p:spPr>
          <a:xfrm>
            <a:off x="1089025" y="490538"/>
            <a:ext cx="7283450" cy="52863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Commissioning – Base Line Operating Modes</a:t>
            </a:r>
            <a:endParaRPr lang="en-US" dirty="0"/>
          </a:p>
        </p:txBody>
      </p:sp>
      <p:sp>
        <p:nvSpPr>
          <p:cNvPr id="11" name="Rectangle 15"/>
          <p:cNvSpPr txBox="1">
            <a:spLocks noChangeAspect="1" noChangeArrowheads="1"/>
          </p:cNvSpPr>
          <p:nvPr/>
        </p:nvSpPr>
        <p:spPr bwMode="auto">
          <a:xfrm>
            <a:off x="-166168" y="1083153"/>
            <a:ext cx="4669480" cy="3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None/>
            </a:pPr>
            <a:r>
              <a:rPr lang="en-US" sz="2000" dirty="0" smtClean="0">
                <a:solidFill>
                  <a:srgbClr val="FD930A"/>
                </a:solidFill>
              </a:rPr>
              <a:t>Required Pulse Patterns</a:t>
            </a:r>
          </a:p>
        </p:txBody>
      </p:sp>
      <p:sp>
        <p:nvSpPr>
          <p:cNvPr id="17" name="TextBox 16"/>
          <p:cNvSpPr txBox="1"/>
          <p:nvPr/>
        </p:nvSpPr>
        <p:spPr>
          <a:xfrm>
            <a:off x="8320216" y="2979343"/>
            <a:ext cx="541059" cy="276999"/>
          </a:xfrm>
          <a:prstGeom prst="rect">
            <a:avLst/>
          </a:prstGeom>
          <a:noFill/>
        </p:spPr>
        <p:txBody>
          <a:bodyPr wrap="none" rtlCol="0">
            <a:spAutoFit/>
          </a:bodyPr>
          <a:lstStyle/>
          <a:p>
            <a:pPr>
              <a:buNone/>
            </a:pPr>
            <a:r>
              <a:rPr lang="en-US" sz="1200" b="1" dirty="0"/>
              <a:t>Time</a:t>
            </a:r>
          </a:p>
        </p:txBody>
      </p:sp>
      <p:cxnSp>
        <p:nvCxnSpPr>
          <p:cNvPr id="20" name="Straight Connector 19"/>
          <p:cNvCxnSpPr/>
          <p:nvPr/>
        </p:nvCxnSpPr>
        <p:spPr bwMode="auto">
          <a:xfrm flipV="1">
            <a:off x="7578811"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3" name="Straight Connector 22"/>
          <p:cNvCxnSpPr/>
          <p:nvPr/>
        </p:nvCxnSpPr>
        <p:spPr bwMode="auto">
          <a:xfrm flipV="1">
            <a:off x="7626866"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4" name="Straight Connector 23"/>
          <p:cNvCxnSpPr/>
          <p:nvPr/>
        </p:nvCxnSpPr>
        <p:spPr bwMode="auto">
          <a:xfrm flipV="1">
            <a:off x="7674921"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5" name="Straight Connector 24"/>
          <p:cNvCxnSpPr/>
          <p:nvPr/>
        </p:nvCxnSpPr>
        <p:spPr bwMode="auto">
          <a:xfrm flipV="1">
            <a:off x="7722976"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6" name="Straight Connector 25"/>
          <p:cNvCxnSpPr/>
          <p:nvPr/>
        </p:nvCxnSpPr>
        <p:spPr bwMode="auto">
          <a:xfrm flipV="1">
            <a:off x="7771031"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7" name="Straight Connector 26"/>
          <p:cNvCxnSpPr/>
          <p:nvPr/>
        </p:nvCxnSpPr>
        <p:spPr bwMode="auto">
          <a:xfrm flipV="1">
            <a:off x="7819086"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8" name="Straight Connector 27"/>
          <p:cNvCxnSpPr/>
          <p:nvPr/>
        </p:nvCxnSpPr>
        <p:spPr bwMode="auto">
          <a:xfrm flipV="1">
            <a:off x="7867141"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9" name="Straight Connector 28"/>
          <p:cNvCxnSpPr/>
          <p:nvPr/>
        </p:nvCxnSpPr>
        <p:spPr bwMode="auto">
          <a:xfrm flipV="1">
            <a:off x="7915196"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1" name="Straight Connector 30"/>
          <p:cNvCxnSpPr/>
          <p:nvPr/>
        </p:nvCxnSpPr>
        <p:spPr bwMode="auto">
          <a:xfrm flipV="1">
            <a:off x="795775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2" name="Straight Connector 31"/>
          <p:cNvCxnSpPr/>
          <p:nvPr/>
        </p:nvCxnSpPr>
        <p:spPr bwMode="auto">
          <a:xfrm flipV="1">
            <a:off x="800580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3" name="Straight Connector 32"/>
          <p:cNvCxnSpPr/>
          <p:nvPr/>
        </p:nvCxnSpPr>
        <p:spPr bwMode="auto">
          <a:xfrm flipV="1">
            <a:off x="805386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4" name="Straight Connector 33"/>
          <p:cNvCxnSpPr/>
          <p:nvPr/>
        </p:nvCxnSpPr>
        <p:spPr bwMode="auto">
          <a:xfrm flipV="1">
            <a:off x="810191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5" name="Straight Connector 34"/>
          <p:cNvCxnSpPr/>
          <p:nvPr/>
        </p:nvCxnSpPr>
        <p:spPr bwMode="auto">
          <a:xfrm flipV="1">
            <a:off x="814997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6" name="Straight Connector 35"/>
          <p:cNvCxnSpPr/>
          <p:nvPr/>
        </p:nvCxnSpPr>
        <p:spPr bwMode="auto">
          <a:xfrm flipV="1">
            <a:off x="819802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7" name="Straight Connector 36"/>
          <p:cNvCxnSpPr/>
          <p:nvPr/>
        </p:nvCxnSpPr>
        <p:spPr bwMode="auto">
          <a:xfrm flipV="1">
            <a:off x="824608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8" name="Straight Connector 37"/>
          <p:cNvCxnSpPr/>
          <p:nvPr/>
        </p:nvCxnSpPr>
        <p:spPr bwMode="auto">
          <a:xfrm flipV="1">
            <a:off x="829413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9" name="Straight Connector 38"/>
          <p:cNvCxnSpPr/>
          <p:nvPr/>
        </p:nvCxnSpPr>
        <p:spPr bwMode="auto">
          <a:xfrm flipV="1">
            <a:off x="565802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0" name="Straight Connector 39"/>
          <p:cNvCxnSpPr/>
          <p:nvPr/>
        </p:nvCxnSpPr>
        <p:spPr bwMode="auto">
          <a:xfrm flipV="1">
            <a:off x="570607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1" name="Straight Connector 40"/>
          <p:cNvCxnSpPr/>
          <p:nvPr/>
        </p:nvCxnSpPr>
        <p:spPr bwMode="auto">
          <a:xfrm flipV="1">
            <a:off x="575413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3" name="Straight Connector 42"/>
          <p:cNvCxnSpPr/>
          <p:nvPr/>
        </p:nvCxnSpPr>
        <p:spPr bwMode="auto">
          <a:xfrm flipV="1">
            <a:off x="580218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4" name="Straight Connector 43"/>
          <p:cNvCxnSpPr/>
          <p:nvPr/>
        </p:nvCxnSpPr>
        <p:spPr bwMode="auto">
          <a:xfrm flipV="1">
            <a:off x="585024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5" name="Straight Connector 44"/>
          <p:cNvCxnSpPr/>
          <p:nvPr/>
        </p:nvCxnSpPr>
        <p:spPr bwMode="auto">
          <a:xfrm flipV="1">
            <a:off x="589829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6" name="Straight Connector 45"/>
          <p:cNvCxnSpPr/>
          <p:nvPr/>
        </p:nvCxnSpPr>
        <p:spPr bwMode="auto">
          <a:xfrm flipV="1">
            <a:off x="594635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7" name="Straight Connector 46"/>
          <p:cNvCxnSpPr/>
          <p:nvPr/>
        </p:nvCxnSpPr>
        <p:spPr bwMode="auto">
          <a:xfrm flipV="1">
            <a:off x="599440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8" name="Straight Connector 47"/>
          <p:cNvCxnSpPr/>
          <p:nvPr/>
        </p:nvCxnSpPr>
        <p:spPr bwMode="auto">
          <a:xfrm flipV="1">
            <a:off x="6036963"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9" name="Straight Connector 48"/>
          <p:cNvCxnSpPr/>
          <p:nvPr/>
        </p:nvCxnSpPr>
        <p:spPr bwMode="auto">
          <a:xfrm flipV="1">
            <a:off x="6085018"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50" name="Straight Connector 49"/>
          <p:cNvCxnSpPr/>
          <p:nvPr/>
        </p:nvCxnSpPr>
        <p:spPr bwMode="auto">
          <a:xfrm flipV="1">
            <a:off x="6133073"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51" name="Straight Connector 50"/>
          <p:cNvCxnSpPr/>
          <p:nvPr/>
        </p:nvCxnSpPr>
        <p:spPr bwMode="auto">
          <a:xfrm flipV="1">
            <a:off x="6181128"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52" name="Straight Connector 51"/>
          <p:cNvCxnSpPr/>
          <p:nvPr/>
        </p:nvCxnSpPr>
        <p:spPr bwMode="auto">
          <a:xfrm flipV="1">
            <a:off x="6229183"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53" name="Straight Connector 52"/>
          <p:cNvCxnSpPr/>
          <p:nvPr/>
        </p:nvCxnSpPr>
        <p:spPr bwMode="auto">
          <a:xfrm flipV="1">
            <a:off x="6277238"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54" name="Straight Connector 53"/>
          <p:cNvCxnSpPr/>
          <p:nvPr/>
        </p:nvCxnSpPr>
        <p:spPr bwMode="auto">
          <a:xfrm flipV="1">
            <a:off x="6325293"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55" name="Straight Connector 54"/>
          <p:cNvCxnSpPr/>
          <p:nvPr/>
        </p:nvCxnSpPr>
        <p:spPr bwMode="auto">
          <a:xfrm flipV="1">
            <a:off x="6373348"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 name="Straight Arrow Connector 3"/>
          <p:cNvCxnSpPr/>
          <p:nvPr/>
        </p:nvCxnSpPr>
        <p:spPr bwMode="auto">
          <a:xfrm>
            <a:off x="4606324" y="2876371"/>
            <a:ext cx="4132648" cy="20594"/>
          </a:xfrm>
          <a:prstGeom prst="straightConnector1">
            <a:avLst/>
          </a:prstGeom>
          <a:noFill/>
          <a:ln w="28575" cap="flat" cmpd="sng" algn="ctr">
            <a:solidFill>
              <a:schemeClr val="tx1"/>
            </a:solidFill>
            <a:prstDash val="solid"/>
            <a:round/>
            <a:headEnd type="none" w="med" len="med"/>
            <a:tailEnd type="arrow"/>
          </a:ln>
          <a:effectLst/>
        </p:spPr>
      </p:cxnSp>
      <p:cxnSp>
        <p:nvCxnSpPr>
          <p:cNvPr id="22" name="Straight Connector 21"/>
          <p:cNvCxnSpPr/>
          <p:nvPr/>
        </p:nvCxnSpPr>
        <p:spPr bwMode="auto">
          <a:xfrm>
            <a:off x="5649784" y="2917560"/>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57" name="Straight Connector 56"/>
          <p:cNvCxnSpPr/>
          <p:nvPr/>
        </p:nvCxnSpPr>
        <p:spPr bwMode="auto">
          <a:xfrm>
            <a:off x="7573319" y="2918933"/>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58" name="Straight Arrow Connector 57"/>
          <p:cNvCxnSpPr/>
          <p:nvPr/>
        </p:nvCxnSpPr>
        <p:spPr bwMode="auto">
          <a:xfrm flipV="1">
            <a:off x="5663513" y="2999939"/>
            <a:ext cx="1901568" cy="13729"/>
          </a:xfrm>
          <a:prstGeom prst="straightConnector1">
            <a:avLst/>
          </a:prstGeom>
          <a:noFill/>
          <a:ln w="28575" cap="flat" cmpd="sng" algn="ctr">
            <a:solidFill>
              <a:srgbClr val="261748"/>
            </a:solidFill>
            <a:prstDash val="solid"/>
            <a:round/>
            <a:headEnd type="arrow"/>
            <a:tailEnd type="arrow"/>
          </a:ln>
          <a:effectLst/>
        </p:spPr>
      </p:cxnSp>
      <p:sp>
        <p:nvSpPr>
          <p:cNvPr id="60" name="TextBox 59"/>
          <p:cNvSpPr txBox="1"/>
          <p:nvPr/>
        </p:nvSpPr>
        <p:spPr>
          <a:xfrm>
            <a:off x="6021859" y="3008173"/>
            <a:ext cx="1253844" cy="276999"/>
          </a:xfrm>
          <a:prstGeom prst="rect">
            <a:avLst/>
          </a:prstGeom>
          <a:noFill/>
        </p:spPr>
        <p:txBody>
          <a:bodyPr wrap="none" rtlCol="0">
            <a:spAutoFit/>
          </a:bodyPr>
          <a:lstStyle/>
          <a:p>
            <a:pPr>
              <a:buNone/>
            </a:pPr>
            <a:r>
              <a:rPr lang="en-US" sz="1200" b="1" dirty="0" smtClean="0"/>
              <a:t>100 </a:t>
            </a:r>
            <a:r>
              <a:rPr lang="en-US" sz="1200" b="1" dirty="0" err="1" smtClean="0"/>
              <a:t>ms</a:t>
            </a:r>
            <a:r>
              <a:rPr lang="en-US" sz="1200" b="1" dirty="0" smtClean="0"/>
              <a:t> (10 Hz)</a:t>
            </a:r>
            <a:endParaRPr lang="en-US" sz="1200" b="1" dirty="0"/>
          </a:p>
        </p:txBody>
      </p:sp>
      <p:cxnSp>
        <p:nvCxnSpPr>
          <p:cNvPr id="61" name="Straight Connector 60"/>
          <p:cNvCxnSpPr/>
          <p:nvPr/>
        </p:nvCxnSpPr>
        <p:spPr bwMode="auto">
          <a:xfrm>
            <a:off x="5658022" y="3303365"/>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62" name="Straight Connector 61"/>
          <p:cNvCxnSpPr/>
          <p:nvPr/>
        </p:nvCxnSpPr>
        <p:spPr bwMode="auto">
          <a:xfrm>
            <a:off x="6387070" y="3304738"/>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63" name="Straight Arrow Connector 62"/>
          <p:cNvCxnSpPr/>
          <p:nvPr/>
        </p:nvCxnSpPr>
        <p:spPr bwMode="auto">
          <a:xfrm flipV="1">
            <a:off x="5671751" y="3391235"/>
            <a:ext cx="698844" cy="8239"/>
          </a:xfrm>
          <a:prstGeom prst="straightConnector1">
            <a:avLst/>
          </a:prstGeom>
          <a:noFill/>
          <a:ln w="28575" cap="flat" cmpd="sng" algn="ctr">
            <a:solidFill>
              <a:srgbClr val="261748"/>
            </a:solidFill>
            <a:prstDash val="solid"/>
            <a:round/>
            <a:headEnd type="arrow"/>
            <a:tailEnd type="arrow"/>
          </a:ln>
          <a:effectLst/>
        </p:spPr>
      </p:cxnSp>
      <p:sp>
        <p:nvSpPr>
          <p:cNvPr id="70" name="TextBox 69"/>
          <p:cNvSpPr txBox="1"/>
          <p:nvPr/>
        </p:nvSpPr>
        <p:spPr>
          <a:xfrm>
            <a:off x="5721178" y="3414573"/>
            <a:ext cx="676738" cy="276999"/>
          </a:xfrm>
          <a:prstGeom prst="rect">
            <a:avLst/>
          </a:prstGeom>
          <a:noFill/>
        </p:spPr>
        <p:txBody>
          <a:bodyPr wrap="none" rtlCol="0">
            <a:spAutoFit/>
          </a:bodyPr>
          <a:lstStyle/>
          <a:p>
            <a:pPr>
              <a:buNone/>
            </a:pPr>
            <a:r>
              <a:rPr lang="en-US" sz="1200" b="1" dirty="0" smtClean="0"/>
              <a:t>600 </a:t>
            </a:r>
            <a:r>
              <a:rPr lang="en-US" sz="1200" b="1" dirty="0" err="1" smtClean="0"/>
              <a:t>μs</a:t>
            </a:r>
            <a:endParaRPr lang="en-US" sz="1200" b="1" dirty="0"/>
          </a:p>
        </p:txBody>
      </p:sp>
      <p:sp>
        <p:nvSpPr>
          <p:cNvPr id="71" name="TextBox 70"/>
          <p:cNvSpPr txBox="1"/>
          <p:nvPr/>
        </p:nvSpPr>
        <p:spPr>
          <a:xfrm>
            <a:off x="5513860" y="1669527"/>
            <a:ext cx="1005729" cy="276999"/>
          </a:xfrm>
          <a:prstGeom prst="rect">
            <a:avLst/>
          </a:prstGeom>
          <a:noFill/>
        </p:spPr>
        <p:txBody>
          <a:bodyPr wrap="none" rtlCol="0">
            <a:spAutoFit/>
          </a:bodyPr>
          <a:lstStyle/>
          <a:p>
            <a:pPr>
              <a:buNone/>
            </a:pPr>
            <a:r>
              <a:rPr lang="en-US" sz="1200" b="1" dirty="0" smtClean="0"/>
              <a:t>Pulse Train</a:t>
            </a:r>
            <a:endParaRPr lang="en-US" sz="1200" b="1" dirty="0"/>
          </a:p>
        </p:txBody>
      </p:sp>
      <p:sp>
        <p:nvSpPr>
          <p:cNvPr id="4102" name="Right Brace 4101"/>
          <p:cNvSpPr/>
          <p:nvPr/>
        </p:nvSpPr>
        <p:spPr bwMode="auto">
          <a:xfrm rot="16200000">
            <a:off x="5951839" y="1592639"/>
            <a:ext cx="120135" cy="744839"/>
          </a:xfrm>
          <a:prstGeom prst="rightBrace">
            <a:avLst/>
          </a:prstGeom>
          <a:noFill/>
          <a:ln w="28575" cap="flat" cmpd="sng" algn="ctr">
            <a:solidFill>
              <a:srgbClr val="2617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4104" name="Straight Connector 4103"/>
          <p:cNvCxnSpPr/>
          <p:nvPr/>
        </p:nvCxnSpPr>
        <p:spPr bwMode="auto">
          <a:xfrm>
            <a:off x="6398054" y="2032000"/>
            <a:ext cx="0" cy="610973"/>
          </a:xfrm>
          <a:prstGeom prst="line">
            <a:avLst/>
          </a:prstGeom>
          <a:noFill/>
          <a:ln w="9525" cap="flat" cmpd="sng" algn="ctr">
            <a:solidFill>
              <a:srgbClr val="FF0000"/>
            </a:solidFill>
            <a:prstDash val="sysDash"/>
            <a:round/>
            <a:headEnd type="none" w="med" len="med"/>
            <a:tailEnd type="none" w="med" len="med"/>
          </a:ln>
          <a:effectLst/>
        </p:spPr>
      </p:cxnSp>
      <p:cxnSp>
        <p:nvCxnSpPr>
          <p:cNvPr id="122" name="Straight Connector 121"/>
          <p:cNvCxnSpPr/>
          <p:nvPr/>
        </p:nvCxnSpPr>
        <p:spPr bwMode="auto">
          <a:xfrm>
            <a:off x="5651157" y="2040238"/>
            <a:ext cx="0" cy="610973"/>
          </a:xfrm>
          <a:prstGeom prst="line">
            <a:avLst/>
          </a:prstGeom>
          <a:noFill/>
          <a:ln w="9525" cap="flat" cmpd="sng" algn="ctr">
            <a:solidFill>
              <a:srgbClr val="FF0000"/>
            </a:solidFill>
            <a:prstDash val="sysDash"/>
            <a:round/>
            <a:headEnd type="none" w="med" len="med"/>
            <a:tailEnd type="none" w="med" len="med"/>
          </a:ln>
          <a:effectLst/>
        </p:spPr>
      </p:cxnSp>
      <p:cxnSp>
        <p:nvCxnSpPr>
          <p:cNvPr id="124" name="Straight Connector 123"/>
          <p:cNvCxnSpPr/>
          <p:nvPr/>
        </p:nvCxnSpPr>
        <p:spPr bwMode="auto">
          <a:xfrm>
            <a:off x="7573319" y="2047103"/>
            <a:ext cx="0" cy="610973"/>
          </a:xfrm>
          <a:prstGeom prst="line">
            <a:avLst/>
          </a:prstGeom>
          <a:noFill/>
          <a:ln w="9525" cap="flat" cmpd="sng" algn="ctr">
            <a:solidFill>
              <a:srgbClr val="FF0000"/>
            </a:solidFill>
            <a:prstDash val="sysDash"/>
            <a:round/>
            <a:headEnd type="none" w="med" len="med"/>
            <a:tailEnd type="none" w="med" len="med"/>
          </a:ln>
          <a:effectLst/>
        </p:spPr>
      </p:cxnSp>
      <p:cxnSp>
        <p:nvCxnSpPr>
          <p:cNvPr id="125" name="Straight Connector 124"/>
          <p:cNvCxnSpPr/>
          <p:nvPr/>
        </p:nvCxnSpPr>
        <p:spPr bwMode="auto">
          <a:xfrm>
            <a:off x="8316097" y="2041611"/>
            <a:ext cx="0" cy="610973"/>
          </a:xfrm>
          <a:prstGeom prst="line">
            <a:avLst/>
          </a:prstGeom>
          <a:noFill/>
          <a:ln w="9525" cap="flat" cmpd="sng" algn="ctr">
            <a:solidFill>
              <a:srgbClr val="FF0000"/>
            </a:solidFill>
            <a:prstDash val="sysDash"/>
            <a:round/>
            <a:headEnd type="none" w="med" len="med"/>
            <a:tailEnd type="none" w="med" len="med"/>
          </a:ln>
          <a:effectLst/>
        </p:spPr>
      </p:cxnSp>
      <p:sp>
        <p:nvSpPr>
          <p:cNvPr id="127" name="TextBox 126"/>
          <p:cNvSpPr txBox="1"/>
          <p:nvPr/>
        </p:nvSpPr>
        <p:spPr>
          <a:xfrm>
            <a:off x="7451125" y="1684629"/>
            <a:ext cx="1005729" cy="276999"/>
          </a:xfrm>
          <a:prstGeom prst="rect">
            <a:avLst/>
          </a:prstGeom>
          <a:noFill/>
        </p:spPr>
        <p:txBody>
          <a:bodyPr wrap="none" rtlCol="0">
            <a:spAutoFit/>
          </a:bodyPr>
          <a:lstStyle/>
          <a:p>
            <a:pPr>
              <a:buNone/>
            </a:pPr>
            <a:r>
              <a:rPr lang="en-US" sz="1200" b="1" dirty="0" smtClean="0"/>
              <a:t>Pulse Train</a:t>
            </a:r>
            <a:endParaRPr lang="en-US" sz="1200" b="1" dirty="0"/>
          </a:p>
        </p:txBody>
      </p:sp>
      <p:sp>
        <p:nvSpPr>
          <p:cNvPr id="128" name="Right Brace 127"/>
          <p:cNvSpPr/>
          <p:nvPr/>
        </p:nvSpPr>
        <p:spPr bwMode="auto">
          <a:xfrm rot="16200000">
            <a:off x="7889104" y="1607741"/>
            <a:ext cx="120135" cy="744839"/>
          </a:xfrm>
          <a:prstGeom prst="rightBrace">
            <a:avLst/>
          </a:prstGeom>
          <a:noFill/>
          <a:ln w="28575" cap="flat" cmpd="sng" algn="ctr">
            <a:solidFill>
              <a:srgbClr val="2617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33" name="TextBox 232"/>
          <p:cNvSpPr txBox="1"/>
          <p:nvPr/>
        </p:nvSpPr>
        <p:spPr>
          <a:xfrm>
            <a:off x="7718854" y="1423765"/>
            <a:ext cx="1065917" cy="276999"/>
          </a:xfrm>
          <a:prstGeom prst="rect">
            <a:avLst/>
          </a:prstGeom>
          <a:noFill/>
        </p:spPr>
        <p:txBody>
          <a:bodyPr wrap="none" rtlCol="0">
            <a:spAutoFit/>
          </a:bodyPr>
          <a:lstStyle/>
          <a:p>
            <a:pPr>
              <a:buNone/>
            </a:pPr>
            <a:r>
              <a:rPr lang="en-US" sz="1200" b="1" dirty="0" smtClean="0"/>
              <a:t>2700 Pulses</a:t>
            </a:r>
            <a:endParaRPr lang="en-US" sz="1200" b="1" dirty="0"/>
          </a:p>
        </p:txBody>
      </p:sp>
      <p:sp>
        <p:nvSpPr>
          <p:cNvPr id="234" name="TextBox 233"/>
          <p:cNvSpPr txBox="1"/>
          <p:nvPr/>
        </p:nvSpPr>
        <p:spPr>
          <a:xfrm>
            <a:off x="3779472" y="5798974"/>
            <a:ext cx="541059" cy="276999"/>
          </a:xfrm>
          <a:prstGeom prst="rect">
            <a:avLst/>
          </a:prstGeom>
          <a:noFill/>
        </p:spPr>
        <p:txBody>
          <a:bodyPr wrap="none" rtlCol="0">
            <a:spAutoFit/>
          </a:bodyPr>
          <a:lstStyle/>
          <a:p>
            <a:pPr>
              <a:buNone/>
            </a:pPr>
            <a:r>
              <a:rPr lang="en-US" sz="1200" b="1" dirty="0"/>
              <a:t>Time</a:t>
            </a:r>
          </a:p>
        </p:txBody>
      </p:sp>
      <p:cxnSp>
        <p:nvCxnSpPr>
          <p:cNvPr id="235" name="Straight Connector 234"/>
          <p:cNvCxnSpPr/>
          <p:nvPr/>
        </p:nvCxnSpPr>
        <p:spPr bwMode="auto">
          <a:xfrm flipV="1">
            <a:off x="3038067" y="4892812"/>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36" name="Straight Connector 235"/>
          <p:cNvCxnSpPr/>
          <p:nvPr/>
        </p:nvCxnSpPr>
        <p:spPr bwMode="auto">
          <a:xfrm flipV="1">
            <a:off x="3086122" y="4892812"/>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37" name="Straight Connector 236"/>
          <p:cNvCxnSpPr/>
          <p:nvPr/>
        </p:nvCxnSpPr>
        <p:spPr bwMode="auto">
          <a:xfrm flipV="1">
            <a:off x="1117278" y="4894185"/>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38" name="Straight Connector 237"/>
          <p:cNvCxnSpPr/>
          <p:nvPr/>
        </p:nvCxnSpPr>
        <p:spPr bwMode="auto">
          <a:xfrm flipV="1">
            <a:off x="1165333" y="4894185"/>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39" name="Straight Arrow Connector 238"/>
          <p:cNvCxnSpPr/>
          <p:nvPr/>
        </p:nvCxnSpPr>
        <p:spPr bwMode="auto">
          <a:xfrm>
            <a:off x="65580" y="5696002"/>
            <a:ext cx="4132648" cy="20594"/>
          </a:xfrm>
          <a:prstGeom prst="straightConnector1">
            <a:avLst/>
          </a:prstGeom>
          <a:noFill/>
          <a:ln w="28575" cap="flat" cmpd="sng" algn="ctr">
            <a:solidFill>
              <a:schemeClr val="tx1"/>
            </a:solidFill>
            <a:prstDash val="solid"/>
            <a:round/>
            <a:headEnd type="none" w="med" len="med"/>
            <a:tailEnd type="arrow"/>
          </a:ln>
          <a:effectLst/>
        </p:spPr>
      </p:cxnSp>
      <p:cxnSp>
        <p:nvCxnSpPr>
          <p:cNvPr id="240" name="Straight Connector 239"/>
          <p:cNvCxnSpPr/>
          <p:nvPr/>
        </p:nvCxnSpPr>
        <p:spPr bwMode="auto">
          <a:xfrm>
            <a:off x="1109040" y="5737191"/>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241" name="Straight Connector 240"/>
          <p:cNvCxnSpPr/>
          <p:nvPr/>
        </p:nvCxnSpPr>
        <p:spPr bwMode="auto">
          <a:xfrm>
            <a:off x="3032575" y="5738564"/>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242" name="Straight Arrow Connector 241"/>
          <p:cNvCxnSpPr/>
          <p:nvPr/>
        </p:nvCxnSpPr>
        <p:spPr bwMode="auto">
          <a:xfrm flipV="1">
            <a:off x="1122769" y="5819570"/>
            <a:ext cx="1901568" cy="13729"/>
          </a:xfrm>
          <a:prstGeom prst="straightConnector1">
            <a:avLst/>
          </a:prstGeom>
          <a:noFill/>
          <a:ln w="28575" cap="flat" cmpd="sng" algn="ctr">
            <a:solidFill>
              <a:srgbClr val="261748"/>
            </a:solidFill>
            <a:prstDash val="solid"/>
            <a:round/>
            <a:headEnd type="arrow"/>
            <a:tailEnd type="arrow"/>
          </a:ln>
          <a:effectLst/>
        </p:spPr>
      </p:cxnSp>
      <p:sp>
        <p:nvSpPr>
          <p:cNvPr id="243" name="TextBox 242"/>
          <p:cNvSpPr txBox="1"/>
          <p:nvPr/>
        </p:nvSpPr>
        <p:spPr>
          <a:xfrm>
            <a:off x="1481115" y="5827804"/>
            <a:ext cx="1253844" cy="276999"/>
          </a:xfrm>
          <a:prstGeom prst="rect">
            <a:avLst/>
          </a:prstGeom>
          <a:noFill/>
        </p:spPr>
        <p:txBody>
          <a:bodyPr wrap="none" rtlCol="0">
            <a:spAutoFit/>
          </a:bodyPr>
          <a:lstStyle/>
          <a:p>
            <a:pPr>
              <a:buNone/>
            </a:pPr>
            <a:r>
              <a:rPr lang="en-US" sz="1200" b="1" dirty="0" smtClean="0"/>
              <a:t>100 </a:t>
            </a:r>
            <a:r>
              <a:rPr lang="en-US" sz="1200" b="1" dirty="0" err="1" smtClean="0"/>
              <a:t>ms</a:t>
            </a:r>
            <a:r>
              <a:rPr lang="en-US" sz="1200" b="1" dirty="0" smtClean="0"/>
              <a:t> (10 Hz)</a:t>
            </a:r>
            <a:endParaRPr lang="en-US" sz="1200" b="1" dirty="0"/>
          </a:p>
        </p:txBody>
      </p:sp>
      <p:cxnSp>
        <p:nvCxnSpPr>
          <p:cNvPr id="244" name="Straight Connector 243"/>
          <p:cNvCxnSpPr/>
          <p:nvPr/>
        </p:nvCxnSpPr>
        <p:spPr bwMode="auto">
          <a:xfrm>
            <a:off x="1117278" y="6117504"/>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245" name="Straight Connector 244"/>
          <p:cNvCxnSpPr/>
          <p:nvPr/>
        </p:nvCxnSpPr>
        <p:spPr bwMode="auto">
          <a:xfrm>
            <a:off x="1173570" y="6117504"/>
            <a:ext cx="0" cy="171621"/>
          </a:xfrm>
          <a:prstGeom prst="line">
            <a:avLst/>
          </a:prstGeom>
          <a:noFill/>
          <a:ln w="28575" cap="flat" cmpd="sng" algn="ctr">
            <a:solidFill>
              <a:srgbClr val="261748"/>
            </a:solidFill>
            <a:prstDash val="solid"/>
            <a:round/>
            <a:headEnd type="none" w="med" len="med"/>
            <a:tailEnd type="none" w="med" len="med"/>
          </a:ln>
          <a:effectLst/>
        </p:spPr>
      </p:cxnSp>
      <p:sp>
        <p:nvSpPr>
          <p:cNvPr id="246" name="TextBox 245"/>
          <p:cNvSpPr txBox="1"/>
          <p:nvPr/>
        </p:nvSpPr>
        <p:spPr>
          <a:xfrm>
            <a:off x="1249082" y="6186150"/>
            <a:ext cx="1647356" cy="276999"/>
          </a:xfrm>
          <a:prstGeom prst="rect">
            <a:avLst/>
          </a:prstGeom>
          <a:noFill/>
        </p:spPr>
        <p:txBody>
          <a:bodyPr wrap="none" rtlCol="0">
            <a:spAutoFit/>
          </a:bodyPr>
          <a:lstStyle/>
          <a:p>
            <a:pPr>
              <a:buNone/>
            </a:pPr>
            <a:r>
              <a:rPr lang="en-US" sz="1200" b="1" dirty="0" smtClean="0"/>
              <a:t>220 ns or n x 220 ns</a:t>
            </a:r>
            <a:endParaRPr lang="en-US" sz="1200" b="1" dirty="0"/>
          </a:p>
        </p:txBody>
      </p:sp>
      <p:sp>
        <p:nvSpPr>
          <p:cNvPr id="247" name="TextBox 246"/>
          <p:cNvSpPr txBox="1"/>
          <p:nvPr/>
        </p:nvSpPr>
        <p:spPr>
          <a:xfrm>
            <a:off x="973116" y="4489158"/>
            <a:ext cx="1005729" cy="276999"/>
          </a:xfrm>
          <a:prstGeom prst="rect">
            <a:avLst/>
          </a:prstGeom>
          <a:noFill/>
        </p:spPr>
        <p:txBody>
          <a:bodyPr wrap="none" rtlCol="0">
            <a:spAutoFit/>
          </a:bodyPr>
          <a:lstStyle/>
          <a:p>
            <a:pPr>
              <a:buNone/>
            </a:pPr>
            <a:r>
              <a:rPr lang="en-US" sz="1200" b="1" dirty="0" smtClean="0"/>
              <a:t>Pulse Train</a:t>
            </a:r>
            <a:endParaRPr lang="en-US" sz="1200" b="1" dirty="0"/>
          </a:p>
        </p:txBody>
      </p:sp>
      <p:sp>
        <p:nvSpPr>
          <p:cNvPr id="248" name="Right Brace 247"/>
          <p:cNvSpPr/>
          <p:nvPr/>
        </p:nvSpPr>
        <p:spPr bwMode="auto">
          <a:xfrm rot="16200000">
            <a:off x="1411095" y="4412270"/>
            <a:ext cx="120135" cy="744839"/>
          </a:xfrm>
          <a:prstGeom prst="rightBrace">
            <a:avLst/>
          </a:prstGeom>
          <a:noFill/>
          <a:ln w="28575" cap="flat" cmpd="sng" algn="ctr">
            <a:solidFill>
              <a:srgbClr val="2617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249" name="Straight Connector 248"/>
          <p:cNvCxnSpPr/>
          <p:nvPr/>
        </p:nvCxnSpPr>
        <p:spPr bwMode="auto">
          <a:xfrm>
            <a:off x="1857310" y="4851631"/>
            <a:ext cx="0" cy="610973"/>
          </a:xfrm>
          <a:prstGeom prst="line">
            <a:avLst/>
          </a:prstGeom>
          <a:noFill/>
          <a:ln w="9525" cap="flat" cmpd="sng" algn="ctr">
            <a:solidFill>
              <a:srgbClr val="FF0000"/>
            </a:solidFill>
            <a:prstDash val="sysDash"/>
            <a:round/>
            <a:headEnd type="none" w="med" len="med"/>
            <a:tailEnd type="none" w="med" len="med"/>
          </a:ln>
          <a:effectLst/>
        </p:spPr>
      </p:cxnSp>
      <p:cxnSp>
        <p:nvCxnSpPr>
          <p:cNvPr id="250" name="Straight Connector 249"/>
          <p:cNvCxnSpPr/>
          <p:nvPr/>
        </p:nvCxnSpPr>
        <p:spPr bwMode="auto">
          <a:xfrm>
            <a:off x="1110413" y="4859869"/>
            <a:ext cx="0" cy="610973"/>
          </a:xfrm>
          <a:prstGeom prst="line">
            <a:avLst/>
          </a:prstGeom>
          <a:noFill/>
          <a:ln w="9525" cap="flat" cmpd="sng" algn="ctr">
            <a:solidFill>
              <a:srgbClr val="FF0000"/>
            </a:solidFill>
            <a:prstDash val="sysDash"/>
            <a:round/>
            <a:headEnd type="none" w="med" len="med"/>
            <a:tailEnd type="none" w="med" len="med"/>
          </a:ln>
          <a:effectLst/>
        </p:spPr>
      </p:cxnSp>
      <p:cxnSp>
        <p:nvCxnSpPr>
          <p:cNvPr id="251" name="Straight Connector 250"/>
          <p:cNvCxnSpPr/>
          <p:nvPr/>
        </p:nvCxnSpPr>
        <p:spPr bwMode="auto">
          <a:xfrm>
            <a:off x="3032575" y="4866734"/>
            <a:ext cx="0" cy="610973"/>
          </a:xfrm>
          <a:prstGeom prst="line">
            <a:avLst/>
          </a:prstGeom>
          <a:noFill/>
          <a:ln w="9525" cap="flat" cmpd="sng" algn="ctr">
            <a:solidFill>
              <a:srgbClr val="FF0000"/>
            </a:solidFill>
            <a:prstDash val="sysDash"/>
            <a:round/>
            <a:headEnd type="none" w="med" len="med"/>
            <a:tailEnd type="none" w="med" len="med"/>
          </a:ln>
          <a:effectLst/>
        </p:spPr>
      </p:cxnSp>
      <p:cxnSp>
        <p:nvCxnSpPr>
          <p:cNvPr id="252" name="Straight Connector 251"/>
          <p:cNvCxnSpPr/>
          <p:nvPr/>
        </p:nvCxnSpPr>
        <p:spPr bwMode="auto">
          <a:xfrm>
            <a:off x="3775353" y="4861242"/>
            <a:ext cx="0" cy="610973"/>
          </a:xfrm>
          <a:prstGeom prst="line">
            <a:avLst/>
          </a:prstGeom>
          <a:noFill/>
          <a:ln w="9525" cap="flat" cmpd="sng" algn="ctr">
            <a:solidFill>
              <a:srgbClr val="FF0000"/>
            </a:solidFill>
            <a:prstDash val="sysDash"/>
            <a:round/>
            <a:headEnd type="none" w="med" len="med"/>
            <a:tailEnd type="none" w="med" len="med"/>
          </a:ln>
          <a:effectLst/>
        </p:spPr>
      </p:cxnSp>
      <p:sp>
        <p:nvSpPr>
          <p:cNvPr id="253" name="TextBox 252"/>
          <p:cNvSpPr txBox="1"/>
          <p:nvPr/>
        </p:nvSpPr>
        <p:spPr>
          <a:xfrm>
            <a:off x="2910381" y="4504260"/>
            <a:ext cx="1005729" cy="276999"/>
          </a:xfrm>
          <a:prstGeom prst="rect">
            <a:avLst/>
          </a:prstGeom>
          <a:noFill/>
        </p:spPr>
        <p:txBody>
          <a:bodyPr wrap="none" rtlCol="0">
            <a:spAutoFit/>
          </a:bodyPr>
          <a:lstStyle/>
          <a:p>
            <a:pPr>
              <a:buNone/>
            </a:pPr>
            <a:r>
              <a:rPr lang="en-US" sz="1200" b="1" dirty="0" smtClean="0"/>
              <a:t>Pulse Train</a:t>
            </a:r>
            <a:endParaRPr lang="en-US" sz="1200" b="1" dirty="0"/>
          </a:p>
        </p:txBody>
      </p:sp>
      <p:sp>
        <p:nvSpPr>
          <p:cNvPr id="254" name="Right Brace 253"/>
          <p:cNvSpPr/>
          <p:nvPr/>
        </p:nvSpPr>
        <p:spPr bwMode="auto">
          <a:xfrm rot="16200000">
            <a:off x="3348360" y="4427372"/>
            <a:ext cx="120135" cy="744839"/>
          </a:xfrm>
          <a:prstGeom prst="rightBrace">
            <a:avLst/>
          </a:prstGeom>
          <a:noFill/>
          <a:ln w="28575" cap="flat" cmpd="sng" algn="ctr">
            <a:solidFill>
              <a:srgbClr val="2617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255" name="Straight Arrow Connector 254"/>
          <p:cNvCxnSpPr/>
          <p:nvPr/>
        </p:nvCxnSpPr>
        <p:spPr bwMode="auto">
          <a:xfrm>
            <a:off x="860532" y="6209502"/>
            <a:ext cx="240270" cy="0"/>
          </a:xfrm>
          <a:prstGeom prst="straightConnector1">
            <a:avLst/>
          </a:prstGeom>
          <a:noFill/>
          <a:ln w="28575" cap="flat" cmpd="sng" algn="ctr">
            <a:solidFill>
              <a:srgbClr val="261748"/>
            </a:solidFill>
            <a:prstDash val="solid"/>
            <a:round/>
            <a:headEnd type="none" w="med" len="med"/>
            <a:tailEnd type="arrow"/>
          </a:ln>
          <a:effectLst/>
        </p:spPr>
      </p:cxnSp>
      <p:cxnSp>
        <p:nvCxnSpPr>
          <p:cNvPr id="256" name="Straight Arrow Connector 255"/>
          <p:cNvCxnSpPr/>
          <p:nvPr/>
        </p:nvCxnSpPr>
        <p:spPr bwMode="auto">
          <a:xfrm flipH="1">
            <a:off x="1184553" y="6209502"/>
            <a:ext cx="225167" cy="1373"/>
          </a:xfrm>
          <a:prstGeom prst="straightConnector1">
            <a:avLst/>
          </a:prstGeom>
          <a:noFill/>
          <a:ln w="28575" cap="flat" cmpd="sng" algn="ctr">
            <a:solidFill>
              <a:srgbClr val="261748"/>
            </a:solidFill>
            <a:prstDash val="solid"/>
            <a:round/>
            <a:headEnd type="none" w="med" len="med"/>
            <a:tailEnd type="arrow"/>
          </a:ln>
          <a:effectLst/>
        </p:spPr>
      </p:cxnSp>
      <p:sp>
        <p:nvSpPr>
          <p:cNvPr id="303" name="TextBox 302"/>
          <p:cNvSpPr txBox="1"/>
          <p:nvPr/>
        </p:nvSpPr>
        <p:spPr>
          <a:xfrm>
            <a:off x="3812340" y="3090095"/>
            <a:ext cx="541059" cy="276999"/>
          </a:xfrm>
          <a:prstGeom prst="rect">
            <a:avLst/>
          </a:prstGeom>
          <a:noFill/>
        </p:spPr>
        <p:txBody>
          <a:bodyPr wrap="none" rtlCol="0">
            <a:spAutoFit/>
          </a:bodyPr>
          <a:lstStyle/>
          <a:p>
            <a:pPr>
              <a:buNone/>
            </a:pPr>
            <a:r>
              <a:rPr lang="en-US" sz="1200" b="1" dirty="0"/>
              <a:t>Time</a:t>
            </a:r>
          </a:p>
        </p:txBody>
      </p:sp>
      <p:cxnSp>
        <p:nvCxnSpPr>
          <p:cNvPr id="304" name="Straight Connector 303"/>
          <p:cNvCxnSpPr/>
          <p:nvPr/>
        </p:nvCxnSpPr>
        <p:spPr bwMode="auto">
          <a:xfrm flipV="1">
            <a:off x="3070935" y="2183933"/>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06" name="Straight Connector 305"/>
          <p:cNvCxnSpPr/>
          <p:nvPr/>
        </p:nvCxnSpPr>
        <p:spPr bwMode="auto">
          <a:xfrm flipV="1">
            <a:off x="1150146" y="2185306"/>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08" name="Straight Arrow Connector 307"/>
          <p:cNvCxnSpPr/>
          <p:nvPr/>
        </p:nvCxnSpPr>
        <p:spPr bwMode="auto">
          <a:xfrm>
            <a:off x="98448" y="2987123"/>
            <a:ext cx="4132648" cy="20594"/>
          </a:xfrm>
          <a:prstGeom prst="straightConnector1">
            <a:avLst/>
          </a:prstGeom>
          <a:noFill/>
          <a:ln w="28575" cap="flat" cmpd="sng" algn="ctr">
            <a:solidFill>
              <a:schemeClr val="tx1"/>
            </a:solidFill>
            <a:prstDash val="solid"/>
            <a:round/>
            <a:headEnd type="none" w="med" len="med"/>
            <a:tailEnd type="arrow"/>
          </a:ln>
          <a:effectLst/>
        </p:spPr>
      </p:cxnSp>
      <p:cxnSp>
        <p:nvCxnSpPr>
          <p:cNvPr id="309" name="Straight Connector 308"/>
          <p:cNvCxnSpPr/>
          <p:nvPr/>
        </p:nvCxnSpPr>
        <p:spPr bwMode="auto">
          <a:xfrm>
            <a:off x="1141908" y="3028312"/>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310" name="Straight Connector 309"/>
          <p:cNvCxnSpPr/>
          <p:nvPr/>
        </p:nvCxnSpPr>
        <p:spPr bwMode="auto">
          <a:xfrm>
            <a:off x="3065443" y="3029685"/>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311" name="Straight Arrow Connector 310"/>
          <p:cNvCxnSpPr/>
          <p:nvPr/>
        </p:nvCxnSpPr>
        <p:spPr bwMode="auto">
          <a:xfrm flipV="1">
            <a:off x="1155637" y="3110691"/>
            <a:ext cx="1901568" cy="13729"/>
          </a:xfrm>
          <a:prstGeom prst="straightConnector1">
            <a:avLst/>
          </a:prstGeom>
          <a:noFill/>
          <a:ln w="28575" cap="flat" cmpd="sng" algn="ctr">
            <a:solidFill>
              <a:srgbClr val="261748"/>
            </a:solidFill>
            <a:prstDash val="solid"/>
            <a:round/>
            <a:headEnd type="arrow"/>
            <a:tailEnd type="arrow"/>
          </a:ln>
          <a:effectLst/>
        </p:spPr>
      </p:cxnSp>
      <p:sp>
        <p:nvSpPr>
          <p:cNvPr id="312" name="TextBox 311"/>
          <p:cNvSpPr txBox="1"/>
          <p:nvPr/>
        </p:nvSpPr>
        <p:spPr>
          <a:xfrm>
            <a:off x="1513983" y="3118925"/>
            <a:ext cx="1253844" cy="276999"/>
          </a:xfrm>
          <a:prstGeom prst="rect">
            <a:avLst/>
          </a:prstGeom>
          <a:noFill/>
        </p:spPr>
        <p:txBody>
          <a:bodyPr wrap="none" rtlCol="0">
            <a:spAutoFit/>
          </a:bodyPr>
          <a:lstStyle/>
          <a:p>
            <a:pPr>
              <a:buNone/>
            </a:pPr>
            <a:r>
              <a:rPr lang="en-US" sz="1200" b="1" dirty="0" smtClean="0"/>
              <a:t>100 </a:t>
            </a:r>
            <a:r>
              <a:rPr lang="en-US" sz="1200" b="1" dirty="0" err="1" smtClean="0"/>
              <a:t>ms</a:t>
            </a:r>
            <a:r>
              <a:rPr lang="en-US" sz="1200" b="1" dirty="0" smtClean="0"/>
              <a:t> (10 Hz)</a:t>
            </a:r>
            <a:endParaRPr lang="en-US" sz="1200" b="1" dirty="0"/>
          </a:p>
        </p:txBody>
      </p:sp>
      <p:cxnSp>
        <p:nvCxnSpPr>
          <p:cNvPr id="313" name="Straight Connector 312"/>
          <p:cNvCxnSpPr/>
          <p:nvPr/>
        </p:nvCxnSpPr>
        <p:spPr bwMode="auto">
          <a:xfrm>
            <a:off x="1150146" y="3408625"/>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314" name="Straight Connector 313"/>
          <p:cNvCxnSpPr/>
          <p:nvPr/>
        </p:nvCxnSpPr>
        <p:spPr bwMode="auto">
          <a:xfrm>
            <a:off x="1206438" y="3408625"/>
            <a:ext cx="0" cy="171621"/>
          </a:xfrm>
          <a:prstGeom prst="line">
            <a:avLst/>
          </a:prstGeom>
          <a:noFill/>
          <a:ln w="28575" cap="flat" cmpd="sng" algn="ctr">
            <a:solidFill>
              <a:srgbClr val="261748"/>
            </a:solidFill>
            <a:prstDash val="solid"/>
            <a:round/>
            <a:headEnd type="none" w="med" len="med"/>
            <a:tailEnd type="none" w="med" len="med"/>
          </a:ln>
          <a:effectLst/>
        </p:spPr>
      </p:cxnSp>
      <p:sp>
        <p:nvSpPr>
          <p:cNvPr id="315" name="TextBox 314"/>
          <p:cNvSpPr txBox="1"/>
          <p:nvPr/>
        </p:nvSpPr>
        <p:spPr>
          <a:xfrm>
            <a:off x="1281950" y="3477271"/>
            <a:ext cx="663763" cy="276999"/>
          </a:xfrm>
          <a:prstGeom prst="rect">
            <a:avLst/>
          </a:prstGeom>
          <a:noFill/>
        </p:spPr>
        <p:txBody>
          <a:bodyPr wrap="none" rtlCol="0">
            <a:spAutoFit/>
          </a:bodyPr>
          <a:lstStyle/>
          <a:p>
            <a:pPr>
              <a:buNone/>
            </a:pPr>
            <a:r>
              <a:rPr lang="en-US" sz="1200" b="1" dirty="0" smtClean="0"/>
              <a:t>220 ns</a:t>
            </a:r>
            <a:endParaRPr lang="en-US" sz="1200" b="1" dirty="0"/>
          </a:p>
        </p:txBody>
      </p:sp>
      <p:sp>
        <p:nvSpPr>
          <p:cNvPr id="316" name="TextBox 315"/>
          <p:cNvSpPr txBox="1"/>
          <p:nvPr/>
        </p:nvSpPr>
        <p:spPr>
          <a:xfrm>
            <a:off x="1005984" y="1780279"/>
            <a:ext cx="1005729" cy="276999"/>
          </a:xfrm>
          <a:prstGeom prst="rect">
            <a:avLst/>
          </a:prstGeom>
          <a:noFill/>
        </p:spPr>
        <p:txBody>
          <a:bodyPr wrap="none" rtlCol="0">
            <a:spAutoFit/>
          </a:bodyPr>
          <a:lstStyle/>
          <a:p>
            <a:pPr>
              <a:buNone/>
            </a:pPr>
            <a:r>
              <a:rPr lang="en-US" sz="1200" b="1" dirty="0" smtClean="0"/>
              <a:t>Pulse Train</a:t>
            </a:r>
            <a:endParaRPr lang="en-US" sz="1200" b="1" dirty="0"/>
          </a:p>
        </p:txBody>
      </p:sp>
      <p:sp>
        <p:nvSpPr>
          <p:cNvPr id="317" name="Right Brace 316"/>
          <p:cNvSpPr/>
          <p:nvPr/>
        </p:nvSpPr>
        <p:spPr bwMode="auto">
          <a:xfrm rot="16200000">
            <a:off x="1443963" y="1703391"/>
            <a:ext cx="120135" cy="744839"/>
          </a:xfrm>
          <a:prstGeom prst="rightBrace">
            <a:avLst/>
          </a:prstGeom>
          <a:noFill/>
          <a:ln w="28575" cap="flat" cmpd="sng" algn="ctr">
            <a:solidFill>
              <a:srgbClr val="2617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318" name="Straight Connector 317"/>
          <p:cNvCxnSpPr/>
          <p:nvPr/>
        </p:nvCxnSpPr>
        <p:spPr bwMode="auto">
          <a:xfrm>
            <a:off x="1890178" y="2142752"/>
            <a:ext cx="0" cy="610973"/>
          </a:xfrm>
          <a:prstGeom prst="line">
            <a:avLst/>
          </a:prstGeom>
          <a:noFill/>
          <a:ln w="9525" cap="flat" cmpd="sng" algn="ctr">
            <a:solidFill>
              <a:srgbClr val="FF0000"/>
            </a:solidFill>
            <a:prstDash val="sysDash"/>
            <a:round/>
            <a:headEnd type="none" w="med" len="med"/>
            <a:tailEnd type="none" w="med" len="med"/>
          </a:ln>
          <a:effectLst/>
        </p:spPr>
      </p:cxnSp>
      <p:cxnSp>
        <p:nvCxnSpPr>
          <p:cNvPr id="319" name="Straight Connector 318"/>
          <p:cNvCxnSpPr/>
          <p:nvPr/>
        </p:nvCxnSpPr>
        <p:spPr bwMode="auto">
          <a:xfrm>
            <a:off x="1143281" y="2150990"/>
            <a:ext cx="0" cy="610973"/>
          </a:xfrm>
          <a:prstGeom prst="line">
            <a:avLst/>
          </a:prstGeom>
          <a:noFill/>
          <a:ln w="9525" cap="flat" cmpd="sng" algn="ctr">
            <a:solidFill>
              <a:srgbClr val="FF0000"/>
            </a:solidFill>
            <a:prstDash val="sysDash"/>
            <a:round/>
            <a:headEnd type="none" w="med" len="med"/>
            <a:tailEnd type="none" w="med" len="med"/>
          </a:ln>
          <a:effectLst/>
        </p:spPr>
      </p:cxnSp>
      <p:cxnSp>
        <p:nvCxnSpPr>
          <p:cNvPr id="320" name="Straight Connector 319"/>
          <p:cNvCxnSpPr/>
          <p:nvPr/>
        </p:nvCxnSpPr>
        <p:spPr bwMode="auto">
          <a:xfrm>
            <a:off x="3065443" y="2157855"/>
            <a:ext cx="0" cy="610973"/>
          </a:xfrm>
          <a:prstGeom prst="line">
            <a:avLst/>
          </a:prstGeom>
          <a:noFill/>
          <a:ln w="9525" cap="flat" cmpd="sng" algn="ctr">
            <a:solidFill>
              <a:srgbClr val="FF0000"/>
            </a:solidFill>
            <a:prstDash val="sysDash"/>
            <a:round/>
            <a:headEnd type="none" w="med" len="med"/>
            <a:tailEnd type="none" w="med" len="med"/>
          </a:ln>
          <a:effectLst/>
        </p:spPr>
      </p:cxnSp>
      <p:cxnSp>
        <p:nvCxnSpPr>
          <p:cNvPr id="321" name="Straight Connector 320"/>
          <p:cNvCxnSpPr/>
          <p:nvPr/>
        </p:nvCxnSpPr>
        <p:spPr bwMode="auto">
          <a:xfrm>
            <a:off x="3808221" y="2152363"/>
            <a:ext cx="0" cy="610973"/>
          </a:xfrm>
          <a:prstGeom prst="line">
            <a:avLst/>
          </a:prstGeom>
          <a:noFill/>
          <a:ln w="9525" cap="flat" cmpd="sng" algn="ctr">
            <a:solidFill>
              <a:srgbClr val="FF0000"/>
            </a:solidFill>
            <a:prstDash val="sysDash"/>
            <a:round/>
            <a:headEnd type="none" w="med" len="med"/>
            <a:tailEnd type="none" w="med" len="med"/>
          </a:ln>
          <a:effectLst/>
        </p:spPr>
      </p:cxnSp>
      <p:sp>
        <p:nvSpPr>
          <p:cNvPr id="322" name="TextBox 321"/>
          <p:cNvSpPr txBox="1"/>
          <p:nvPr/>
        </p:nvSpPr>
        <p:spPr>
          <a:xfrm>
            <a:off x="2943249" y="1795381"/>
            <a:ext cx="1005729" cy="276999"/>
          </a:xfrm>
          <a:prstGeom prst="rect">
            <a:avLst/>
          </a:prstGeom>
          <a:noFill/>
        </p:spPr>
        <p:txBody>
          <a:bodyPr wrap="none" rtlCol="0">
            <a:spAutoFit/>
          </a:bodyPr>
          <a:lstStyle/>
          <a:p>
            <a:pPr>
              <a:buNone/>
            </a:pPr>
            <a:r>
              <a:rPr lang="en-US" sz="1200" b="1" dirty="0" smtClean="0"/>
              <a:t>Pulse Train</a:t>
            </a:r>
            <a:endParaRPr lang="en-US" sz="1200" b="1" dirty="0"/>
          </a:p>
        </p:txBody>
      </p:sp>
      <p:sp>
        <p:nvSpPr>
          <p:cNvPr id="323" name="Right Brace 322"/>
          <p:cNvSpPr/>
          <p:nvPr/>
        </p:nvSpPr>
        <p:spPr bwMode="auto">
          <a:xfrm rot="16200000">
            <a:off x="3381228" y="1718493"/>
            <a:ext cx="120135" cy="744839"/>
          </a:xfrm>
          <a:prstGeom prst="rightBrace">
            <a:avLst/>
          </a:prstGeom>
          <a:noFill/>
          <a:ln w="28575" cap="flat" cmpd="sng" algn="ctr">
            <a:solidFill>
              <a:srgbClr val="2617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324" name="Straight Arrow Connector 323"/>
          <p:cNvCxnSpPr/>
          <p:nvPr/>
        </p:nvCxnSpPr>
        <p:spPr bwMode="auto">
          <a:xfrm>
            <a:off x="893400" y="3500623"/>
            <a:ext cx="240270" cy="0"/>
          </a:xfrm>
          <a:prstGeom prst="straightConnector1">
            <a:avLst/>
          </a:prstGeom>
          <a:noFill/>
          <a:ln w="28575" cap="flat" cmpd="sng" algn="ctr">
            <a:solidFill>
              <a:srgbClr val="261748"/>
            </a:solidFill>
            <a:prstDash val="solid"/>
            <a:round/>
            <a:headEnd type="none" w="med" len="med"/>
            <a:tailEnd type="arrow"/>
          </a:ln>
          <a:effectLst/>
        </p:spPr>
      </p:cxnSp>
      <p:cxnSp>
        <p:nvCxnSpPr>
          <p:cNvPr id="325" name="Straight Arrow Connector 324"/>
          <p:cNvCxnSpPr/>
          <p:nvPr/>
        </p:nvCxnSpPr>
        <p:spPr bwMode="auto">
          <a:xfrm flipH="1">
            <a:off x="1217421" y="3500623"/>
            <a:ext cx="225167" cy="1373"/>
          </a:xfrm>
          <a:prstGeom prst="straightConnector1">
            <a:avLst/>
          </a:prstGeom>
          <a:noFill/>
          <a:ln w="28575" cap="flat" cmpd="sng" algn="ctr">
            <a:solidFill>
              <a:srgbClr val="261748"/>
            </a:solidFill>
            <a:prstDash val="solid"/>
            <a:round/>
            <a:headEnd type="none" w="med" len="med"/>
            <a:tailEnd type="arrow"/>
          </a:ln>
          <a:effectLst/>
        </p:spPr>
      </p:cxnSp>
      <p:cxnSp>
        <p:nvCxnSpPr>
          <p:cNvPr id="4110" name="Straight Connector 4109"/>
          <p:cNvCxnSpPr/>
          <p:nvPr/>
        </p:nvCxnSpPr>
        <p:spPr bwMode="auto">
          <a:xfrm flipH="1">
            <a:off x="2308412" y="2906052"/>
            <a:ext cx="74706" cy="171823"/>
          </a:xfrm>
          <a:prstGeom prst="line">
            <a:avLst/>
          </a:prstGeom>
          <a:noFill/>
          <a:ln w="28575" cap="flat" cmpd="sng" algn="ctr">
            <a:solidFill>
              <a:srgbClr val="261748"/>
            </a:solidFill>
            <a:prstDash val="solid"/>
            <a:round/>
            <a:headEnd type="none" w="med" len="med"/>
            <a:tailEnd type="none" w="med" len="med"/>
          </a:ln>
          <a:effectLst/>
        </p:spPr>
      </p:cxnSp>
      <p:cxnSp>
        <p:nvCxnSpPr>
          <p:cNvPr id="328" name="Straight Connector 327"/>
          <p:cNvCxnSpPr/>
          <p:nvPr/>
        </p:nvCxnSpPr>
        <p:spPr bwMode="auto">
          <a:xfrm flipH="1">
            <a:off x="2378631" y="2901561"/>
            <a:ext cx="74706" cy="171823"/>
          </a:xfrm>
          <a:prstGeom prst="line">
            <a:avLst/>
          </a:prstGeom>
          <a:noFill/>
          <a:ln w="28575" cap="flat" cmpd="sng" algn="ctr">
            <a:solidFill>
              <a:srgbClr val="261748"/>
            </a:solidFill>
            <a:prstDash val="solid"/>
            <a:round/>
            <a:headEnd type="none" w="med" len="med"/>
            <a:tailEnd type="none" w="med" len="med"/>
          </a:ln>
          <a:effectLst/>
        </p:spPr>
      </p:cxnSp>
      <p:cxnSp>
        <p:nvCxnSpPr>
          <p:cNvPr id="329" name="Straight Connector 328"/>
          <p:cNvCxnSpPr/>
          <p:nvPr/>
        </p:nvCxnSpPr>
        <p:spPr bwMode="auto">
          <a:xfrm flipH="1">
            <a:off x="6928224" y="2796988"/>
            <a:ext cx="74706" cy="171823"/>
          </a:xfrm>
          <a:prstGeom prst="line">
            <a:avLst/>
          </a:prstGeom>
          <a:noFill/>
          <a:ln w="28575" cap="flat" cmpd="sng" algn="ctr">
            <a:solidFill>
              <a:srgbClr val="261748"/>
            </a:solidFill>
            <a:prstDash val="solid"/>
            <a:round/>
            <a:headEnd type="none" w="med" len="med"/>
            <a:tailEnd type="none" w="med" len="med"/>
          </a:ln>
          <a:effectLst/>
        </p:spPr>
      </p:cxnSp>
      <p:cxnSp>
        <p:nvCxnSpPr>
          <p:cNvPr id="330" name="Straight Connector 329"/>
          <p:cNvCxnSpPr/>
          <p:nvPr/>
        </p:nvCxnSpPr>
        <p:spPr bwMode="auto">
          <a:xfrm flipH="1">
            <a:off x="6998443" y="2792497"/>
            <a:ext cx="74706" cy="171823"/>
          </a:xfrm>
          <a:prstGeom prst="line">
            <a:avLst/>
          </a:prstGeom>
          <a:noFill/>
          <a:ln w="28575" cap="flat" cmpd="sng" algn="ctr">
            <a:solidFill>
              <a:srgbClr val="261748"/>
            </a:solidFill>
            <a:prstDash val="solid"/>
            <a:round/>
            <a:headEnd type="none" w="med" len="med"/>
            <a:tailEnd type="none" w="med" len="med"/>
          </a:ln>
          <a:effectLst/>
        </p:spPr>
      </p:cxnSp>
      <p:cxnSp>
        <p:nvCxnSpPr>
          <p:cNvPr id="331" name="Straight Connector 330"/>
          <p:cNvCxnSpPr/>
          <p:nvPr/>
        </p:nvCxnSpPr>
        <p:spPr bwMode="auto">
          <a:xfrm flipH="1">
            <a:off x="2344271" y="5608940"/>
            <a:ext cx="74706" cy="171823"/>
          </a:xfrm>
          <a:prstGeom prst="line">
            <a:avLst/>
          </a:prstGeom>
          <a:noFill/>
          <a:ln w="28575" cap="flat" cmpd="sng" algn="ctr">
            <a:solidFill>
              <a:srgbClr val="261748"/>
            </a:solidFill>
            <a:prstDash val="solid"/>
            <a:round/>
            <a:headEnd type="none" w="med" len="med"/>
            <a:tailEnd type="none" w="med" len="med"/>
          </a:ln>
          <a:effectLst/>
        </p:spPr>
      </p:cxnSp>
      <p:cxnSp>
        <p:nvCxnSpPr>
          <p:cNvPr id="332" name="Straight Connector 331"/>
          <p:cNvCxnSpPr/>
          <p:nvPr/>
        </p:nvCxnSpPr>
        <p:spPr bwMode="auto">
          <a:xfrm flipH="1">
            <a:off x="2414490" y="5604449"/>
            <a:ext cx="74706" cy="171823"/>
          </a:xfrm>
          <a:prstGeom prst="line">
            <a:avLst/>
          </a:prstGeom>
          <a:noFill/>
          <a:ln w="28575" cap="flat" cmpd="sng" algn="ctr">
            <a:solidFill>
              <a:srgbClr val="261748"/>
            </a:solidFill>
            <a:prstDash val="solid"/>
            <a:round/>
            <a:headEnd type="none" w="med" len="med"/>
            <a:tailEnd type="none" w="med" len="med"/>
          </a:ln>
          <a:effectLst/>
        </p:spPr>
      </p:cxnSp>
      <p:sp>
        <p:nvSpPr>
          <p:cNvPr id="432" name="TextBox 431"/>
          <p:cNvSpPr txBox="1"/>
          <p:nvPr/>
        </p:nvSpPr>
        <p:spPr>
          <a:xfrm>
            <a:off x="8544229" y="5812384"/>
            <a:ext cx="541059" cy="276999"/>
          </a:xfrm>
          <a:prstGeom prst="rect">
            <a:avLst/>
          </a:prstGeom>
          <a:noFill/>
        </p:spPr>
        <p:txBody>
          <a:bodyPr wrap="none" rtlCol="0">
            <a:spAutoFit/>
          </a:bodyPr>
          <a:lstStyle/>
          <a:p>
            <a:pPr>
              <a:buNone/>
            </a:pPr>
            <a:r>
              <a:rPr lang="en-US" sz="1200" b="1" dirty="0" smtClean="0"/>
              <a:t>Time</a:t>
            </a:r>
            <a:endParaRPr lang="en-US" sz="1200" b="1" dirty="0"/>
          </a:p>
        </p:txBody>
      </p:sp>
      <p:cxnSp>
        <p:nvCxnSpPr>
          <p:cNvPr id="434" name="Straight Connector 433"/>
          <p:cNvCxnSpPr/>
          <p:nvPr/>
        </p:nvCxnSpPr>
        <p:spPr bwMode="auto">
          <a:xfrm flipV="1">
            <a:off x="4604546" y="4907595"/>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36" name="Straight Connector 435"/>
          <p:cNvCxnSpPr/>
          <p:nvPr/>
        </p:nvCxnSpPr>
        <p:spPr bwMode="auto">
          <a:xfrm>
            <a:off x="4596308" y="5750601"/>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437" name="Straight Connector 436"/>
          <p:cNvCxnSpPr/>
          <p:nvPr/>
        </p:nvCxnSpPr>
        <p:spPr bwMode="auto">
          <a:xfrm>
            <a:off x="6519843" y="5751974"/>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438" name="Straight Arrow Connector 437"/>
          <p:cNvCxnSpPr/>
          <p:nvPr/>
        </p:nvCxnSpPr>
        <p:spPr bwMode="auto">
          <a:xfrm flipV="1">
            <a:off x="4610037" y="5832980"/>
            <a:ext cx="1901568" cy="13729"/>
          </a:xfrm>
          <a:prstGeom prst="straightConnector1">
            <a:avLst/>
          </a:prstGeom>
          <a:noFill/>
          <a:ln w="28575" cap="flat" cmpd="sng" algn="ctr">
            <a:solidFill>
              <a:srgbClr val="261748"/>
            </a:solidFill>
            <a:prstDash val="solid"/>
            <a:round/>
            <a:headEnd type="arrow"/>
            <a:tailEnd type="arrow"/>
          </a:ln>
          <a:effectLst/>
        </p:spPr>
      </p:cxnSp>
      <p:sp>
        <p:nvSpPr>
          <p:cNvPr id="439" name="TextBox 438"/>
          <p:cNvSpPr txBox="1"/>
          <p:nvPr/>
        </p:nvSpPr>
        <p:spPr>
          <a:xfrm>
            <a:off x="4968383" y="5841214"/>
            <a:ext cx="1253844" cy="276999"/>
          </a:xfrm>
          <a:prstGeom prst="rect">
            <a:avLst/>
          </a:prstGeom>
          <a:noFill/>
        </p:spPr>
        <p:txBody>
          <a:bodyPr wrap="none" rtlCol="0">
            <a:spAutoFit/>
          </a:bodyPr>
          <a:lstStyle/>
          <a:p>
            <a:pPr>
              <a:buNone/>
            </a:pPr>
            <a:r>
              <a:rPr lang="en-US" sz="1200" b="1" dirty="0" smtClean="0"/>
              <a:t>100 </a:t>
            </a:r>
            <a:r>
              <a:rPr lang="en-US" sz="1200" b="1" dirty="0" err="1" smtClean="0"/>
              <a:t>ms</a:t>
            </a:r>
            <a:r>
              <a:rPr lang="en-US" sz="1200" b="1" dirty="0" smtClean="0"/>
              <a:t> (10 Hz)</a:t>
            </a:r>
            <a:endParaRPr lang="en-US" sz="1200" b="1" dirty="0"/>
          </a:p>
        </p:txBody>
      </p:sp>
      <p:sp>
        <p:nvSpPr>
          <p:cNvPr id="443" name="TextBox 442"/>
          <p:cNvSpPr txBox="1"/>
          <p:nvPr/>
        </p:nvSpPr>
        <p:spPr>
          <a:xfrm>
            <a:off x="4460384" y="4502568"/>
            <a:ext cx="1005729" cy="276999"/>
          </a:xfrm>
          <a:prstGeom prst="rect">
            <a:avLst/>
          </a:prstGeom>
          <a:noFill/>
        </p:spPr>
        <p:txBody>
          <a:bodyPr wrap="none" rtlCol="0">
            <a:spAutoFit/>
          </a:bodyPr>
          <a:lstStyle/>
          <a:p>
            <a:pPr>
              <a:buNone/>
            </a:pPr>
            <a:r>
              <a:rPr lang="en-US" sz="1200" b="1" dirty="0" smtClean="0"/>
              <a:t>Pulse Train</a:t>
            </a:r>
            <a:endParaRPr lang="en-US" sz="1200" b="1" dirty="0"/>
          </a:p>
        </p:txBody>
      </p:sp>
      <p:sp>
        <p:nvSpPr>
          <p:cNvPr id="444" name="Right Brace 443"/>
          <p:cNvSpPr/>
          <p:nvPr/>
        </p:nvSpPr>
        <p:spPr bwMode="auto">
          <a:xfrm rot="16200000">
            <a:off x="4898363" y="4425680"/>
            <a:ext cx="120135" cy="744839"/>
          </a:xfrm>
          <a:prstGeom prst="rightBrace">
            <a:avLst/>
          </a:prstGeom>
          <a:noFill/>
          <a:ln w="28575" cap="flat" cmpd="sng" algn="ctr">
            <a:solidFill>
              <a:srgbClr val="2617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445" name="Straight Connector 444"/>
          <p:cNvCxnSpPr/>
          <p:nvPr/>
        </p:nvCxnSpPr>
        <p:spPr bwMode="auto">
          <a:xfrm>
            <a:off x="5344578" y="4865041"/>
            <a:ext cx="0" cy="610973"/>
          </a:xfrm>
          <a:prstGeom prst="line">
            <a:avLst/>
          </a:prstGeom>
          <a:noFill/>
          <a:ln w="9525" cap="flat" cmpd="sng" algn="ctr">
            <a:solidFill>
              <a:srgbClr val="FF0000"/>
            </a:solidFill>
            <a:prstDash val="sysDash"/>
            <a:round/>
            <a:headEnd type="none" w="med" len="med"/>
            <a:tailEnd type="none" w="med" len="med"/>
          </a:ln>
          <a:effectLst/>
        </p:spPr>
      </p:cxnSp>
      <p:cxnSp>
        <p:nvCxnSpPr>
          <p:cNvPr id="446" name="Straight Connector 445"/>
          <p:cNvCxnSpPr/>
          <p:nvPr/>
        </p:nvCxnSpPr>
        <p:spPr bwMode="auto">
          <a:xfrm>
            <a:off x="4597681" y="4873279"/>
            <a:ext cx="0" cy="610973"/>
          </a:xfrm>
          <a:prstGeom prst="line">
            <a:avLst/>
          </a:prstGeom>
          <a:noFill/>
          <a:ln w="9525" cap="flat" cmpd="sng" algn="ctr">
            <a:solidFill>
              <a:srgbClr val="FF0000"/>
            </a:solidFill>
            <a:prstDash val="sysDash"/>
            <a:round/>
            <a:headEnd type="none" w="med" len="med"/>
            <a:tailEnd type="none" w="med" len="med"/>
          </a:ln>
          <a:effectLst/>
        </p:spPr>
      </p:cxnSp>
      <p:cxnSp>
        <p:nvCxnSpPr>
          <p:cNvPr id="447" name="Straight Connector 446"/>
          <p:cNvCxnSpPr/>
          <p:nvPr/>
        </p:nvCxnSpPr>
        <p:spPr bwMode="auto">
          <a:xfrm>
            <a:off x="6519843" y="4880144"/>
            <a:ext cx="0" cy="610973"/>
          </a:xfrm>
          <a:prstGeom prst="line">
            <a:avLst/>
          </a:prstGeom>
          <a:noFill/>
          <a:ln w="9525" cap="flat" cmpd="sng" algn="ctr">
            <a:solidFill>
              <a:srgbClr val="FF0000"/>
            </a:solidFill>
            <a:prstDash val="sysDash"/>
            <a:round/>
            <a:headEnd type="none" w="med" len="med"/>
            <a:tailEnd type="none" w="med" len="med"/>
          </a:ln>
          <a:effectLst/>
        </p:spPr>
      </p:cxnSp>
      <p:cxnSp>
        <p:nvCxnSpPr>
          <p:cNvPr id="448" name="Straight Connector 447"/>
          <p:cNvCxnSpPr/>
          <p:nvPr/>
        </p:nvCxnSpPr>
        <p:spPr bwMode="auto">
          <a:xfrm>
            <a:off x="7262621" y="4874652"/>
            <a:ext cx="0" cy="610973"/>
          </a:xfrm>
          <a:prstGeom prst="line">
            <a:avLst/>
          </a:prstGeom>
          <a:noFill/>
          <a:ln w="9525" cap="flat" cmpd="sng" algn="ctr">
            <a:solidFill>
              <a:srgbClr val="FF0000"/>
            </a:solidFill>
            <a:prstDash val="sysDash"/>
            <a:round/>
            <a:headEnd type="none" w="med" len="med"/>
            <a:tailEnd type="none" w="med" len="med"/>
          </a:ln>
          <a:effectLst/>
        </p:spPr>
      </p:cxnSp>
      <p:sp>
        <p:nvSpPr>
          <p:cNvPr id="449" name="TextBox 448"/>
          <p:cNvSpPr txBox="1"/>
          <p:nvPr/>
        </p:nvSpPr>
        <p:spPr>
          <a:xfrm>
            <a:off x="6397649" y="4517670"/>
            <a:ext cx="1005729" cy="276999"/>
          </a:xfrm>
          <a:prstGeom prst="rect">
            <a:avLst/>
          </a:prstGeom>
          <a:noFill/>
        </p:spPr>
        <p:txBody>
          <a:bodyPr wrap="none" rtlCol="0">
            <a:spAutoFit/>
          </a:bodyPr>
          <a:lstStyle/>
          <a:p>
            <a:pPr>
              <a:buNone/>
            </a:pPr>
            <a:r>
              <a:rPr lang="en-US" sz="1200" b="1" dirty="0" smtClean="0"/>
              <a:t>Pulse Train</a:t>
            </a:r>
            <a:endParaRPr lang="en-US" sz="1200" b="1" dirty="0"/>
          </a:p>
        </p:txBody>
      </p:sp>
      <p:sp>
        <p:nvSpPr>
          <p:cNvPr id="450" name="Right Brace 449"/>
          <p:cNvSpPr/>
          <p:nvPr/>
        </p:nvSpPr>
        <p:spPr bwMode="auto">
          <a:xfrm rot="16200000">
            <a:off x="6835628" y="4440782"/>
            <a:ext cx="120135" cy="744839"/>
          </a:xfrm>
          <a:prstGeom prst="rightBrace">
            <a:avLst/>
          </a:prstGeom>
          <a:noFill/>
          <a:ln w="28575" cap="flat" cmpd="sng" algn="ctr">
            <a:solidFill>
              <a:srgbClr val="2617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453" name="Straight Connector 452"/>
          <p:cNvCxnSpPr/>
          <p:nvPr/>
        </p:nvCxnSpPr>
        <p:spPr bwMode="auto">
          <a:xfrm flipH="1">
            <a:off x="5762812" y="5628341"/>
            <a:ext cx="74706" cy="171823"/>
          </a:xfrm>
          <a:prstGeom prst="line">
            <a:avLst/>
          </a:prstGeom>
          <a:noFill/>
          <a:ln w="28575" cap="flat" cmpd="sng" algn="ctr">
            <a:solidFill>
              <a:srgbClr val="261748"/>
            </a:solidFill>
            <a:prstDash val="solid"/>
            <a:round/>
            <a:headEnd type="none" w="med" len="med"/>
            <a:tailEnd type="none" w="med" len="med"/>
          </a:ln>
          <a:effectLst/>
        </p:spPr>
      </p:cxnSp>
      <p:cxnSp>
        <p:nvCxnSpPr>
          <p:cNvPr id="454" name="Straight Connector 453"/>
          <p:cNvCxnSpPr/>
          <p:nvPr/>
        </p:nvCxnSpPr>
        <p:spPr bwMode="auto">
          <a:xfrm flipH="1">
            <a:off x="5833031" y="5623850"/>
            <a:ext cx="74706" cy="171823"/>
          </a:xfrm>
          <a:prstGeom prst="line">
            <a:avLst/>
          </a:prstGeom>
          <a:noFill/>
          <a:ln w="28575" cap="flat" cmpd="sng" algn="ctr">
            <a:solidFill>
              <a:srgbClr val="261748"/>
            </a:solidFill>
            <a:prstDash val="solid"/>
            <a:round/>
            <a:headEnd type="none" w="med" len="med"/>
            <a:tailEnd type="none" w="med" len="med"/>
          </a:ln>
          <a:effectLst/>
        </p:spPr>
      </p:cxnSp>
      <p:cxnSp>
        <p:nvCxnSpPr>
          <p:cNvPr id="459" name="Straight Connector 458"/>
          <p:cNvCxnSpPr/>
          <p:nvPr/>
        </p:nvCxnSpPr>
        <p:spPr bwMode="auto">
          <a:xfrm flipH="1">
            <a:off x="7678270" y="5683623"/>
            <a:ext cx="74706" cy="171823"/>
          </a:xfrm>
          <a:prstGeom prst="line">
            <a:avLst/>
          </a:prstGeom>
          <a:noFill/>
          <a:ln w="28575" cap="flat" cmpd="sng" algn="ctr">
            <a:solidFill>
              <a:srgbClr val="261748"/>
            </a:solidFill>
            <a:prstDash val="solid"/>
            <a:round/>
            <a:headEnd type="none" w="med" len="med"/>
            <a:tailEnd type="none" w="med" len="med"/>
          </a:ln>
          <a:effectLst/>
        </p:spPr>
      </p:cxnSp>
      <p:cxnSp>
        <p:nvCxnSpPr>
          <p:cNvPr id="460" name="Straight Connector 459"/>
          <p:cNvCxnSpPr/>
          <p:nvPr/>
        </p:nvCxnSpPr>
        <p:spPr bwMode="auto">
          <a:xfrm flipH="1">
            <a:off x="7748489" y="5679132"/>
            <a:ext cx="74706" cy="171823"/>
          </a:xfrm>
          <a:prstGeom prst="line">
            <a:avLst/>
          </a:prstGeom>
          <a:noFill/>
          <a:ln w="28575" cap="flat" cmpd="sng" algn="ctr">
            <a:solidFill>
              <a:srgbClr val="261748"/>
            </a:solidFill>
            <a:prstDash val="solid"/>
            <a:round/>
            <a:headEnd type="none" w="med" len="med"/>
            <a:tailEnd type="none" w="med" len="med"/>
          </a:ln>
          <a:effectLst/>
        </p:spPr>
      </p:cxnSp>
      <p:cxnSp>
        <p:nvCxnSpPr>
          <p:cNvPr id="461" name="Straight Connector 460"/>
          <p:cNvCxnSpPr/>
          <p:nvPr/>
        </p:nvCxnSpPr>
        <p:spPr bwMode="auto">
          <a:xfrm flipV="1">
            <a:off x="8438575" y="4939093"/>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62" name="Straight Connector 461"/>
          <p:cNvCxnSpPr/>
          <p:nvPr/>
        </p:nvCxnSpPr>
        <p:spPr bwMode="auto">
          <a:xfrm>
            <a:off x="8433083" y="4913015"/>
            <a:ext cx="0" cy="610973"/>
          </a:xfrm>
          <a:prstGeom prst="line">
            <a:avLst/>
          </a:prstGeom>
          <a:noFill/>
          <a:ln w="9525" cap="flat" cmpd="sng" algn="ctr">
            <a:solidFill>
              <a:srgbClr val="FF0000"/>
            </a:solidFill>
            <a:prstDash val="sysDash"/>
            <a:round/>
            <a:headEnd type="none" w="med" len="med"/>
            <a:tailEnd type="none" w="med" len="med"/>
          </a:ln>
          <a:effectLst/>
        </p:spPr>
      </p:cxnSp>
      <p:sp>
        <p:nvSpPr>
          <p:cNvPr id="464" name="TextBox 463"/>
          <p:cNvSpPr txBox="1"/>
          <p:nvPr/>
        </p:nvSpPr>
        <p:spPr>
          <a:xfrm>
            <a:off x="8310889" y="4550541"/>
            <a:ext cx="1005729" cy="276999"/>
          </a:xfrm>
          <a:prstGeom prst="rect">
            <a:avLst/>
          </a:prstGeom>
          <a:noFill/>
        </p:spPr>
        <p:txBody>
          <a:bodyPr wrap="none" rtlCol="0">
            <a:spAutoFit/>
          </a:bodyPr>
          <a:lstStyle/>
          <a:p>
            <a:pPr>
              <a:buNone/>
            </a:pPr>
            <a:r>
              <a:rPr lang="en-US" sz="1200" b="1" dirty="0" smtClean="0"/>
              <a:t>Pulse Train</a:t>
            </a:r>
            <a:endParaRPr lang="en-US" sz="1200" b="1" dirty="0"/>
          </a:p>
        </p:txBody>
      </p:sp>
      <p:sp>
        <p:nvSpPr>
          <p:cNvPr id="465" name="Right Brace 464"/>
          <p:cNvSpPr/>
          <p:nvPr/>
        </p:nvSpPr>
        <p:spPr bwMode="auto">
          <a:xfrm rot="16200000">
            <a:off x="8748868" y="4473653"/>
            <a:ext cx="120135" cy="744839"/>
          </a:xfrm>
          <a:prstGeom prst="rightBrace">
            <a:avLst/>
          </a:prstGeom>
          <a:noFill/>
          <a:ln w="28575" cap="flat" cmpd="sng" algn="ctr">
            <a:solidFill>
              <a:srgbClr val="2617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435" name="Straight Arrow Connector 434"/>
          <p:cNvCxnSpPr/>
          <p:nvPr/>
        </p:nvCxnSpPr>
        <p:spPr bwMode="auto">
          <a:xfrm>
            <a:off x="4494142" y="5709412"/>
            <a:ext cx="4649858" cy="28000"/>
          </a:xfrm>
          <a:prstGeom prst="straightConnector1">
            <a:avLst/>
          </a:prstGeom>
          <a:noFill/>
          <a:ln w="28575" cap="flat" cmpd="sng" algn="ctr">
            <a:solidFill>
              <a:schemeClr val="tx1"/>
            </a:solidFill>
            <a:prstDash val="solid"/>
            <a:round/>
            <a:headEnd type="none" w="med" len="med"/>
            <a:tailEnd type="arrow"/>
          </a:ln>
          <a:effectLst/>
        </p:spPr>
      </p:cxnSp>
      <p:sp>
        <p:nvSpPr>
          <p:cNvPr id="468" name="Rectangle 467"/>
          <p:cNvSpPr/>
          <p:nvPr/>
        </p:nvSpPr>
        <p:spPr>
          <a:xfrm>
            <a:off x="4211051" y="1046277"/>
            <a:ext cx="4932949" cy="400110"/>
          </a:xfrm>
          <a:prstGeom prst="rect">
            <a:avLst/>
          </a:prstGeom>
        </p:spPr>
        <p:txBody>
          <a:bodyPr wrap="square">
            <a:spAutoFit/>
          </a:bodyPr>
          <a:lstStyle/>
          <a:p>
            <a:pPr marL="0" indent="0" algn="ctr">
              <a:buNone/>
            </a:pPr>
            <a:r>
              <a:rPr lang="en-US" sz="2000" b="1" dirty="0" smtClean="0">
                <a:solidFill>
                  <a:srgbClr val="FD930A"/>
                </a:solidFill>
              </a:rPr>
              <a:t>Nominal Pulse Pattern</a:t>
            </a:r>
            <a:endParaRPr lang="en-US" sz="2000" b="1" dirty="0">
              <a:solidFill>
                <a:srgbClr val="FD930A"/>
              </a:solidFill>
            </a:endParaRPr>
          </a:p>
        </p:txBody>
      </p:sp>
      <p:sp>
        <p:nvSpPr>
          <p:cNvPr id="469" name="Rectangle 15"/>
          <p:cNvSpPr txBox="1">
            <a:spLocks noChangeAspect="1" noChangeArrowheads="1"/>
          </p:cNvSpPr>
          <p:nvPr/>
        </p:nvSpPr>
        <p:spPr bwMode="auto">
          <a:xfrm>
            <a:off x="-141941" y="1462205"/>
            <a:ext cx="3824942" cy="34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SzPct val="100000"/>
              <a:buNone/>
            </a:pPr>
            <a:r>
              <a:rPr lang="en-US" sz="1800" b="1" dirty="0" smtClean="0">
                <a:solidFill>
                  <a:srgbClr val="372167"/>
                </a:solidFill>
              </a:rPr>
              <a:t>Single Pulse per Train</a:t>
            </a:r>
            <a:endParaRPr lang="en-GB" sz="1600" baseline="30000" dirty="0" smtClean="0">
              <a:solidFill>
                <a:srgbClr val="372167"/>
              </a:solidFill>
              <a:latin typeface="Arial" charset="0"/>
              <a:ea typeface="ＭＳ Ｐゴシック" charset="0"/>
              <a:sym typeface="Wingdings" charset="0"/>
            </a:endParaRPr>
          </a:p>
        </p:txBody>
      </p:sp>
      <p:sp>
        <p:nvSpPr>
          <p:cNvPr id="470" name="Rectangle 15"/>
          <p:cNvSpPr txBox="1">
            <a:spLocks noChangeAspect="1" noChangeArrowheads="1"/>
          </p:cNvSpPr>
          <p:nvPr/>
        </p:nvSpPr>
        <p:spPr bwMode="auto">
          <a:xfrm>
            <a:off x="-82181" y="3870723"/>
            <a:ext cx="3824942" cy="34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SzPct val="100000"/>
              <a:buNone/>
            </a:pPr>
            <a:r>
              <a:rPr lang="en-US" sz="1800" b="1" dirty="0" smtClean="0">
                <a:solidFill>
                  <a:srgbClr val="372167"/>
                </a:solidFill>
              </a:rPr>
              <a:t>Two or More Pulses per Train</a:t>
            </a:r>
            <a:endParaRPr lang="en-GB" sz="1600" baseline="30000" dirty="0" smtClean="0">
              <a:solidFill>
                <a:srgbClr val="372167"/>
              </a:solidFill>
              <a:latin typeface="Arial" charset="0"/>
              <a:ea typeface="ＭＳ Ｐゴシック" charset="0"/>
              <a:sym typeface="Wingdings" charset="0"/>
            </a:endParaRPr>
          </a:p>
        </p:txBody>
      </p:sp>
      <p:sp>
        <p:nvSpPr>
          <p:cNvPr id="471" name="Rectangle 15"/>
          <p:cNvSpPr txBox="1">
            <a:spLocks noChangeAspect="1" noChangeArrowheads="1"/>
          </p:cNvSpPr>
          <p:nvPr/>
        </p:nvSpPr>
        <p:spPr bwMode="auto">
          <a:xfrm>
            <a:off x="4276159" y="3870722"/>
            <a:ext cx="3824942" cy="67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SzPct val="100000"/>
              <a:buNone/>
            </a:pPr>
            <a:r>
              <a:rPr lang="en-US" sz="1800" b="1" dirty="0" smtClean="0">
                <a:solidFill>
                  <a:srgbClr val="372167"/>
                </a:solidFill>
              </a:rPr>
              <a:t>One Pulse Every Second Train</a:t>
            </a:r>
          </a:p>
          <a:p>
            <a:pPr marL="0" indent="0">
              <a:buSzPct val="100000"/>
              <a:buNone/>
            </a:pPr>
            <a:r>
              <a:rPr lang="en-US" sz="1400" b="1" dirty="0" smtClean="0">
                <a:solidFill>
                  <a:srgbClr val="372167"/>
                </a:solidFill>
                <a:latin typeface="Arial" charset="0"/>
                <a:ea typeface="ＭＳ Ｐゴシック" charset="0"/>
                <a:sym typeface="Wingdings" charset="0"/>
              </a:rPr>
              <a:t>(10 Hz Detectors)</a:t>
            </a:r>
            <a:endParaRPr lang="en-GB" sz="1400" dirty="0" smtClean="0">
              <a:solidFill>
                <a:srgbClr val="372167"/>
              </a:solidFill>
              <a:latin typeface="Arial" charset="0"/>
              <a:ea typeface="ＭＳ Ｐゴシック" charset="0"/>
              <a:sym typeface="Wingdings" charset="0"/>
            </a:endParaRPr>
          </a:p>
        </p:txBody>
      </p:sp>
    </p:spTree>
    <p:extLst>
      <p:ext uri="{BB962C8B-B14F-4D97-AF65-F5344CB8AC3E}">
        <p14:creationId xmlns:p14="http://schemas.microsoft.com/office/powerpoint/2010/main" val="33871446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3" name="Rounded Rectangle 4112"/>
          <p:cNvSpPr/>
          <p:nvPr/>
        </p:nvSpPr>
        <p:spPr bwMode="auto">
          <a:xfrm>
            <a:off x="4519706" y="1075766"/>
            <a:ext cx="4497294" cy="2622176"/>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4098" name="Slide Number Placeholder 3"/>
          <p:cNvSpPr>
            <a:spLocks noGrp="1"/>
          </p:cNvSpPr>
          <p:nvPr>
            <p:ph type="sldNum" sz="quarter" idx="4294967295"/>
          </p:nvPr>
        </p:nvSpPr>
        <p:spPr>
          <a:xfrm>
            <a:off x="8442325" y="114300"/>
            <a:ext cx="576263" cy="91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6F024603-50EC-45A7-88E9-780BAF159FCE}" type="slidenum">
              <a:rPr lang="en-GB" sz="1000">
                <a:solidFill>
                  <a:schemeClr val="bg1"/>
                </a:solidFill>
              </a:rPr>
              <a:pPr/>
              <a:t>26</a:t>
            </a:fld>
            <a:endParaRPr lang="en-GB" sz="1000">
              <a:solidFill>
                <a:schemeClr val="bg1"/>
              </a:solidFill>
            </a:endParaRPr>
          </a:p>
        </p:txBody>
      </p:sp>
      <p:sp>
        <p:nvSpPr>
          <p:cNvPr id="42" name="Rectangle 1"/>
          <p:cNvSpPr>
            <a:spLocks noGrp="1" noChangeArrowheads="1"/>
          </p:cNvSpPr>
          <p:nvPr>
            <p:ph type="title"/>
          </p:nvPr>
        </p:nvSpPr>
        <p:spPr>
          <a:xfrm>
            <a:off x="1089025" y="490538"/>
            <a:ext cx="7283450" cy="52863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Commissioning – Base Line Operating Modes</a:t>
            </a:r>
            <a:endParaRPr lang="en-US" dirty="0"/>
          </a:p>
        </p:txBody>
      </p:sp>
      <p:sp>
        <p:nvSpPr>
          <p:cNvPr id="17" name="TextBox 16"/>
          <p:cNvSpPr txBox="1"/>
          <p:nvPr/>
        </p:nvSpPr>
        <p:spPr>
          <a:xfrm>
            <a:off x="8320216" y="2979343"/>
            <a:ext cx="541059" cy="276999"/>
          </a:xfrm>
          <a:prstGeom prst="rect">
            <a:avLst/>
          </a:prstGeom>
          <a:noFill/>
        </p:spPr>
        <p:txBody>
          <a:bodyPr wrap="none" rtlCol="0">
            <a:spAutoFit/>
          </a:bodyPr>
          <a:lstStyle/>
          <a:p>
            <a:pPr>
              <a:buNone/>
            </a:pPr>
            <a:r>
              <a:rPr lang="en-US" sz="1200" b="1" dirty="0"/>
              <a:t>Time</a:t>
            </a:r>
          </a:p>
        </p:txBody>
      </p:sp>
      <p:cxnSp>
        <p:nvCxnSpPr>
          <p:cNvPr id="20" name="Straight Connector 19"/>
          <p:cNvCxnSpPr/>
          <p:nvPr/>
        </p:nvCxnSpPr>
        <p:spPr bwMode="auto">
          <a:xfrm flipV="1">
            <a:off x="7578811"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3" name="Straight Connector 22"/>
          <p:cNvCxnSpPr/>
          <p:nvPr/>
        </p:nvCxnSpPr>
        <p:spPr bwMode="auto">
          <a:xfrm flipV="1">
            <a:off x="7626866"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4" name="Straight Connector 23"/>
          <p:cNvCxnSpPr/>
          <p:nvPr/>
        </p:nvCxnSpPr>
        <p:spPr bwMode="auto">
          <a:xfrm flipV="1">
            <a:off x="7674921"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5" name="Straight Connector 24"/>
          <p:cNvCxnSpPr/>
          <p:nvPr/>
        </p:nvCxnSpPr>
        <p:spPr bwMode="auto">
          <a:xfrm flipV="1">
            <a:off x="7722976"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6" name="Straight Connector 25"/>
          <p:cNvCxnSpPr/>
          <p:nvPr/>
        </p:nvCxnSpPr>
        <p:spPr bwMode="auto">
          <a:xfrm flipV="1">
            <a:off x="7771031"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7" name="Straight Connector 26"/>
          <p:cNvCxnSpPr/>
          <p:nvPr/>
        </p:nvCxnSpPr>
        <p:spPr bwMode="auto">
          <a:xfrm flipV="1">
            <a:off x="7819086"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8" name="Straight Connector 27"/>
          <p:cNvCxnSpPr/>
          <p:nvPr/>
        </p:nvCxnSpPr>
        <p:spPr bwMode="auto">
          <a:xfrm flipV="1">
            <a:off x="7867141"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29" name="Straight Connector 28"/>
          <p:cNvCxnSpPr/>
          <p:nvPr/>
        </p:nvCxnSpPr>
        <p:spPr bwMode="auto">
          <a:xfrm flipV="1">
            <a:off x="7915196" y="2073181"/>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1" name="Straight Connector 30"/>
          <p:cNvCxnSpPr/>
          <p:nvPr/>
        </p:nvCxnSpPr>
        <p:spPr bwMode="auto">
          <a:xfrm flipV="1">
            <a:off x="795775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2" name="Straight Connector 31"/>
          <p:cNvCxnSpPr/>
          <p:nvPr/>
        </p:nvCxnSpPr>
        <p:spPr bwMode="auto">
          <a:xfrm flipV="1">
            <a:off x="800580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3" name="Straight Connector 32"/>
          <p:cNvCxnSpPr/>
          <p:nvPr/>
        </p:nvCxnSpPr>
        <p:spPr bwMode="auto">
          <a:xfrm flipV="1">
            <a:off x="805386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4" name="Straight Connector 33"/>
          <p:cNvCxnSpPr/>
          <p:nvPr/>
        </p:nvCxnSpPr>
        <p:spPr bwMode="auto">
          <a:xfrm flipV="1">
            <a:off x="810191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5" name="Straight Connector 34"/>
          <p:cNvCxnSpPr/>
          <p:nvPr/>
        </p:nvCxnSpPr>
        <p:spPr bwMode="auto">
          <a:xfrm flipV="1">
            <a:off x="814997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6" name="Straight Connector 35"/>
          <p:cNvCxnSpPr/>
          <p:nvPr/>
        </p:nvCxnSpPr>
        <p:spPr bwMode="auto">
          <a:xfrm flipV="1">
            <a:off x="819802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7" name="Straight Connector 36"/>
          <p:cNvCxnSpPr/>
          <p:nvPr/>
        </p:nvCxnSpPr>
        <p:spPr bwMode="auto">
          <a:xfrm flipV="1">
            <a:off x="824608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8" name="Straight Connector 37"/>
          <p:cNvCxnSpPr/>
          <p:nvPr/>
        </p:nvCxnSpPr>
        <p:spPr bwMode="auto">
          <a:xfrm flipV="1">
            <a:off x="829413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39" name="Straight Connector 38"/>
          <p:cNvCxnSpPr/>
          <p:nvPr/>
        </p:nvCxnSpPr>
        <p:spPr bwMode="auto">
          <a:xfrm flipV="1">
            <a:off x="565802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0" name="Straight Connector 39"/>
          <p:cNvCxnSpPr/>
          <p:nvPr/>
        </p:nvCxnSpPr>
        <p:spPr bwMode="auto">
          <a:xfrm flipV="1">
            <a:off x="570607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1" name="Straight Connector 40"/>
          <p:cNvCxnSpPr/>
          <p:nvPr/>
        </p:nvCxnSpPr>
        <p:spPr bwMode="auto">
          <a:xfrm flipV="1">
            <a:off x="575413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3" name="Straight Connector 42"/>
          <p:cNvCxnSpPr/>
          <p:nvPr/>
        </p:nvCxnSpPr>
        <p:spPr bwMode="auto">
          <a:xfrm flipV="1">
            <a:off x="580218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4" name="Straight Connector 43"/>
          <p:cNvCxnSpPr/>
          <p:nvPr/>
        </p:nvCxnSpPr>
        <p:spPr bwMode="auto">
          <a:xfrm flipV="1">
            <a:off x="585024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5" name="Straight Connector 44"/>
          <p:cNvCxnSpPr/>
          <p:nvPr/>
        </p:nvCxnSpPr>
        <p:spPr bwMode="auto">
          <a:xfrm flipV="1">
            <a:off x="589829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6" name="Straight Connector 45"/>
          <p:cNvCxnSpPr/>
          <p:nvPr/>
        </p:nvCxnSpPr>
        <p:spPr bwMode="auto">
          <a:xfrm flipV="1">
            <a:off x="5946352"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7" name="Straight Connector 46"/>
          <p:cNvCxnSpPr/>
          <p:nvPr/>
        </p:nvCxnSpPr>
        <p:spPr bwMode="auto">
          <a:xfrm flipV="1">
            <a:off x="5994407" y="2074554"/>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8" name="Straight Connector 47"/>
          <p:cNvCxnSpPr/>
          <p:nvPr/>
        </p:nvCxnSpPr>
        <p:spPr bwMode="auto">
          <a:xfrm flipV="1">
            <a:off x="6036963"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9" name="Straight Connector 48"/>
          <p:cNvCxnSpPr/>
          <p:nvPr/>
        </p:nvCxnSpPr>
        <p:spPr bwMode="auto">
          <a:xfrm flipV="1">
            <a:off x="6085018"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50" name="Straight Connector 49"/>
          <p:cNvCxnSpPr/>
          <p:nvPr/>
        </p:nvCxnSpPr>
        <p:spPr bwMode="auto">
          <a:xfrm flipV="1">
            <a:off x="6133073"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51" name="Straight Connector 50"/>
          <p:cNvCxnSpPr/>
          <p:nvPr/>
        </p:nvCxnSpPr>
        <p:spPr bwMode="auto">
          <a:xfrm flipV="1">
            <a:off x="6181128"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52" name="Straight Connector 51"/>
          <p:cNvCxnSpPr/>
          <p:nvPr/>
        </p:nvCxnSpPr>
        <p:spPr bwMode="auto">
          <a:xfrm flipV="1">
            <a:off x="6229183"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53" name="Straight Connector 52"/>
          <p:cNvCxnSpPr/>
          <p:nvPr/>
        </p:nvCxnSpPr>
        <p:spPr bwMode="auto">
          <a:xfrm flipV="1">
            <a:off x="6277238"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54" name="Straight Connector 53"/>
          <p:cNvCxnSpPr/>
          <p:nvPr/>
        </p:nvCxnSpPr>
        <p:spPr bwMode="auto">
          <a:xfrm flipV="1">
            <a:off x="6325293"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55" name="Straight Connector 54"/>
          <p:cNvCxnSpPr/>
          <p:nvPr/>
        </p:nvCxnSpPr>
        <p:spPr bwMode="auto">
          <a:xfrm flipV="1">
            <a:off x="6373348" y="2075927"/>
            <a:ext cx="6865" cy="803190"/>
          </a:xfrm>
          <a:prstGeom prst="line">
            <a:avLst/>
          </a:prstGeom>
          <a:noFill/>
          <a:ln w="28575" cap="flat" cmpd="sng" algn="ctr">
            <a:solidFill>
              <a:schemeClr val="folHlink"/>
            </a:solidFill>
            <a:prstDash val="solid"/>
            <a:round/>
            <a:headEnd type="none" w="med" len="med"/>
            <a:tailEnd type="none" w="med" len="med"/>
          </a:ln>
          <a:effectLst/>
        </p:spPr>
      </p:cxnSp>
      <p:cxnSp>
        <p:nvCxnSpPr>
          <p:cNvPr id="4" name="Straight Arrow Connector 3"/>
          <p:cNvCxnSpPr/>
          <p:nvPr/>
        </p:nvCxnSpPr>
        <p:spPr bwMode="auto">
          <a:xfrm>
            <a:off x="4606324" y="2876371"/>
            <a:ext cx="4132648" cy="20594"/>
          </a:xfrm>
          <a:prstGeom prst="straightConnector1">
            <a:avLst/>
          </a:prstGeom>
          <a:noFill/>
          <a:ln w="28575" cap="flat" cmpd="sng" algn="ctr">
            <a:solidFill>
              <a:schemeClr val="tx1"/>
            </a:solidFill>
            <a:prstDash val="solid"/>
            <a:round/>
            <a:headEnd type="none" w="med" len="med"/>
            <a:tailEnd type="arrow"/>
          </a:ln>
          <a:effectLst/>
        </p:spPr>
      </p:cxnSp>
      <p:cxnSp>
        <p:nvCxnSpPr>
          <p:cNvPr id="22" name="Straight Connector 21"/>
          <p:cNvCxnSpPr/>
          <p:nvPr/>
        </p:nvCxnSpPr>
        <p:spPr bwMode="auto">
          <a:xfrm>
            <a:off x="5649784" y="2917560"/>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57" name="Straight Connector 56"/>
          <p:cNvCxnSpPr/>
          <p:nvPr/>
        </p:nvCxnSpPr>
        <p:spPr bwMode="auto">
          <a:xfrm>
            <a:off x="7573319" y="2918933"/>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58" name="Straight Arrow Connector 57"/>
          <p:cNvCxnSpPr/>
          <p:nvPr/>
        </p:nvCxnSpPr>
        <p:spPr bwMode="auto">
          <a:xfrm flipV="1">
            <a:off x="5663513" y="2999939"/>
            <a:ext cx="1901568" cy="13729"/>
          </a:xfrm>
          <a:prstGeom prst="straightConnector1">
            <a:avLst/>
          </a:prstGeom>
          <a:noFill/>
          <a:ln w="28575" cap="flat" cmpd="sng" algn="ctr">
            <a:solidFill>
              <a:srgbClr val="261748"/>
            </a:solidFill>
            <a:prstDash val="solid"/>
            <a:round/>
            <a:headEnd type="arrow"/>
            <a:tailEnd type="arrow"/>
          </a:ln>
          <a:effectLst/>
        </p:spPr>
      </p:cxnSp>
      <p:sp>
        <p:nvSpPr>
          <p:cNvPr id="60" name="TextBox 59"/>
          <p:cNvSpPr txBox="1"/>
          <p:nvPr/>
        </p:nvSpPr>
        <p:spPr>
          <a:xfrm>
            <a:off x="6021859" y="3008173"/>
            <a:ext cx="1253844" cy="276999"/>
          </a:xfrm>
          <a:prstGeom prst="rect">
            <a:avLst/>
          </a:prstGeom>
          <a:noFill/>
        </p:spPr>
        <p:txBody>
          <a:bodyPr wrap="none" rtlCol="0">
            <a:spAutoFit/>
          </a:bodyPr>
          <a:lstStyle/>
          <a:p>
            <a:pPr>
              <a:buNone/>
            </a:pPr>
            <a:r>
              <a:rPr lang="en-US" sz="1200" b="1" dirty="0" smtClean="0"/>
              <a:t>100 </a:t>
            </a:r>
            <a:r>
              <a:rPr lang="en-US" sz="1200" b="1" dirty="0" err="1" smtClean="0"/>
              <a:t>ms</a:t>
            </a:r>
            <a:r>
              <a:rPr lang="en-US" sz="1200" b="1" dirty="0" smtClean="0"/>
              <a:t> (10 Hz)</a:t>
            </a:r>
            <a:endParaRPr lang="en-US" sz="1200" b="1" dirty="0"/>
          </a:p>
        </p:txBody>
      </p:sp>
      <p:cxnSp>
        <p:nvCxnSpPr>
          <p:cNvPr id="61" name="Straight Connector 60"/>
          <p:cNvCxnSpPr/>
          <p:nvPr/>
        </p:nvCxnSpPr>
        <p:spPr bwMode="auto">
          <a:xfrm>
            <a:off x="5658022" y="3303365"/>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62" name="Straight Connector 61"/>
          <p:cNvCxnSpPr/>
          <p:nvPr/>
        </p:nvCxnSpPr>
        <p:spPr bwMode="auto">
          <a:xfrm>
            <a:off x="6387070" y="3304738"/>
            <a:ext cx="0" cy="171621"/>
          </a:xfrm>
          <a:prstGeom prst="line">
            <a:avLst/>
          </a:prstGeom>
          <a:noFill/>
          <a:ln w="28575" cap="flat" cmpd="sng" algn="ctr">
            <a:solidFill>
              <a:srgbClr val="261748"/>
            </a:solidFill>
            <a:prstDash val="solid"/>
            <a:round/>
            <a:headEnd type="none" w="med" len="med"/>
            <a:tailEnd type="none" w="med" len="med"/>
          </a:ln>
          <a:effectLst/>
        </p:spPr>
      </p:cxnSp>
      <p:cxnSp>
        <p:nvCxnSpPr>
          <p:cNvPr id="63" name="Straight Arrow Connector 62"/>
          <p:cNvCxnSpPr/>
          <p:nvPr/>
        </p:nvCxnSpPr>
        <p:spPr bwMode="auto">
          <a:xfrm flipV="1">
            <a:off x="5671751" y="3391235"/>
            <a:ext cx="698844" cy="8239"/>
          </a:xfrm>
          <a:prstGeom prst="straightConnector1">
            <a:avLst/>
          </a:prstGeom>
          <a:noFill/>
          <a:ln w="28575" cap="flat" cmpd="sng" algn="ctr">
            <a:solidFill>
              <a:srgbClr val="261748"/>
            </a:solidFill>
            <a:prstDash val="solid"/>
            <a:round/>
            <a:headEnd type="arrow"/>
            <a:tailEnd type="arrow"/>
          </a:ln>
          <a:effectLst/>
        </p:spPr>
      </p:cxnSp>
      <p:sp>
        <p:nvSpPr>
          <p:cNvPr id="70" name="TextBox 69"/>
          <p:cNvSpPr txBox="1"/>
          <p:nvPr/>
        </p:nvSpPr>
        <p:spPr>
          <a:xfrm>
            <a:off x="5721178" y="3414573"/>
            <a:ext cx="676738" cy="276999"/>
          </a:xfrm>
          <a:prstGeom prst="rect">
            <a:avLst/>
          </a:prstGeom>
          <a:noFill/>
        </p:spPr>
        <p:txBody>
          <a:bodyPr wrap="none" rtlCol="0">
            <a:spAutoFit/>
          </a:bodyPr>
          <a:lstStyle/>
          <a:p>
            <a:pPr>
              <a:buNone/>
            </a:pPr>
            <a:r>
              <a:rPr lang="en-US" sz="1200" b="1" dirty="0" smtClean="0"/>
              <a:t>600 </a:t>
            </a:r>
            <a:r>
              <a:rPr lang="en-US" sz="1200" b="1" dirty="0" err="1" smtClean="0"/>
              <a:t>μs</a:t>
            </a:r>
            <a:endParaRPr lang="en-US" sz="1200" b="1" dirty="0"/>
          </a:p>
        </p:txBody>
      </p:sp>
      <p:sp>
        <p:nvSpPr>
          <p:cNvPr id="71" name="TextBox 70"/>
          <p:cNvSpPr txBox="1"/>
          <p:nvPr/>
        </p:nvSpPr>
        <p:spPr>
          <a:xfrm>
            <a:off x="5513860" y="1669527"/>
            <a:ext cx="1005729" cy="276999"/>
          </a:xfrm>
          <a:prstGeom prst="rect">
            <a:avLst/>
          </a:prstGeom>
          <a:noFill/>
        </p:spPr>
        <p:txBody>
          <a:bodyPr wrap="none" rtlCol="0">
            <a:spAutoFit/>
          </a:bodyPr>
          <a:lstStyle/>
          <a:p>
            <a:pPr>
              <a:buNone/>
            </a:pPr>
            <a:r>
              <a:rPr lang="en-US" sz="1200" b="1" dirty="0" smtClean="0"/>
              <a:t>Pulse Train</a:t>
            </a:r>
            <a:endParaRPr lang="en-US" sz="1200" b="1" dirty="0"/>
          </a:p>
        </p:txBody>
      </p:sp>
      <p:sp>
        <p:nvSpPr>
          <p:cNvPr id="4102" name="Right Brace 4101"/>
          <p:cNvSpPr/>
          <p:nvPr/>
        </p:nvSpPr>
        <p:spPr bwMode="auto">
          <a:xfrm rot="16200000">
            <a:off x="5951839" y="1592639"/>
            <a:ext cx="120135" cy="744839"/>
          </a:xfrm>
          <a:prstGeom prst="rightBrace">
            <a:avLst/>
          </a:prstGeom>
          <a:noFill/>
          <a:ln w="28575" cap="flat" cmpd="sng" algn="ctr">
            <a:solidFill>
              <a:srgbClr val="2617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4104" name="Straight Connector 4103"/>
          <p:cNvCxnSpPr/>
          <p:nvPr/>
        </p:nvCxnSpPr>
        <p:spPr bwMode="auto">
          <a:xfrm>
            <a:off x="6398054" y="2032000"/>
            <a:ext cx="0" cy="610973"/>
          </a:xfrm>
          <a:prstGeom prst="line">
            <a:avLst/>
          </a:prstGeom>
          <a:noFill/>
          <a:ln w="9525" cap="flat" cmpd="sng" algn="ctr">
            <a:solidFill>
              <a:srgbClr val="FF0000"/>
            </a:solidFill>
            <a:prstDash val="sysDash"/>
            <a:round/>
            <a:headEnd type="none" w="med" len="med"/>
            <a:tailEnd type="none" w="med" len="med"/>
          </a:ln>
          <a:effectLst/>
        </p:spPr>
      </p:cxnSp>
      <p:cxnSp>
        <p:nvCxnSpPr>
          <p:cNvPr id="122" name="Straight Connector 121"/>
          <p:cNvCxnSpPr/>
          <p:nvPr/>
        </p:nvCxnSpPr>
        <p:spPr bwMode="auto">
          <a:xfrm>
            <a:off x="5651157" y="2040238"/>
            <a:ext cx="0" cy="610973"/>
          </a:xfrm>
          <a:prstGeom prst="line">
            <a:avLst/>
          </a:prstGeom>
          <a:noFill/>
          <a:ln w="9525" cap="flat" cmpd="sng" algn="ctr">
            <a:solidFill>
              <a:srgbClr val="FF0000"/>
            </a:solidFill>
            <a:prstDash val="sysDash"/>
            <a:round/>
            <a:headEnd type="none" w="med" len="med"/>
            <a:tailEnd type="none" w="med" len="med"/>
          </a:ln>
          <a:effectLst/>
        </p:spPr>
      </p:cxnSp>
      <p:cxnSp>
        <p:nvCxnSpPr>
          <p:cNvPr id="124" name="Straight Connector 123"/>
          <p:cNvCxnSpPr/>
          <p:nvPr/>
        </p:nvCxnSpPr>
        <p:spPr bwMode="auto">
          <a:xfrm>
            <a:off x="7573319" y="2047103"/>
            <a:ext cx="0" cy="610973"/>
          </a:xfrm>
          <a:prstGeom prst="line">
            <a:avLst/>
          </a:prstGeom>
          <a:noFill/>
          <a:ln w="9525" cap="flat" cmpd="sng" algn="ctr">
            <a:solidFill>
              <a:srgbClr val="FF0000"/>
            </a:solidFill>
            <a:prstDash val="sysDash"/>
            <a:round/>
            <a:headEnd type="none" w="med" len="med"/>
            <a:tailEnd type="none" w="med" len="med"/>
          </a:ln>
          <a:effectLst/>
        </p:spPr>
      </p:cxnSp>
      <p:cxnSp>
        <p:nvCxnSpPr>
          <p:cNvPr id="125" name="Straight Connector 124"/>
          <p:cNvCxnSpPr/>
          <p:nvPr/>
        </p:nvCxnSpPr>
        <p:spPr bwMode="auto">
          <a:xfrm>
            <a:off x="8316097" y="2041611"/>
            <a:ext cx="0" cy="610973"/>
          </a:xfrm>
          <a:prstGeom prst="line">
            <a:avLst/>
          </a:prstGeom>
          <a:noFill/>
          <a:ln w="9525" cap="flat" cmpd="sng" algn="ctr">
            <a:solidFill>
              <a:srgbClr val="FF0000"/>
            </a:solidFill>
            <a:prstDash val="sysDash"/>
            <a:round/>
            <a:headEnd type="none" w="med" len="med"/>
            <a:tailEnd type="none" w="med" len="med"/>
          </a:ln>
          <a:effectLst/>
        </p:spPr>
      </p:cxnSp>
      <p:sp>
        <p:nvSpPr>
          <p:cNvPr id="127" name="TextBox 126"/>
          <p:cNvSpPr txBox="1"/>
          <p:nvPr/>
        </p:nvSpPr>
        <p:spPr>
          <a:xfrm>
            <a:off x="7451125" y="1684629"/>
            <a:ext cx="1005729" cy="276999"/>
          </a:xfrm>
          <a:prstGeom prst="rect">
            <a:avLst/>
          </a:prstGeom>
          <a:noFill/>
        </p:spPr>
        <p:txBody>
          <a:bodyPr wrap="none" rtlCol="0">
            <a:spAutoFit/>
          </a:bodyPr>
          <a:lstStyle/>
          <a:p>
            <a:pPr>
              <a:buNone/>
            </a:pPr>
            <a:r>
              <a:rPr lang="en-US" sz="1200" b="1" dirty="0" smtClean="0"/>
              <a:t>Pulse Train</a:t>
            </a:r>
            <a:endParaRPr lang="en-US" sz="1200" b="1" dirty="0"/>
          </a:p>
        </p:txBody>
      </p:sp>
      <p:sp>
        <p:nvSpPr>
          <p:cNvPr id="128" name="Right Brace 127"/>
          <p:cNvSpPr/>
          <p:nvPr/>
        </p:nvSpPr>
        <p:spPr bwMode="auto">
          <a:xfrm rot="16200000">
            <a:off x="7889104" y="1607741"/>
            <a:ext cx="120135" cy="744839"/>
          </a:xfrm>
          <a:prstGeom prst="rightBrace">
            <a:avLst/>
          </a:prstGeom>
          <a:noFill/>
          <a:ln w="28575" cap="flat" cmpd="sng" algn="ctr">
            <a:solidFill>
              <a:srgbClr val="26174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33" name="TextBox 232"/>
          <p:cNvSpPr txBox="1"/>
          <p:nvPr/>
        </p:nvSpPr>
        <p:spPr>
          <a:xfrm>
            <a:off x="7718854" y="1423765"/>
            <a:ext cx="1065917" cy="276999"/>
          </a:xfrm>
          <a:prstGeom prst="rect">
            <a:avLst/>
          </a:prstGeom>
          <a:noFill/>
        </p:spPr>
        <p:txBody>
          <a:bodyPr wrap="none" rtlCol="0">
            <a:spAutoFit/>
          </a:bodyPr>
          <a:lstStyle/>
          <a:p>
            <a:pPr>
              <a:buNone/>
            </a:pPr>
            <a:r>
              <a:rPr lang="en-US" sz="1200" b="1" dirty="0" smtClean="0"/>
              <a:t>2700 Pulses</a:t>
            </a:r>
            <a:endParaRPr lang="en-US" sz="1200" b="1" dirty="0"/>
          </a:p>
        </p:txBody>
      </p:sp>
      <p:cxnSp>
        <p:nvCxnSpPr>
          <p:cNvPr id="329" name="Straight Connector 328"/>
          <p:cNvCxnSpPr/>
          <p:nvPr/>
        </p:nvCxnSpPr>
        <p:spPr bwMode="auto">
          <a:xfrm flipH="1">
            <a:off x="6928224" y="2796988"/>
            <a:ext cx="74706" cy="171823"/>
          </a:xfrm>
          <a:prstGeom prst="line">
            <a:avLst/>
          </a:prstGeom>
          <a:noFill/>
          <a:ln w="28575" cap="flat" cmpd="sng" algn="ctr">
            <a:solidFill>
              <a:srgbClr val="261748"/>
            </a:solidFill>
            <a:prstDash val="solid"/>
            <a:round/>
            <a:headEnd type="none" w="med" len="med"/>
            <a:tailEnd type="none" w="med" len="med"/>
          </a:ln>
          <a:effectLst/>
        </p:spPr>
      </p:cxnSp>
      <p:cxnSp>
        <p:nvCxnSpPr>
          <p:cNvPr id="330" name="Straight Connector 329"/>
          <p:cNvCxnSpPr/>
          <p:nvPr/>
        </p:nvCxnSpPr>
        <p:spPr bwMode="auto">
          <a:xfrm flipH="1">
            <a:off x="6998443" y="2792497"/>
            <a:ext cx="74706" cy="171823"/>
          </a:xfrm>
          <a:prstGeom prst="line">
            <a:avLst/>
          </a:prstGeom>
          <a:noFill/>
          <a:ln w="28575" cap="flat" cmpd="sng" algn="ctr">
            <a:solidFill>
              <a:srgbClr val="261748"/>
            </a:solidFill>
            <a:prstDash val="solid"/>
            <a:round/>
            <a:headEnd type="none" w="med" len="med"/>
            <a:tailEnd type="none" w="med" len="med"/>
          </a:ln>
          <a:effectLst/>
        </p:spPr>
      </p:cxnSp>
      <p:sp>
        <p:nvSpPr>
          <p:cNvPr id="468" name="Rectangle 467"/>
          <p:cNvSpPr/>
          <p:nvPr/>
        </p:nvSpPr>
        <p:spPr>
          <a:xfrm>
            <a:off x="4211051" y="1046277"/>
            <a:ext cx="4932949" cy="400110"/>
          </a:xfrm>
          <a:prstGeom prst="rect">
            <a:avLst/>
          </a:prstGeom>
        </p:spPr>
        <p:txBody>
          <a:bodyPr wrap="square">
            <a:spAutoFit/>
          </a:bodyPr>
          <a:lstStyle/>
          <a:p>
            <a:pPr marL="0" indent="0" algn="ctr">
              <a:buNone/>
            </a:pPr>
            <a:r>
              <a:rPr lang="en-US" sz="2000" b="1" dirty="0" smtClean="0">
                <a:solidFill>
                  <a:srgbClr val="FD930A"/>
                </a:solidFill>
              </a:rPr>
              <a:t>Nominal Pulse Pattern</a:t>
            </a:r>
            <a:endParaRPr lang="en-US" sz="2000" b="1" dirty="0">
              <a:solidFill>
                <a:srgbClr val="FD930A"/>
              </a:solidFill>
            </a:endParaRPr>
          </a:p>
        </p:txBody>
      </p:sp>
      <p:sp>
        <p:nvSpPr>
          <p:cNvPr id="134" name="Rectangle 15"/>
          <p:cNvSpPr txBox="1">
            <a:spLocks noChangeAspect="1" noChangeArrowheads="1"/>
          </p:cNvSpPr>
          <p:nvPr/>
        </p:nvSpPr>
        <p:spPr bwMode="auto">
          <a:xfrm>
            <a:off x="-108858" y="1053108"/>
            <a:ext cx="9133329" cy="350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None/>
            </a:pPr>
            <a:r>
              <a:rPr lang="en-US" sz="2000" dirty="0" smtClean="0">
                <a:solidFill>
                  <a:srgbClr val="FD930A"/>
                </a:solidFill>
              </a:rPr>
              <a:t>Further Requirements</a:t>
            </a:r>
            <a:endParaRPr lang="en-US" sz="1600" dirty="0" smtClean="0">
              <a:solidFill>
                <a:srgbClr val="372167"/>
              </a:solidFill>
            </a:endParaRPr>
          </a:p>
          <a:p>
            <a:pPr marL="298450" lvl="1" indent="-298450">
              <a:buClr>
                <a:schemeClr val="accent2"/>
              </a:buClr>
              <a:buSzPct val="80000"/>
              <a:buFont typeface="Wingdings" charset="2"/>
              <a:buChar char="n"/>
            </a:pPr>
            <a:r>
              <a:rPr lang="en-US" sz="1600" dirty="0" smtClean="0">
                <a:solidFill>
                  <a:srgbClr val="372167"/>
                </a:solidFill>
              </a:rPr>
              <a:t>Most important photon energies 0.7, 1, 1.5, </a:t>
            </a:r>
          </a:p>
          <a:p>
            <a:pPr marL="0" lvl="1" indent="0">
              <a:buClr>
                <a:schemeClr val="accent2"/>
              </a:buClr>
              <a:buSzPct val="80000"/>
              <a:buNone/>
            </a:pPr>
            <a:r>
              <a:rPr lang="en-US" sz="1600" dirty="0" smtClean="0">
                <a:solidFill>
                  <a:srgbClr val="372167"/>
                </a:solidFill>
              </a:rPr>
              <a:t>      7, 8.3, 12, 20 keV more are welcome</a:t>
            </a:r>
          </a:p>
          <a:p>
            <a:pPr marL="298450" lvl="1" indent="-298450">
              <a:buClr>
                <a:schemeClr val="accent2"/>
              </a:buClr>
              <a:buSzPct val="80000"/>
              <a:buFont typeface="Wingdings" charset="2"/>
              <a:buChar char="n"/>
            </a:pPr>
            <a:r>
              <a:rPr lang="en-US" sz="1600" dirty="0" smtClean="0">
                <a:solidFill>
                  <a:srgbClr val="372167"/>
                </a:solidFill>
              </a:rPr>
              <a:t>Beam monitor accuracy for I</a:t>
            </a:r>
            <a:r>
              <a:rPr lang="en-US" sz="1600" baseline="-25000" dirty="0" smtClean="0">
                <a:solidFill>
                  <a:srgbClr val="372167"/>
                </a:solidFill>
              </a:rPr>
              <a:t>0 </a:t>
            </a:r>
            <a:r>
              <a:rPr lang="en-US" sz="1600" dirty="0" smtClean="0">
                <a:solidFill>
                  <a:srgbClr val="372167"/>
                </a:solidFill>
              </a:rPr>
              <a:t>measurement</a:t>
            </a:r>
          </a:p>
          <a:p>
            <a:pPr marL="0" lvl="1" indent="0">
              <a:buClr>
                <a:schemeClr val="accent2"/>
              </a:buClr>
              <a:buSzPct val="80000"/>
              <a:buNone/>
            </a:pPr>
            <a:endParaRPr lang="en-US" sz="1600" dirty="0" smtClean="0">
              <a:solidFill>
                <a:srgbClr val="372167"/>
              </a:solidFill>
            </a:endParaRPr>
          </a:p>
          <a:p>
            <a:pPr marL="298450" lvl="1" indent="-298450">
              <a:buClr>
                <a:schemeClr val="accent2"/>
              </a:buClr>
              <a:buSzPct val="80000"/>
              <a:buFont typeface="Wingdings" charset="2"/>
              <a:buChar char="n"/>
            </a:pPr>
            <a:r>
              <a:rPr lang="en-US" sz="1600" dirty="0" smtClean="0">
                <a:solidFill>
                  <a:srgbClr val="372167"/>
                </a:solidFill>
              </a:rPr>
              <a:t>Beam intensity up to 10</a:t>
            </a:r>
            <a:r>
              <a:rPr lang="en-US" sz="1600" baseline="30000" dirty="0" smtClean="0">
                <a:solidFill>
                  <a:srgbClr val="372167"/>
                </a:solidFill>
              </a:rPr>
              <a:t>5</a:t>
            </a:r>
            <a:r>
              <a:rPr lang="en-US" sz="1600" dirty="0" smtClean="0">
                <a:solidFill>
                  <a:srgbClr val="372167"/>
                </a:solidFill>
              </a:rPr>
              <a:t> </a:t>
            </a:r>
            <a:r>
              <a:rPr lang="en-US" sz="1600" dirty="0" err="1" smtClean="0">
                <a:solidFill>
                  <a:srgbClr val="372167"/>
                </a:solidFill>
              </a:rPr>
              <a:t>ph</a:t>
            </a:r>
            <a:r>
              <a:rPr lang="en-US" sz="1600" dirty="0" smtClean="0">
                <a:solidFill>
                  <a:srgbClr val="372167"/>
                </a:solidFill>
              </a:rPr>
              <a:t>/pixel/pulse</a:t>
            </a:r>
          </a:p>
          <a:p>
            <a:pPr marL="298450" lvl="1" indent="-298450">
              <a:buClr>
                <a:schemeClr val="accent2"/>
              </a:buClr>
              <a:buSzPct val="80000"/>
              <a:buFont typeface="Wingdings" charset="2"/>
              <a:buChar char="n"/>
            </a:pPr>
            <a:r>
              <a:rPr lang="en-US" sz="1600" dirty="0" smtClean="0">
                <a:solidFill>
                  <a:srgbClr val="372167"/>
                </a:solidFill>
              </a:rPr>
              <a:t>Beam profile characterized</a:t>
            </a:r>
          </a:p>
          <a:p>
            <a:pPr marL="298450" lvl="1" indent="-298450">
              <a:buClr>
                <a:schemeClr val="accent2"/>
              </a:buClr>
              <a:buSzPct val="80000"/>
              <a:buFont typeface="Wingdings" charset="2"/>
              <a:buChar char="n"/>
            </a:pPr>
            <a:r>
              <a:rPr lang="en-US" sz="1600" dirty="0" smtClean="0">
                <a:solidFill>
                  <a:srgbClr val="372167"/>
                </a:solidFill>
              </a:rPr>
              <a:t>Beam attenuators for intensity scans </a:t>
            </a:r>
          </a:p>
          <a:p>
            <a:pPr marL="0" lvl="1" indent="0">
              <a:buClr>
                <a:schemeClr val="accent2"/>
              </a:buClr>
              <a:buSzPct val="80000"/>
              <a:buNone/>
            </a:pPr>
            <a:r>
              <a:rPr lang="en-US" sz="1600" dirty="0" smtClean="0">
                <a:solidFill>
                  <a:srgbClr val="372167"/>
                </a:solidFill>
              </a:rPr>
              <a:t>     (gain and dynamic range validation)</a:t>
            </a:r>
          </a:p>
          <a:p>
            <a:pPr marL="298450" lvl="1" indent="-298450">
              <a:buClr>
                <a:schemeClr val="accent2"/>
              </a:buClr>
              <a:buSzPct val="80000"/>
              <a:buFont typeface="Wingdings" charset="2"/>
              <a:buChar char="n"/>
            </a:pPr>
            <a:r>
              <a:rPr lang="en-US" sz="1600" dirty="0" smtClean="0">
                <a:solidFill>
                  <a:srgbClr val="372167"/>
                </a:solidFill>
              </a:rPr>
              <a:t>Unfocussed beam (</a:t>
            </a:r>
            <a:r>
              <a:rPr lang="en-US" sz="1600" dirty="0">
                <a:solidFill>
                  <a:srgbClr val="372167"/>
                </a:solidFill>
              </a:rPr>
              <a:t>d </a:t>
            </a:r>
            <a:r>
              <a:rPr lang="en-US" sz="1600" dirty="0" smtClean="0">
                <a:solidFill>
                  <a:srgbClr val="372167"/>
                </a:solidFill>
              </a:rPr>
              <a:t>≈ few centimeters or more) and focused beam (d ≈ 20 μm)</a:t>
            </a:r>
          </a:p>
          <a:p>
            <a:pPr marL="298450" lvl="1" indent="-298450">
              <a:buClr>
                <a:schemeClr val="accent2"/>
              </a:buClr>
              <a:buSzPct val="80000"/>
              <a:buFont typeface="Wingdings" charset="2"/>
              <a:buChar char="n"/>
            </a:pPr>
            <a:r>
              <a:rPr lang="en-US" sz="1600" dirty="0">
                <a:solidFill>
                  <a:srgbClr val="372167"/>
                </a:solidFill>
                <a:latin typeface="Arial" charset="0"/>
                <a:ea typeface="ＭＳ Ｐゴシック" charset="0"/>
                <a:sym typeface="Wingdings" charset="0"/>
              </a:rPr>
              <a:t>Fluorescent target for e.g. flat field </a:t>
            </a:r>
            <a:r>
              <a:rPr lang="en-US" sz="1600" dirty="0" smtClean="0">
                <a:solidFill>
                  <a:srgbClr val="372167"/>
                </a:solidFill>
                <a:latin typeface="Arial" charset="0"/>
                <a:ea typeface="ＭＳ Ｐゴシック" charset="0"/>
                <a:sym typeface="Wingdings" charset="0"/>
              </a:rPr>
              <a:t>measurements and </a:t>
            </a:r>
            <a:r>
              <a:rPr lang="en-US" sz="1600" baseline="30000" dirty="0">
                <a:solidFill>
                  <a:srgbClr val="372167"/>
                </a:solidFill>
                <a:latin typeface="Arial" charset="0"/>
                <a:ea typeface="ＭＳ Ｐゴシック" charset="0"/>
                <a:sym typeface="Wingdings" charset="0"/>
              </a:rPr>
              <a:t>55</a:t>
            </a:r>
            <a:r>
              <a:rPr lang="en-US" sz="1600" dirty="0">
                <a:solidFill>
                  <a:srgbClr val="372167"/>
                </a:solidFill>
                <a:latin typeface="Arial" charset="0"/>
                <a:ea typeface="ＭＳ Ｐゴシック" charset="0"/>
                <a:sym typeface="Wingdings" charset="0"/>
              </a:rPr>
              <a:t>Fe source installed in experiment chamber</a:t>
            </a:r>
          </a:p>
          <a:p>
            <a:pPr marL="298450" lvl="1" indent="-298450">
              <a:buClr>
                <a:schemeClr val="accent2"/>
              </a:buClr>
              <a:buSzPct val="80000"/>
              <a:buFont typeface="Wingdings" charset="2"/>
              <a:buChar char="n"/>
            </a:pPr>
            <a:endParaRPr lang="en-US" sz="1600" dirty="0" smtClean="0">
              <a:solidFill>
                <a:srgbClr val="372167"/>
              </a:solidFill>
              <a:latin typeface="Arial" charset="0"/>
              <a:ea typeface="ＭＳ Ｐゴシック" charset="0"/>
              <a:sym typeface="Wingdings" charset="0"/>
            </a:endParaRPr>
          </a:p>
          <a:p>
            <a:pPr marL="298450" lvl="1" indent="-298450">
              <a:buClr>
                <a:schemeClr val="accent2"/>
              </a:buClr>
              <a:buSzPct val="80000"/>
              <a:buFont typeface="Wingdings" charset="2"/>
              <a:buChar char="n"/>
            </a:pPr>
            <a:endParaRPr lang="en-US" sz="1600" dirty="0" smtClean="0">
              <a:solidFill>
                <a:srgbClr val="372167"/>
              </a:solidFill>
            </a:endParaRPr>
          </a:p>
          <a:p>
            <a:pPr marL="298450" lvl="1" indent="-298450">
              <a:buClr>
                <a:schemeClr val="accent2"/>
              </a:buClr>
              <a:buSzPct val="80000"/>
              <a:buFont typeface="Wingdings" charset="2"/>
              <a:buChar char="n"/>
            </a:pPr>
            <a:endParaRPr lang="en-US" sz="1600" dirty="0" smtClean="0">
              <a:solidFill>
                <a:srgbClr val="372167"/>
              </a:solidFill>
            </a:endParaRPr>
          </a:p>
          <a:p>
            <a:pPr marL="298450" lvl="1" indent="-298450">
              <a:buClr>
                <a:schemeClr val="accent2"/>
              </a:buClr>
              <a:buSzPct val="80000"/>
              <a:buFont typeface="Wingdings" charset="2"/>
              <a:buChar char="n"/>
            </a:pPr>
            <a:endParaRPr lang="en-US" sz="1600" dirty="0" smtClean="0">
              <a:solidFill>
                <a:srgbClr val="372167"/>
              </a:solidFill>
            </a:endParaRPr>
          </a:p>
          <a:p>
            <a:pPr marL="298450" lvl="1" indent="-298450">
              <a:buClr>
                <a:schemeClr val="accent2"/>
              </a:buClr>
              <a:buSzPct val="80000"/>
              <a:buFont typeface="Wingdings" charset="2"/>
              <a:buChar char="n"/>
            </a:pPr>
            <a:endParaRPr lang="en-US" sz="1600" dirty="0" smtClean="0">
              <a:solidFill>
                <a:srgbClr val="372167"/>
              </a:solidFill>
            </a:endParaRPr>
          </a:p>
          <a:p>
            <a:pPr marL="298450" lvl="1" indent="-298450">
              <a:buClr>
                <a:schemeClr val="accent2"/>
              </a:buClr>
              <a:buSzPct val="80000"/>
              <a:buFont typeface="Wingdings" charset="2"/>
              <a:buChar char="n"/>
            </a:pPr>
            <a:endParaRPr lang="en-US" sz="1600" dirty="0" smtClean="0">
              <a:solidFill>
                <a:srgbClr val="372167"/>
              </a:solidFill>
            </a:endParaRPr>
          </a:p>
          <a:p>
            <a:pPr marL="298450" lvl="1" indent="-298450">
              <a:buClr>
                <a:schemeClr val="accent2"/>
              </a:buClr>
              <a:buSzPct val="80000"/>
              <a:buFont typeface="Wingdings" charset="2"/>
              <a:buChar char="n"/>
            </a:pPr>
            <a:endParaRPr lang="en-US" sz="1600" dirty="0" smtClean="0">
              <a:solidFill>
                <a:srgbClr val="372167"/>
              </a:solidFill>
            </a:endParaRPr>
          </a:p>
          <a:p>
            <a:pPr marL="0" lvl="1" indent="0">
              <a:buClr>
                <a:schemeClr val="accent2"/>
              </a:buClr>
              <a:buSzPct val="80000"/>
              <a:buNone/>
            </a:pPr>
            <a:r>
              <a:rPr lang="en-US" sz="1600" dirty="0" smtClean="0">
                <a:solidFill>
                  <a:srgbClr val="372167"/>
                </a:solidFill>
              </a:rPr>
              <a:t> </a:t>
            </a:r>
            <a:endParaRPr lang="en-US" sz="1600" dirty="0">
              <a:solidFill>
                <a:srgbClr val="372167"/>
              </a:solidFill>
            </a:endParaRPr>
          </a:p>
        </p:txBody>
      </p:sp>
      <p:graphicFrame>
        <p:nvGraphicFramePr>
          <p:cNvPr id="135" name="Object 134"/>
          <p:cNvGraphicFramePr>
            <a:graphicFrameLocks noChangeAspect="1"/>
          </p:cNvGraphicFramePr>
          <p:nvPr>
            <p:extLst>
              <p:ext uri="{D42A27DB-BD31-4B8C-83A1-F6EECF244321}">
                <p14:modId xmlns:p14="http://schemas.microsoft.com/office/powerpoint/2010/main" val="3056295907"/>
              </p:ext>
            </p:extLst>
          </p:nvPr>
        </p:nvGraphicFramePr>
        <p:xfrm>
          <a:off x="445901" y="2217924"/>
          <a:ext cx="738187" cy="322262"/>
        </p:xfrm>
        <a:graphic>
          <a:graphicData uri="http://schemas.openxmlformats.org/presentationml/2006/ole">
            <mc:AlternateContent xmlns:mc="http://schemas.openxmlformats.org/markup-compatibility/2006">
              <mc:Choice xmlns:v="urn:schemas-microsoft-com:vml" Requires="v">
                <p:oleObj spid="_x0000_s98288" name="Equation" r:id="rId4" imgW="495300" imgH="215900" progId="Equation.3">
                  <p:embed/>
                </p:oleObj>
              </mc:Choice>
              <mc:Fallback>
                <p:oleObj name="Equation" r:id="rId4" imgW="495300" imgH="215900" progId="Equation.3">
                  <p:embed/>
                  <p:pic>
                    <p:nvPicPr>
                      <p:cNvPr id="0" name=""/>
                      <p:cNvPicPr/>
                      <p:nvPr/>
                    </p:nvPicPr>
                    <p:blipFill>
                      <a:blip r:embed="rId5"/>
                      <a:stretch>
                        <a:fillRect/>
                      </a:stretch>
                    </p:blipFill>
                    <p:spPr>
                      <a:xfrm>
                        <a:off x="445901" y="2217924"/>
                        <a:ext cx="738187" cy="322262"/>
                      </a:xfrm>
                      <a:prstGeom prst="rect">
                        <a:avLst/>
                      </a:prstGeom>
                    </p:spPr>
                  </p:pic>
                </p:oleObj>
              </mc:Fallback>
            </mc:AlternateContent>
          </a:graphicData>
        </a:graphic>
      </p:graphicFrame>
      <p:sp>
        <p:nvSpPr>
          <p:cNvPr id="136" name="Rectangle 15"/>
          <p:cNvSpPr txBox="1">
            <a:spLocks noChangeAspect="1" noChangeArrowheads="1"/>
          </p:cNvSpPr>
          <p:nvPr/>
        </p:nvSpPr>
        <p:spPr bwMode="auto">
          <a:xfrm>
            <a:off x="-104588" y="4586943"/>
            <a:ext cx="6320117" cy="182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None/>
            </a:pPr>
            <a:r>
              <a:rPr lang="en-US" sz="2000" dirty="0" smtClean="0">
                <a:solidFill>
                  <a:srgbClr val="FD930A"/>
                </a:solidFill>
              </a:rPr>
              <a:t>Stable Experiment Infrastructure</a:t>
            </a:r>
            <a:endParaRPr lang="en-US" sz="1600" dirty="0" smtClean="0">
              <a:solidFill>
                <a:srgbClr val="372167"/>
              </a:solidFill>
            </a:endParaRPr>
          </a:p>
          <a:p>
            <a:r>
              <a:rPr lang="en-US" sz="1600" dirty="0">
                <a:solidFill>
                  <a:srgbClr val="372167"/>
                </a:solidFill>
                <a:latin typeface="Arial" charset="0"/>
                <a:ea typeface="ＭＳ Ｐゴシック" charset="0"/>
                <a:sym typeface="Wingdings" charset="0"/>
              </a:rPr>
              <a:t>Vacuum, cooling and movement system</a:t>
            </a:r>
          </a:p>
          <a:p>
            <a:r>
              <a:rPr lang="en-US" sz="1600" dirty="0">
                <a:solidFill>
                  <a:srgbClr val="372167"/>
                </a:solidFill>
                <a:latin typeface="Arial" charset="0"/>
                <a:ea typeface="ＭＳ Ｐゴシック" charset="0"/>
                <a:sym typeface="Wingdings" charset="0"/>
              </a:rPr>
              <a:t>Detector </a:t>
            </a:r>
            <a:r>
              <a:rPr lang="en-US" sz="1600" dirty="0" smtClean="0">
                <a:solidFill>
                  <a:srgbClr val="372167"/>
                </a:solidFill>
                <a:latin typeface="Arial" charset="0"/>
                <a:ea typeface="ＭＳ Ｐゴシック" charset="0"/>
                <a:sym typeface="Wingdings" charset="0"/>
              </a:rPr>
              <a:t>control, C</a:t>
            </a:r>
            <a:r>
              <a:rPr lang="en-US" sz="1600" dirty="0">
                <a:solidFill>
                  <a:srgbClr val="372167"/>
                </a:solidFill>
                <a:latin typeface="Arial" charset="0"/>
                <a:ea typeface="ＭＳ Ｐゴシック" charset="0"/>
                <a:sym typeface="Wingdings" charset="0"/>
              </a:rPr>
              <a:t>&amp;C and veto system</a:t>
            </a:r>
          </a:p>
          <a:p>
            <a:r>
              <a:rPr lang="en-US" sz="1600" dirty="0" smtClean="0">
                <a:solidFill>
                  <a:srgbClr val="372167"/>
                </a:solidFill>
                <a:latin typeface="Arial" charset="0"/>
                <a:ea typeface="ＭＳ Ｐゴシック" charset="0"/>
                <a:sym typeface="Wingdings" charset="0"/>
              </a:rPr>
              <a:t>DAQ/data </a:t>
            </a:r>
            <a:r>
              <a:rPr lang="en-US" sz="1600" dirty="0">
                <a:solidFill>
                  <a:srgbClr val="372167"/>
                </a:solidFill>
                <a:latin typeface="Arial" charset="0"/>
                <a:ea typeface="ＭＳ Ｐゴシック" charset="0"/>
                <a:sym typeface="Wingdings" charset="0"/>
              </a:rPr>
              <a:t>management system including calibration data base</a:t>
            </a:r>
          </a:p>
          <a:p>
            <a:r>
              <a:rPr lang="en-US" sz="1600" dirty="0">
                <a:solidFill>
                  <a:srgbClr val="372167"/>
                </a:solidFill>
                <a:latin typeface="Arial" charset="0"/>
                <a:ea typeface="ＭＳ Ｐゴシック" charset="0"/>
                <a:sym typeface="Wingdings" charset="0"/>
              </a:rPr>
              <a:t>Data processing pipeline and calibration </a:t>
            </a:r>
            <a:r>
              <a:rPr lang="en-US" sz="1600" dirty="0" smtClean="0">
                <a:solidFill>
                  <a:srgbClr val="372167"/>
                </a:solidFill>
                <a:latin typeface="Arial" charset="0"/>
                <a:ea typeface="ＭＳ Ｐゴシック" charset="0"/>
                <a:sym typeface="Wingdings" charset="0"/>
              </a:rPr>
              <a:t>pipeline</a:t>
            </a:r>
          </a:p>
          <a:p>
            <a:r>
              <a:rPr lang="en-US" sz="1600" dirty="0">
                <a:solidFill>
                  <a:srgbClr val="372167"/>
                </a:solidFill>
              </a:rPr>
              <a:t>Reference sample for alignment </a:t>
            </a:r>
            <a:r>
              <a:rPr lang="en-US" sz="1600" dirty="0" smtClean="0">
                <a:solidFill>
                  <a:srgbClr val="372167"/>
                </a:solidFill>
              </a:rPr>
              <a:t>measurements</a:t>
            </a:r>
          </a:p>
          <a:p>
            <a:endParaRPr lang="en-US" sz="1600" dirty="0">
              <a:solidFill>
                <a:srgbClr val="FD930A"/>
              </a:solidFill>
              <a:latin typeface="Arial" charset="0"/>
              <a:ea typeface="ＭＳ Ｐゴシック" charset="0"/>
              <a:sym typeface="Wingdings" charset="0"/>
            </a:endParaRPr>
          </a:p>
          <a:p>
            <a:pPr marL="298450" lvl="1" indent="-298450">
              <a:buClr>
                <a:schemeClr val="accent2"/>
              </a:buClr>
              <a:buSzPct val="80000"/>
              <a:buFont typeface="Wingdings" charset="2"/>
              <a:buChar char="n"/>
            </a:pPr>
            <a:endParaRPr lang="en-US" sz="1600" dirty="0" smtClean="0">
              <a:solidFill>
                <a:srgbClr val="372167"/>
              </a:solidFill>
            </a:endParaRPr>
          </a:p>
          <a:p>
            <a:pPr marL="298450" lvl="1" indent="-298450">
              <a:buClr>
                <a:schemeClr val="accent2"/>
              </a:buClr>
              <a:buSzPct val="80000"/>
              <a:buFont typeface="Wingdings" charset="2"/>
              <a:buChar char="n"/>
            </a:pPr>
            <a:endParaRPr lang="en-US" sz="1600" dirty="0" smtClean="0">
              <a:solidFill>
                <a:srgbClr val="372167"/>
              </a:solidFill>
            </a:endParaRPr>
          </a:p>
          <a:p>
            <a:pPr marL="0" lvl="1" indent="0">
              <a:buClr>
                <a:schemeClr val="accent2"/>
              </a:buClr>
              <a:buSzPct val="80000"/>
              <a:buNone/>
            </a:pPr>
            <a:r>
              <a:rPr lang="en-US" sz="1600" dirty="0" smtClean="0">
                <a:solidFill>
                  <a:srgbClr val="372167"/>
                </a:solidFill>
              </a:rPr>
              <a:t> </a:t>
            </a:r>
            <a:endParaRPr lang="en-US" sz="1600" dirty="0">
              <a:solidFill>
                <a:srgbClr val="372167"/>
              </a:solidFill>
            </a:endParaRPr>
          </a:p>
        </p:txBody>
      </p:sp>
      <p:sp>
        <p:nvSpPr>
          <p:cNvPr id="2" name="Right Brace 1"/>
          <p:cNvSpPr/>
          <p:nvPr/>
        </p:nvSpPr>
        <p:spPr bwMode="auto">
          <a:xfrm>
            <a:off x="6163235" y="4713940"/>
            <a:ext cx="171824" cy="1688352"/>
          </a:xfrm>
          <a:prstGeom prst="rightBrace">
            <a:avLst/>
          </a:prstGeom>
          <a:no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39" name="Rectangle 15"/>
          <p:cNvSpPr txBox="1">
            <a:spLocks noChangeAspect="1" noChangeArrowheads="1"/>
          </p:cNvSpPr>
          <p:nvPr/>
        </p:nvSpPr>
        <p:spPr bwMode="auto">
          <a:xfrm>
            <a:off x="6457577" y="4893220"/>
            <a:ext cx="2551956" cy="1329773"/>
          </a:xfrm>
          <a:prstGeom prst="rect">
            <a:avLst/>
          </a:prstGeom>
          <a:ln>
            <a:solidFill>
              <a:srgbClr val="FFFFFF"/>
            </a:solidFill>
          </a:ln>
          <a:extLst/>
        </p:spPr>
        <p:style>
          <a:lnRef idx="0">
            <a:schemeClr val="accent2"/>
          </a:lnRef>
          <a:fillRef idx="3">
            <a:schemeClr val="accent2"/>
          </a:fillRef>
          <a:effectRef idx="3">
            <a:schemeClr val="accent2"/>
          </a:effectRef>
          <a:fontRef idx="minor">
            <a:schemeClr val="lt1"/>
          </a:fontRef>
        </p:style>
        <p:txBody>
          <a:bodyPr vert="horz" wrap="square" lIns="72000" tIns="36000" rIns="72000" bIns="36000" numCol="1" anchor="t" anchorCtr="1"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lvl="1" indent="0" algn="ctr">
              <a:buClr>
                <a:schemeClr val="accent2"/>
              </a:buClr>
              <a:buSzPct val="80000"/>
              <a:buNone/>
            </a:pPr>
            <a:r>
              <a:rPr lang="en-US" sz="1600" dirty="0">
                <a:solidFill>
                  <a:srgbClr val="372167"/>
                </a:solidFill>
              </a:rPr>
              <a:t>A</a:t>
            </a:r>
            <a:r>
              <a:rPr lang="en-US" sz="1600" dirty="0" smtClean="0">
                <a:solidFill>
                  <a:srgbClr val="372167"/>
                </a:solidFill>
              </a:rPr>
              <a:t>ssumption </a:t>
            </a:r>
          </a:p>
          <a:p>
            <a:pPr marL="0" lvl="1" indent="0" algn="ctr">
              <a:buClr>
                <a:schemeClr val="accent2"/>
              </a:buClr>
              <a:buSzPct val="80000"/>
              <a:buNone/>
            </a:pPr>
            <a:r>
              <a:rPr lang="en-US" sz="1600" dirty="0">
                <a:solidFill>
                  <a:srgbClr val="372167"/>
                </a:solidFill>
              </a:rPr>
              <a:t>I</a:t>
            </a:r>
            <a:r>
              <a:rPr lang="en-US" sz="1600" dirty="0" smtClean="0">
                <a:solidFill>
                  <a:srgbClr val="372167"/>
                </a:solidFill>
              </a:rPr>
              <a:t>nfrastructure is operational and tested up to the level that is possible without a detector.</a:t>
            </a:r>
          </a:p>
          <a:p>
            <a:pPr marL="0" lvl="1" indent="0" algn="ctr">
              <a:buClr>
                <a:schemeClr val="accent2"/>
              </a:buClr>
              <a:buSzPct val="80000"/>
              <a:buNone/>
            </a:pPr>
            <a:r>
              <a:rPr lang="en-US" sz="1600" dirty="0" smtClean="0">
                <a:solidFill>
                  <a:srgbClr val="372167"/>
                </a:solidFill>
              </a:rPr>
              <a:t> </a:t>
            </a:r>
            <a:endParaRPr lang="en-US" sz="1600" dirty="0">
              <a:solidFill>
                <a:srgbClr val="372167"/>
              </a:solidFill>
            </a:endParaRPr>
          </a:p>
        </p:txBody>
      </p:sp>
    </p:spTree>
    <p:extLst>
      <p:ext uri="{BB962C8B-B14F-4D97-AF65-F5344CB8AC3E}">
        <p14:creationId xmlns:p14="http://schemas.microsoft.com/office/powerpoint/2010/main" val="27279176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Parallel-Gain-Schematic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2754" y="1212128"/>
            <a:ext cx="2116489" cy="1801673"/>
          </a:xfrm>
          <a:prstGeom prst="rect">
            <a:avLst/>
          </a:prstGeom>
        </p:spPr>
      </p:pic>
      <p:sp>
        <p:nvSpPr>
          <p:cNvPr id="4" name="Slide Number Placeholder 3"/>
          <p:cNvSpPr>
            <a:spLocks noGrp="1"/>
          </p:cNvSpPr>
          <p:nvPr>
            <p:ph type="sldNum" sz="quarter" idx="10"/>
          </p:nvPr>
        </p:nvSpPr>
        <p:spPr/>
        <p:txBody>
          <a:bodyPr/>
          <a:lstStyle/>
          <a:p>
            <a:pPr>
              <a:defRPr/>
            </a:pPr>
            <a:fld id="{57F17373-7C45-4563-BAB1-D7F59A214E86}" type="slidenum">
              <a:rPr lang="en-GB" smtClean="0"/>
              <a:pPr>
                <a:defRPr/>
              </a:pPr>
              <a:t>27</a:t>
            </a:fld>
            <a:endParaRPr lang="en-GB"/>
          </a:p>
        </p:txBody>
      </p:sp>
      <p:sp>
        <p:nvSpPr>
          <p:cNvPr id="9" name="Title 1"/>
          <p:cNvSpPr>
            <a:spLocks noGrp="1"/>
          </p:cNvSpPr>
          <p:nvPr>
            <p:ph type="title"/>
          </p:nvPr>
        </p:nvSpPr>
        <p:spPr>
          <a:xfrm>
            <a:off x="1093788" y="541338"/>
            <a:ext cx="7283450" cy="481012"/>
          </a:xfrm>
        </p:spPr>
        <p:txBody>
          <a:bodyPr/>
          <a:lstStyle/>
          <a:p>
            <a:r>
              <a:rPr lang="en-US" dirty="0" smtClean="0"/>
              <a:t>Dynamic Range Scan and Gain Validation</a:t>
            </a:r>
            <a:endParaRPr lang="en-US" dirty="0"/>
          </a:p>
        </p:txBody>
      </p:sp>
      <p:sp>
        <p:nvSpPr>
          <p:cNvPr id="18" name="Rectangle 15"/>
          <p:cNvSpPr txBox="1">
            <a:spLocks noChangeAspect="1" noChangeArrowheads="1"/>
          </p:cNvSpPr>
          <p:nvPr/>
        </p:nvSpPr>
        <p:spPr bwMode="auto">
          <a:xfrm>
            <a:off x="3701171" y="1086143"/>
            <a:ext cx="3007417" cy="5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lvl="1" indent="0">
              <a:buClr>
                <a:schemeClr val="accent2"/>
              </a:buClr>
              <a:buSzPct val="150000"/>
              <a:buNone/>
            </a:pPr>
            <a:r>
              <a:rPr lang="en-GB" sz="2000" b="1" dirty="0" smtClean="0">
                <a:solidFill>
                  <a:srgbClr val="FD930A"/>
                </a:solidFill>
                <a:sym typeface="Wingdings" panose="05000000000000000000" pitchFamily="2" charset="2"/>
              </a:rPr>
              <a:t>Implementations</a:t>
            </a:r>
            <a:endParaRPr lang="en-GB" sz="2000" dirty="0" smtClean="0">
              <a:solidFill>
                <a:schemeClr val="tx1">
                  <a:lumMod val="90000"/>
                  <a:lumOff val="10000"/>
                </a:schemeClr>
              </a:solidFill>
              <a:latin typeface="Arial" charset="0"/>
              <a:ea typeface="ＭＳ Ｐゴシック" charset="0"/>
              <a:sym typeface="Wingdings" panose="05000000000000000000" pitchFamily="2" charset="2"/>
            </a:endParaRPr>
          </a:p>
          <a:p>
            <a:pPr marL="0" lvl="1" indent="0">
              <a:buClr>
                <a:schemeClr val="accent2"/>
              </a:buClr>
              <a:buSzPct val="150000"/>
              <a:buNone/>
            </a:pPr>
            <a:r>
              <a:rPr lang="en-GB" sz="2000" dirty="0" smtClean="0">
                <a:solidFill>
                  <a:schemeClr val="tx1">
                    <a:lumMod val="90000"/>
                    <a:lumOff val="10000"/>
                  </a:schemeClr>
                </a:solidFill>
                <a:latin typeface="Arial" charset="0"/>
                <a:ea typeface="ＭＳ Ｐゴシック" charset="0"/>
                <a:sym typeface="Wingdings" panose="05000000000000000000" pitchFamily="2" charset="2"/>
              </a:rPr>
              <a:t>Multiple </a:t>
            </a:r>
          </a:p>
          <a:p>
            <a:pPr marL="0" lvl="1" indent="0">
              <a:buClr>
                <a:schemeClr val="accent2"/>
              </a:buClr>
              <a:buSzPct val="150000"/>
              <a:buNone/>
            </a:pPr>
            <a:r>
              <a:rPr lang="en-GB" sz="2000" dirty="0" smtClean="0">
                <a:solidFill>
                  <a:schemeClr val="tx1">
                    <a:lumMod val="90000"/>
                    <a:lumOff val="10000"/>
                  </a:schemeClr>
                </a:solidFill>
                <a:latin typeface="Arial" charset="0"/>
                <a:ea typeface="ＭＳ Ｐゴシック" charset="0"/>
                <a:sym typeface="Wingdings" panose="05000000000000000000" pitchFamily="2" charset="2"/>
              </a:rPr>
              <a:t>parallel amplification </a:t>
            </a:r>
          </a:p>
          <a:p>
            <a:pPr marL="0" lvl="1" indent="0">
              <a:buClr>
                <a:schemeClr val="accent2"/>
              </a:buClr>
              <a:buSzPct val="150000"/>
              <a:buNone/>
            </a:pPr>
            <a:r>
              <a:rPr lang="en-GB" sz="2000" dirty="0">
                <a:solidFill>
                  <a:schemeClr val="tx1">
                    <a:lumMod val="90000"/>
                    <a:lumOff val="10000"/>
                  </a:schemeClr>
                </a:solidFill>
                <a:latin typeface="Arial" charset="0"/>
                <a:ea typeface="ＭＳ Ｐゴシック" charset="0"/>
                <a:sym typeface="Wingdings" panose="05000000000000000000" pitchFamily="2" charset="2"/>
              </a:rPr>
              <a:t>s</a:t>
            </a:r>
            <a:r>
              <a:rPr lang="en-GB" sz="2000" dirty="0" smtClean="0">
                <a:solidFill>
                  <a:schemeClr val="tx1">
                    <a:lumMod val="90000"/>
                    <a:lumOff val="10000"/>
                  </a:schemeClr>
                </a:solidFill>
                <a:latin typeface="Arial" charset="0"/>
                <a:ea typeface="ＭＳ Ｐゴシック" charset="0"/>
                <a:sym typeface="Wingdings" panose="05000000000000000000" pitchFamily="2" charset="2"/>
              </a:rPr>
              <a:t>tages</a:t>
            </a:r>
          </a:p>
          <a:p>
            <a:pPr marL="0" lvl="1" indent="0">
              <a:buClr>
                <a:schemeClr val="accent2"/>
              </a:buClr>
              <a:buSzPct val="150000"/>
              <a:buNone/>
            </a:pPr>
            <a:endParaRPr lang="en-GB" sz="2000" dirty="0" smtClean="0">
              <a:solidFill>
                <a:schemeClr val="tx1">
                  <a:lumMod val="90000"/>
                  <a:lumOff val="10000"/>
                </a:schemeClr>
              </a:solidFill>
              <a:latin typeface="Arial" charset="0"/>
              <a:ea typeface="ＭＳ Ｐゴシック" charset="0"/>
              <a:sym typeface="Wingdings" panose="05000000000000000000" pitchFamily="2" charset="2"/>
            </a:endParaRPr>
          </a:p>
          <a:p>
            <a:pPr marL="0" lvl="1" indent="0">
              <a:buClr>
                <a:schemeClr val="accent2"/>
              </a:buClr>
              <a:buSzPct val="150000"/>
              <a:buNone/>
            </a:pPr>
            <a:endParaRPr lang="en-GB" sz="2000" dirty="0">
              <a:solidFill>
                <a:schemeClr val="tx1">
                  <a:lumMod val="90000"/>
                  <a:lumOff val="10000"/>
                </a:schemeClr>
              </a:solidFill>
              <a:latin typeface="Arial" charset="0"/>
              <a:ea typeface="ＭＳ Ｐゴシック" charset="0"/>
              <a:sym typeface="Wingdings" panose="05000000000000000000" pitchFamily="2" charset="2"/>
            </a:endParaRPr>
          </a:p>
          <a:p>
            <a:pPr marL="0" lvl="1" indent="0">
              <a:buClr>
                <a:schemeClr val="accent2"/>
              </a:buClr>
              <a:buSzPct val="150000"/>
              <a:buNone/>
            </a:pPr>
            <a:r>
              <a:rPr lang="en-GB" sz="2000" dirty="0" smtClean="0">
                <a:solidFill>
                  <a:schemeClr val="tx1">
                    <a:lumMod val="90000"/>
                    <a:lumOff val="10000"/>
                  </a:schemeClr>
                </a:solidFill>
                <a:latin typeface="Arial" charset="0"/>
                <a:ea typeface="ＭＳ Ｐゴシック" charset="0"/>
                <a:sym typeface="Wingdings" panose="05000000000000000000" pitchFamily="2" charset="2"/>
              </a:rPr>
              <a:t>Gain switching or charge resetting mechanism</a:t>
            </a:r>
          </a:p>
          <a:p>
            <a:pPr marL="0" lvl="1" indent="0">
              <a:buClr>
                <a:schemeClr val="accent2"/>
              </a:buClr>
              <a:buSzPct val="150000"/>
              <a:buNone/>
            </a:pPr>
            <a:endParaRPr lang="en-GB" sz="2000" dirty="0" smtClean="0">
              <a:solidFill>
                <a:schemeClr val="tx1">
                  <a:lumMod val="90000"/>
                  <a:lumOff val="10000"/>
                </a:schemeClr>
              </a:solidFill>
              <a:latin typeface="Arial" charset="0"/>
              <a:ea typeface="ＭＳ Ｐゴシック" charset="0"/>
              <a:sym typeface="Wingdings" panose="05000000000000000000" pitchFamily="2" charset="2"/>
            </a:endParaRPr>
          </a:p>
          <a:p>
            <a:pPr marL="0" lvl="1" indent="0">
              <a:buClr>
                <a:schemeClr val="accent2"/>
              </a:buClr>
              <a:buSzPct val="150000"/>
              <a:buNone/>
            </a:pPr>
            <a:endParaRPr lang="en-GB" sz="2000" dirty="0" smtClean="0">
              <a:solidFill>
                <a:schemeClr val="tx1">
                  <a:lumMod val="90000"/>
                  <a:lumOff val="10000"/>
                </a:schemeClr>
              </a:solidFill>
              <a:latin typeface="Arial" charset="0"/>
              <a:ea typeface="ＭＳ Ｐゴシック" charset="0"/>
              <a:sym typeface="Wingdings" panose="05000000000000000000" pitchFamily="2" charset="2"/>
            </a:endParaRPr>
          </a:p>
          <a:p>
            <a:pPr marL="0" lvl="1" indent="0">
              <a:buClr>
                <a:schemeClr val="accent2"/>
              </a:buClr>
              <a:buSzPct val="150000"/>
              <a:buNone/>
            </a:pPr>
            <a:r>
              <a:rPr lang="en-GB" sz="2000" dirty="0" smtClean="0">
                <a:solidFill>
                  <a:schemeClr val="tx1">
                    <a:lumMod val="90000"/>
                    <a:lumOff val="10000"/>
                  </a:schemeClr>
                </a:solidFill>
                <a:latin typeface="Arial" charset="0"/>
                <a:ea typeface="ＭＳ Ｐゴシック" charset="0"/>
                <a:sym typeface="Wingdings" panose="05000000000000000000" pitchFamily="2" charset="2"/>
              </a:rPr>
              <a:t>Non linear component on front-end or sensor level (sensor, preamplifier)</a:t>
            </a:r>
          </a:p>
          <a:p>
            <a:pPr marL="0" lvl="1" indent="0">
              <a:buClr>
                <a:schemeClr val="accent2"/>
              </a:buClr>
              <a:buSzPct val="150000"/>
              <a:buNone/>
            </a:pPr>
            <a:endParaRPr lang="en-GB" sz="2000" dirty="0" smtClean="0">
              <a:solidFill>
                <a:schemeClr val="tx1">
                  <a:lumMod val="90000"/>
                  <a:lumOff val="10000"/>
                </a:schemeClr>
              </a:solidFill>
              <a:latin typeface="Arial" charset="0"/>
              <a:ea typeface="ＭＳ Ｐゴシック" charset="0"/>
              <a:sym typeface="Wingdings" panose="05000000000000000000" pitchFamily="2" charset="2"/>
            </a:endParaRPr>
          </a:p>
          <a:p>
            <a:pPr marL="0" lvl="1" indent="0">
              <a:buClr>
                <a:schemeClr val="accent2"/>
              </a:buClr>
              <a:buSzPct val="150000"/>
              <a:buNone/>
            </a:pPr>
            <a:endParaRPr lang="en-US" sz="2000" b="1" dirty="0" smtClean="0">
              <a:solidFill>
                <a:srgbClr val="FD930A"/>
              </a:solidFill>
            </a:endParaRPr>
          </a:p>
          <a:p>
            <a:pPr marL="0" lvl="1" indent="0">
              <a:buClr>
                <a:schemeClr val="accent2"/>
              </a:buClr>
              <a:buSzPct val="150000"/>
              <a:buNone/>
            </a:pPr>
            <a:endParaRPr lang="de-DE" sz="2000" b="1" dirty="0" smtClean="0">
              <a:solidFill>
                <a:srgbClr val="FD930A"/>
              </a:solidFill>
            </a:endParaRPr>
          </a:p>
          <a:p>
            <a:pPr marL="0" lvl="1" indent="0" algn="ctr">
              <a:buClr>
                <a:schemeClr val="accent2"/>
              </a:buClr>
              <a:buSzPct val="150000"/>
              <a:buNone/>
            </a:pPr>
            <a:endParaRPr lang="en-GB" sz="2000" dirty="0" smtClean="0">
              <a:solidFill>
                <a:srgbClr val="000090"/>
              </a:solidFill>
              <a:latin typeface="Arial" charset="0"/>
              <a:ea typeface="ＭＳ Ｐゴシック" charset="0"/>
              <a:sym typeface="Wingdings" panose="05000000000000000000" pitchFamily="2" charset="2"/>
            </a:endParaRPr>
          </a:p>
          <a:p>
            <a:pPr marL="0" lvl="1" indent="0" algn="ctr">
              <a:buClr>
                <a:schemeClr val="accent2"/>
              </a:buClr>
              <a:buSzPct val="150000"/>
              <a:buNone/>
            </a:pPr>
            <a:endParaRPr lang="en-GB" sz="2000" dirty="0">
              <a:solidFill>
                <a:srgbClr val="000090"/>
              </a:solidFill>
              <a:latin typeface="Arial" charset="0"/>
              <a:ea typeface="ＭＳ Ｐゴシック" charset="0"/>
              <a:sym typeface="Wingdings" panose="05000000000000000000" pitchFamily="2" charset="2"/>
            </a:endParaRPr>
          </a:p>
        </p:txBody>
      </p:sp>
      <p:sp>
        <p:nvSpPr>
          <p:cNvPr id="26" name="Freeform 25"/>
          <p:cNvSpPr/>
          <p:nvPr/>
        </p:nvSpPr>
        <p:spPr>
          <a:xfrm>
            <a:off x="14111" y="3467906"/>
            <a:ext cx="8452556" cy="3083632"/>
          </a:xfrm>
          <a:custGeom>
            <a:avLst/>
            <a:gdLst>
              <a:gd name="connsiteX0" fmla="*/ 0 w 8452556"/>
              <a:gd name="connsiteY0" fmla="*/ 327983 h 3083632"/>
              <a:gd name="connsiteX1" fmla="*/ 2413000 w 8452556"/>
              <a:gd name="connsiteY1" fmla="*/ 200983 h 3083632"/>
              <a:gd name="connsiteX2" fmla="*/ 4938889 w 8452556"/>
              <a:gd name="connsiteY2" fmla="*/ 2684538 h 3083632"/>
              <a:gd name="connsiteX3" fmla="*/ 8452556 w 8452556"/>
              <a:gd name="connsiteY3" fmla="*/ 2416427 h 3083632"/>
            </a:gdLst>
            <a:ahLst/>
            <a:cxnLst>
              <a:cxn ang="0">
                <a:pos x="connsiteX0" y="connsiteY0"/>
              </a:cxn>
              <a:cxn ang="0">
                <a:pos x="connsiteX1" y="connsiteY1"/>
              </a:cxn>
              <a:cxn ang="0">
                <a:pos x="connsiteX2" y="connsiteY2"/>
              </a:cxn>
              <a:cxn ang="0">
                <a:pos x="connsiteX3" y="connsiteY3"/>
              </a:cxn>
            </a:cxnLst>
            <a:rect l="l" t="t" r="r" b="b"/>
            <a:pathLst>
              <a:path w="8452556" h="3083632">
                <a:moveTo>
                  <a:pt x="0" y="327983"/>
                </a:moveTo>
                <a:cubicBezTo>
                  <a:pt x="794926" y="68103"/>
                  <a:pt x="1589852" y="-191776"/>
                  <a:pt x="2413000" y="200983"/>
                </a:cubicBezTo>
                <a:cubicBezTo>
                  <a:pt x="3236148" y="593742"/>
                  <a:pt x="3932296" y="2315297"/>
                  <a:pt x="4938889" y="2684538"/>
                </a:cubicBezTo>
                <a:cubicBezTo>
                  <a:pt x="5945482" y="3053779"/>
                  <a:pt x="8377297" y="3465353"/>
                  <a:pt x="8452556" y="2416427"/>
                </a:cubicBezTo>
              </a:path>
            </a:pathLst>
          </a:custGeom>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grpSp>
        <p:nvGrpSpPr>
          <p:cNvPr id="8" name="Group 7"/>
          <p:cNvGrpSpPr/>
          <p:nvPr/>
        </p:nvGrpSpPr>
        <p:grpSpPr>
          <a:xfrm>
            <a:off x="0" y="4593785"/>
            <a:ext cx="3791130" cy="1904741"/>
            <a:chOff x="-28819" y="1047121"/>
            <a:chExt cx="3513705" cy="2712090"/>
          </a:xfrm>
        </p:grpSpPr>
        <p:sp>
          <p:nvSpPr>
            <p:cNvPr id="27" name="Freeform 26"/>
            <p:cNvSpPr/>
            <p:nvPr/>
          </p:nvSpPr>
          <p:spPr>
            <a:xfrm>
              <a:off x="324560" y="2102555"/>
              <a:ext cx="2969929" cy="1171220"/>
            </a:xfrm>
            <a:custGeom>
              <a:avLst/>
              <a:gdLst>
                <a:gd name="connsiteX0" fmla="*/ 0 w 3922889"/>
                <a:gd name="connsiteY0" fmla="*/ 877902 h 1315573"/>
                <a:gd name="connsiteX1" fmla="*/ 1284111 w 3922889"/>
                <a:gd name="connsiteY1" fmla="*/ 3013 h 1315573"/>
                <a:gd name="connsiteX2" fmla="*/ 2257778 w 3922889"/>
                <a:gd name="connsiteY2" fmla="*/ 1146013 h 1315573"/>
                <a:gd name="connsiteX3" fmla="*/ 3922889 w 3922889"/>
                <a:gd name="connsiteY3" fmla="*/ 793235 h 1315573"/>
                <a:gd name="connsiteX0" fmla="*/ 0 w 3922889"/>
                <a:gd name="connsiteY0" fmla="*/ 1022888 h 1164887"/>
                <a:gd name="connsiteX1" fmla="*/ 1284111 w 3922889"/>
                <a:gd name="connsiteY1" fmla="*/ 147999 h 1164887"/>
                <a:gd name="connsiteX2" fmla="*/ 2610555 w 3922889"/>
                <a:gd name="connsiteY2" fmla="*/ 77444 h 1164887"/>
                <a:gd name="connsiteX3" fmla="*/ 3922889 w 3922889"/>
                <a:gd name="connsiteY3" fmla="*/ 938221 h 1164887"/>
                <a:gd name="connsiteX0" fmla="*/ 0 w 3951112"/>
                <a:gd name="connsiteY0" fmla="*/ 1018841 h 1109698"/>
                <a:gd name="connsiteX1" fmla="*/ 1284111 w 3951112"/>
                <a:gd name="connsiteY1" fmla="*/ 143952 h 1109698"/>
                <a:gd name="connsiteX2" fmla="*/ 2610555 w 3951112"/>
                <a:gd name="connsiteY2" fmla="*/ 73397 h 1109698"/>
                <a:gd name="connsiteX3" fmla="*/ 3951112 w 3951112"/>
                <a:gd name="connsiteY3" fmla="*/ 877730 h 1109698"/>
                <a:gd name="connsiteX0" fmla="*/ 0 w 3951112"/>
                <a:gd name="connsiteY0" fmla="*/ 1029843 h 1029843"/>
                <a:gd name="connsiteX1" fmla="*/ 1284111 w 3951112"/>
                <a:gd name="connsiteY1" fmla="*/ 154954 h 1029843"/>
                <a:gd name="connsiteX2" fmla="*/ 2610555 w 3951112"/>
                <a:gd name="connsiteY2" fmla="*/ 84399 h 1029843"/>
                <a:gd name="connsiteX3" fmla="*/ 2624666 w 3951112"/>
                <a:gd name="connsiteY3" fmla="*/ 56175 h 1029843"/>
                <a:gd name="connsiteX4" fmla="*/ 3951112 w 3951112"/>
                <a:gd name="connsiteY4" fmla="*/ 888732 h 1029843"/>
                <a:gd name="connsiteX0" fmla="*/ 0 w 3951112"/>
                <a:gd name="connsiteY0" fmla="*/ 1030789 h 1030789"/>
                <a:gd name="connsiteX1" fmla="*/ 1284111 w 3951112"/>
                <a:gd name="connsiteY1" fmla="*/ 155900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030789 h 1030789"/>
                <a:gd name="connsiteX1" fmla="*/ 874889 w 3951112"/>
                <a:gd name="connsiteY1" fmla="*/ 339344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030789 h 1030789"/>
                <a:gd name="connsiteX1" fmla="*/ 874889 w 3951112"/>
                <a:gd name="connsiteY1" fmla="*/ 339344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030789 h 1030789"/>
                <a:gd name="connsiteX1" fmla="*/ 804333 w 3951112"/>
                <a:gd name="connsiteY1" fmla="*/ 212344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030789 h 1030789"/>
                <a:gd name="connsiteX1" fmla="*/ 804333 w 3951112"/>
                <a:gd name="connsiteY1" fmla="*/ 212344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030789 h 1030789"/>
                <a:gd name="connsiteX1" fmla="*/ 508000 w 3951112"/>
                <a:gd name="connsiteY1" fmla="*/ 522788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312646 h 1312646"/>
                <a:gd name="connsiteX1" fmla="*/ 508000 w 3951112"/>
                <a:gd name="connsiteY1" fmla="*/ 804645 h 1312646"/>
                <a:gd name="connsiteX2" fmla="*/ 1622777 w 3951112"/>
                <a:gd name="connsiteY2" fmla="*/ 313 h 1312646"/>
                <a:gd name="connsiteX3" fmla="*/ 2610555 w 3951112"/>
                <a:gd name="connsiteY3" fmla="*/ 367202 h 1312646"/>
                <a:gd name="connsiteX4" fmla="*/ 2624666 w 3951112"/>
                <a:gd name="connsiteY4" fmla="*/ 338978 h 1312646"/>
                <a:gd name="connsiteX5" fmla="*/ 3951112 w 3951112"/>
                <a:gd name="connsiteY5" fmla="*/ 1171535 h 1312646"/>
                <a:gd name="connsiteX0" fmla="*/ 0 w 3951112"/>
                <a:gd name="connsiteY0" fmla="*/ 1323852 h 1323852"/>
                <a:gd name="connsiteX1" fmla="*/ 508000 w 3951112"/>
                <a:gd name="connsiteY1" fmla="*/ 815851 h 1323852"/>
                <a:gd name="connsiteX2" fmla="*/ 1241777 w 3951112"/>
                <a:gd name="connsiteY2" fmla="*/ 265519 h 1323852"/>
                <a:gd name="connsiteX3" fmla="*/ 1622777 w 3951112"/>
                <a:gd name="connsiteY3" fmla="*/ 11519 h 1323852"/>
                <a:gd name="connsiteX4" fmla="*/ 2610555 w 3951112"/>
                <a:gd name="connsiteY4" fmla="*/ 378408 h 1323852"/>
                <a:gd name="connsiteX5" fmla="*/ 2624666 w 3951112"/>
                <a:gd name="connsiteY5" fmla="*/ 350184 h 1323852"/>
                <a:gd name="connsiteX6" fmla="*/ 3951112 w 3951112"/>
                <a:gd name="connsiteY6" fmla="*/ 1182741 h 1323852"/>
                <a:gd name="connsiteX0" fmla="*/ 0 w 3951112"/>
                <a:gd name="connsiteY0" fmla="*/ 1323852 h 1323852"/>
                <a:gd name="connsiteX1" fmla="*/ 508000 w 3951112"/>
                <a:gd name="connsiteY1" fmla="*/ 815851 h 1323852"/>
                <a:gd name="connsiteX2" fmla="*/ 1241777 w 3951112"/>
                <a:gd name="connsiteY2" fmla="*/ 265519 h 1323852"/>
                <a:gd name="connsiteX3" fmla="*/ 1622777 w 3951112"/>
                <a:gd name="connsiteY3" fmla="*/ 11519 h 1323852"/>
                <a:gd name="connsiteX4" fmla="*/ 2610555 w 3951112"/>
                <a:gd name="connsiteY4" fmla="*/ 378408 h 1323852"/>
                <a:gd name="connsiteX5" fmla="*/ 2624666 w 3951112"/>
                <a:gd name="connsiteY5" fmla="*/ 350184 h 1323852"/>
                <a:gd name="connsiteX6" fmla="*/ 3951112 w 3951112"/>
                <a:gd name="connsiteY6" fmla="*/ 1182741 h 1323852"/>
                <a:gd name="connsiteX0" fmla="*/ 0 w 3951112"/>
                <a:gd name="connsiteY0" fmla="*/ 1221052 h 1221052"/>
                <a:gd name="connsiteX1" fmla="*/ 508000 w 3951112"/>
                <a:gd name="connsiteY1" fmla="*/ 713051 h 1221052"/>
                <a:gd name="connsiteX2" fmla="*/ 1241777 w 3951112"/>
                <a:gd name="connsiteY2" fmla="*/ 162719 h 1221052"/>
                <a:gd name="connsiteX3" fmla="*/ 2342443 w 3951112"/>
                <a:gd name="connsiteY3" fmla="*/ 21608 h 1221052"/>
                <a:gd name="connsiteX4" fmla="*/ 2610555 w 3951112"/>
                <a:gd name="connsiteY4" fmla="*/ 275608 h 1221052"/>
                <a:gd name="connsiteX5" fmla="*/ 2624666 w 3951112"/>
                <a:gd name="connsiteY5" fmla="*/ 247384 h 1221052"/>
                <a:gd name="connsiteX6" fmla="*/ 3951112 w 3951112"/>
                <a:gd name="connsiteY6" fmla="*/ 1079941 h 1221052"/>
                <a:gd name="connsiteX0" fmla="*/ 0 w 3951112"/>
                <a:gd name="connsiteY0" fmla="*/ 1250639 h 1250639"/>
                <a:gd name="connsiteX1" fmla="*/ 508000 w 3951112"/>
                <a:gd name="connsiteY1" fmla="*/ 742638 h 1250639"/>
                <a:gd name="connsiteX2" fmla="*/ 1157110 w 3951112"/>
                <a:gd name="connsiteY2" fmla="*/ 93529 h 1250639"/>
                <a:gd name="connsiteX3" fmla="*/ 2342443 w 3951112"/>
                <a:gd name="connsiteY3" fmla="*/ 51195 h 1250639"/>
                <a:gd name="connsiteX4" fmla="*/ 2610555 w 3951112"/>
                <a:gd name="connsiteY4" fmla="*/ 305195 h 1250639"/>
                <a:gd name="connsiteX5" fmla="*/ 2624666 w 3951112"/>
                <a:gd name="connsiteY5" fmla="*/ 276971 h 1250639"/>
                <a:gd name="connsiteX6" fmla="*/ 3951112 w 3951112"/>
                <a:gd name="connsiteY6" fmla="*/ 1109528 h 1250639"/>
                <a:gd name="connsiteX0" fmla="*/ 0 w 3951112"/>
                <a:gd name="connsiteY0" fmla="*/ 1221052 h 1221052"/>
                <a:gd name="connsiteX1" fmla="*/ 508000 w 3951112"/>
                <a:gd name="connsiteY1" fmla="*/ 713051 h 1221052"/>
                <a:gd name="connsiteX2" fmla="*/ 1255888 w 3951112"/>
                <a:gd name="connsiteY2" fmla="*/ 162720 h 1221052"/>
                <a:gd name="connsiteX3" fmla="*/ 2342443 w 3951112"/>
                <a:gd name="connsiteY3" fmla="*/ 21608 h 1221052"/>
                <a:gd name="connsiteX4" fmla="*/ 2610555 w 3951112"/>
                <a:gd name="connsiteY4" fmla="*/ 275608 h 1221052"/>
                <a:gd name="connsiteX5" fmla="*/ 2624666 w 3951112"/>
                <a:gd name="connsiteY5" fmla="*/ 247384 h 1221052"/>
                <a:gd name="connsiteX6" fmla="*/ 3951112 w 3951112"/>
                <a:gd name="connsiteY6" fmla="*/ 1079941 h 1221052"/>
                <a:gd name="connsiteX0" fmla="*/ 0 w 3951112"/>
                <a:gd name="connsiteY0" fmla="*/ 1221052 h 1221052"/>
                <a:gd name="connsiteX1" fmla="*/ 508000 w 3951112"/>
                <a:gd name="connsiteY1" fmla="*/ 713051 h 1221052"/>
                <a:gd name="connsiteX2" fmla="*/ 1255888 w 3951112"/>
                <a:gd name="connsiteY2" fmla="*/ 162720 h 1221052"/>
                <a:gd name="connsiteX3" fmla="*/ 2342443 w 3951112"/>
                <a:gd name="connsiteY3" fmla="*/ 21608 h 1221052"/>
                <a:gd name="connsiteX4" fmla="*/ 2610555 w 3951112"/>
                <a:gd name="connsiteY4" fmla="*/ 275608 h 1221052"/>
                <a:gd name="connsiteX5" fmla="*/ 2624666 w 3951112"/>
                <a:gd name="connsiteY5" fmla="*/ 247384 h 1221052"/>
                <a:gd name="connsiteX6" fmla="*/ 3951112 w 3951112"/>
                <a:gd name="connsiteY6" fmla="*/ 1079941 h 1221052"/>
                <a:gd name="connsiteX0" fmla="*/ 0 w 3951112"/>
                <a:gd name="connsiteY0" fmla="*/ 1221052 h 1221052"/>
                <a:gd name="connsiteX1" fmla="*/ 508000 w 3951112"/>
                <a:gd name="connsiteY1" fmla="*/ 713051 h 1221052"/>
                <a:gd name="connsiteX2" fmla="*/ 1255888 w 3951112"/>
                <a:gd name="connsiteY2" fmla="*/ 162720 h 1221052"/>
                <a:gd name="connsiteX3" fmla="*/ 2342443 w 3951112"/>
                <a:gd name="connsiteY3" fmla="*/ 21608 h 1221052"/>
                <a:gd name="connsiteX4" fmla="*/ 2610555 w 3951112"/>
                <a:gd name="connsiteY4" fmla="*/ 275608 h 1221052"/>
                <a:gd name="connsiteX5" fmla="*/ 2624666 w 3951112"/>
                <a:gd name="connsiteY5" fmla="*/ 247384 h 1221052"/>
                <a:gd name="connsiteX6" fmla="*/ 3951112 w 3951112"/>
                <a:gd name="connsiteY6" fmla="*/ 1079941 h 1221052"/>
                <a:gd name="connsiteX0" fmla="*/ 0 w 3951112"/>
                <a:gd name="connsiteY0" fmla="*/ 1229761 h 1229761"/>
                <a:gd name="connsiteX1" fmla="*/ 508000 w 3951112"/>
                <a:gd name="connsiteY1" fmla="*/ 721760 h 1229761"/>
                <a:gd name="connsiteX2" fmla="*/ 1326443 w 3951112"/>
                <a:gd name="connsiteY2" fmla="*/ 129095 h 1229761"/>
                <a:gd name="connsiteX3" fmla="*/ 2342443 w 3951112"/>
                <a:gd name="connsiteY3" fmla="*/ 30317 h 1229761"/>
                <a:gd name="connsiteX4" fmla="*/ 2610555 w 3951112"/>
                <a:gd name="connsiteY4" fmla="*/ 284317 h 1229761"/>
                <a:gd name="connsiteX5" fmla="*/ 2624666 w 3951112"/>
                <a:gd name="connsiteY5" fmla="*/ 256093 h 1229761"/>
                <a:gd name="connsiteX6" fmla="*/ 3951112 w 3951112"/>
                <a:gd name="connsiteY6" fmla="*/ 1088650 h 1229761"/>
                <a:gd name="connsiteX0" fmla="*/ 0 w 3951112"/>
                <a:gd name="connsiteY0" fmla="*/ 1229761 h 1229761"/>
                <a:gd name="connsiteX1" fmla="*/ 508000 w 3951112"/>
                <a:gd name="connsiteY1" fmla="*/ 721760 h 1229761"/>
                <a:gd name="connsiteX2" fmla="*/ 1326443 w 3951112"/>
                <a:gd name="connsiteY2" fmla="*/ 129095 h 1229761"/>
                <a:gd name="connsiteX3" fmla="*/ 2342443 w 3951112"/>
                <a:gd name="connsiteY3" fmla="*/ 30317 h 1229761"/>
                <a:gd name="connsiteX4" fmla="*/ 2610555 w 3951112"/>
                <a:gd name="connsiteY4" fmla="*/ 284317 h 1229761"/>
                <a:gd name="connsiteX5" fmla="*/ 2624666 w 3951112"/>
                <a:gd name="connsiteY5" fmla="*/ 256093 h 1229761"/>
                <a:gd name="connsiteX6" fmla="*/ 3951112 w 3951112"/>
                <a:gd name="connsiteY6" fmla="*/ 1088650 h 1229761"/>
                <a:gd name="connsiteX0" fmla="*/ 0 w 3951112"/>
                <a:gd name="connsiteY0" fmla="*/ 1229761 h 1229761"/>
                <a:gd name="connsiteX1" fmla="*/ 508000 w 3951112"/>
                <a:gd name="connsiteY1" fmla="*/ 721760 h 1229761"/>
                <a:gd name="connsiteX2" fmla="*/ 1326443 w 3951112"/>
                <a:gd name="connsiteY2" fmla="*/ 129095 h 1229761"/>
                <a:gd name="connsiteX3" fmla="*/ 2342443 w 3951112"/>
                <a:gd name="connsiteY3" fmla="*/ 30317 h 1229761"/>
                <a:gd name="connsiteX4" fmla="*/ 2610555 w 3951112"/>
                <a:gd name="connsiteY4" fmla="*/ 284317 h 1229761"/>
                <a:gd name="connsiteX5" fmla="*/ 2624666 w 3951112"/>
                <a:gd name="connsiteY5" fmla="*/ 256093 h 1229761"/>
                <a:gd name="connsiteX6" fmla="*/ 3951112 w 3951112"/>
                <a:gd name="connsiteY6" fmla="*/ 1088650 h 1229761"/>
                <a:gd name="connsiteX0" fmla="*/ 0 w 3951112"/>
                <a:gd name="connsiteY0" fmla="*/ 1303450 h 1303450"/>
                <a:gd name="connsiteX1" fmla="*/ 508000 w 3951112"/>
                <a:gd name="connsiteY1" fmla="*/ 795449 h 1303450"/>
                <a:gd name="connsiteX2" fmla="*/ 1665110 w 3951112"/>
                <a:gd name="connsiteY2" fmla="*/ 61673 h 1303450"/>
                <a:gd name="connsiteX3" fmla="*/ 2342443 w 3951112"/>
                <a:gd name="connsiteY3" fmla="*/ 104006 h 1303450"/>
                <a:gd name="connsiteX4" fmla="*/ 2610555 w 3951112"/>
                <a:gd name="connsiteY4" fmla="*/ 358006 h 1303450"/>
                <a:gd name="connsiteX5" fmla="*/ 2624666 w 3951112"/>
                <a:gd name="connsiteY5" fmla="*/ 329782 h 1303450"/>
                <a:gd name="connsiteX6" fmla="*/ 3951112 w 3951112"/>
                <a:gd name="connsiteY6" fmla="*/ 1162339 h 1303450"/>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282221 w 3951112"/>
                <a:gd name="connsiteY1" fmla="*/ 1018097 h 1272096"/>
                <a:gd name="connsiteX2" fmla="*/ 508000 w 3951112"/>
                <a:gd name="connsiteY2" fmla="*/ 764095 h 1272096"/>
                <a:gd name="connsiteX3" fmla="*/ 1665110 w 3951112"/>
                <a:gd name="connsiteY3" fmla="*/ 30319 h 1272096"/>
                <a:gd name="connsiteX4" fmla="*/ 2342443 w 3951112"/>
                <a:gd name="connsiteY4" fmla="*/ 72652 h 1272096"/>
                <a:gd name="connsiteX5" fmla="*/ 2610555 w 3951112"/>
                <a:gd name="connsiteY5" fmla="*/ 326652 h 1272096"/>
                <a:gd name="connsiteX6" fmla="*/ 2624666 w 3951112"/>
                <a:gd name="connsiteY6" fmla="*/ 298428 h 1272096"/>
                <a:gd name="connsiteX7" fmla="*/ 3951112 w 3951112"/>
                <a:gd name="connsiteY7" fmla="*/ 1130985 h 1272096"/>
                <a:gd name="connsiteX0" fmla="*/ 1583486 w 5534598"/>
                <a:gd name="connsiteY0" fmla="*/ 1486664 h 1486664"/>
                <a:gd name="connsiteX1" fmla="*/ 3040 w 5534598"/>
                <a:gd name="connsiteY1" fmla="*/ 4998 h 1486664"/>
                <a:gd name="connsiteX2" fmla="*/ 2091486 w 5534598"/>
                <a:gd name="connsiteY2" fmla="*/ 978663 h 1486664"/>
                <a:gd name="connsiteX3" fmla="*/ 3248596 w 5534598"/>
                <a:gd name="connsiteY3" fmla="*/ 244887 h 1486664"/>
                <a:gd name="connsiteX4" fmla="*/ 3925929 w 5534598"/>
                <a:gd name="connsiteY4" fmla="*/ 287220 h 1486664"/>
                <a:gd name="connsiteX5" fmla="*/ 4194041 w 5534598"/>
                <a:gd name="connsiteY5" fmla="*/ 541220 h 1486664"/>
                <a:gd name="connsiteX6" fmla="*/ 4208152 w 5534598"/>
                <a:gd name="connsiteY6" fmla="*/ 512996 h 1486664"/>
                <a:gd name="connsiteX7" fmla="*/ 5534598 w 5534598"/>
                <a:gd name="connsiteY7" fmla="*/ 1345553 h 1486664"/>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18008 h 1218008"/>
                <a:gd name="connsiteX1" fmla="*/ 508000 w 3951112"/>
                <a:gd name="connsiteY1" fmla="*/ 710007 h 1218008"/>
                <a:gd name="connsiteX2" fmla="*/ 1608665 w 3951112"/>
                <a:gd name="connsiteY2" fmla="*/ 117342 h 1218008"/>
                <a:gd name="connsiteX3" fmla="*/ 2342443 w 3951112"/>
                <a:gd name="connsiteY3" fmla="*/ 18564 h 1218008"/>
                <a:gd name="connsiteX4" fmla="*/ 2610555 w 3951112"/>
                <a:gd name="connsiteY4" fmla="*/ 272564 h 1218008"/>
                <a:gd name="connsiteX5" fmla="*/ 2624666 w 3951112"/>
                <a:gd name="connsiteY5" fmla="*/ 244340 h 1218008"/>
                <a:gd name="connsiteX6" fmla="*/ 3951112 w 3951112"/>
                <a:gd name="connsiteY6" fmla="*/ 1076897 h 1218008"/>
                <a:gd name="connsiteX0" fmla="*/ 0 w 3951112"/>
                <a:gd name="connsiteY0" fmla="*/ 1218008 h 1218008"/>
                <a:gd name="connsiteX1" fmla="*/ 508000 w 3951112"/>
                <a:gd name="connsiteY1" fmla="*/ 710007 h 1218008"/>
                <a:gd name="connsiteX2" fmla="*/ 1608665 w 3951112"/>
                <a:gd name="connsiteY2" fmla="*/ 117342 h 1218008"/>
                <a:gd name="connsiteX3" fmla="*/ 2342443 w 3951112"/>
                <a:gd name="connsiteY3" fmla="*/ 18564 h 1218008"/>
                <a:gd name="connsiteX4" fmla="*/ 2610555 w 3951112"/>
                <a:gd name="connsiteY4" fmla="*/ 272564 h 1218008"/>
                <a:gd name="connsiteX5" fmla="*/ 3951112 w 3951112"/>
                <a:gd name="connsiteY5" fmla="*/ 1076897 h 1218008"/>
                <a:gd name="connsiteX0" fmla="*/ 0 w 3951112"/>
                <a:gd name="connsiteY0" fmla="*/ 1129833 h 1129833"/>
                <a:gd name="connsiteX1" fmla="*/ 508000 w 3951112"/>
                <a:gd name="connsiteY1" fmla="*/ 621832 h 1129833"/>
                <a:gd name="connsiteX2" fmla="*/ 1608665 w 3951112"/>
                <a:gd name="connsiteY2" fmla="*/ 29167 h 1129833"/>
                <a:gd name="connsiteX3" fmla="*/ 2610555 w 3951112"/>
                <a:gd name="connsiteY3" fmla="*/ 184389 h 1129833"/>
                <a:gd name="connsiteX4" fmla="*/ 3951112 w 3951112"/>
                <a:gd name="connsiteY4" fmla="*/ 988722 h 1129833"/>
                <a:gd name="connsiteX0" fmla="*/ 0 w 3951112"/>
                <a:gd name="connsiteY0" fmla="*/ 1132648 h 1132648"/>
                <a:gd name="connsiteX1" fmla="*/ 508000 w 3951112"/>
                <a:gd name="connsiteY1" fmla="*/ 624647 h 1132648"/>
                <a:gd name="connsiteX2" fmla="*/ 1608665 w 3951112"/>
                <a:gd name="connsiteY2" fmla="*/ 31982 h 1132648"/>
                <a:gd name="connsiteX3" fmla="*/ 2610555 w 3951112"/>
                <a:gd name="connsiteY3" fmla="*/ 187204 h 1132648"/>
                <a:gd name="connsiteX4" fmla="*/ 3951112 w 3951112"/>
                <a:gd name="connsiteY4" fmla="*/ 991537 h 1132648"/>
                <a:gd name="connsiteX0" fmla="*/ 0 w 4064001"/>
                <a:gd name="connsiteY0" fmla="*/ 1293038 h 1293038"/>
                <a:gd name="connsiteX1" fmla="*/ 508000 w 4064001"/>
                <a:gd name="connsiteY1" fmla="*/ 785037 h 1293038"/>
                <a:gd name="connsiteX2" fmla="*/ 1608665 w 4064001"/>
                <a:gd name="connsiteY2" fmla="*/ 192372 h 1293038"/>
                <a:gd name="connsiteX3" fmla="*/ 2610555 w 4064001"/>
                <a:gd name="connsiteY3" fmla="*/ 347594 h 1293038"/>
                <a:gd name="connsiteX4" fmla="*/ 4064001 w 4064001"/>
                <a:gd name="connsiteY4" fmla="*/ 37149 h 1293038"/>
                <a:gd name="connsiteX0" fmla="*/ 0 w 4064001"/>
                <a:gd name="connsiteY0" fmla="*/ 1328860 h 1328860"/>
                <a:gd name="connsiteX1" fmla="*/ 508000 w 4064001"/>
                <a:gd name="connsiteY1" fmla="*/ 820859 h 1328860"/>
                <a:gd name="connsiteX2" fmla="*/ 1608665 w 4064001"/>
                <a:gd name="connsiteY2" fmla="*/ 228194 h 1328860"/>
                <a:gd name="connsiteX3" fmla="*/ 2610555 w 4064001"/>
                <a:gd name="connsiteY3" fmla="*/ 101194 h 1328860"/>
                <a:gd name="connsiteX4" fmla="*/ 4064001 w 4064001"/>
                <a:gd name="connsiteY4" fmla="*/ 72971 h 1328860"/>
                <a:gd name="connsiteX0" fmla="*/ 0 w 4064001"/>
                <a:gd name="connsiteY0" fmla="*/ 1255889 h 1255889"/>
                <a:gd name="connsiteX1" fmla="*/ 508000 w 4064001"/>
                <a:gd name="connsiteY1" fmla="*/ 747888 h 1255889"/>
                <a:gd name="connsiteX2" fmla="*/ 1608665 w 4064001"/>
                <a:gd name="connsiteY2" fmla="*/ 155223 h 1255889"/>
                <a:gd name="connsiteX3" fmla="*/ 2610555 w 4064001"/>
                <a:gd name="connsiteY3" fmla="*/ 28223 h 1255889"/>
                <a:gd name="connsiteX4" fmla="*/ 4064001 w 4064001"/>
                <a:gd name="connsiteY4" fmla="*/ 0 h 1255889"/>
                <a:gd name="connsiteX0" fmla="*/ 0 w 4064001"/>
                <a:gd name="connsiteY0" fmla="*/ 1255889 h 1255889"/>
                <a:gd name="connsiteX1" fmla="*/ 508000 w 4064001"/>
                <a:gd name="connsiteY1" fmla="*/ 747888 h 1255889"/>
                <a:gd name="connsiteX2" fmla="*/ 1608665 w 4064001"/>
                <a:gd name="connsiteY2" fmla="*/ 155223 h 1255889"/>
                <a:gd name="connsiteX3" fmla="*/ 2610555 w 4064001"/>
                <a:gd name="connsiteY3" fmla="*/ 28223 h 1255889"/>
                <a:gd name="connsiteX4" fmla="*/ 4064001 w 4064001"/>
                <a:gd name="connsiteY4" fmla="*/ 0 h 1255889"/>
                <a:gd name="connsiteX0" fmla="*/ 0 w 4064001"/>
                <a:gd name="connsiteY0" fmla="*/ 1255889 h 1255889"/>
                <a:gd name="connsiteX1" fmla="*/ 508000 w 4064001"/>
                <a:gd name="connsiteY1" fmla="*/ 747888 h 1255889"/>
                <a:gd name="connsiteX2" fmla="*/ 1608665 w 4064001"/>
                <a:gd name="connsiteY2" fmla="*/ 155223 h 1255889"/>
                <a:gd name="connsiteX3" fmla="*/ 2610555 w 4064001"/>
                <a:gd name="connsiteY3" fmla="*/ 28223 h 1255889"/>
                <a:gd name="connsiteX4" fmla="*/ 4064001 w 4064001"/>
                <a:gd name="connsiteY4" fmla="*/ 0 h 1255889"/>
                <a:gd name="connsiteX0" fmla="*/ 0 w 4064001"/>
                <a:gd name="connsiteY0" fmla="*/ 1255889 h 1255889"/>
                <a:gd name="connsiteX1" fmla="*/ 508000 w 4064001"/>
                <a:gd name="connsiteY1" fmla="*/ 747888 h 1255889"/>
                <a:gd name="connsiteX2" fmla="*/ 1608665 w 4064001"/>
                <a:gd name="connsiteY2" fmla="*/ 155223 h 1255889"/>
                <a:gd name="connsiteX3" fmla="*/ 2610555 w 4064001"/>
                <a:gd name="connsiteY3" fmla="*/ 28223 h 1255889"/>
                <a:gd name="connsiteX4" fmla="*/ 4064001 w 4064001"/>
                <a:gd name="connsiteY4" fmla="*/ 0 h 1255889"/>
                <a:gd name="connsiteX0" fmla="*/ 0 w 4064001"/>
                <a:gd name="connsiteY0" fmla="*/ 1255889 h 1255889"/>
                <a:gd name="connsiteX1" fmla="*/ 508000 w 4064001"/>
                <a:gd name="connsiteY1" fmla="*/ 747888 h 1255889"/>
                <a:gd name="connsiteX2" fmla="*/ 1608665 w 4064001"/>
                <a:gd name="connsiteY2" fmla="*/ 155223 h 1255889"/>
                <a:gd name="connsiteX3" fmla="*/ 2610555 w 4064001"/>
                <a:gd name="connsiteY3" fmla="*/ 28223 h 1255889"/>
                <a:gd name="connsiteX4" fmla="*/ 4064001 w 4064001"/>
                <a:gd name="connsiteY4" fmla="*/ 0 h 1255889"/>
                <a:gd name="connsiteX0" fmla="*/ 0 w 4064001"/>
                <a:gd name="connsiteY0" fmla="*/ 1326444 h 1326444"/>
                <a:gd name="connsiteX1" fmla="*/ 508000 w 4064001"/>
                <a:gd name="connsiteY1" fmla="*/ 818443 h 1326444"/>
                <a:gd name="connsiteX2" fmla="*/ 1608665 w 4064001"/>
                <a:gd name="connsiteY2" fmla="*/ 225778 h 1326444"/>
                <a:gd name="connsiteX3" fmla="*/ 2624666 w 4064001"/>
                <a:gd name="connsiteY3" fmla="*/ 0 h 1326444"/>
                <a:gd name="connsiteX4" fmla="*/ 4064001 w 4064001"/>
                <a:gd name="connsiteY4" fmla="*/ 70555 h 1326444"/>
                <a:gd name="connsiteX0" fmla="*/ 0 w 4064001"/>
                <a:gd name="connsiteY0" fmla="*/ 1329134 h 1329134"/>
                <a:gd name="connsiteX1" fmla="*/ 508000 w 4064001"/>
                <a:gd name="connsiteY1" fmla="*/ 821133 h 1329134"/>
                <a:gd name="connsiteX2" fmla="*/ 1523998 w 4064001"/>
                <a:gd name="connsiteY2" fmla="*/ 172023 h 1329134"/>
                <a:gd name="connsiteX3" fmla="*/ 2624666 w 4064001"/>
                <a:gd name="connsiteY3" fmla="*/ 2690 h 1329134"/>
                <a:gd name="connsiteX4" fmla="*/ 4064001 w 4064001"/>
                <a:gd name="connsiteY4" fmla="*/ 73245 h 1329134"/>
                <a:gd name="connsiteX0" fmla="*/ 0 w 4120446"/>
                <a:gd name="connsiteY0" fmla="*/ 1377049 h 1377049"/>
                <a:gd name="connsiteX1" fmla="*/ 508000 w 4120446"/>
                <a:gd name="connsiteY1" fmla="*/ 869048 h 1377049"/>
                <a:gd name="connsiteX2" fmla="*/ 1523998 w 4120446"/>
                <a:gd name="connsiteY2" fmla="*/ 219938 h 1377049"/>
                <a:gd name="connsiteX3" fmla="*/ 2624666 w 4120446"/>
                <a:gd name="connsiteY3" fmla="*/ 50605 h 1377049"/>
                <a:gd name="connsiteX4" fmla="*/ 4120446 w 4120446"/>
                <a:gd name="connsiteY4" fmla="*/ 8271 h 1377049"/>
                <a:gd name="connsiteX0" fmla="*/ 0 w 4120446"/>
                <a:gd name="connsiteY0" fmla="*/ 1410947 h 1410947"/>
                <a:gd name="connsiteX1" fmla="*/ 508000 w 4120446"/>
                <a:gd name="connsiteY1" fmla="*/ 902946 h 1410947"/>
                <a:gd name="connsiteX2" fmla="*/ 1523998 w 4120446"/>
                <a:gd name="connsiteY2" fmla="*/ 253836 h 1410947"/>
                <a:gd name="connsiteX3" fmla="*/ 2596443 w 4120446"/>
                <a:gd name="connsiteY3" fmla="*/ 13947 h 1410947"/>
                <a:gd name="connsiteX4" fmla="*/ 4120446 w 4120446"/>
                <a:gd name="connsiteY4" fmla="*/ 42169 h 1410947"/>
                <a:gd name="connsiteX0" fmla="*/ 0 w 4120446"/>
                <a:gd name="connsiteY0" fmla="*/ 1449457 h 1449457"/>
                <a:gd name="connsiteX1" fmla="*/ 508000 w 4120446"/>
                <a:gd name="connsiteY1" fmla="*/ 941456 h 1449457"/>
                <a:gd name="connsiteX2" fmla="*/ 1523998 w 4120446"/>
                <a:gd name="connsiteY2" fmla="*/ 292346 h 1449457"/>
                <a:gd name="connsiteX3" fmla="*/ 2596443 w 4120446"/>
                <a:gd name="connsiteY3" fmla="*/ 52457 h 1449457"/>
                <a:gd name="connsiteX4" fmla="*/ 4120446 w 4120446"/>
                <a:gd name="connsiteY4" fmla="*/ 10124 h 1449457"/>
                <a:gd name="connsiteX0" fmla="*/ 0 w 4120446"/>
                <a:gd name="connsiteY0" fmla="*/ 1449457 h 1449457"/>
                <a:gd name="connsiteX1" fmla="*/ 508000 w 4120446"/>
                <a:gd name="connsiteY1" fmla="*/ 941456 h 1449457"/>
                <a:gd name="connsiteX2" fmla="*/ 1523998 w 4120446"/>
                <a:gd name="connsiteY2" fmla="*/ 292346 h 1449457"/>
                <a:gd name="connsiteX3" fmla="*/ 2596443 w 4120446"/>
                <a:gd name="connsiteY3" fmla="*/ 52457 h 1449457"/>
                <a:gd name="connsiteX4" fmla="*/ 4120446 w 4120446"/>
                <a:gd name="connsiteY4" fmla="*/ 10124 h 1449457"/>
                <a:gd name="connsiteX0" fmla="*/ 0 w 4120446"/>
                <a:gd name="connsiteY0" fmla="*/ 1449457 h 1449457"/>
                <a:gd name="connsiteX1" fmla="*/ 508000 w 4120446"/>
                <a:gd name="connsiteY1" fmla="*/ 941456 h 1449457"/>
                <a:gd name="connsiteX2" fmla="*/ 1523998 w 4120446"/>
                <a:gd name="connsiteY2" fmla="*/ 292346 h 1449457"/>
                <a:gd name="connsiteX3" fmla="*/ 2596443 w 4120446"/>
                <a:gd name="connsiteY3" fmla="*/ 52457 h 1449457"/>
                <a:gd name="connsiteX4" fmla="*/ 4120446 w 4120446"/>
                <a:gd name="connsiteY4" fmla="*/ 10124 h 1449457"/>
                <a:gd name="connsiteX0" fmla="*/ 0 w 4120446"/>
                <a:gd name="connsiteY0" fmla="*/ 1449457 h 1449457"/>
                <a:gd name="connsiteX1" fmla="*/ 508000 w 4120446"/>
                <a:gd name="connsiteY1" fmla="*/ 941456 h 1449457"/>
                <a:gd name="connsiteX2" fmla="*/ 1523998 w 4120446"/>
                <a:gd name="connsiteY2" fmla="*/ 292346 h 1449457"/>
                <a:gd name="connsiteX3" fmla="*/ 2596443 w 4120446"/>
                <a:gd name="connsiteY3" fmla="*/ 52457 h 1449457"/>
                <a:gd name="connsiteX4" fmla="*/ 4120446 w 4120446"/>
                <a:gd name="connsiteY4" fmla="*/ 10124 h 1449457"/>
                <a:gd name="connsiteX0" fmla="*/ 0 w 4120446"/>
                <a:gd name="connsiteY0" fmla="*/ 1452447 h 1452447"/>
                <a:gd name="connsiteX1" fmla="*/ 508000 w 4120446"/>
                <a:gd name="connsiteY1" fmla="*/ 944446 h 1452447"/>
                <a:gd name="connsiteX2" fmla="*/ 1340553 w 4120446"/>
                <a:gd name="connsiteY2" fmla="*/ 380003 h 1452447"/>
                <a:gd name="connsiteX3" fmla="*/ 2596443 w 4120446"/>
                <a:gd name="connsiteY3" fmla="*/ 55447 h 1452447"/>
                <a:gd name="connsiteX4" fmla="*/ 4120446 w 4120446"/>
                <a:gd name="connsiteY4" fmla="*/ 13114 h 1452447"/>
                <a:gd name="connsiteX0" fmla="*/ 0 w 4600224"/>
                <a:gd name="connsiteY0" fmla="*/ 1501526 h 1501526"/>
                <a:gd name="connsiteX1" fmla="*/ 508000 w 4600224"/>
                <a:gd name="connsiteY1" fmla="*/ 993525 h 1501526"/>
                <a:gd name="connsiteX2" fmla="*/ 1340553 w 4600224"/>
                <a:gd name="connsiteY2" fmla="*/ 429082 h 1501526"/>
                <a:gd name="connsiteX3" fmla="*/ 2596443 w 4600224"/>
                <a:gd name="connsiteY3" fmla="*/ 104526 h 1501526"/>
                <a:gd name="connsiteX4" fmla="*/ 4600224 w 4600224"/>
                <a:gd name="connsiteY4" fmla="*/ 5748 h 1501526"/>
                <a:gd name="connsiteX0" fmla="*/ 0 w 4600224"/>
                <a:gd name="connsiteY0" fmla="*/ 1501526 h 1501526"/>
                <a:gd name="connsiteX1" fmla="*/ 508000 w 4600224"/>
                <a:gd name="connsiteY1" fmla="*/ 993525 h 1501526"/>
                <a:gd name="connsiteX2" fmla="*/ 1340553 w 4600224"/>
                <a:gd name="connsiteY2" fmla="*/ 429082 h 1501526"/>
                <a:gd name="connsiteX3" fmla="*/ 2596443 w 4600224"/>
                <a:gd name="connsiteY3" fmla="*/ 104526 h 1501526"/>
                <a:gd name="connsiteX4" fmla="*/ 4600224 w 4600224"/>
                <a:gd name="connsiteY4" fmla="*/ 5748 h 1501526"/>
                <a:gd name="connsiteX0" fmla="*/ 0 w 4600224"/>
                <a:gd name="connsiteY0" fmla="*/ 1501526 h 1501526"/>
                <a:gd name="connsiteX1" fmla="*/ 508000 w 4600224"/>
                <a:gd name="connsiteY1" fmla="*/ 993525 h 1501526"/>
                <a:gd name="connsiteX2" fmla="*/ 1340553 w 4600224"/>
                <a:gd name="connsiteY2" fmla="*/ 429082 h 1501526"/>
                <a:gd name="connsiteX3" fmla="*/ 2596443 w 4600224"/>
                <a:gd name="connsiteY3" fmla="*/ 104526 h 1501526"/>
                <a:gd name="connsiteX4" fmla="*/ 4600224 w 4600224"/>
                <a:gd name="connsiteY4" fmla="*/ 5748 h 1501526"/>
                <a:gd name="connsiteX0" fmla="*/ 0 w 4614335"/>
                <a:gd name="connsiteY0" fmla="*/ 1569546 h 1569546"/>
                <a:gd name="connsiteX1" fmla="*/ 508000 w 4614335"/>
                <a:gd name="connsiteY1" fmla="*/ 1061545 h 1569546"/>
                <a:gd name="connsiteX2" fmla="*/ 1340553 w 4614335"/>
                <a:gd name="connsiteY2" fmla="*/ 497102 h 1569546"/>
                <a:gd name="connsiteX3" fmla="*/ 2596443 w 4614335"/>
                <a:gd name="connsiteY3" fmla="*/ 172546 h 1569546"/>
                <a:gd name="connsiteX4" fmla="*/ 4614335 w 4614335"/>
                <a:gd name="connsiteY4" fmla="*/ 3213 h 1569546"/>
                <a:gd name="connsiteX0" fmla="*/ 0 w 4614335"/>
                <a:gd name="connsiteY0" fmla="*/ 1566333 h 1566333"/>
                <a:gd name="connsiteX1" fmla="*/ 508000 w 4614335"/>
                <a:gd name="connsiteY1" fmla="*/ 1058332 h 1566333"/>
                <a:gd name="connsiteX2" fmla="*/ 1340553 w 4614335"/>
                <a:gd name="connsiteY2" fmla="*/ 493889 h 1566333"/>
                <a:gd name="connsiteX3" fmla="*/ 2596443 w 4614335"/>
                <a:gd name="connsiteY3" fmla="*/ 169333 h 1566333"/>
                <a:gd name="connsiteX4" fmla="*/ 4614335 w 4614335"/>
                <a:gd name="connsiteY4" fmla="*/ 0 h 1566333"/>
                <a:gd name="connsiteX0" fmla="*/ 0 w 4614335"/>
                <a:gd name="connsiteY0" fmla="*/ 1566333 h 1566333"/>
                <a:gd name="connsiteX1" fmla="*/ 508000 w 4614335"/>
                <a:gd name="connsiteY1" fmla="*/ 1058332 h 1566333"/>
                <a:gd name="connsiteX2" fmla="*/ 1269998 w 4614335"/>
                <a:gd name="connsiteY2" fmla="*/ 451555 h 1566333"/>
                <a:gd name="connsiteX3" fmla="*/ 2596443 w 4614335"/>
                <a:gd name="connsiteY3" fmla="*/ 169333 h 1566333"/>
                <a:gd name="connsiteX4" fmla="*/ 4614335 w 4614335"/>
                <a:gd name="connsiteY4" fmla="*/ 0 h 1566333"/>
                <a:gd name="connsiteX0" fmla="*/ 0 w 4614335"/>
                <a:gd name="connsiteY0" fmla="*/ 1566333 h 1566333"/>
                <a:gd name="connsiteX1" fmla="*/ 451555 w 4614335"/>
                <a:gd name="connsiteY1" fmla="*/ 1001888 h 1566333"/>
                <a:gd name="connsiteX2" fmla="*/ 1269998 w 4614335"/>
                <a:gd name="connsiteY2" fmla="*/ 451555 h 1566333"/>
                <a:gd name="connsiteX3" fmla="*/ 2596443 w 4614335"/>
                <a:gd name="connsiteY3" fmla="*/ 169333 h 1566333"/>
                <a:gd name="connsiteX4" fmla="*/ 4614335 w 4614335"/>
                <a:gd name="connsiteY4" fmla="*/ 0 h 1566333"/>
                <a:gd name="connsiteX0" fmla="*/ 0 w 4614335"/>
                <a:gd name="connsiteY0" fmla="*/ 1566333 h 1566333"/>
                <a:gd name="connsiteX1" fmla="*/ 451555 w 4614335"/>
                <a:gd name="connsiteY1" fmla="*/ 1001888 h 1566333"/>
                <a:gd name="connsiteX2" fmla="*/ 1269998 w 4614335"/>
                <a:gd name="connsiteY2" fmla="*/ 451555 h 1566333"/>
                <a:gd name="connsiteX3" fmla="*/ 2596443 w 4614335"/>
                <a:gd name="connsiteY3" fmla="*/ 98778 h 1566333"/>
                <a:gd name="connsiteX4" fmla="*/ 4614335 w 4614335"/>
                <a:gd name="connsiteY4" fmla="*/ 0 h 1566333"/>
                <a:gd name="connsiteX0" fmla="*/ 0 w 4614335"/>
                <a:gd name="connsiteY0" fmla="*/ 1566333 h 1566333"/>
                <a:gd name="connsiteX1" fmla="*/ 451555 w 4614335"/>
                <a:gd name="connsiteY1" fmla="*/ 1001888 h 1566333"/>
                <a:gd name="connsiteX2" fmla="*/ 1456813 w 4614335"/>
                <a:gd name="connsiteY2" fmla="*/ 502632 h 1566333"/>
                <a:gd name="connsiteX3" fmla="*/ 2596443 w 4614335"/>
                <a:gd name="connsiteY3" fmla="*/ 98778 h 1566333"/>
                <a:gd name="connsiteX4" fmla="*/ 4614335 w 4614335"/>
                <a:gd name="connsiteY4" fmla="*/ 0 h 1566333"/>
                <a:gd name="connsiteX0" fmla="*/ 0 w 4614335"/>
                <a:gd name="connsiteY0" fmla="*/ 1566333 h 1566333"/>
                <a:gd name="connsiteX1" fmla="*/ 451555 w 4614335"/>
                <a:gd name="connsiteY1" fmla="*/ 1001888 h 1566333"/>
                <a:gd name="connsiteX2" fmla="*/ 1456813 w 4614335"/>
                <a:gd name="connsiteY2" fmla="*/ 502632 h 1566333"/>
                <a:gd name="connsiteX3" fmla="*/ 2801940 w 4614335"/>
                <a:gd name="connsiteY3" fmla="*/ 269032 h 1566333"/>
                <a:gd name="connsiteX4" fmla="*/ 4614335 w 4614335"/>
                <a:gd name="connsiteY4" fmla="*/ 0 h 1566333"/>
                <a:gd name="connsiteX0" fmla="*/ 0 w 4670379"/>
                <a:gd name="connsiteY0" fmla="*/ 1396079 h 1396079"/>
                <a:gd name="connsiteX1" fmla="*/ 451555 w 4670379"/>
                <a:gd name="connsiteY1" fmla="*/ 831634 h 1396079"/>
                <a:gd name="connsiteX2" fmla="*/ 1456813 w 4670379"/>
                <a:gd name="connsiteY2" fmla="*/ 332378 h 1396079"/>
                <a:gd name="connsiteX3" fmla="*/ 2801940 w 4670379"/>
                <a:gd name="connsiteY3" fmla="*/ 98778 h 1396079"/>
                <a:gd name="connsiteX4" fmla="*/ 4670379 w 4670379"/>
                <a:gd name="connsiteY4" fmla="*/ 0 h 1396079"/>
                <a:gd name="connsiteX0" fmla="*/ 0 w 4390156"/>
                <a:gd name="connsiteY0" fmla="*/ 1413104 h 1413104"/>
                <a:gd name="connsiteX1" fmla="*/ 451555 w 4390156"/>
                <a:gd name="connsiteY1" fmla="*/ 848659 h 1413104"/>
                <a:gd name="connsiteX2" fmla="*/ 1456813 w 4390156"/>
                <a:gd name="connsiteY2" fmla="*/ 349403 h 1413104"/>
                <a:gd name="connsiteX3" fmla="*/ 2801940 w 4390156"/>
                <a:gd name="connsiteY3" fmla="*/ 115803 h 1413104"/>
                <a:gd name="connsiteX4" fmla="*/ 4390156 w 4390156"/>
                <a:gd name="connsiteY4" fmla="*/ 0 h 1413104"/>
                <a:gd name="connsiteX0" fmla="*/ 0 w 4390156"/>
                <a:gd name="connsiteY0" fmla="*/ 1413104 h 1413104"/>
                <a:gd name="connsiteX1" fmla="*/ 451555 w 4390156"/>
                <a:gd name="connsiteY1" fmla="*/ 848659 h 1413104"/>
                <a:gd name="connsiteX2" fmla="*/ 1456813 w 4390156"/>
                <a:gd name="connsiteY2" fmla="*/ 349403 h 1413104"/>
                <a:gd name="connsiteX3" fmla="*/ 2801940 w 4390156"/>
                <a:gd name="connsiteY3" fmla="*/ 115803 h 1413104"/>
                <a:gd name="connsiteX4" fmla="*/ 4390156 w 4390156"/>
                <a:gd name="connsiteY4" fmla="*/ 0 h 1413104"/>
                <a:gd name="connsiteX0" fmla="*/ 0 w 4390156"/>
                <a:gd name="connsiteY0" fmla="*/ 1413104 h 1413104"/>
                <a:gd name="connsiteX1" fmla="*/ 451555 w 4390156"/>
                <a:gd name="connsiteY1" fmla="*/ 848659 h 1413104"/>
                <a:gd name="connsiteX2" fmla="*/ 1456813 w 4390156"/>
                <a:gd name="connsiteY2" fmla="*/ 349403 h 1413104"/>
                <a:gd name="connsiteX3" fmla="*/ 2801940 w 4390156"/>
                <a:gd name="connsiteY3" fmla="*/ 115803 h 1413104"/>
                <a:gd name="connsiteX4" fmla="*/ 4390156 w 4390156"/>
                <a:gd name="connsiteY4" fmla="*/ 0 h 1413104"/>
                <a:gd name="connsiteX0" fmla="*/ 0 w 4390156"/>
                <a:gd name="connsiteY0" fmla="*/ 1413104 h 1413104"/>
                <a:gd name="connsiteX1" fmla="*/ 451555 w 4390156"/>
                <a:gd name="connsiteY1" fmla="*/ 848659 h 1413104"/>
                <a:gd name="connsiteX2" fmla="*/ 1456813 w 4390156"/>
                <a:gd name="connsiteY2" fmla="*/ 349403 h 1413104"/>
                <a:gd name="connsiteX3" fmla="*/ 2801940 w 4390156"/>
                <a:gd name="connsiteY3" fmla="*/ 115803 h 1413104"/>
                <a:gd name="connsiteX4" fmla="*/ 4390156 w 4390156"/>
                <a:gd name="connsiteY4" fmla="*/ 0 h 141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156" h="1413104">
                  <a:moveTo>
                    <a:pt x="0" y="1413104"/>
                  </a:moveTo>
                  <a:cubicBezTo>
                    <a:pt x="105833" y="1307271"/>
                    <a:pt x="208753" y="1025942"/>
                    <a:pt x="451555" y="848659"/>
                  </a:cubicBezTo>
                  <a:cubicBezTo>
                    <a:pt x="694357" y="671376"/>
                    <a:pt x="1065082" y="471546"/>
                    <a:pt x="1456813" y="349403"/>
                  </a:cubicBezTo>
                  <a:cubicBezTo>
                    <a:pt x="1848544" y="227260"/>
                    <a:pt x="2313049" y="174037"/>
                    <a:pt x="2801940" y="115803"/>
                  </a:cubicBezTo>
                  <a:cubicBezTo>
                    <a:pt x="3290831" y="57569"/>
                    <a:pt x="3910378" y="18815"/>
                    <a:pt x="4390156"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7" name="Straight Arrow Connector 6"/>
            <p:cNvCxnSpPr/>
            <p:nvPr/>
          </p:nvCxnSpPr>
          <p:spPr bwMode="auto">
            <a:xfrm>
              <a:off x="169333" y="3273778"/>
              <a:ext cx="3315553" cy="6830"/>
            </a:xfrm>
            <a:prstGeom prst="straightConnector1">
              <a:avLst/>
            </a:prstGeom>
            <a:noFill/>
            <a:ln w="28575" cap="flat" cmpd="sng" algn="ctr">
              <a:solidFill>
                <a:schemeClr val="tx1"/>
              </a:solidFill>
              <a:prstDash val="solid"/>
              <a:round/>
              <a:headEnd type="none" w="med" len="med"/>
              <a:tailEnd type="arrow"/>
            </a:ln>
            <a:effectLst/>
          </p:spPr>
        </p:cxnSp>
        <p:sp>
          <p:nvSpPr>
            <p:cNvPr id="11" name="TextBox 10"/>
            <p:cNvSpPr txBox="1"/>
            <p:nvPr/>
          </p:nvSpPr>
          <p:spPr>
            <a:xfrm>
              <a:off x="310445" y="3287891"/>
              <a:ext cx="2892778" cy="307777"/>
            </a:xfrm>
            <a:prstGeom prst="rect">
              <a:avLst/>
            </a:prstGeom>
            <a:noFill/>
          </p:spPr>
          <p:txBody>
            <a:bodyPr wrap="square" rtlCol="0">
              <a:spAutoFit/>
            </a:bodyPr>
            <a:lstStyle/>
            <a:p>
              <a:pPr algn="ctr">
                <a:buNone/>
              </a:pPr>
              <a:r>
                <a:rPr lang="en-GB" sz="1400" dirty="0" smtClean="0"/>
                <a:t>Number of Incident Photons </a:t>
              </a:r>
              <a:endParaRPr lang="en-GB" sz="1400" dirty="0"/>
            </a:p>
          </p:txBody>
        </p:sp>
        <p:sp>
          <p:nvSpPr>
            <p:cNvPr id="20" name="TextBox 19"/>
            <p:cNvSpPr txBox="1"/>
            <p:nvPr/>
          </p:nvSpPr>
          <p:spPr>
            <a:xfrm rot="16200000">
              <a:off x="-1066723" y="2090223"/>
              <a:ext cx="2384778" cy="298573"/>
            </a:xfrm>
            <a:prstGeom prst="rect">
              <a:avLst/>
            </a:prstGeom>
            <a:noFill/>
          </p:spPr>
          <p:txBody>
            <a:bodyPr wrap="square" rtlCol="0">
              <a:spAutoFit/>
            </a:bodyPr>
            <a:lstStyle/>
            <a:p>
              <a:pPr algn="ctr">
                <a:buNone/>
              </a:pPr>
              <a:r>
                <a:rPr lang="en-GB" sz="1400" dirty="0" smtClean="0"/>
                <a:t>Digital Output</a:t>
              </a:r>
              <a:endParaRPr lang="en-GB" sz="1400" dirty="0"/>
            </a:p>
          </p:txBody>
        </p:sp>
        <p:cxnSp>
          <p:nvCxnSpPr>
            <p:cNvPr id="21" name="Straight Arrow Connector 20"/>
            <p:cNvCxnSpPr/>
            <p:nvPr/>
          </p:nvCxnSpPr>
          <p:spPr bwMode="auto">
            <a:xfrm flipV="1">
              <a:off x="321733" y="1128889"/>
              <a:ext cx="2823" cy="2283178"/>
            </a:xfrm>
            <a:prstGeom prst="straightConnector1">
              <a:avLst/>
            </a:prstGeom>
            <a:noFill/>
            <a:ln w="28575" cap="flat" cmpd="sng" algn="ctr">
              <a:solidFill>
                <a:schemeClr val="tx1"/>
              </a:solidFill>
              <a:prstDash val="solid"/>
              <a:round/>
              <a:headEnd type="none" w="med" len="med"/>
              <a:tailEnd type="arrow"/>
            </a:ln>
            <a:effectLst/>
          </p:spPr>
        </p:cxnSp>
        <p:sp>
          <p:nvSpPr>
            <p:cNvPr id="25" name="Freeform 24"/>
            <p:cNvSpPr/>
            <p:nvPr/>
          </p:nvSpPr>
          <p:spPr>
            <a:xfrm>
              <a:off x="-28819" y="1804085"/>
              <a:ext cx="2977335" cy="1955126"/>
            </a:xfrm>
            <a:custGeom>
              <a:avLst/>
              <a:gdLst>
                <a:gd name="connsiteX0" fmla="*/ 1256486 w 2977335"/>
                <a:gd name="connsiteY0" fmla="*/ 933471 h 1955126"/>
                <a:gd name="connsiteX1" fmla="*/ 2949819 w 2977335"/>
                <a:gd name="connsiteY1" fmla="*/ 30359 h 1955126"/>
                <a:gd name="connsiteX2" fmla="*/ 42930 w 2977335"/>
                <a:gd name="connsiteY2" fmla="*/ 1921248 h 1955126"/>
              </a:gdLst>
              <a:ahLst/>
              <a:cxnLst>
                <a:cxn ang="0">
                  <a:pos x="connsiteX0" y="connsiteY0"/>
                </a:cxn>
                <a:cxn ang="0">
                  <a:pos x="connsiteX1" y="connsiteY1"/>
                </a:cxn>
                <a:cxn ang="0">
                  <a:pos x="connsiteX2" y="connsiteY2"/>
                </a:cxn>
              </a:cxnLst>
              <a:rect l="l" t="t" r="r" b="b"/>
              <a:pathLst>
                <a:path w="2977335" h="1955126">
                  <a:moveTo>
                    <a:pt x="1256486" y="933471"/>
                  </a:moveTo>
                  <a:cubicBezTo>
                    <a:pt x="2204282" y="399600"/>
                    <a:pt x="3152078" y="-134271"/>
                    <a:pt x="2949819" y="30359"/>
                  </a:cubicBezTo>
                  <a:cubicBezTo>
                    <a:pt x="2747560" y="194988"/>
                    <a:pt x="-401570" y="2241100"/>
                    <a:pt x="42930" y="1921248"/>
                  </a:cubicBezTo>
                </a:path>
              </a:pathLst>
            </a:custGeom>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grpSp>
      <p:grpSp>
        <p:nvGrpSpPr>
          <p:cNvPr id="10" name="Group 9"/>
          <p:cNvGrpSpPr/>
          <p:nvPr/>
        </p:nvGrpSpPr>
        <p:grpSpPr>
          <a:xfrm>
            <a:off x="24530" y="2782415"/>
            <a:ext cx="3766600" cy="1886068"/>
            <a:chOff x="21157" y="3556076"/>
            <a:chExt cx="3248760" cy="2703769"/>
          </a:xfrm>
        </p:grpSpPr>
        <p:cxnSp>
          <p:nvCxnSpPr>
            <p:cNvPr id="46" name="Straight Connector 45"/>
            <p:cNvCxnSpPr/>
            <p:nvPr/>
          </p:nvCxnSpPr>
          <p:spPr bwMode="auto">
            <a:xfrm flipV="1">
              <a:off x="366889" y="4279507"/>
              <a:ext cx="238801" cy="164716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39264" y="5952068"/>
              <a:ext cx="2892778" cy="307777"/>
            </a:xfrm>
            <a:prstGeom prst="rect">
              <a:avLst/>
            </a:prstGeom>
            <a:noFill/>
          </p:spPr>
          <p:txBody>
            <a:bodyPr wrap="square" rtlCol="0">
              <a:spAutoFit/>
            </a:bodyPr>
            <a:lstStyle/>
            <a:p>
              <a:pPr algn="ctr">
                <a:buNone/>
              </a:pPr>
              <a:r>
                <a:rPr lang="en-GB" sz="1400" dirty="0" smtClean="0"/>
                <a:t>Number of Incident Photons </a:t>
              </a:r>
              <a:endParaRPr lang="en-GB" sz="1400" dirty="0"/>
            </a:p>
          </p:txBody>
        </p:sp>
        <p:cxnSp>
          <p:nvCxnSpPr>
            <p:cNvPr id="42" name="Straight Arrow Connector 41"/>
            <p:cNvCxnSpPr/>
            <p:nvPr/>
          </p:nvCxnSpPr>
          <p:spPr bwMode="auto">
            <a:xfrm flipV="1">
              <a:off x="350552" y="3793066"/>
              <a:ext cx="2823" cy="2283178"/>
            </a:xfrm>
            <a:prstGeom prst="straightConnector1">
              <a:avLst/>
            </a:prstGeom>
            <a:noFill/>
            <a:ln w="28575" cap="flat" cmpd="sng" algn="ctr">
              <a:solidFill>
                <a:schemeClr val="tx1"/>
              </a:solidFill>
              <a:prstDash val="solid"/>
              <a:round/>
              <a:headEnd type="none" w="med" len="med"/>
              <a:tailEnd type="arrow"/>
            </a:ln>
            <a:effectLst/>
          </p:spPr>
        </p:cxnSp>
        <p:cxnSp>
          <p:nvCxnSpPr>
            <p:cNvPr id="47" name="Straight Connector 46"/>
            <p:cNvCxnSpPr/>
            <p:nvPr/>
          </p:nvCxnSpPr>
          <p:spPr bwMode="auto">
            <a:xfrm flipV="1">
              <a:off x="603939" y="4343763"/>
              <a:ext cx="762086" cy="1592488"/>
            </a:xfrm>
            <a:prstGeom prst="line">
              <a:avLst/>
            </a:prstGeom>
            <a:ln>
              <a:solidFill>
                <a:schemeClr val="tx1">
                  <a:lumMod val="50000"/>
                  <a:lumOff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bwMode="auto">
            <a:xfrm flipV="1">
              <a:off x="1366025" y="4418729"/>
              <a:ext cx="1636653" cy="1542161"/>
            </a:xfrm>
            <a:prstGeom prst="line">
              <a:avLst/>
            </a:prstGeom>
            <a:ln>
              <a:solidFill>
                <a:srgbClr val="008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rot="16200000">
              <a:off x="-1038501" y="4615734"/>
              <a:ext cx="2384779" cy="265463"/>
            </a:xfrm>
            <a:prstGeom prst="rect">
              <a:avLst/>
            </a:prstGeom>
            <a:noFill/>
          </p:spPr>
          <p:txBody>
            <a:bodyPr wrap="square" rtlCol="0">
              <a:spAutoFit/>
            </a:bodyPr>
            <a:lstStyle/>
            <a:p>
              <a:pPr algn="ctr">
                <a:buNone/>
              </a:pPr>
              <a:r>
                <a:rPr lang="en-GB" sz="1400" dirty="0" smtClean="0"/>
                <a:t>Digital Output</a:t>
              </a:r>
              <a:endParaRPr lang="en-GB" sz="1400" dirty="0"/>
            </a:p>
          </p:txBody>
        </p:sp>
        <p:cxnSp>
          <p:nvCxnSpPr>
            <p:cNvPr id="40" name="Straight Arrow Connector 39"/>
            <p:cNvCxnSpPr/>
            <p:nvPr/>
          </p:nvCxnSpPr>
          <p:spPr bwMode="auto">
            <a:xfrm>
              <a:off x="198152" y="5937955"/>
              <a:ext cx="3071765" cy="54190"/>
            </a:xfrm>
            <a:prstGeom prst="straightConnector1">
              <a:avLst/>
            </a:prstGeom>
            <a:noFill/>
            <a:ln w="28575" cap="flat" cmpd="sng" algn="ctr">
              <a:solidFill>
                <a:schemeClr val="tx1"/>
              </a:solidFill>
              <a:prstDash val="solid"/>
              <a:round/>
              <a:headEnd type="none" w="med" len="med"/>
              <a:tailEnd type="arrow"/>
            </a:ln>
            <a:effectLst/>
          </p:spPr>
        </p:cxnSp>
      </p:grpSp>
      <p:grpSp>
        <p:nvGrpSpPr>
          <p:cNvPr id="12" name="Group 11"/>
          <p:cNvGrpSpPr/>
          <p:nvPr/>
        </p:nvGrpSpPr>
        <p:grpSpPr>
          <a:xfrm>
            <a:off x="-130732" y="1101761"/>
            <a:ext cx="3940537" cy="1904741"/>
            <a:chOff x="-3772455" y="3708476"/>
            <a:chExt cx="3539663" cy="2867312"/>
          </a:xfrm>
        </p:grpSpPr>
        <p:sp>
          <p:nvSpPr>
            <p:cNvPr id="43" name="Freeform 42"/>
            <p:cNvSpPr/>
            <p:nvPr/>
          </p:nvSpPr>
          <p:spPr>
            <a:xfrm>
              <a:off x="-3772455" y="4468262"/>
              <a:ext cx="2977335" cy="1955126"/>
            </a:xfrm>
            <a:custGeom>
              <a:avLst/>
              <a:gdLst>
                <a:gd name="connsiteX0" fmla="*/ 1256486 w 2977335"/>
                <a:gd name="connsiteY0" fmla="*/ 933471 h 1955126"/>
                <a:gd name="connsiteX1" fmla="*/ 2949819 w 2977335"/>
                <a:gd name="connsiteY1" fmla="*/ 30359 h 1955126"/>
                <a:gd name="connsiteX2" fmla="*/ 42930 w 2977335"/>
                <a:gd name="connsiteY2" fmla="*/ 1921248 h 1955126"/>
              </a:gdLst>
              <a:ahLst/>
              <a:cxnLst>
                <a:cxn ang="0">
                  <a:pos x="connsiteX0" y="connsiteY0"/>
                </a:cxn>
                <a:cxn ang="0">
                  <a:pos x="connsiteX1" y="connsiteY1"/>
                </a:cxn>
                <a:cxn ang="0">
                  <a:pos x="connsiteX2" y="connsiteY2"/>
                </a:cxn>
              </a:cxnLst>
              <a:rect l="l" t="t" r="r" b="b"/>
              <a:pathLst>
                <a:path w="2977335" h="1955126">
                  <a:moveTo>
                    <a:pt x="1256486" y="933471"/>
                  </a:moveTo>
                  <a:cubicBezTo>
                    <a:pt x="2204282" y="399600"/>
                    <a:pt x="3152078" y="-134271"/>
                    <a:pt x="2949819" y="30359"/>
                  </a:cubicBezTo>
                  <a:cubicBezTo>
                    <a:pt x="2747560" y="194988"/>
                    <a:pt x="-401570" y="2241100"/>
                    <a:pt x="42930" y="1921248"/>
                  </a:cubicBezTo>
                </a:path>
              </a:pathLst>
            </a:custGeom>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3" name="TextBox 22"/>
            <p:cNvSpPr txBox="1"/>
            <p:nvPr/>
          </p:nvSpPr>
          <p:spPr>
            <a:xfrm>
              <a:off x="-3280791" y="6104468"/>
              <a:ext cx="2892778" cy="307777"/>
            </a:xfrm>
            <a:prstGeom prst="rect">
              <a:avLst/>
            </a:prstGeom>
            <a:noFill/>
          </p:spPr>
          <p:txBody>
            <a:bodyPr wrap="square" rtlCol="0">
              <a:spAutoFit/>
            </a:bodyPr>
            <a:lstStyle/>
            <a:p>
              <a:pPr algn="ctr">
                <a:buNone/>
              </a:pPr>
              <a:r>
                <a:rPr lang="en-GB" sz="1400" dirty="0" smtClean="0"/>
                <a:t>Number of Incident Photons </a:t>
              </a:r>
              <a:endParaRPr lang="en-GB" sz="1400" dirty="0"/>
            </a:p>
          </p:txBody>
        </p:sp>
        <p:sp>
          <p:nvSpPr>
            <p:cNvPr id="28" name="Freeform 27"/>
            <p:cNvSpPr/>
            <p:nvPr/>
          </p:nvSpPr>
          <p:spPr>
            <a:xfrm>
              <a:off x="-3620055" y="4620662"/>
              <a:ext cx="2977335" cy="1955126"/>
            </a:xfrm>
            <a:custGeom>
              <a:avLst/>
              <a:gdLst>
                <a:gd name="connsiteX0" fmla="*/ 1256486 w 2977335"/>
                <a:gd name="connsiteY0" fmla="*/ 933471 h 1955126"/>
                <a:gd name="connsiteX1" fmla="*/ 2949819 w 2977335"/>
                <a:gd name="connsiteY1" fmla="*/ 30359 h 1955126"/>
                <a:gd name="connsiteX2" fmla="*/ 42930 w 2977335"/>
                <a:gd name="connsiteY2" fmla="*/ 1921248 h 1955126"/>
              </a:gdLst>
              <a:ahLst/>
              <a:cxnLst>
                <a:cxn ang="0">
                  <a:pos x="connsiteX0" y="connsiteY0"/>
                </a:cxn>
                <a:cxn ang="0">
                  <a:pos x="connsiteX1" y="connsiteY1"/>
                </a:cxn>
                <a:cxn ang="0">
                  <a:pos x="connsiteX2" y="connsiteY2"/>
                </a:cxn>
              </a:cxnLst>
              <a:rect l="l" t="t" r="r" b="b"/>
              <a:pathLst>
                <a:path w="2977335" h="1955126">
                  <a:moveTo>
                    <a:pt x="1256486" y="933471"/>
                  </a:moveTo>
                  <a:cubicBezTo>
                    <a:pt x="2204282" y="399600"/>
                    <a:pt x="3152078" y="-134271"/>
                    <a:pt x="2949819" y="30359"/>
                  </a:cubicBezTo>
                  <a:cubicBezTo>
                    <a:pt x="2747560" y="194988"/>
                    <a:pt x="-401570" y="2241100"/>
                    <a:pt x="42930" y="1921248"/>
                  </a:cubicBezTo>
                </a:path>
              </a:pathLst>
            </a:custGeom>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29" name="Straight Connector 28"/>
            <p:cNvCxnSpPr/>
            <p:nvPr/>
          </p:nvCxnSpPr>
          <p:spPr bwMode="auto">
            <a:xfrm flipV="1">
              <a:off x="-3253166" y="4519091"/>
              <a:ext cx="507865" cy="1559976"/>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bwMode="auto">
            <a:xfrm flipV="1">
              <a:off x="-3234877" y="4500417"/>
              <a:ext cx="1273948" cy="1558622"/>
            </a:xfrm>
            <a:prstGeom prst="line">
              <a:avLst/>
            </a:prstGeom>
            <a:ln>
              <a:solidFill>
                <a:schemeClr val="tx1">
                  <a:lumMod val="50000"/>
                  <a:lumOff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bwMode="auto">
            <a:xfrm flipV="1">
              <a:off x="-3270339" y="4519090"/>
              <a:ext cx="2840801" cy="1576604"/>
            </a:xfrm>
            <a:prstGeom prst="line">
              <a:avLst/>
            </a:prstGeom>
            <a:ln>
              <a:solidFill>
                <a:srgbClr val="008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rot="16200000">
              <a:off x="-4658556" y="4756473"/>
              <a:ext cx="2384779" cy="288785"/>
            </a:xfrm>
            <a:prstGeom prst="rect">
              <a:avLst/>
            </a:prstGeom>
            <a:noFill/>
          </p:spPr>
          <p:txBody>
            <a:bodyPr wrap="square" rtlCol="0">
              <a:spAutoFit/>
            </a:bodyPr>
            <a:lstStyle/>
            <a:p>
              <a:pPr algn="ctr">
                <a:buNone/>
              </a:pPr>
              <a:r>
                <a:rPr lang="en-GB" sz="1400" dirty="0" smtClean="0"/>
                <a:t>Digital Output</a:t>
              </a:r>
              <a:endParaRPr lang="en-GB" sz="1400" dirty="0"/>
            </a:p>
          </p:txBody>
        </p:sp>
        <p:cxnSp>
          <p:nvCxnSpPr>
            <p:cNvPr id="22" name="Straight Arrow Connector 21"/>
            <p:cNvCxnSpPr/>
            <p:nvPr/>
          </p:nvCxnSpPr>
          <p:spPr bwMode="auto">
            <a:xfrm>
              <a:off x="-3421903" y="6090355"/>
              <a:ext cx="3189111" cy="28222"/>
            </a:xfrm>
            <a:prstGeom prst="straightConnector1">
              <a:avLst/>
            </a:prstGeom>
            <a:noFill/>
            <a:ln w="2857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V="1">
              <a:off x="-3269503" y="3945466"/>
              <a:ext cx="2823" cy="2283178"/>
            </a:xfrm>
            <a:prstGeom prst="straightConnector1">
              <a:avLst/>
            </a:prstGeom>
            <a:noFill/>
            <a:ln w="28575" cap="flat" cmpd="sng" algn="ctr">
              <a:solidFill>
                <a:schemeClr val="tx1"/>
              </a:solidFill>
              <a:prstDash val="solid"/>
              <a:round/>
              <a:headEnd type="none" w="med" len="med"/>
              <a:tailEnd type="arrow"/>
            </a:ln>
            <a:effectLst/>
          </p:spPr>
        </p:cxnSp>
      </p:grpSp>
      <p:sp>
        <p:nvSpPr>
          <p:cNvPr id="37" name="TextBox 36"/>
          <p:cNvSpPr txBox="1"/>
          <p:nvPr/>
        </p:nvSpPr>
        <p:spPr>
          <a:xfrm>
            <a:off x="2282493" y="1547170"/>
            <a:ext cx="780292" cy="307777"/>
          </a:xfrm>
          <a:prstGeom prst="rect">
            <a:avLst/>
          </a:prstGeom>
          <a:noFill/>
        </p:spPr>
        <p:txBody>
          <a:bodyPr wrap="square" rtlCol="0">
            <a:spAutoFit/>
          </a:bodyPr>
          <a:lstStyle/>
          <a:p>
            <a:pPr algn="ctr">
              <a:buNone/>
            </a:pPr>
            <a:r>
              <a:rPr lang="en-GB" sz="1400" dirty="0" smtClean="0"/>
              <a:t>Low</a:t>
            </a:r>
            <a:endParaRPr lang="en-GB" sz="1400" dirty="0"/>
          </a:p>
        </p:txBody>
      </p:sp>
      <p:sp>
        <p:nvSpPr>
          <p:cNvPr id="38" name="TextBox 37"/>
          <p:cNvSpPr txBox="1"/>
          <p:nvPr/>
        </p:nvSpPr>
        <p:spPr>
          <a:xfrm>
            <a:off x="1407735" y="1344766"/>
            <a:ext cx="964052" cy="307777"/>
          </a:xfrm>
          <a:prstGeom prst="rect">
            <a:avLst/>
          </a:prstGeom>
          <a:noFill/>
        </p:spPr>
        <p:txBody>
          <a:bodyPr wrap="square" rtlCol="0">
            <a:spAutoFit/>
          </a:bodyPr>
          <a:lstStyle/>
          <a:p>
            <a:pPr algn="ctr">
              <a:buNone/>
            </a:pPr>
            <a:r>
              <a:rPr lang="en-GB" sz="1400" dirty="0" smtClean="0"/>
              <a:t>Medium</a:t>
            </a:r>
            <a:endParaRPr lang="en-GB" sz="1400" dirty="0"/>
          </a:p>
        </p:txBody>
      </p:sp>
      <p:sp>
        <p:nvSpPr>
          <p:cNvPr id="39" name="TextBox 38"/>
          <p:cNvSpPr txBox="1"/>
          <p:nvPr/>
        </p:nvSpPr>
        <p:spPr>
          <a:xfrm>
            <a:off x="551661" y="1291753"/>
            <a:ext cx="964052" cy="307777"/>
          </a:xfrm>
          <a:prstGeom prst="rect">
            <a:avLst/>
          </a:prstGeom>
          <a:noFill/>
        </p:spPr>
        <p:txBody>
          <a:bodyPr wrap="square" rtlCol="0">
            <a:spAutoFit/>
          </a:bodyPr>
          <a:lstStyle/>
          <a:p>
            <a:pPr algn="ctr">
              <a:buNone/>
            </a:pPr>
            <a:r>
              <a:rPr lang="en-GB" sz="1400" dirty="0" smtClean="0"/>
              <a:t>High</a:t>
            </a:r>
            <a:endParaRPr lang="en-GB" sz="1400" dirty="0"/>
          </a:p>
        </p:txBody>
      </p:sp>
      <p:sp>
        <p:nvSpPr>
          <p:cNvPr id="45" name="Rectangle 15"/>
          <p:cNvSpPr txBox="1">
            <a:spLocks noChangeAspect="1" noChangeArrowheads="1"/>
          </p:cNvSpPr>
          <p:nvPr/>
        </p:nvSpPr>
        <p:spPr bwMode="auto">
          <a:xfrm>
            <a:off x="137460" y="1111026"/>
            <a:ext cx="3616320" cy="31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1500" b="1" dirty="0" err="1" smtClean="0">
                <a:solidFill>
                  <a:srgbClr val="FD930A"/>
                </a:solidFill>
              </a:rPr>
              <a:t>Mult</a:t>
            </a:r>
            <a:r>
              <a:rPr lang="en-US" sz="1500" b="1" dirty="0" smtClean="0">
                <a:solidFill>
                  <a:srgbClr val="FD930A"/>
                </a:solidFill>
              </a:rPr>
              <a:t>. Linear Amplifiers + ADC</a:t>
            </a:r>
            <a:endParaRPr lang="en-GB" sz="1500" baseline="30000" dirty="0" smtClean="0">
              <a:solidFill>
                <a:srgbClr val="FD930A"/>
              </a:solidFill>
              <a:latin typeface="Arial" charset="0"/>
              <a:ea typeface="ＭＳ Ｐゴシック" charset="0"/>
              <a:sym typeface="Wingdings" charset="0"/>
            </a:endParaRPr>
          </a:p>
        </p:txBody>
      </p:sp>
      <p:sp>
        <p:nvSpPr>
          <p:cNvPr id="48" name="Rectangle 15"/>
          <p:cNvSpPr txBox="1">
            <a:spLocks noChangeAspect="1" noChangeArrowheads="1"/>
          </p:cNvSpPr>
          <p:nvPr/>
        </p:nvSpPr>
        <p:spPr bwMode="auto">
          <a:xfrm>
            <a:off x="289860" y="2933097"/>
            <a:ext cx="3616320" cy="31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1500" b="1" dirty="0" smtClean="0">
                <a:solidFill>
                  <a:srgbClr val="FD930A"/>
                </a:solidFill>
              </a:rPr>
              <a:t>Gain Switching Amplifier + ADC</a:t>
            </a:r>
            <a:endParaRPr lang="en-GB" sz="1500" baseline="30000" dirty="0" smtClean="0">
              <a:solidFill>
                <a:srgbClr val="FD930A"/>
              </a:solidFill>
              <a:latin typeface="Arial" charset="0"/>
              <a:ea typeface="ＭＳ Ｐゴシック" charset="0"/>
              <a:sym typeface="Wingdings" charset="0"/>
            </a:endParaRPr>
          </a:p>
        </p:txBody>
      </p:sp>
      <p:sp>
        <p:nvSpPr>
          <p:cNvPr id="49" name="Rectangle 15"/>
          <p:cNvSpPr txBox="1">
            <a:spLocks noChangeAspect="1" noChangeArrowheads="1"/>
          </p:cNvSpPr>
          <p:nvPr/>
        </p:nvSpPr>
        <p:spPr bwMode="auto">
          <a:xfrm>
            <a:off x="442260" y="4766927"/>
            <a:ext cx="3616320" cy="31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1500" b="1" dirty="0" smtClean="0">
                <a:solidFill>
                  <a:srgbClr val="FD930A"/>
                </a:solidFill>
              </a:rPr>
              <a:t>None Linear System + ADC</a:t>
            </a:r>
            <a:endParaRPr lang="en-GB" sz="1500" baseline="30000" dirty="0" smtClean="0">
              <a:solidFill>
                <a:srgbClr val="FD930A"/>
              </a:solidFill>
              <a:latin typeface="Arial" charset="0"/>
              <a:ea typeface="ＭＳ Ｐゴシック" charset="0"/>
              <a:sym typeface="Wingdings" charset="0"/>
            </a:endParaRPr>
          </a:p>
        </p:txBody>
      </p:sp>
      <p:pic>
        <p:nvPicPr>
          <p:cNvPr id="2" name="Picture 1" descr="AGIPD-Gain-Switching-Conce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903" y="3104620"/>
            <a:ext cx="1828378" cy="1633351"/>
          </a:xfrm>
          <a:prstGeom prst="rect">
            <a:avLst/>
          </a:prstGeom>
        </p:spPr>
      </p:pic>
      <p:cxnSp>
        <p:nvCxnSpPr>
          <p:cNvPr id="5" name="Straight Connector 4"/>
          <p:cNvCxnSpPr/>
          <p:nvPr/>
        </p:nvCxnSpPr>
        <p:spPr bwMode="auto">
          <a:xfrm>
            <a:off x="7840934" y="3724511"/>
            <a:ext cx="680197" cy="0"/>
          </a:xfrm>
          <a:prstGeom prst="line">
            <a:avLst/>
          </a:prstGeom>
          <a:noFill/>
          <a:ln w="19050" cap="flat" cmpd="sng" algn="ctr">
            <a:solidFill>
              <a:schemeClr val="tx1"/>
            </a:solidFill>
            <a:prstDash val="solid"/>
            <a:round/>
            <a:headEnd type="none" w="med" len="med"/>
            <a:tailEnd type="none" w="med" len="med"/>
          </a:ln>
          <a:effectLst/>
        </p:spPr>
      </p:cxnSp>
      <p:sp>
        <p:nvSpPr>
          <p:cNvPr id="50" name="TextBox 49"/>
          <p:cNvSpPr txBox="1"/>
          <p:nvPr/>
        </p:nvSpPr>
        <p:spPr>
          <a:xfrm>
            <a:off x="6881431" y="4751295"/>
            <a:ext cx="2117812" cy="276999"/>
          </a:xfrm>
          <a:prstGeom prst="rect">
            <a:avLst/>
          </a:prstGeom>
          <a:noFill/>
        </p:spPr>
        <p:txBody>
          <a:bodyPr wrap="none" rtlCol="0">
            <a:spAutoFit/>
          </a:bodyPr>
          <a:lstStyle/>
          <a:p>
            <a:pPr algn="r">
              <a:buNone/>
            </a:pPr>
            <a:r>
              <a:rPr lang="da-DK" sz="1200" dirty="0" smtClean="0"/>
              <a:t>Image: AGIPD Collaboration</a:t>
            </a:r>
            <a:endParaRPr lang="da-DK" sz="1200" dirty="0"/>
          </a:p>
        </p:txBody>
      </p:sp>
      <p:sp>
        <p:nvSpPr>
          <p:cNvPr id="52" name="TextBox 51"/>
          <p:cNvSpPr txBox="1"/>
          <p:nvPr/>
        </p:nvSpPr>
        <p:spPr>
          <a:xfrm>
            <a:off x="8045136" y="2991225"/>
            <a:ext cx="954107" cy="276999"/>
          </a:xfrm>
          <a:prstGeom prst="rect">
            <a:avLst/>
          </a:prstGeom>
          <a:noFill/>
        </p:spPr>
        <p:txBody>
          <a:bodyPr wrap="none" rtlCol="0">
            <a:spAutoFit/>
          </a:bodyPr>
          <a:lstStyle/>
          <a:p>
            <a:pPr algn="r">
              <a:buNone/>
            </a:pPr>
            <a:r>
              <a:rPr lang="da-DK" sz="1200" dirty="0" err="1" smtClean="0"/>
              <a:t>Image:RAL</a:t>
            </a:r>
            <a:endParaRPr lang="da-DK" sz="1200" dirty="0"/>
          </a:p>
        </p:txBody>
      </p:sp>
      <p:sp>
        <p:nvSpPr>
          <p:cNvPr id="53" name="TextBox 52"/>
          <p:cNvSpPr txBox="1"/>
          <p:nvPr/>
        </p:nvSpPr>
        <p:spPr>
          <a:xfrm>
            <a:off x="6940970" y="6143813"/>
            <a:ext cx="2074982" cy="276999"/>
          </a:xfrm>
          <a:prstGeom prst="rect">
            <a:avLst/>
          </a:prstGeom>
          <a:noFill/>
        </p:spPr>
        <p:txBody>
          <a:bodyPr wrap="none" rtlCol="0">
            <a:spAutoFit/>
          </a:bodyPr>
          <a:lstStyle/>
          <a:p>
            <a:pPr algn="r">
              <a:buNone/>
            </a:pPr>
            <a:r>
              <a:rPr lang="da-DK" sz="1200" dirty="0" smtClean="0"/>
              <a:t>Image: DSSC Collaboration</a:t>
            </a:r>
            <a:endParaRPr lang="da-DK" sz="1200" dirty="0"/>
          </a:p>
        </p:txBody>
      </p:sp>
      <p:pic>
        <p:nvPicPr>
          <p:cNvPr id="6" name="Picture 5" descr="DSSC-DePFET-Cross-Sec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4471" y="5182571"/>
            <a:ext cx="2554942" cy="943310"/>
          </a:xfrm>
          <a:prstGeom prst="rect">
            <a:avLst/>
          </a:prstGeom>
        </p:spPr>
      </p:pic>
    </p:spTree>
    <p:extLst>
      <p:ext uri="{BB962C8B-B14F-4D97-AF65-F5344CB8AC3E}">
        <p14:creationId xmlns:p14="http://schemas.microsoft.com/office/powerpoint/2010/main" val="35403448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7F17373-7C45-4563-BAB1-D7F59A214E86}" type="slidenum">
              <a:rPr lang="en-GB" smtClean="0"/>
              <a:pPr>
                <a:defRPr/>
              </a:pPr>
              <a:t>28</a:t>
            </a:fld>
            <a:endParaRPr lang="en-GB"/>
          </a:p>
        </p:txBody>
      </p:sp>
      <p:sp>
        <p:nvSpPr>
          <p:cNvPr id="9" name="Title 1"/>
          <p:cNvSpPr>
            <a:spLocks noGrp="1"/>
          </p:cNvSpPr>
          <p:nvPr>
            <p:ph type="title"/>
          </p:nvPr>
        </p:nvSpPr>
        <p:spPr>
          <a:xfrm>
            <a:off x="1093788" y="541338"/>
            <a:ext cx="7283450" cy="481012"/>
          </a:xfrm>
        </p:spPr>
        <p:txBody>
          <a:bodyPr/>
          <a:lstStyle/>
          <a:p>
            <a:r>
              <a:rPr lang="en-US" dirty="0" smtClean="0"/>
              <a:t>Dynamic Range Scan and Gain Validation</a:t>
            </a:r>
            <a:endParaRPr lang="en-US" dirty="0"/>
          </a:p>
        </p:txBody>
      </p:sp>
      <p:sp>
        <p:nvSpPr>
          <p:cNvPr id="26" name="Freeform 25"/>
          <p:cNvSpPr/>
          <p:nvPr/>
        </p:nvSpPr>
        <p:spPr>
          <a:xfrm>
            <a:off x="14111" y="3467906"/>
            <a:ext cx="8452556" cy="3083632"/>
          </a:xfrm>
          <a:custGeom>
            <a:avLst/>
            <a:gdLst>
              <a:gd name="connsiteX0" fmla="*/ 0 w 8452556"/>
              <a:gd name="connsiteY0" fmla="*/ 327983 h 3083632"/>
              <a:gd name="connsiteX1" fmla="*/ 2413000 w 8452556"/>
              <a:gd name="connsiteY1" fmla="*/ 200983 h 3083632"/>
              <a:gd name="connsiteX2" fmla="*/ 4938889 w 8452556"/>
              <a:gd name="connsiteY2" fmla="*/ 2684538 h 3083632"/>
              <a:gd name="connsiteX3" fmla="*/ 8452556 w 8452556"/>
              <a:gd name="connsiteY3" fmla="*/ 2416427 h 3083632"/>
            </a:gdLst>
            <a:ahLst/>
            <a:cxnLst>
              <a:cxn ang="0">
                <a:pos x="connsiteX0" y="connsiteY0"/>
              </a:cxn>
              <a:cxn ang="0">
                <a:pos x="connsiteX1" y="connsiteY1"/>
              </a:cxn>
              <a:cxn ang="0">
                <a:pos x="connsiteX2" y="connsiteY2"/>
              </a:cxn>
              <a:cxn ang="0">
                <a:pos x="connsiteX3" y="connsiteY3"/>
              </a:cxn>
            </a:cxnLst>
            <a:rect l="l" t="t" r="r" b="b"/>
            <a:pathLst>
              <a:path w="8452556" h="3083632">
                <a:moveTo>
                  <a:pt x="0" y="327983"/>
                </a:moveTo>
                <a:cubicBezTo>
                  <a:pt x="794926" y="68103"/>
                  <a:pt x="1589852" y="-191776"/>
                  <a:pt x="2413000" y="200983"/>
                </a:cubicBezTo>
                <a:cubicBezTo>
                  <a:pt x="3236148" y="593742"/>
                  <a:pt x="3932296" y="2315297"/>
                  <a:pt x="4938889" y="2684538"/>
                </a:cubicBezTo>
                <a:cubicBezTo>
                  <a:pt x="5945482" y="3053779"/>
                  <a:pt x="8377297" y="3465353"/>
                  <a:pt x="8452556" y="2416427"/>
                </a:cubicBezTo>
              </a:path>
            </a:pathLst>
          </a:custGeom>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grpSp>
        <p:nvGrpSpPr>
          <p:cNvPr id="8" name="Group 7"/>
          <p:cNvGrpSpPr/>
          <p:nvPr/>
        </p:nvGrpSpPr>
        <p:grpSpPr>
          <a:xfrm>
            <a:off x="0" y="4593785"/>
            <a:ext cx="3791130" cy="1904741"/>
            <a:chOff x="-28819" y="1047121"/>
            <a:chExt cx="3513705" cy="2712090"/>
          </a:xfrm>
        </p:grpSpPr>
        <p:sp>
          <p:nvSpPr>
            <p:cNvPr id="27" name="Freeform 26"/>
            <p:cNvSpPr/>
            <p:nvPr/>
          </p:nvSpPr>
          <p:spPr>
            <a:xfrm>
              <a:off x="324560" y="2102555"/>
              <a:ext cx="2969929" cy="1171220"/>
            </a:xfrm>
            <a:custGeom>
              <a:avLst/>
              <a:gdLst>
                <a:gd name="connsiteX0" fmla="*/ 0 w 3922889"/>
                <a:gd name="connsiteY0" fmla="*/ 877902 h 1315573"/>
                <a:gd name="connsiteX1" fmla="*/ 1284111 w 3922889"/>
                <a:gd name="connsiteY1" fmla="*/ 3013 h 1315573"/>
                <a:gd name="connsiteX2" fmla="*/ 2257778 w 3922889"/>
                <a:gd name="connsiteY2" fmla="*/ 1146013 h 1315573"/>
                <a:gd name="connsiteX3" fmla="*/ 3922889 w 3922889"/>
                <a:gd name="connsiteY3" fmla="*/ 793235 h 1315573"/>
                <a:gd name="connsiteX0" fmla="*/ 0 w 3922889"/>
                <a:gd name="connsiteY0" fmla="*/ 1022888 h 1164887"/>
                <a:gd name="connsiteX1" fmla="*/ 1284111 w 3922889"/>
                <a:gd name="connsiteY1" fmla="*/ 147999 h 1164887"/>
                <a:gd name="connsiteX2" fmla="*/ 2610555 w 3922889"/>
                <a:gd name="connsiteY2" fmla="*/ 77444 h 1164887"/>
                <a:gd name="connsiteX3" fmla="*/ 3922889 w 3922889"/>
                <a:gd name="connsiteY3" fmla="*/ 938221 h 1164887"/>
                <a:gd name="connsiteX0" fmla="*/ 0 w 3951112"/>
                <a:gd name="connsiteY0" fmla="*/ 1018841 h 1109698"/>
                <a:gd name="connsiteX1" fmla="*/ 1284111 w 3951112"/>
                <a:gd name="connsiteY1" fmla="*/ 143952 h 1109698"/>
                <a:gd name="connsiteX2" fmla="*/ 2610555 w 3951112"/>
                <a:gd name="connsiteY2" fmla="*/ 73397 h 1109698"/>
                <a:gd name="connsiteX3" fmla="*/ 3951112 w 3951112"/>
                <a:gd name="connsiteY3" fmla="*/ 877730 h 1109698"/>
                <a:gd name="connsiteX0" fmla="*/ 0 w 3951112"/>
                <a:gd name="connsiteY0" fmla="*/ 1029843 h 1029843"/>
                <a:gd name="connsiteX1" fmla="*/ 1284111 w 3951112"/>
                <a:gd name="connsiteY1" fmla="*/ 154954 h 1029843"/>
                <a:gd name="connsiteX2" fmla="*/ 2610555 w 3951112"/>
                <a:gd name="connsiteY2" fmla="*/ 84399 h 1029843"/>
                <a:gd name="connsiteX3" fmla="*/ 2624666 w 3951112"/>
                <a:gd name="connsiteY3" fmla="*/ 56175 h 1029843"/>
                <a:gd name="connsiteX4" fmla="*/ 3951112 w 3951112"/>
                <a:gd name="connsiteY4" fmla="*/ 888732 h 1029843"/>
                <a:gd name="connsiteX0" fmla="*/ 0 w 3951112"/>
                <a:gd name="connsiteY0" fmla="*/ 1030789 h 1030789"/>
                <a:gd name="connsiteX1" fmla="*/ 1284111 w 3951112"/>
                <a:gd name="connsiteY1" fmla="*/ 155900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030789 h 1030789"/>
                <a:gd name="connsiteX1" fmla="*/ 874889 w 3951112"/>
                <a:gd name="connsiteY1" fmla="*/ 339344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030789 h 1030789"/>
                <a:gd name="connsiteX1" fmla="*/ 874889 w 3951112"/>
                <a:gd name="connsiteY1" fmla="*/ 339344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030789 h 1030789"/>
                <a:gd name="connsiteX1" fmla="*/ 804333 w 3951112"/>
                <a:gd name="connsiteY1" fmla="*/ 212344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030789 h 1030789"/>
                <a:gd name="connsiteX1" fmla="*/ 804333 w 3951112"/>
                <a:gd name="connsiteY1" fmla="*/ 212344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030789 h 1030789"/>
                <a:gd name="connsiteX1" fmla="*/ 508000 w 3951112"/>
                <a:gd name="connsiteY1" fmla="*/ 522788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312646 h 1312646"/>
                <a:gd name="connsiteX1" fmla="*/ 508000 w 3951112"/>
                <a:gd name="connsiteY1" fmla="*/ 804645 h 1312646"/>
                <a:gd name="connsiteX2" fmla="*/ 1622777 w 3951112"/>
                <a:gd name="connsiteY2" fmla="*/ 313 h 1312646"/>
                <a:gd name="connsiteX3" fmla="*/ 2610555 w 3951112"/>
                <a:gd name="connsiteY3" fmla="*/ 367202 h 1312646"/>
                <a:gd name="connsiteX4" fmla="*/ 2624666 w 3951112"/>
                <a:gd name="connsiteY4" fmla="*/ 338978 h 1312646"/>
                <a:gd name="connsiteX5" fmla="*/ 3951112 w 3951112"/>
                <a:gd name="connsiteY5" fmla="*/ 1171535 h 1312646"/>
                <a:gd name="connsiteX0" fmla="*/ 0 w 3951112"/>
                <a:gd name="connsiteY0" fmla="*/ 1323852 h 1323852"/>
                <a:gd name="connsiteX1" fmla="*/ 508000 w 3951112"/>
                <a:gd name="connsiteY1" fmla="*/ 815851 h 1323852"/>
                <a:gd name="connsiteX2" fmla="*/ 1241777 w 3951112"/>
                <a:gd name="connsiteY2" fmla="*/ 265519 h 1323852"/>
                <a:gd name="connsiteX3" fmla="*/ 1622777 w 3951112"/>
                <a:gd name="connsiteY3" fmla="*/ 11519 h 1323852"/>
                <a:gd name="connsiteX4" fmla="*/ 2610555 w 3951112"/>
                <a:gd name="connsiteY4" fmla="*/ 378408 h 1323852"/>
                <a:gd name="connsiteX5" fmla="*/ 2624666 w 3951112"/>
                <a:gd name="connsiteY5" fmla="*/ 350184 h 1323852"/>
                <a:gd name="connsiteX6" fmla="*/ 3951112 w 3951112"/>
                <a:gd name="connsiteY6" fmla="*/ 1182741 h 1323852"/>
                <a:gd name="connsiteX0" fmla="*/ 0 w 3951112"/>
                <a:gd name="connsiteY0" fmla="*/ 1323852 h 1323852"/>
                <a:gd name="connsiteX1" fmla="*/ 508000 w 3951112"/>
                <a:gd name="connsiteY1" fmla="*/ 815851 h 1323852"/>
                <a:gd name="connsiteX2" fmla="*/ 1241777 w 3951112"/>
                <a:gd name="connsiteY2" fmla="*/ 265519 h 1323852"/>
                <a:gd name="connsiteX3" fmla="*/ 1622777 w 3951112"/>
                <a:gd name="connsiteY3" fmla="*/ 11519 h 1323852"/>
                <a:gd name="connsiteX4" fmla="*/ 2610555 w 3951112"/>
                <a:gd name="connsiteY4" fmla="*/ 378408 h 1323852"/>
                <a:gd name="connsiteX5" fmla="*/ 2624666 w 3951112"/>
                <a:gd name="connsiteY5" fmla="*/ 350184 h 1323852"/>
                <a:gd name="connsiteX6" fmla="*/ 3951112 w 3951112"/>
                <a:gd name="connsiteY6" fmla="*/ 1182741 h 1323852"/>
                <a:gd name="connsiteX0" fmla="*/ 0 w 3951112"/>
                <a:gd name="connsiteY0" fmla="*/ 1221052 h 1221052"/>
                <a:gd name="connsiteX1" fmla="*/ 508000 w 3951112"/>
                <a:gd name="connsiteY1" fmla="*/ 713051 h 1221052"/>
                <a:gd name="connsiteX2" fmla="*/ 1241777 w 3951112"/>
                <a:gd name="connsiteY2" fmla="*/ 162719 h 1221052"/>
                <a:gd name="connsiteX3" fmla="*/ 2342443 w 3951112"/>
                <a:gd name="connsiteY3" fmla="*/ 21608 h 1221052"/>
                <a:gd name="connsiteX4" fmla="*/ 2610555 w 3951112"/>
                <a:gd name="connsiteY4" fmla="*/ 275608 h 1221052"/>
                <a:gd name="connsiteX5" fmla="*/ 2624666 w 3951112"/>
                <a:gd name="connsiteY5" fmla="*/ 247384 h 1221052"/>
                <a:gd name="connsiteX6" fmla="*/ 3951112 w 3951112"/>
                <a:gd name="connsiteY6" fmla="*/ 1079941 h 1221052"/>
                <a:gd name="connsiteX0" fmla="*/ 0 w 3951112"/>
                <a:gd name="connsiteY0" fmla="*/ 1250639 h 1250639"/>
                <a:gd name="connsiteX1" fmla="*/ 508000 w 3951112"/>
                <a:gd name="connsiteY1" fmla="*/ 742638 h 1250639"/>
                <a:gd name="connsiteX2" fmla="*/ 1157110 w 3951112"/>
                <a:gd name="connsiteY2" fmla="*/ 93529 h 1250639"/>
                <a:gd name="connsiteX3" fmla="*/ 2342443 w 3951112"/>
                <a:gd name="connsiteY3" fmla="*/ 51195 h 1250639"/>
                <a:gd name="connsiteX4" fmla="*/ 2610555 w 3951112"/>
                <a:gd name="connsiteY4" fmla="*/ 305195 h 1250639"/>
                <a:gd name="connsiteX5" fmla="*/ 2624666 w 3951112"/>
                <a:gd name="connsiteY5" fmla="*/ 276971 h 1250639"/>
                <a:gd name="connsiteX6" fmla="*/ 3951112 w 3951112"/>
                <a:gd name="connsiteY6" fmla="*/ 1109528 h 1250639"/>
                <a:gd name="connsiteX0" fmla="*/ 0 w 3951112"/>
                <a:gd name="connsiteY0" fmla="*/ 1221052 h 1221052"/>
                <a:gd name="connsiteX1" fmla="*/ 508000 w 3951112"/>
                <a:gd name="connsiteY1" fmla="*/ 713051 h 1221052"/>
                <a:gd name="connsiteX2" fmla="*/ 1255888 w 3951112"/>
                <a:gd name="connsiteY2" fmla="*/ 162720 h 1221052"/>
                <a:gd name="connsiteX3" fmla="*/ 2342443 w 3951112"/>
                <a:gd name="connsiteY3" fmla="*/ 21608 h 1221052"/>
                <a:gd name="connsiteX4" fmla="*/ 2610555 w 3951112"/>
                <a:gd name="connsiteY4" fmla="*/ 275608 h 1221052"/>
                <a:gd name="connsiteX5" fmla="*/ 2624666 w 3951112"/>
                <a:gd name="connsiteY5" fmla="*/ 247384 h 1221052"/>
                <a:gd name="connsiteX6" fmla="*/ 3951112 w 3951112"/>
                <a:gd name="connsiteY6" fmla="*/ 1079941 h 1221052"/>
                <a:gd name="connsiteX0" fmla="*/ 0 w 3951112"/>
                <a:gd name="connsiteY0" fmla="*/ 1221052 h 1221052"/>
                <a:gd name="connsiteX1" fmla="*/ 508000 w 3951112"/>
                <a:gd name="connsiteY1" fmla="*/ 713051 h 1221052"/>
                <a:gd name="connsiteX2" fmla="*/ 1255888 w 3951112"/>
                <a:gd name="connsiteY2" fmla="*/ 162720 h 1221052"/>
                <a:gd name="connsiteX3" fmla="*/ 2342443 w 3951112"/>
                <a:gd name="connsiteY3" fmla="*/ 21608 h 1221052"/>
                <a:gd name="connsiteX4" fmla="*/ 2610555 w 3951112"/>
                <a:gd name="connsiteY4" fmla="*/ 275608 h 1221052"/>
                <a:gd name="connsiteX5" fmla="*/ 2624666 w 3951112"/>
                <a:gd name="connsiteY5" fmla="*/ 247384 h 1221052"/>
                <a:gd name="connsiteX6" fmla="*/ 3951112 w 3951112"/>
                <a:gd name="connsiteY6" fmla="*/ 1079941 h 1221052"/>
                <a:gd name="connsiteX0" fmla="*/ 0 w 3951112"/>
                <a:gd name="connsiteY0" fmla="*/ 1221052 h 1221052"/>
                <a:gd name="connsiteX1" fmla="*/ 508000 w 3951112"/>
                <a:gd name="connsiteY1" fmla="*/ 713051 h 1221052"/>
                <a:gd name="connsiteX2" fmla="*/ 1255888 w 3951112"/>
                <a:gd name="connsiteY2" fmla="*/ 162720 h 1221052"/>
                <a:gd name="connsiteX3" fmla="*/ 2342443 w 3951112"/>
                <a:gd name="connsiteY3" fmla="*/ 21608 h 1221052"/>
                <a:gd name="connsiteX4" fmla="*/ 2610555 w 3951112"/>
                <a:gd name="connsiteY4" fmla="*/ 275608 h 1221052"/>
                <a:gd name="connsiteX5" fmla="*/ 2624666 w 3951112"/>
                <a:gd name="connsiteY5" fmla="*/ 247384 h 1221052"/>
                <a:gd name="connsiteX6" fmla="*/ 3951112 w 3951112"/>
                <a:gd name="connsiteY6" fmla="*/ 1079941 h 1221052"/>
                <a:gd name="connsiteX0" fmla="*/ 0 w 3951112"/>
                <a:gd name="connsiteY0" fmla="*/ 1229761 h 1229761"/>
                <a:gd name="connsiteX1" fmla="*/ 508000 w 3951112"/>
                <a:gd name="connsiteY1" fmla="*/ 721760 h 1229761"/>
                <a:gd name="connsiteX2" fmla="*/ 1326443 w 3951112"/>
                <a:gd name="connsiteY2" fmla="*/ 129095 h 1229761"/>
                <a:gd name="connsiteX3" fmla="*/ 2342443 w 3951112"/>
                <a:gd name="connsiteY3" fmla="*/ 30317 h 1229761"/>
                <a:gd name="connsiteX4" fmla="*/ 2610555 w 3951112"/>
                <a:gd name="connsiteY4" fmla="*/ 284317 h 1229761"/>
                <a:gd name="connsiteX5" fmla="*/ 2624666 w 3951112"/>
                <a:gd name="connsiteY5" fmla="*/ 256093 h 1229761"/>
                <a:gd name="connsiteX6" fmla="*/ 3951112 w 3951112"/>
                <a:gd name="connsiteY6" fmla="*/ 1088650 h 1229761"/>
                <a:gd name="connsiteX0" fmla="*/ 0 w 3951112"/>
                <a:gd name="connsiteY0" fmla="*/ 1229761 h 1229761"/>
                <a:gd name="connsiteX1" fmla="*/ 508000 w 3951112"/>
                <a:gd name="connsiteY1" fmla="*/ 721760 h 1229761"/>
                <a:gd name="connsiteX2" fmla="*/ 1326443 w 3951112"/>
                <a:gd name="connsiteY2" fmla="*/ 129095 h 1229761"/>
                <a:gd name="connsiteX3" fmla="*/ 2342443 w 3951112"/>
                <a:gd name="connsiteY3" fmla="*/ 30317 h 1229761"/>
                <a:gd name="connsiteX4" fmla="*/ 2610555 w 3951112"/>
                <a:gd name="connsiteY4" fmla="*/ 284317 h 1229761"/>
                <a:gd name="connsiteX5" fmla="*/ 2624666 w 3951112"/>
                <a:gd name="connsiteY5" fmla="*/ 256093 h 1229761"/>
                <a:gd name="connsiteX6" fmla="*/ 3951112 w 3951112"/>
                <a:gd name="connsiteY6" fmla="*/ 1088650 h 1229761"/>
                <a:gd name="connsiteX0" fmla="*/ 0 w 3951112"/>
                <a:gd name="connsiteY0" fmla="*/ 1229761 h 1229761"/>
                <a:gd name="connsiteX1" fmla="*/ 508000 w 3951112"/>
                <a:gd name="connsiteY1" fmla="*/ 721760 h 1229761"/>
                <a:gd name="connsiteX2" fmla="*/ 1326443 w 3951112"/>
                <a:gd name="connsiteY2" fmla="*/ 129095 h 1229761"/>
                <a:gd name="connsiteX3" fmla="*/ 2342443 w 3951112"/>
                <a:gd name="connsiteY3" fmla="*/ 30317 h 1229761"/>
                <a:gd name="connsiteX4" fmla="*/ 2610555 w 3951112"/>
                <a:gd name="connsiteY4" fmla="*/ 284317 h 1229761"/>
                <a:gd name="connsiteX5" fmla="*/ 2624666 w 3951112"/>
                <a:gd name="connsiteY5" fmla="*/ 256093 h 1229761"/>
                <a:gd name="connsiteX6" fmla="*/ 3951112 w 3951112"/>
                <a:gd name="connsiteY6" fmla="*/ 1088650 h 1229761"/>
                <a:gd name="connsiteX0" fmla="*/ 0 w 3951112"/>
                <a:gd name="connsiteY0" fmla="*/ 1303450 h 1303450"/>
                <a:gd name="connsiteX1" fmla="*/ 508000 w 3951112"/>
                <a:gd name="connsiteY1" fmla="*/ 795449 h 1303450"/>
                <a:gd name="connsiteX2" fmla="*/ 1665110 w 3951112"/>
                <a:gd name="connsiteY2" fmla="*/ 61673 h 1303450"/>
                <a:gd name="connsiteX3" fmla="*/ 2342443 w 3951112"/>
                <a:gd name="connsiteY3" fmla="*/ 104006 h 1303450"/>
                <a:gd name="connsiteX4" fmla="*/ 2610555 w 3951112"/>
                <a:gd name="connsiteY4" fmla="*/ 358006 h 1303450"/>
                <a:gd name="connsiteX5" fmla="*/ 2624666 w 3951112"/>
                <a:gd name="connsiteY5" fmla="*/ 329782 h 1303450"/>
                <a:gd name="connsiteX6" fmla="*/ 3951112 w 3951112"/>
                <a:gd name="connsiteY6" fmla="*/ 1162339 h 1303450"/>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282221 w 3951112"/>
                <a:gd name="connsiteY1" fmla="*/ 1018097 h 1272096"/>
                <a:gd name="connsiteX2" fmla="*/ 508000 w 3951112"/>
                <a:gd name="connsiteY2" fmla="*/ 764095 h 1272096"/>
                <a:gd name="connsiteX3" fmla="*/ 1665110 w 3951112"/>
                <a:gd name="connsiteY3" fmla="*/ 30319 h 1272096"/>
                <a:gd name="connsiteX4" fmla="*/ 2342443 w 3951112"/>
                <a:gd name="connsiteY4" fmla="*/ 72652 h 1272096"/>
                <a:gd name="connsiteX5" fmla="*/ 2610555 w 3951112"/>
                <a:gd name="connsiteY5" fmla="*/ 326652 h 1272096"/>
                <a:gd name="connsiteX6" fmla="*/ 2624666 w 3951112"/>
                <a:gd name="connsiteY6" fmla="*/ 298428 h 1272096"/>
                <a:gd name="connsiteX7" fmla="*/ 3951112 w 3951112"/>
                <a:gd name="connsiteY7" fmla="*/ 1130985 h 1272096"/>
                <a:gd name="connsiteX0" fmla="*/ 1583486 w 5534598"/>
                <a:gd name="connsiteY0" fmla="*/ 1486664 h 1486664"/>
                <a:gd name="connsiteX1" fmla="*/ 3040 w 5534598"/>
                <a:gd name="connsiteY1" fmla="*/ 4998 h 1486664"/>
                <a:gd name="connsiteX2" fmla="*/ 2091486 w 5534598"/>
                <a:gd name="connsiteY2" fmla="*/ 978663 h 1486664"/>
                <a:gd name="connsiteX3" fmla="*/ 3248596 w 5534598"/>
                <a:gd name="connsiteY3" fmla="*/ 244887 h 1486664"/>
                <a:gd name="connsiteX4" fmla="*/ 3925929 w 5534598"/>
                <a:gd name="connsiteY4" fmla="*/ 287220 h 1486664"/>
                <a:gd name="connsiteX5" fmla="*/ 4194041 w 5534598"/>
                <a:gd name="connsiteY5" fmla="*/ 541220 h 1486664"/>
                <a:gd name="connsiteX6" fmla="*/ 4208152 w 5534598"/>
                <a:gd name="connsiteY6" fmla="*/ 512996 h 1486664"/>
                <a:gd name="connsiteX7" fmla="*/ 5534598 w 5534598"/>
                <a:gd name="connsiteY7" fmla="*/ 1345553 h 1486664"/>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18008 h 1218008"/>
                <a:gd name="connsiteX1" fmla="*/ 508000 w 3951112"/>
                <a:gd name="connsiteY1" fmla="*/ 710007 h 1218008"/>
                <a:gd name="connsiteX2" fmla="*/ 1608665 w 3951112"/>
                <a:gd name="connsiteY2" fmla="*/ 117342 h 1218008"/>
                <a:gd name="connsiteX3" fmla="*/ 2342443 w 3951112"/>
                <a:gd name="connsiteY3" fmla="*/ 18564 h 1218008"/>
                <a:gd name="connsiteX4" fmla="*/ 2610555 w 3951112"/>
                <a:gd name="connsiteY4" fmla="*/ 272564 h 1218008"/>
                <a:gd name="connsiteX5" fmla="*/ 2624666 w 3951112"/>
                <a:gd name="connsiteY5" fmla="*/ 244340 h 1218008"/>
                <a:gd name="connsiteX6" fmla="*/ 3951112 w 3951112"/>
                <a:gd name="connsiteY6" fmla="*/ 1076897 h 1218008"/>
                <a:gd name="connsiteX0" fmla="*/ 0 w 3951112"/>
                <a:gd name="connsiteY0" fmla="*/ 1218008 h 1218008"/>
                <a:gd name="connsiteX1" fmla="*/ 508000 w 3951112"/>
                <a:gd name="connsiteY1" fmla="*/ 710007 h 1218008"/>
                <a:gd name="connsiteX2" fmla="*/ 1608665 w 3951112"/>
                <a:gd name="connsiteY2" fmla="*/ 117342 h 1218008"/>
                <a:gd name="connsiteX3" fmla="*/ 2342443 w 3951112"/>
                <a:gd name="connsiteY3" fmla="*/ 18564 h 1218008"/>
                <a:gd name="connsiteX4" fmla="*/ 2610555 w 3951112"/>
                <a:gd name="connsiteY4" fmla="*/ 272564 h 1218008"/>
                <a:gd name="connsiteX5" fmla="*/ 3951112 w 3951112"/>
                <a:gd name="connsiteY5" fmla="*/ 1076897 h 1218008"/>
                <a:gd name="connsiteX0" fmla="*/ 0 w 3951112"/>
                <a:gd name="connsiteY0" fmla="*/ 1129833 h 1129833"/>
                <a:gd name="connsiteX1" fmla="*/ 508000 w 3951112"/>
                <a:gd name="connsiteY1" fmla="*/ 621832 h 1129833"/>
                <a:gd name="connsiteX2" fmla="*/ 1608665 w 3951112"/>
                <a:gd name="connsiteY2" fmla="*/ 29167 h 1129833"/>
                <a:gd name="connsiteX3" fmla="*/ 2610555 w 3951112"/>
                <a:gd name="connsiteY3" fmla="*/ 184389 h 1129833"/>
                <a:gd name="connsiteX4" fmla="*/ 3951112 w 3951112"/>
                <a:gd name="connsiteY4" fmla="*/ 988722 h 1129833"/>
                <a:gd name="connsiteX0" fmla="*/ 0 w 3951112"/>
                <a:gd name="connsiteY0" fmla="*/ 1132648 h 1132648"/>
                <a:gd name="connsiteX1" fmla="*/ 508000 w 3951112"/>
                <a:gd name="connsiteY1" fmla="*/ 624647 h 1132648"/>
                <a:gd name="connsiteX2" fmla="*/ 1608665 w 3951112"/>
                <a:gd name="connsiteY2" fmla="*/ 31982 h 1132648"/>
                <a:gd name="connsiteX3" fmla="*/ 2610555 w 3951112"/>
                <a:gd name="connsiteY3" fmla="*/ 187204 h 1132648"/>
                <a:gd name="connsiteX4" fmla="*/ 3951112 w 3951112"/>
                <a:gd name="connsiteY4" fmla="*/ 991537 h 1132648"/>
                <a:gd name="connsiteX0" fmla="*/ 0 w 4064001"/>
                <a:gd name="connsiteY0" fmla="*/ 1293038 h 1293038"/>
                <a:gd name="connsiteX1" fmla="*/ 508000 w 4064001"/>
                <a:gd name="connsiteY1" fmla="*/ 785037 h 1293038"/>
                <a:gd name="connsiteX2" fmla="*/ 1608665 w 4064001"/>
                <a:gd name="connsiteY2" fmla="*/ 192372 h 1293038"/>
                <a:gd name="connsiteX3" fmla="*/ 2610555 w 4064001"/>
                <a:gd name="connsiteY3" fmla="*/ 347594 h 1293038"/>
                <a:gd name="connsiteX4" fmla="*/ 4064001 w 4064001"/>
                <a:gd name="connsiteY4" fmla="*/ 37149 h 1293038"/>
                <a:gd name="connsiteX0" fmla="*/ 0 w 4064001"/>
                <a:gd name="connsiteY0" fmla="*/ 1328860 h 1328860"/>
                <a:gd name="connsiteX1" fmla="*/ 508000 w 4064001"/>
                <a:gd name="connsiteY1" fmla="*/ 820859 h 1328860"/>
                <a:gd name="connsiteX2" fmla="*/ 1608665 w 4064001"/>
                <a:gd name="connsiteY2" fmla="*/ 228194 h 1328860"/>
                <a:gd name="connsiteX3" fmla="*/ 2610555 w 4064001"/>
                <a:gd name="connsiteY3" fmla="*/ 101194 h 1328860"/>
                <a:gd name="connsiteX4" fmla="*/ 4064001 w 4064001"/>
                <a:gd name="connsiteY4" fmla="*/ 72971 h 1328860"/>
                <a:gd name="connsiteX0" fmla="*/ 0 w 4064001"/>
                <a:gd name="connsiteY0" fmla="*/ 1255889 h 1255889"/>
                <a:gd name="connsiteX1" fmla="*/ 508000 w 4064001"/>
                <a:gd name="connsiteY1" fmla="*/ 747888 h 1255889"/>
                <a:gd name="connsiteX2" fmla="*/ 1608665 w 4064001"/>
                <a:gd name="connsiteY2" fmla="*/ 155223 h 1255889"/>
                <a:gd name="connsiteX3" fmla="*/ 2610555 w 4064001"/>
                <a:gd name="connsiteY3" fmla="*/ 28223 h 1255889"/>
                <a:gd name="connsiteX4" fmla="*/ 4064001 w 4064001"/>
                <a:gd name="connsiteY4" fmla="*/ 0 h 1255889"/>
                <a:gd name="connsiteX0" fmla="*/ 0 w 4064001"/>
                <a:gd name="connsiteY0" fmla="*/ 1255889 h 1255889"/>
                <a:gd name="connsiteX1" fmla="*/ 508000 w 4064001"/>
                <a:gd name="connsiteY1" fmla="*/ 747888 h 1255889"/>
                <a:gd name="connsiteX2" fmla="*/ 1608665 w 4064001"/>
                <a:gd name="connsiteY2" fmla="*/ 155223 h 1255889"/>
                <a:gd name="connsiteX3" fmla="*/ 2610555 w 4064001"/>
                <a:gd name="connsiteY3" fmla="*/ 28223 h 1255889"/>
                <a:gd name="connsiteX4" fmla="*/ 4064001 w 4064001"/>
                <a:gd name="connsiteY4" fmla="*/ 0 h 1255889"/>
                <a:gd name="connsiteX0" fmla="*/ 0 w 4064001"/>
                <a:gd name="connsiteY0" fmla="*/ 1255889 h 1255889"/>
                <a:gd name="connsiteX1" fmla="*/ 508000 w 4064001"/>
                <a:gd name="connsiteY1" fmla="*/ 747888 h 1255889"/>
                <a:gd name="connsiteX2" fmla="*/ 1608665 w 4064001"/>
                <a:gd name="connsiteY2" fmla="*/ 155223 h 1255889"/>
                <a:gd name="connsiteX3" fmla="*/ 2610555 w 4064001"/>
                <a:gd name="connsiteY3" fmla="*/ 28223 h 1255889"/>
                <a:gd name="connsiteX4" fmla="*/ 4064001 w 4064001"/>
                <a:gd name="connsiteY4" fmla="*/ 0 h 1255889"/>
                <a:gd name="connsiteX0" fmla="*/ 0 w 4064001"/>
                <a:gd name="connsiteY0" fmla="*/ 1255889 h 1255889"/>
                <a:gd name="connsiteX1" fmla="*/ 508000 w 4064001"/>
                <a:gd name="connsiteY1" fmla="*/ 747888 h 1255889"/>
                <a:gd name="connsiteX2" fmla="*/ 1608665 w 4064001"/>
                <a:gd name="connsiteY2" fmla="*/ 155223 h 1255889"/>
                <a:gd name="connsiteX3" fmla="*/ 2610555 w 4064001"/>
                <a:gd name="connsiteY3" fmla="*/ 28223 h 1255889"/>
                <a:gd name="connsiteX4" fmla="*/ 4064001 w 4064001"/>
                <a:gd name="connsiteY4" fmla="*/ 0 h 1255889"/>
                <a:gd name="connsiteX0" fmla="*/ 0 w 4064001"/>
                <a:gd name="connsiteY0" fmla="*/ 1255889 h 1255889"/>
                <a:gd name="connsiteX1" fmla="*/ 508000 w 4064001"/>
                <a:gd name="connsiteY1" fmla="*/ 747888 h 1255889"/>
                <a:gd name="connsiteX2" fmla="*/ 1608665 w 4064001"/>
                <a:gd name="connsiteY2" fmla="*/ 155223 h 1255889"/>
                <a:gd name="connsiteX3" fmla="*/ 2610555 w 4064001"/>
                <a:gd name="connsiteY3" fmla="*/ 28223 h 1255889"/>
                <a:gd name="connsiteX4" fmla="*/ 4064001 w 4064001"/>
                <a:gd name="connsiteY4" fmla="*/ 0 h 1255889"/>
                <a:gd name="connsiteX0" fmla="*/ 0 w 4064001"/>
                <a:gd name="connsiteY0" fmla="*/ 1326444 h 1326444"/>
                <a:gd name="connsiteX1" fmla="*/ 508000 w 4064001"/>
                <a:gd name="connsiteY1" fmla="*/ 818443 h 1326444"/>
                <a:gd name="connsiteX2" fmla="*/ 1608665 w 4064001"/>
                <a:gd name="connsiteY2" fmla="*/ 225778 h 1326444"/>
                <a:gd name="connsiteX3" fmla="*/ 2624666 w 4064001"/>
                <a:gd name="connsiteY3" fmla="*/ 0 h 1326444"/>
                <a:gd name="connsiteX4" fmla="*/ 4064001 w 4064001"/>
                <a:gd name="connsiteY4" fmla="*/ 70555 h 1326444"/>
                <a:gd name="connsiteX0" fmla="*/ 0 w 4064001"/>
                <a:gd name="connsiteY0" fmla="*/ 1329134 h 1329134"/>
                <a:gd name="connsiteX1" fmla="*/ 508000 w 4064001"/>
                <a:gd name="connsiteY1" fmla="*/ 821133 h 1329134"/>
                <a:gd name="connsiteX2" fmla="*/ 1523998 w 4064001"/>
                <a:gd name="connsiteY2" fmla="*/ 172023 h 1329134"/>
                <a:gd name="connsiteX3" fmla="*/ 2624666 w 4064001"/>
                <a:gd name="connsiteY3" fmla="*/ 2690 h 1329134"/>
                <a:gd name="connsiteX4" fmla="*/ 4064001 w 4064001"/>
                <a:gd name="connsiteY4" fmla="*/ 73245 h 1329134"/>
                <a:gd name="connsiteX0" fmla="*/ 0 w 4120446"/>
                <a:gd name="connsiteY0" fmla="*/ 1377049 h 1377049"/>
                <a:gd name="connsiteX1" fmla="*/ 508000 w 4120446"/>
                <a:gd name="connsiteY1" fmla="*/ 869048 h 1377049"/>
                <a:gd name="connsiteX2" fmla="*/ 1523998 w 4120446"/>
                <a:gd name="connsiteY2" fmla="*/ 219938 h 1377049"/>
                <a:gd name="connsiteX3" fmla="*/ 2624666 w 4120446"/>
                <a:gd name="connsiteY3" fmla="*/ 50605 h 1377049"/>
                <a:gd name="connsiteX4" fmla="*/ 4120446 w 4120446"/>
                <a:gd name="connsiteY4" fmla="*/ 8271 h 1377049"/>
                <a:gd name="connsiteX0" fmla="*/ 0 w 4120446"/>
                <a:gd name="connsiteY0" fmla="*/ 1410947 h 1410947"/>
                <a:gd name="connsiteX1" fmla="*/ 508000 w 4120446"/>
                <a:gd name="connsiteY1" fmla="*/ 902946 h 1410947"/>
                <a:gd name="connsiteX2" fmla="*/ 1523998 w 4120446"/>
                <a:gd name="connsiteY2" fmla="*/ 253836 h 1410947"/>
                <a:gd name="connsiteX3" fmla="*/ 2596443 w 4120446"/>
                <a:gd name="connsiteY3" fmla="*/ 13947 h 1410947"/>
                <a:gd name="connsiteX4" fmla="*/ 4120446 w 4120446"/>
                <a:gd name="connsiteY4" fmla="*/ 42169 h 1410947"/>
                <a:gd name="connsiteX0" fmla="*/ 0 w 4120446"/>
                <a:gd name="connsiteY0" fmla="*/ 1449457 h 1449457"/>
                <a:gd name="connsiteX1" fmla="*/ 508000 w 4120446"/>
                <a:gd name="connsiteY1" fmla="*/ 941456 h 1449457"/>
                <a:gd name="connsiteX2" fmla="*/ 1523998 w 4120446"/>
                <a:gd name="connsiteY2" fmla="*/ 292346 h 1449457"/>
                <a:gd name="connsiteX3" fmla="*/ 2596443 w 4120446"/>
                <a:gd name="connsiteY3" fmla="*/ 52457 h 1449457"/>
                <a:gd name="connsiteX4" fmla="*/ 4120446 w 4120446"/>
                <a:gd name="connsiteY4" fmla="*/ 10124 h 1449457"/>
                <a:gd name="connsiteX0" fmla="*/ 0 w 4120446"/>
                <a:gd name="connsiteY0" fmla="*/ 1449457 h 1449457"/>
                <a:gd name="connsiteX1" fmla="*/ 508000 w 4120446"/>
                <a:gd name="connsiteY1" fmla="*/ 941456 h 1449457"/>
                <a:gd name="connsiteX2" fmla="*/ 1523998 w 4120446"/>
                <a:gd name="connsiteY2" fmla="*/ 292346 h 1449457"/>
                <a:gd name="connsiteX3" fmla="*/ 2596443 w 4120446"/>
                <a:gd name="connsiteY3" fmla="*/ 52457 h 1449457"/>
                <a:gd name="connsiteX4" fmla="*/ 4120446 w 4120446"/>
                <a:gd name="connsiteY4" fmla="*/ 10124 h 1449457"/>
                <a:gd name="connsiteX0" fmla="*/ 0 w 4120446"/>
                <a:gd name="connsiteY0" fmla="*/ 1449457 h 1449457"/>
                <a:gd name="connsiteX1" fmla="*/ 508000 w 4120446"/>
                <a:gd name="connsiteY1" fmla="*/ 941456 h 1449457"/>
                <a:gd name="connsiteX2" fmla="*/ 1523998 w 4120446"/>
                <a:gd name="connsiteY2" fmla="*/ 292346 h 1449457"/>
                <a:gd name="connsiteX3" fmla="*/ 2596443 w 4120446"/>
                <a:gd name="connsiteY3" fmla="*/ 52457 h 1449457"/>
                <a:gd name="connsiteX4" fmla="*/ 4120446 w 4120446"/>
                <a:gd name="connsiteY4" fmla="*/ 10124 h 1449457"/>
                <a:gd name="connsiteX0" fmla="*/ 0 w 4120446"/>
                <a:gd name="connsiteY0" fmla="*/ 1449457 h 1449457"/>
                <a:gd name="connsiteX1" fmla="*/ 508000 w 4120446"/>
                <a:gd name="connsiteY1" fmla="*/ 941456 h 1449457"/>
                <a:gd name="connsiteX2" fmla="*/ 1523998 w 4120446"/>
                <a:gd name="connsiteY2" fmla="*/ 292346 h 1449457"/>
                <a:gd name="connsiteX3" fmla="*/ 2596443 w 4120446"/>
                <a:gd name="connsiteY3" fmla="*/ 52457 h 1449457"/>
                <a:gd name="connsiteX4" fmla="*/ 4120446 w 4120446"/>
                <a:gd name="connsiteY4" fmla="*/ 10124 h 1449457"/>
                <a:gd name="connsiteX0" fmla="*/ 0 w 4120446"/>
                <a:gd name="connsiteY0" fmla="*/ 1452447 h 1452447"/>
                <a:gd name="connsiteX1" fmla="*/ 508000 w 4120446"/>
                <a:gd name="connsiteY1" fmla="*/ 944446 h 1452447"/>
                <a:gd name="connsiteX2" fmla="*/ 1340553 w 4120446"/>
                <a:gd name="connsiteY2" fmla="*/ 380003 h 1452447"/>
                <a:gd name="connsiteX3" fmla="*/ 2596443 w 4120446"/>
                <a:gd name="connsiteY3" fmla="*/ 55447 h 1452447"/>
                <a:gd name="connsiteX4" fmla="*/ 4120446 w 4120446"/>
                <a:gd name="connsiteY4" fmla="*/ 13114 h 1452447"/>
                <a:gd name="connsiteX0" fmla="*/ 0 w 4600224"/>
                <a:gd name="connsiteY0" fmla="*/ 1501526 h 1501526"/>
                <a:gd name="connsiteX1" fmla="*/ 508000 w 4600224"/>
                <a:gd name="connsiteY1" fmla="*/ 993525 h 1501526"/>
                <a:gd name="connsiteX2" fmla="*/ 1340553 w 4600224"/>
                <a:gd name="connsiteY2" fmla="*/ 429082 h 1501526"/>
                <a:gd name="connsiteX3" fmla="*/ 2596443 w 4600224"/>
                <a:gd name="connsiteY3" fmla="*/ 104526 h 1501526"/>
                <a:gd name="connsiteX4" fmla="*/ 4600224 w 4600224"/>
                <a:gd name="connsiteY4" fmla="*/ 5748 h 1501526"/>
                <a:gd name="connsiteX0" fmla="*/ 0 w 4600224"/>
                <a:gd name="connsiteY0" fmla="*/ 1501526 h 1501526"/>
                <a:gd name="connsiteX1" fmla="*/ 508000 w 4600224"/>
                <a:gd name="connsiteY1" fmla="*/ 993525 h 1501526"/>
                <a:gd name="connsiteX2" fmla="*/ 1340553 w 4600224"/>
                <a:gd name="connsiteY2" fmla="*/ 429082 h 1501526"/>
                <a:gd name="connsiteX3" fmla="*/ 2596443 w 4600224"/>
                <a:gd name="connsiteY3" fmla="*/ 104526 h 1501526"/>
                <a:gd name="connsiteX4" fmla="*/ 4600224 w 4600224"/>
                <a:gd name="connsiteY4" fmla="*/ 5748 h 1501526"/>
                <a:gd name="connsiteX0" fmla="*/ 0 w 4600224"/>
                <a:gd name="connsiteY0" fmla="*/ 1501526 h 1501526"/>
                <a:gd name="connsiteX1" fmla="*/ 508000 w 4600224"/>
                <a:gd name="connsiteY1" fmla="*/ 993525 h 1501526"/>
                <a:gd name="connsiteX2" fmla="*/ 1340553 w 4600224"/>
                <a:gd name="connsiteY2" fmla="*/ 429082 h 1501526"/>
                <a:gd name="connsiteX3" fmla="*/ 2596443 w 4600224"/>
                <a:gd name="connsiteY3" fmla="*/ 104526 h 1501526"/>
                <a:gd name="connsiteX4" fmla="*/ 4600224 w 4600224"/>
                <a:gd name="connsiteY4" fmla="*/ 5748 h 1501526"/>
                <a:gd name="connsiteX0" fmla="*/ 0 w 4614335"/>
                <a:gd name="connsiteY0" fmla="*/ 1569546 h 1569546"/>
                <a:gd name="connsiteX1" fmla="*/ 508000 w 4614335"/>
                <a:gd name="connsiteY1" fmla="*/ 1061545 h 1569546"/>
                <a:gd name="connsiteX2" fmla="*/ 1340553 w 4614335"/>
                <a:gd name="connsiteY2" fmla="*/ 497102 h 1569546"/>
                <a:gd name="connsiteX3" fmla="*/ 2596443 w 4614335"/>
                <a:gd name="connsiteY3" fmla="*/ 172546 h 1569546"/>
                <a:gd name="connsiteX4" fmla="*/ 4614335 w 4614335"/>
                <a:gd name="connsiteY4" fmla="*/ 3213 h 1569546"/>
                <a:gd name="connsiteX0" fmla="*/ 0 w 4614335"/>
                <a:gd name="connsiteY0" fmla="*/ 1566333 h 1566333"/>
                <a:gd name="connsiteX1" fmla="*/ 508000 w 4614335"/>
                <a:gd name="connsiteY1" fmla="*/ 1058332 h 1566333"/>
                <a:gd name="connsiteX2" fmla="*/ 1340553 w 4614335"/>
                <a:gd name="connsiteY2" fmla="*/ 493889 h 1566333"/>
                <a:gd name="connsiteX3" fmla="*/ 2596443 w 4614335"/>
                <a:gd name="connsiteY3" fmla="*/ 169333 h 1566333"/>
                <a:gd name="connsiteX4" fmla="*/ 4614335 w 4614335"/>
                <a:gd name="connsiteY4" fmla="*/ 0 h 1566333"/>
                <a:gd name="connsiteX0" fmla="*/ 0 w 4614335"/>
                <a:gd name="connsiteY0" fmla="*/ 1566333 h 1566333"/>
                <a:gd name="connsiteX1" fmla="*/ 508000 w 4614335"/>
                <a:gd name="connsiteY1" fmla="*/ 1058332 h 1566333"/>
                <a:gd name="connsiteX2" fmla="*/ 1269998 w 4614335"/>
                <a:gd name="connsiteY2" fmla="*/ 451555 h 1566333"/>
                <a:gd name="connsiteX3" fmla="*/ 2596443 w 4614335"/>
                <a:gd name="connsiteY3" fmla="*/ 169333 h 1566333"/>
                <a:gd name="connsiteX4" fmla="*/ 4614335 w 4614335"/>
                <a:gd name="connsiteY4" fmla="*/ 0 h 1566333"/>
                <a:gd name="connsiteX0" fmla="*/ 0 w 4614335"/>
                <a:gd name="connsiteY0" fmla="*/ 1566333 h 1566333"/>
                <a:gd name="connsiteX1" fmla="*/ 451555 w 4614335"/>
                <a:gd name="connsiteY1" fmla="*/ 1001888 h 1566333"/>
                <a:gd name="connsiteX2" fmla="*/ 1269998 w 4614335"/>
                <a:gd name="connsiteY2" fmla="*/ 451555 h 1566333"/>
                <a:gd name="connsiteX3" fmla="*/ 2596443 w 4614335"/>
                <a:gd name="connsiteY3" fmla="*/ 169333 h 1566333"/>
                <a:gd name="connsiteX4" fmla="*/ 4614335 w 4614335"/>
                <a:gd name="connsiteY4" fmla="*/ 0 h 1566333"/>
                <a:gd name="connsiteX0" fmla="*/ 0 w 4614335"/>
                <a:gd name="connsiteY0" fmla="*/ 1566333 h 1566333"/>
                <a:gd name="connsiteX1" fmla="*/ 451555 w 4614335"/>
                <a:gd name="connsiteY1" fmla="*/ 1001888 h 1566333"/>
                <a:gd name="connsiteX2" fmla="*/ 1269998 w 4614335"/>
                <a:gd name="connsiteY2" fmla="*/ 451555 h 1566333"/>
                <a:gd name="connsiteX3" fmla="*/ 2596443 w 4614335"/>
                <a:gd name="connsiteY3" fmla="*/ 98778 h 1566333"/>
                <a:gd name="connsiteX4" fmla="*/ 4614335 w 4614335"/>
                <a:gd name="connsiteY4" fmla="*/ 0 h 1566333"/>
                <a:gd name="connsiteX0" fmla="*/ 0 w 4614335"/>
                <a:gd name="connsiteY0" fmla="*/ 1566333 h 1566333"/>
                <a:gd name="connsiteX1" fmla="*/ 451555 w 4614335"/>
                <a:gd name="connsiteY1" fmla="*/ 1001888 h 1566333"/>
                <a:gd name="connsiteX2" fmla="*/ 1456813 w 4614335"/>
                <a:gd name="connsiteY2" fmla="*/ 502632 h 1566333"/>
                <a:gd name="connsiteX3" fmla="*/ 2596443 w 4614335"/>
                <a:gd name="connsiteY3" fmla="*/ 98778 h 1566333"/>
                <a:gd name="connsiteX4" fmla="*/ 4614335 w 4614335"/>
                <a:gd name="connsiteY4" fmla="*/ 0 h 1566333"/>
                <a:gd name="connsiteX0" fmla="*/ 0 w 4614335"/>
                <a:gd name="connsiteY0" fmla="*/ 1566333 h 1566333"/>
                <a:gd name="connsiteX1" fmla="*/ 451555 w 4614335"/>
                <a:gd name="connsiteY1" fmla="*/ 1001888 h 1566333"/>
                <a:gd name="connsiteX2" fmla="*/ 1456813 w 4614335"/>
                <a:gd name="connsiteY2" fmla="*/ 502632 h 1566333"/>
                <a:gd name="connsiteX3" fmla="*/ 2801940 w 4614335"/>
                <a:gd name="connsiteY3" fmla="*/ 269032 h 1566333"/>
                <a:gd name="connsiteX4" fmla="*/ 4614335 w 4614335"/>
                <a:gd name="connsiteY4" fmla="*/ 0 h 1566333"/>
                <a:gd name="connsiteX0" fmla="*/ 0 w 4670379"/>
                <a:gd name="connsiteY0" fmla="*/ 1396079 h 1396079"/>
                <a:gd name="connsiteX1" fmla="*/ 451555 w 4670379"/>
                <a:gd name="connsiteY1" fmla="*/ 831634 h 1396079"/>
                <a:gd name="connsiteX2" fmla="*/ 1456813 w 4670379"/>
                <a:gd name="connsiteY2" fmla="*/ 332378 h 1396079"/>
                <a:gd name="connsiteX3" fmla="*/ 2801940 w 4670379"/>
                <a:gd name="connsiteY3" fmla="*/ 98778 h 1396079"/>
                <a:gd name="connsiteX4" fmla="*/ 4670379 w 4670379"/>
                <a:gd name="connsiteY4" fmla="*/ 0 h 1396079"/>
                <a:gd name="connsiteX0" fmla="*/ 0 w 4390156"/>
                <a:gd name="connsiteY0" fmla="*/ 1413104 h 1413104"/>
                <a:gd name="connsiteX1" fmla="*/ 451555 w 4390156"/>
                <a:gd name="connsiteY1" fmla="*/ 848659 h 1413104"/>
                <a:gd name="connsiteX2" fmla="*/ 1456813 w 4390156"/>
                <a:gd name="connsiteY2" fmla="*/ 349403 h 1413104"/>
                <a:gd name="connsiteX3" fmla="*/ 2801940 w 4390156"/>
                <a:gd name="connsiteY3" fmla="*/ 115803 h 1413104"/>
                <a:gd name="connsiteX4" fmla="*/ 4390156 w 4390156"/>
                <a:gd name="connsiteY4" fmla="*/ 0 h 1413104"/>
                <a:gd name="connsiteX0" fmla="*/ 0 w 4390156"/>
                <a:gd name="connsiteY0" fmla="*/ 1413104 h 1413104"/>
                <a:gd name="connsiteX1" fmla="*/ 451555 w 4390156"/>
                <a:gd name="connsiteY1" fmla="*/ 848659 h 1413104"/>
                <a:gd name="connsiteX2" fmla="*/ 1456813 w 4390156"/>
                <a:gd name="connsiteY2" fmla="*/ 349403 h 1413104"/>
                <a:gd name="connsiteX3" fmla="*/ 2801940 w 4390156"/>
                <a:gd name="connsiteY3" fmla="*/ 115803 h 1413104"/>
                <a:gd name="connsiteX4" fmla="*/ 4390156 w 4390156"/>
                <a:gd name="connsiteY4" fmla="*/ 0 h 1413104"/>
                <a:gd name="connsiteX0" fmla="*/ 0 w 4390156"/>
                <a:gd name="connsiteY0" fmla="*/ 1413104 h 1413104"/>
                <a:gd name="connsiteX1" fmla="*/ 451555 w 4390156"/>
                <a:gd name="connsiteY1" fmla="*/ 848659 h 1413104"/>
                <a:gd name="connsiteX2" fmla="*/ 1456813 w 4390156"/>
                <a:gd name="connsiteY2" fmla="*/ 349403 h 1413104"/>
                <a:gd name="connsiteX3" fmla="*/ 2801940 w 4390156"/>
                <a:gd name="connsiteY3" fmla="*/ 115803 h 1413104"/>
                <a:gd name="connsiteX4" fmla="*/ 4390156 w 4390156"/>
                <a:gd name="connsiteY4" fmla="*/ 0 h 1413104"/>
                <a:gd name="connsiteX0" fmla="*/ 0 w 4390156"/>
                <a:gd name="connsiteY0" fmla="*/ 1413104 h 1413104"/>
                <a:gd name="connsiteX1" fmla="*/ 451555 w 4390156"/>
                <a:gd name="connsiteY1" fmla="*/ 848659 h 1413104"/>
                <a:gd name="connsiteX2" fmla="*/ 1456813 w 4390156"/>
                <a:gd name="connsiteY2" fmla="*/ 349403 h 1413104"/>
                <a:gd name="connsiteX3" fmla="*/ 2801940 w 4390156"/>
                <a:gd name="connsiteY3" fmla="*/ 115803 h 1413104"/>
                <a:gd name="connsiteX4" fmla="*/ 4390156 w 4390156"/>
                <a:gd name="connsiteY4" fmla="*/ 0 h 141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156" h="1413104">
                  <a:moveTo>
                    <a:pt x="0" y="1413104"/>
                  </a:moveTo>
                  <a:cubicBezTo>
                    <a:pt x="105833" y="1307271"/>
                    <a:pt x="208753" y="1025942"/>
                    <a:pt x="451555" y="848659"/>
                  </a:cubicBezTo>
                  <a:cubicBezTo>
                    <a:pt x="694357" y="671376"/>
                    <a:pt x="1065082" y="471546"/>
                    <a:pt x="1456813" y="349403"/>
                  </a:cubicBezTo>
                  <a:cubicBezTo>
                    <a:pt x="1848544" y="227260"/>
                    <a:pt x="2313049" y="174037"/>
                    <a:pt x="2801940" y="115803"/>
                  </a:cubicBezTo>
                  <a:cubicBezTo>
                    <a:pt x="3290831" y="57569"/>
                    <a:pt x="3910378" y="18815"/>
                    <a:pt x="4390156"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7" name="Straight Arrow Connector 6"/>
            <p:cNvCxnSpPr/>
            <p:nvPr/>
          </p:nvCxnSpPr>
          <p:spPr bwMode="auto">
            <a:xfrm>
              <a:off x="169333" y="3273778"/>
              <a:ext cx="3315553" cy="6830"/>
            </a:xfrm>
            <a:prstGeom prst="straightConnector1">
              <a:avLst/>
            </a:prstGeom>
            <a:noFill/>
            <a:ln w="28575" cap="flat" cmpd="sng" algn="ctr">
              <a:solidFill>
                <a:schemeClr val="tx1"/>
              </a:solidFill>
              <a:prstDash val="solid"/>
              <a:round/>
              <a:headEnd type="none" w="med" len="med"/>
              <a:tailEnd type="arrow"/>
            </a:ln>
            <a:effectLst/>
          </p:spPr>
        </p:cxnSp>
        <p:sp>
          <p:nvSpPr>
            <p:cNvPr id="11" name="TextBox 10"/>
            <p:cNvSpPr txBox="1"/>
            <p:nvPr/>
          </p:nvSpPr>
          <p:spPr>
            <a:xfrm>
              <a:off x="310445" y="3287891"/>
              <a:ext cx="2892778" cy="307777"/>
            </a:xfrm>
            <a:prstGeom prst="rect">
              <a:avLst/>
            </a:prstGeom>
            <a:noFill/>
          </p:spPr>
          <p:txBody>
            <a:bodyPr wrap="square" rtlCol="0">
              <a:spAutoFit/>
            </a:bodyPr>
            <a:lstStyle/>
            <a:p>
              <a:pPr algn="ctr">
                <a:buNone/>
              </a:pPr>
              <a:r>
                <a:rPr lang="en-GB" sz="1400" dirty="0" smtClean="0"/>
                <a:t>Number of Incident Photons </a:t>
              </a:r>
              <a:endParaRPr lang="en-GB" sz="1400" dirty="0"/>
            </a:p>
          </p:txBody>
        </p:sp>
        <p:sp>
          <p:nvSpPr>
            <p:cNvPr id="20" name="TextBox 19"/>
            <p:cNvSpPr txBox="1"/>
            <p:nvPr/>
          </p:nvSpPr>
          <p:spPr>
            <a:xfrm rot="16200000">
              <a:off x="-1066723" y="2090223"/>
              <a:ext cx="2384778" cy="298573"/>
            </a:xfrm>
            <a:prstGeom prst="rect">
              <a:avLst/>
            </a:prstGeom>
            <a:noFill/>
          </p:spPr>
          <p:txBody>
            <a:bodyPr wrap="square" rtlCol="0">
              <a:spAutoFit/>
            </a:bodyPr>
            <a:lstStyle/>
            <a:p>
              <a:pPr algn="ctr">
                <a:buNone/>
              </a:pPr>
              <a:r>
                <a:rPr lang="en-GB" sz="1400" dirty="0" smtClean="0"/>
                <a:t>Digital Output</a:t>
              </a:r>
              <a:endParaRPr lang="en-GB" sz="1400" dirty="0"/>
            </a:p>
          </p:txBody>
        </p:sp>
        <p:cxnSp>
          <p:nvCxnSpPr>
            <p:cNvPr id="21" name="Straight Arrow Connector 20"/>
            <p:cNvCxnSpPr/>
            <p:nvPr/>
          </p:nvCxnSpPr>
          <p:spPr bwMode="auto">
            <a:xfrm flipV="1">
              <a:off x="321733" y="1128889"/>
              <a:ext cx="2823" cy="2283178"/>
            </a:xfrm>
            <a:prstGeom prst="straightConnector1">
              <a:avLst/>
            </a:prstGeom>
            <a:noFill/>
            <a:ln w="28575" cap="flat" cmpd="sng" algn="ctr">
              <a:solidFill>
                <a:schemeClr val="tx1"/>
              </a:solidFill>
              <a:prstDash val="solid"/>
              <a:round/>
              <a:headEnd type="none" w="med" len="med"/>
              <a:tailEnd type="arrow"/>
            </a:ln>
            <a:effectLst/>
          </p:spPr>
        </p:cxnSp>
        <p:sp>
          <p:nvSpPr>
            <p:cNvPr id="25" name="Freeform 24"/>
            <p:cNvSpPr/>
            <p:nvPr/>
          </p:nvSpPr>
          <p:spPr>
            <a:xfrm>
              <a:off x="-28819" y="1804085"/>
              <a:ext cx="2977335" cy="1955126"/>
            </a:xfrm>
            <a:custGeom>
              <a:avLst/>
              <a:gdLst>
                <a:gd name="connsiteX0" fmla="*/ 1256486 w 2977335"/>
                <a:gd name="connsiteY0" fmla="*/ 933471 h 1955126"/>
                <a:gd name="connsiteX1" fmla="*/ 2949819 w 2977335"/>
                <a:gd name="connsiteY1" fmla="*/ 30359 h 1955126"/>
                <a:gd name="connsiteX2" fmla="*/ 42930 w 2977335"/>
                <a:gd name="connsiteY2" fmla="*/ 1921248 h 1955126"/>
              </a:gdLst>
              <a:ahLst/>
              <a:cxnLst>
                <a:cxn ang="0">
                  <a:pos x="connsiteX0" y="connsiteY0"/>
                </a:cxn>
                <a:cxn ang="0">
                  <a:pos x="connsiteX1" y="connsiteY1"/>
                </a:cxn>
                <a:cxn ang="0">
                  <a:pos x="connsiteX2" y="connsiteY2"/>
                </a:cxn>
              </a:cxnLst>
              <a:rect l="l" t="t" r="r" b="b"/>
              <a:pathLst>
                <a:path w="2977335" h="1955126">
                  <a:moveTo>
                    <a:pt x="1256486" y="933471"/>
                  </a:moveTo>
                  <a:cubicBezTo>
                    <a:pt x="2204282" y="399600"/>
                    <a:pt x="3152078" y="-134271"/>
                    <a:pt x="2949819" y="30359"/>
                  </a:cubicBezTo>
                  <a:cubicBezTo>
                    <a:pt x="2747560" y="194988"/>
                    <a:pt x="-401570" y="2241100"/>
                    <a:pt x="42930" y="1921248"/>
                  </a:cubicBezTo>
                </a:path>
              </a:pathLst>
            </a:custGeom>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grpSp>
      <p:grpSp>
        <p:nvGrpSpPr>
          <p:cNvPr id="10" name="Group 9"/>
          <p:cNvGrpSpPr/>
          <p:nvPr/>
        </p:nvGrpSpPr>
        <p:grpSpPr>
          <a:xfrm>
            <a:off x="24530" y="2782415"/>
            <a:ext cx="3766600" cy="1886068"/>
            <a:chOff x="21157" y="3556076"/>
            <a:chExt cx="3248760" cy="2703769"/>
          </a:xfrm>
        </p:grpSpPr>
        <p:cxnSp>
          <p:nvCxnSpPr>
            <p:cNvPr id="46" name="Straight Connector 45"/>
            <p:cNvCxnSpPr/>
            <p:nvPr/>
          </p:nvCxnSpPr>
          <p:spPr bwMode="auto">
            <a:xfrm flipV="1">
              <a:off x="366889" y="4279507"/>
              <a:ext cx="238801" cy="164716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39264" y="5952068"/>
              <a:ext cx="2892778" cy="307777"/>
            </a:xfrm>
            <a:prstGeom prst="rect">
              <a:avLst/>
            </a:prstGeom>
            <a:noFill/>
          </p:spPr>
          <p:txBody>
            <a:bodyPr wrap="square" rtlCol="0">
              <a:spAutoFit/>
            </a:bodyPr>
            <a:lstStyle/>
            <a:p>
              <a:pPr algn="ctr">
                <a:buNone/>
              </a:pPr>
              <a:r>
                <a:rPr lang="en-GB" sz="1400" dirty="0" smtClean="0"/>
                <a:t>Number of Incident Photons </a:t>
              </a:r>
              <a:endParaRPr lang="en-GB" sz="1400" dirty="0"/>
            </a:p>
          </p:txBody>
        </p:sp>
        <p:cxnSp>
          <p:nvCxnSpPr>
            <p:cNvPr id="42" name="Straight Arrow Connector 41"/>
            <p:cNvCxnSpPr/>
            <p:nvPr/>
          </p:nvCxnSpPr>
          <p:spPr bwMode="auto">
            <a:xfrm flipV="1">
              <a:off x="350552" y="3793066"/>
              <a:ext cx="2823" cy="2283178"/>
            </a:xfrm>
            <a:prstGeom prst="straightConnector1">
              <a:avLst/>
            </a:prstGeom>
            <a:noFill/>
            <a:ln w="28575" cap="flat" cmpd="sng" algn="ctr">
              <a:solidFill>
                <a:schemeClr val="tx1"/>
              </a:solidFill>
              <a:prstDash val="solid"/>
              <a:round/>
              <a:headEnd type="none" w="med" len="med"/>
              <a:tailEnd type="arrow"/>
            </a:ln>
            <a:effectLst/>
          </p:spPr>
        </p:cxnSp>
        <p:cxnSp>
          <p:nvCxnSpPr>
            <p:cNvPr id="47" name="Straight Connector 46"/>
            <p:cNvCxnSpPr/>
            <p:nvPr/>
          </p:nvCxnSpPr>
          <p:spPr bwMode="auto">
            <a:xfrm flipV="1">
              <a:off x="603939" y="4343763"/>
              <a:ext cx="762086" cy="1592488"/>
            </a:xfrm>
            <a:prstGeom prst="line">
              <a:avLst/>
            </a:prstGeom>
            <a:ln>
              <a:solidFill>
                <a:schemeClr val="tx1">
                  <a:lumMod val="50000"/>
                  <a:lumOff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bwMode="auto">
            <a:xfrm flipV="1">
              <a:off x="1366025" y="4418729"/>
              <a:ext cx="1636653" cy="1542161"/>
            </a:xfrm>
            <a:prstGeom prst="line">
              <a:avLst/>
            </a:prstGeom>
            <a:ln>
              <a:solidFill>
                <a:srgbClr val="008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rot="16200000">
              <a:off x="-1038501" y="4615734"/>
              <a:ext cx="2384779" cy="265463"/>
            </a:xfrm>
            <a:prstGeom prst="rect">
              <a:avLst/>
            </a:prstGeom>
            <a:noFill/>
          </p:spPr>
          <p:txBody>
            <a:bodyPr wrap="square" rtlCol="0">
              <a:spAutoFit/>
            </a:bodyPr>
            <a:lstStyle/>
            <a:p>
              <a:pPr algn="ctr">
                <a:buNone/>
              </a:pPr>
              <a:r>
                <a:rPr lang="en-GB" sz="1400" dirty="0" smtClean="0"/>
                <a:t>Digital Output</a:t>
              </a:r>
              <a:endParaRPr lang="en-GB" sz="1400" dirty="0"/>
            </a:p>
          </p:txBody>
        </p:sp>
        <p:cxnSp>
          <p:nvCxnSpPr>
            <p:cNvPr id="40" name="Straight Arrow Connector 39"/>
            <p:cNvCxnSpPr/>
            <p:nvPr/>
          </p:nvCxnSpPr>
          <p:spPr bwMode="auto">
            <a:xfrm>
              <a:off x="198152" y="5937955"/>
              <a:ext cx="3071765" cy="54190"/>
            </a:xfrm>
            <a:prstGeom prst="straightConnector1">
              <a:avLst/>
            </a:prstGeom>
            <a:noFill/>
            <a:ln w="28575" cap="flat" cmpd="sng" algn="ctr">
              <a:solidFill>
                <a:schemeClr val="tx1"/>
              </a:solidFill>
              <a:prstDash val="solid"/>
              <a:round/>
              <a:headEnd type="none" w="med" len="med"/>
              <a:tailEnd type="arrow"/>
            </a:ln>
            <a:effectLst/>
          </p:spPr>
        </p:cxnSp>
      </p:grpSp>
      <p:grpSp>
        <p:nvGrpSpPr>
          <p:cNvPr id="12" name="Group 11"/>
          <p:cNvGrpSpPr/>
          <p:nvPr/>
        </p:nvGrpSpPr>
        <p:grpSpPr>
          <a:xfrm>
            <a:off x="-130732" y="1101761"/>
            <a:ext cx="3940537" cy="1904741"/>
            <a:chOff x="-3772455" y="3708476"/>
            <a:chExt cx="3539663" cy="2867312"/>
          </a:xfrm>
        </p:grpSpPr>
        <p:sp>
          <p:nvSpPr>
            <p:cNvPr id="43" name="Freeform 42"/>
            <p:cNvSpPr/>
            <p:nvPr/>
          </p:nvSpPr>
          <p:spPr>
            <a:xfrm>
              <a:off x="-3772455" y="4468262"/>
              <a:ext cx="2977335" cy="1955126"/>
            </a:xfrm>
            <a:custGeom>
              <a:avLst/>
              <a:gdLst>
                <a:gd name="connsiteX0" fmla="*/ 1256486 w 2977335"/>
                <a:gd name="connsiteY0" fmla="*/ 933471 h 1955126"/>
                <a:gd name="connsiteX1" fmla="*/ 2949819 w 2977335"/>
                <a:gd name="connsiteY1" fmla="*/ 30359 h 1955126"/>
                <a:gd name="connsiteX2" fmla="*/ 42930 w 2977335"/>
                <a:gd name="connsiteY2" fmla="*/ 1921248 h 1955126"/>
              </a:gdLst>
              <a:ahLst/>
              <a:cxnLst>
                <a:cxn ang="0">
                  <a:pos x="connsiteX0" y="connsiteY0"/>
                </a:cxn>
                <a:cxn ang="0">
                  <a:pos x="connsiteX1" y="connsiteY1"/>
                </a:cxn>
                <a:cxn ang="0">
                  <a:pos x="connsiteX2" y="connsiteY2"/>
                </a:cxn>
              </a:cxnLst>
              <a:rect l="l" t="t" r="r" b="b"/>
              <a:pathLst>
                <a:path w="2977335" h="1955126">
                  <a:moveTo>
                    <a:pt x="1256486" y="933471"/>
                  </a:moveTo>
                  <a:cubicBezTo>
                    <a:pt x="2204282" y="399600"/>
                    <a:pt x="3152078" y="-134271"/>
                    <a:pt x="2949819" y="30359"/>
                  </a:cubicBezTo>
                  <a:cubicBezTo>
                    <a:pt x="2747560" y="194988"/>
                    <a:pt x="-401570" y="2241100"/>
                    <a:pt x="42930" y="1921248"/>
                  </a:cubicBezTo>
                </a:path>
              </a:pathLst>
            </a:custGeom>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3" name="TextBox 22"/>
            <p:cNvSpPr txBox="1"/>
            <p:nvPr/>
          </p:nvSpPr>
          <p:spPr>
            <a:xfrm>
              <a:off x="-3280791" y="6104468"/>
              <a:ext cx="2892778" cy="307777"/>
            </a:xfrm>
            <a:prstGeom prst="rect">
              <a:avLst/>
            </a:prstGeom>
            <a:noFill/>
          </p:spPr>
          <p:txBody>
            <a:bodyPr wrap="square" rtlCol="0">
              <a:spAutoFit/>
            </a:bodyPr>
            <a:lstStyle/>
            <a:p>
              <a:pPr algn="ctr">
                <a:buNone/>
              </a:pPr>
              <a:r>
                <a:rPr lang="en-GB" sz="1400" dirty="0" smtClean="0"/>
                <a:t>Number of Incident Photons </a:t>
              </a:r>
              <a:endParaRPr lang="en-GB" sz="1400" dirty="0"/>
            </a:p>
          </p:txBody>
        </p:sp>
        <p:sp>
          <p:nvSpPr>
            <p:cNvPr id="28" name="Freeform 27"/>
            <p:cNvSpPr/>
            <p:nvPr/>
          </p:nvSpPr>
          <p:spPr>
            <a:xfrm>
              <a:off x="-3620055" y="4620662"/>
              <a:ext cx="2977335" cy="1955126"/>
            </a:xfrm>
            <a:custGeom>
              <a:avLst/>
              <a:gdLst>
                <a:gd name="connsiteX0" fmla="*/ 1256486 w 2977335"/>
                <a:gd name="connsiteY0" fmla="*/ 933471 h 1955126"/>
                <a:gd name="connsiteX1" fmla="*/ 2949819 w 2977335"/>
                <a:gd name="connsiteY1" fmla="*/ 30359 h 1955126"/>
                <a:gd name="connsiteX2" fmla="*/ 42930 w 2977335"/>
                <a:gd name="connsiteY2" fmla="*/ 1921248 h 1955126"/>
              </a:gdLst>
              <a:ahLst/>
              <a:cxnLst>
                <a:cxn ang="0">
                  <a:pos x="connsiteX0" y="connsiteY0"/>
                </a:cxn>
                <a:cxn ang="0">
                  <a:pos x="connsiteX1" y="connsiteY1"/>
                </a:cxn>
                <a:cxn ang="0">
                  <a:pos x="connsiteX2" y="connsiteY2"/>
                </a:cxn>
              </a:cxnLst>
              <a:rect l="l" t="t" r="r" b="b"/>
              <a:pathLst>
                <a:path w="2977335" h="1955126">
                  <a:moveTo>
                    <a:pt x="1256486" y="933471"/>
                  </a:moveTo>
                  <a:cubicBezTo>
                    <a:pt x="2204282" y="399600"/>
                    <a:pt x="3152078" y="-134271"/>
                    <a:pt x="2949819" y="30359"/>
                  </a:cubicBezTo>
                  <a:cubicBezTo>
                    <a:pt x="2747560" y="194988"/>
                    <a:pt x="-401570" y="2241100"/>
                    <a:pt x="42930" y="1921248"/>
                  </a:cubicBezTo>
                </a:path>
              </a:pathLst>
            </a:custGeom>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29" name="Straight Connector 28"/>
            <p:cNvCxnSpPr/>
            <p:nvPr/>
          </p:nvCxnSpPr>
          <p:spPr bwMode="auto">
            <a:xfrm flipV="1">
              <a:off x="-3253166" y="4519091"/>
              <a:ext cx="507865" cy="1559976"/>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bwMode="auto">
            <a:xfrm flipV="1">
              <a:off x="-3234877" y="4500417"/>
              <a:ext cx="1273948" cy="1558622"/>
            </a:xfrm>
            <a:prstGeom prst="line">
              <a:avLst/>
            </a:prstGeom>
            <a:ln>
              <a:solidFill>
                <a:schemeClr val="tx1">
                  <a:lumMod val="50000"/>
                  <a:lumOff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bwMode="auto">
            <a:xfrm flipV="1">
              <a:off x="-3270339" y="4519090"/>
              <a:ext cx="2840801" cy="1576604"/>
            </a:xfrm>
            <a:prstGeom prst="line">
              <a:avLst/>
            </a:prstGeom>
            <a:ln>
              <a:solidFill>
                <a:srgbClr val="008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rot="16200000">
              <a:off x="-4658556" y="4756473"/>
              <a:ext cx="2384779" cy="288785"/>
            </a:xfrm>
            <a:prstGeom prst="rect">
              <a:avLst/>
            </a:prstGeom>
            <a:noFill/>
          </p:spPr>
          <p:txBody>
            <a:bodyPr wrap="square" rtlCol="0">
              <a:spAutoFit/>
            </a:bodyPr>
            <a:lstStyle/>
            <a:p>
              <a:pPr algn="ctr">
                <a:buNone/>
              </a:pPr>
              <a:r>
                <a:rPr lang="en-GB" sz="1400" dirty="0" smtClean="0"/>
                <a:t>Digital Output</a:t>
              </a:r>
              <a:endParaRPr lang="en-GB" sz="1400" dirty="0"/>
            </a:p>
          </p:txBody>
        </p:sp>
        <p:cxnSp>
          <p:nvCxnSpPr>
            <p:cNvPr id="22" name="Straight Arrow Connector 21"/>
            <p:cNvCxnSpPr/>
            <p:nvPr/>
          </p:nvCxnSpPr>
          <p:spPr bwMode="auto">
            <a:xfrm>
              <a:off x="-3421903" y="6090355"/>
              <a:ext cx="3189111" cy="28222"/>
            </a:xfrm>
            <a:prstGeom prst="straightConnector1">
              <a:avLst/>
            </a:prstGeom>
            <a:noFill/>
            <a:ln w="2857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V="1">
              <a:off x="-3269503" y="3945466"/>
              <a:ext cx="2823" cy="2283178"/>
            </a:xfrm>
            <a:prstGeom prst="straightConnector1">
              <a:avLst/>
            </a:prstGeom>
            <a:noFill/>
            <a:ln w="28575" cap="flat" cmpd="sng" algn="ctr">
              <a:solidFill>
                <a:schemeClr val="tx1"/>
              </a:solidFill>
              <a:prstDash val="solid"/>
              <a:round/>
              <a:headEnd type="none" w="med" len="med"/>
              <a:tailEnd type="arrow"/>
            </a:ln>
            <a:effectLst/>
          </p:spPr>
        </p:cxnSp>
      </p:grpSp>
      <p:sp>
        <p:nvSpPr>
          <p:cNvPr id="37" name="TextBox 36"/>
          <p:cNvSpPr txBox="1"/>
          <p:nvPr/>
        </p:nvSpPr>
        <p:spPr>
          <a:xfrm>
            <a:off x="2282493" y="1547170"/>
            <a:ext cx="780292" cy="307777"/>
          </a:xfrm>
          <a:prstGeom prst="rect">
            <a:avLst/>
          </a:prstGeom>
          <a:noFill/>
        </p:spPr>
        <p:txBody>
          <a:bodyPr wrap="square" rtlCol="0">
            <a:spAutoFit/>
          </a:bodyPr>
          <a:lstStyle/>
          <a:p>
            <a:pPr algn="ctr">
              <a:buNone/>
            </a:pPr>
            <a:r>
              <a:rPr lang="en-GB" sz="1400" dirty="0" smtClean="0"/>
              <a:t>Low</a:t>
            </a:r>
            <a:endParaRPr lang="en-GB" sz="1400" dirty="0"/>
          </a:p>
        </p:txBody>
      </p:sp>
      <p:sp>
        <p:nvSpPr>
          <p:cNvPr id="38" name="TextBox 37"/>
          <p:cNvSpPr txBox="1"/>
          <p:nvPr/>
        </p:nvSpPr>
        <p:spPr>
          <a:xfrm>
            <a:off x="1407735" y="1344766"/>
            <a:ext cx="964052" cy="307777"/>
          </a:xfrm>
          <a:prstGeom prst="rect">
            <a:avLst/>
          </a:prstGeom>
          <a:noFill/>
        </p:spPr>
        <p:txBody>
          <a:bodyPr wrap="square" rtlCol="0">
            <a:spAutoFit/>
          </a:bodyPr>
          <a:lstStyle/>
          <a:p>
            <a:pPr algn="ctr">
              <a:buNone/>
            </a:pPr>
            <a:r>
              <a:rPr lang="en-GB" sz="1400" dirty="0" smtClean="0"/>
              <a:t>Medium</a:t>
            </a:r>
            <a:endParaRPr lang="en-GB" sz="1400" dirty="0"/>
          </a:p>
        </p:txBody>
      </p:sp>
      <p:sp>
        <p:nvSpPr>
          <p:cNvPr id="39" name="TextBox 38"/>
          <p:cNvSpPr txBox="1"/>
          <p:nvPr/>
        </p:nvSpPr>
        <p:spPr>
          <a:xfrm>
            <a:off x="551661" y="1291753"/>
            <a:ext cx="964052" cy="307777"/>
          </a:xfrm>
          <a:prstGeom prst="rect">
            <a:avLst/>
          </a:prstGeom>
          <a:noFill/>
        </p:spPr>
        <p:txBody>
          <a:bodyPr wrap="square" rtlCol="0">
            <a:spAutoFit/>
          </a:bodyPr>
          <a:lstStyle/>
          <a:p>
            <a:pPr algn="ctr">
              <a:buNone/>
            </a:pPr>
            <a:r>
              <a:rPr lang="en-GB" sz="1400" dirty="0" smtClean="0"/>
              <a:t>High</a:t>
            </a:r>
            <a:endParaRPr lang="en-GB" sz="1400" dirty="0"/>
          </a:p>
        </p:txBody>
      </p:sp>
      <p:sp>
        <p:nvSpPr>
          <p:cNvPr id="45" name="Rectangle 15"/>
          <p:cNvSpPr txBox="1">
            <a:spLocks noChangeAspect="1" noChangeArrowheads="1"/>
          </p:cNvSpPr>
          <p:nvPr/>
        </p:nvSpPr>
        <p:spPr bwMode="auto">
          <a:xfrm>
            <a:off x="137460" y="1111026"/>
            <a:ext cx="3616320" cy="31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1500" b="1" dirty="0" err="1" smtClean="0">
                <a:solidFill>
                  <a:srgbClr val="FD930A"/>
                </a:solidFill>
              </a:rPr>
              <a:t>Mult</a:t>
            </a:r>
            <a:r>
              <a:rPr lang="en-US" sz="1500" b="1" dirty="0" smtClean="0">
                <a:solidFill>
                  <a:srgbClr val="FD930A"/>
                </a:solidFill>
              </a:rPr>
              <a:t>. Linear Amplifiers + ADC</a:t>
            </a:r>
            <a:endParaRPr lang="en-GB" sz="1500" baseline="30000" dirty="0" smtClean="0">
              <a:solidFill>
                <a:srgbClr val="FD930A"/>
              </a:solidFill>
              <a:latin typeface="Arial" charset="0"/>
              <a:ea typeface="ＭＳ Ｐゴシック" charset="0"/>
              <a:sym typeface="Wingdings" charset="0"/>
            </a:endParaRPr>
          </a:p>
        </p:txBody>
      </p:sp>
      <p:sp>
        <p:nvSpPr>
          <p:cNvPr id="48" name="Rectangle 15"/>
          <p:cNvSpPr txBox="1">
            <a:spLocks noChangeAspect="1" noChangeArrowheads="1"/>
          </p:cNvSpPr>
          <p:nvPr/>
        </p:nvSpPr>
        <p:spPr bwMode="auto">
          <a:xfrm>
            <a:off x="289860" y="2933097"/>
            <a:ext cx="3616320" cy="31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1500" b="1" dirty="0" smtClean="0">
                <a:solidFill>
                  <a:srgbClr val="FD930A"/>
                </a:solidFill>
              </a:rPr>
              <a:t>Gain Switching Amplifier + ADC</a:t>
            </a:r>
            <a:endParaRPr lang="en-GB" sz="1500" baseline="30000" dirty="0" smtClean="0">
              <a:solidFill>
                <a:srgbClr val="FD930A"/>
              </a:solidFill>
              <a:latin typeface="Arial" charset="0"/>
              <a:ea typeface="ＭＳ Ｐゴシック" charset="0"/>
              <a:sym typeface="Wingdings" charset="0"/>
            </a:endParaRPr>
          </a:p>
        </p:txBody>
      </p:sp>
      <p:sp>
        <p:nvSpPr>
          <p:cNvPr id="49" name="Rectangle 15"/>
          <p:cNvSpPr txBox="1">
            <a:spLocks noChangeAspect="1" noChangeArrowheads="1"/>
          </p:cNvSpPr>
          <p:nvPr/>
        </p:nvSpPr>
        <p:spPr bwMode="auto">
          <a:xfrm>
            <a:off x="442260" y="4766927"/>
            <a:ext cx="3616320" cy="31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1500" b="1" dirty="0" smtClean="0">
                <a:solidFill>
                  <a:srgbClr val="FD930A"/>
                </a:solidFill>
              </a:rPr>
              <a:t>None Linear System + ADC</a:t>
            </a:r>
            <a:endParaRPr lang="en-GB" sz="1500" baseline="30000" dirty="0" smtClean="0">
              <a:solidFill>
                <a:srgbClr val="FD930A"/>
              </a:solidFill>
              <a:latin typeface="Arial" charset="0"/>
              <a:ea typeface="ＭＳ Ｐゴシック" charset="0"/>
              <a:sym typeface="Wingdings" charset="0"/>
            </a:endParaRPr>
          </a:p>
        </p:txBody>
      </p:sp>
      <p:graphicFrame>
        <p:nvGraphicFramePr>
          <p:cNvPr id="3" name="Table 2"/>
          <p:cNvGraphicFramePr>
            <a:graphicFrameLocks noGrp="1"/>
          </p:cNvGraphicFramePr>
          <p:nvPr>
            <p:extLst>
              <p:ext uri="{D42A27DB-BD31-4B8C-83A1-F6EECF244321}">
                <p14:modId xmlns:p14="http://schemas.microsoft.com/office/powerpoint/2010/main" val="754296254"/>
              </p:ext>
            </p:extLst>
          </p:nvPr>
        </p:nvGraphicFramePr>
        <p:xfrm>
          <a:off x="4123761" y="1105649"/>
          <a:ext cx="4908174" cy="5288279"/>
        </p:xfrm>
        <a:graphic>
          <a:graphicData uri="http://schemas.openxmlformats.org/drawingml/2006/table">
            <a:tbl>
              <a:tblPr firstRow="1" bandRow="1">
                <a:tableStyleId>{5C22544A-7EE6-4342-B048-85BDC9FD1C3A}</a:tableStyleId>
              </a:tblPr>
              <a:tblGrid>
                <a:gridCol w="709705"/>
                <a:gridCol w="1643529"/>
                <a:gridCol w="2554940"/>
              </a:tblGrid>
              <a:tr h="370840">
                <a:tc>
                  <a:txBody>
                    <a:bodyPr/>
                    <a:lstStyle/>
                    <a:p>
                      <a:pPr algn="ctr"/>
                      <a:r>
                        <a:rPr lang="en-US" sz="1600" dirty="0" smtClean="0"/>
                        <a:t>Gain</a:t>
                      </a:r>
                      <a:endParaRPr lang="en-US" sz="1600" dirty="0"/>
                    </a:p>
                  </a:txBody>
                  <a:tcPr/>
                </a:tc>
                <a:tc>
                  <a:txBody>
                    <a:bodyPr/>
                    <a:lstStyle/>
                    <a:p>
                      <a:pPr algn="ctr"/>
                      <a:r>
                        <a:rPr lang="en-US" sz="1600" dirty="0" smtClean="0"/>
                        <a:t>Source</a:t>
                      </a:r>
                      <a:endParaRPr lang="en-US" sz="1600" dirty="0"/>
                    </a:p>
                  </a:txBody>
                  <a:tcPr/>
                </a:tc>
                <a:tc>
                  <a:txBody>
                    <a:bodyPr/>
                    <a:lstStyle/>
                    <a:p>
                      <a:pPr algn="ctr"/>
                      <a:r>
                        <a:rPr lang="en-US" sz="1600" dirty="0" smtClean="0"/>
                        <a:t>Detector</a:t>
                      </a:r>
                      <a:endParaRPr lang="en-US" sz="1600" dirty="0"/>
                    </a:p>
                  </a:txBody>
                  <a:tcPr/>
                </a:tc>
              </a:tr>
              <a:tr h="370840">
                <a:tc rowSpan="4">
                  <a:txBody>
                    <a:bodyPr/>
                    <a:lstStyle/>
                    <a:p>
                      <a:pPr algn="ctr"/>
                      <a:r>
                        <a:rPr lang="en-US" sz="1400" dirty="0" smtClean="0"/>
                        <a:t>High</a:t>
                      </a:r>
                      <a:endParaRPr lang="en-US" sz="1400" dirty="0"/>
                    </a:p>
                  </a:txBody>
                  <a:tcPr vert="vert27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smtClean="0"/>
                        <a:t>PulXar</a:t>
                      </a:r>
                      <a:r>
                        <a:rPr lang="en-US" sz="1400" dirty="0" smtClean="0"/>
                        <a:t>/</a:t>
                      </a:r>
                      <a:r>
                        <a:rPr lang="en-US" sz="1400" dirty="0" err="1" smtClean="0"/>
                        <a:t>Panter</a:t>
                      </a:r>
                      <a:endParaRPr lang="en-US" sz="1400" dirty="0" smtClean="0"/>
                    </a:p>
                  </a:txBody>
                  <a:tcPr/>
                </a:tc>
                <a:tc>
                  <a:txBody>
                    <a:bodyPr/>
                    <a:lstStyle/>
                    <a:p>
                      <a:r>
                        <a:rPr lang="en-US" sz="1400" kern="1200" dirty="0" smtClean="0">
                          <a:solidFill>
                            <a:schemeClr val="dk1"/>
                          </a:solidFill>
                          <a:effectLst/>
                          <a:latin typeface="+mn-lt"/>
                          <a:ea typeface="+mn-ea"/>
                          <a:cs typeface="+mn-cs"/>
                        </a:rPr>
                        <a:t>AGIPD, DSSC, LPD prototypes, FastCCD, SDD</a:t>
                      </a:r>
                    </a:p>
                  </a:txBody>
                  <a:tcPr/>
                </a:tc>
              </a:tr>
              <a:tr h="370840">
                <a:tc vMerge="1">
                  <a:txBody>
                    <a:bodyPr/>
                    <a:lstStyle/>
                    <a:p>
                      <a:endParaRPr lang="en-US" sz="1400" dirty="0"/>
                    </a:p>
                  </a:txBody>
                  <a:tcPr/>
                </a:tc>
                <a:tc>
                  <a:txBody>
                    <a:bodyPr/>
                    <a:lstStyle/>
                    <a:p>
                      <a:r>
                        <a:rPr lang="en-US" sz="1400" dirty="0" smtClean="0"/>
                        <a:t>Big</a:t>
                      </a:r>
                      <a:r>
                        <a:rPr lang="en-US" sz="1400" baseline="0" dirty="0" smtClean="0"/>
                        <a:t> Amber</a:t>
                      </a:r>
                      <a:endParaRPr lang="en-US" sz="1400" dirty="0"/>
                    </a:p>
                  </a:txBody>
                  <a:tcPr/>
                </a:tc>
                <a:tc>
                  <a:txBody>
                    <a:bodyPr/>
                    <a:lstStyle/>
                    <a:p>
                      <a:r>
                        <a:rPr lang="en-US" sz="1400" kern="1200" dirty="0" smtClean="0">
                          <a:solidFill>
                            <a:schemeClr val="dk1"/>
                          </a:solidFill>
                          <a:effectLst/>
                          <a:latin typeface="+mn-lt"/>
                          <a:ea typeface="+mn-ea"/>
                          <a:cs typeface="+mn-cs"/>
                        </a:rPr>
                        <a:t>AGIPD,</a:t>
                      </a:r>
                      <a:r>
                        <a:rPr lang="en-US" sz="1400" kern="1200" baseline="0" dirty="0" smtClean="0">
                          <a:solidFill>
                            <a:schemeClr val="dk1"/>
                          </a:solidFill>
                          <a:effectLst/>
                          <a:latin typeface="+mn-lt"/>
                          <a:ea typeface="+mn-ea"/>
                          <a:cs typeface="+mn-cs"/>
                        </a:rPr>
                        <a:t> </a:t>
                      </a:r>
                      <a:r>
                        <a:rPr lang="en-US" sz="1400" kern="1200" dirty="0" smtClean="0">
                          <a:solidFill>
                            <a:schemeClr val="dk1"/>
                          </a:solidFill>
                          <a:effectLst/>
                          <a:latin typeface="+mn-lt"/>
                          <a:ea typeface="+mn-ea"/>
                          <a:cs typeface="+mn-cs"/>
                        </a:rPr>
                        <a:t>DSSC, LPD</a:t>
                      </a:r>
                      <a:r>
                        <a:rPr lang="en-US" sz="1400" kern="1200" baseline="0" dirty="0" smtClean="0">
                          <a:solidFill>
                            <a:schemeClr val="dk1"/>
                          </a:solidFill>
                          <a:effectLst/>
                          <a:latin typeface="+mn-lt"/>
                          <a:ea typeface="+mn-ea"/>
                          <a:cs typeface="+mn-cs"/>
                        </a:rPr>
                        <a:t> </a:t>
                      </a:r>
                      <a:r>
                        <a:rPr lang="en-US" sz="1400" kern="1200" dirty="0" smtClean="0">
                          <a:solidFill>
                            <a:schemeClr val="dk1"/>
                          </a:solidFill>
                          <a:effectLst/>
                          <a:latin typeface="+mn-lt"/>
                          <a:ea typeface="+mn-ea"/>
                          <a:cs typeface="+mn-cs"/>
                        </a:rPr>
                        <a:t>prototypes and1 </a:t>
                      </a:r>
                      <a:r>
                        <a:rPr lang="en-US" sz="1400" kern="1200" dirty="0" err="1" smtClean="0">
                          <a:solidFill>
                            <a:schemeClr val="dk1"/>
                          </a:solidFill>
                          <a:effectLst/>
                          <a:latin typeface="+mn-lt"/>
                          <a:ea typeface="+mn-ea"/>
                          <a:cs typeface="+mn-cs"/>
                        </a:rPr>
                        <a:t>Mpixel</a:t>
                      </a:r>
                      <a:r>
                        <a:rPr lang="en-US" sz="1400" kern="1200" dirty="0" smtClean="0">
                          <a:solidFill>
                            <a:schemeClr val="dk1"/>
                          </a:solidFill>
                          <a:effectLst/>
                          <a:latin typeface="+mn-lt"/>
                          <a:ea typeface="+mn-ea"/>
                          <a:cs typeface="+mn-cs"/>
                        </a:rPr>
                        <a:t>,</a:t>
                      </a:r>
                      <a:r>
                        <a:rPr lang="en-US" sz="1400" kern="1200" baseline="0" dirty="0" smtClean="0">
                          <a:solidFill>
                            <a:schemeClr val="dk1"/>
                          </a:solidFill>
                          <a:effectLst/>
                          <a:latin typeface="+mn-lt"/>
                          <a:ea typeface="+mn-ea"/>
                          <a:cs typeface="+mn-cs"/>
                        </a:rPr>
                        <a:t> </a:t>
                      </a:r>
                      <a:r>
                        <a:rPr lang="en-US" sz="1400" kern="1200" dirty="0" smtClean="0">
                          <a:solidFill>
                            <a:schemeClr val="dk1"/>
                          </a:solidFill>
                          <a:effectLst/>
                          <a:latin typeface="+mn-lt"/>
                          <a:ea typeface="+mn-ea"/>
                          <a:cs typeface="+mn-cs"/>
                        </a:rPr>
                        <a:t>Gotthard</a:t>
                      </a:r>
                      <a:r>
                        <a:rPr lang="en-US" sz="1400" kern="1200" baseline="0" dirty="0" smtClean="0">
                          <a:solidFill>
                            <a:schemeClr val="dk1"/>
                          </a:solidFill>
                          <a:effectLst/>
                          <a:latin typeface="+mn-lt"/>
                          <a:ea typeface="+mn-ea"/>
                          <a:cs typeface="+mn-cs"/>
                        </a:rPr>
                        <a:t> V1/2</a:t>
                      </a:r>
                      <a:r>
                        <a:rPr lang="en-US" sz="1400" dirty="0" smtClean="0">
                          <a:effectLst/>
                          <a:latin typeface="+mn-lt"/>
                        </a:rPr>
                        <a:t> </a:t>
                      </a:r>
                      <a:endParaRPr lang="en-US" sz="1400" dirty="0">
                        <a:latin typeface="+mn-lt"/>
                      </a:endParaRPr>
                    </a:p>
                  </a:txBody>
                  <a:tcPr/>
                </a:tc>
              </a:tr>
              <a:tr h="370840">
                <a:tc vMerge="1">
                  <a:txBody>
                    <a:bodyPr/>
                    <a:lstStyle/>
                    <a:p>
                      <a:endParaRPr lang="en-US" sz="1400" dirty="0"/>
                    </a:p>
                  </a:txBody>
                  <a:tcPr/>
                </a:tc>
                <a:tc>
                  <a:txBody>
                    <a:bodyPr/>
                    <a:lstStyle/>
                    <a:p>
                      <a:r>
                        <a:rPr lang="en-US" sz="1400" dirty="0" smtClean="0"/>
                        <a:t>Little Amber</a:t>
                      </a:r>
                      <a:endParaRPr lang="en-US" sz="1400" dirty="0"/>
                    </a:p>
                  </a:txBody>
                  <a:tcPr/>
                </a:tc>
                <a:tc>
                  <a:txBody>
                    <a:bodyPr/>
                    <a:lstStyle/>
                    <a:p>
                      <a:r>
                        <a:rPr lang="en-US" sz="1400" kern="1200" dirty="0" smtClean="0">
                          <a:solidFill>
                            <a:schemeClr val="dk1"/>
                          </a:solidFill>
                          <a:effectLst/>
                          <a:latin typeface="+mn-lt"/>
                          <a:ea typeface="+mn-ea"/>
                          <a:cs typeface="+mn-cs"/>
                        </a:rPr>
                        <a:t>Gotthard</a:t>
                      </a:r>
                      <a:r>
                        <a:rPr lang="en-US" sz="1400" kern="1200" baseline="0" dirty="0" smtClean="0">
                          <a:solidFill>
                            <a:schemeClr val="dk1"/>
                          </a:solidFill>
                          <a:effectLst/>
                          <a:latin typeface="+mn-lt"/>
                          <a:ea typeface="+mn-ea"/>
                          <a:cs typeface="+mn-cs"/>
                        </a:rPr>
                        <a:t> V1</a:t>
                      </a:r>
                      <a:r>
                        <a:rPr lang="en-US" sz="1400" kern="1200" dirty="0" smtClean="0">
                          <a:solidFill>
                            <a:schemeClr val="dk1"/>
                          </a:solidFill>
                          <a:effectLst/>
                          <a:latin typeface="+mn-lt"/>
                          <a:ea typeface="+mn-ea"/>
                          <a:cs typeface="+mn-cs"/>
                        </a:rPr>
                        <a:t> and II,</a:t>
                      </a:r>
                      <a:r>
                        <a:rPr lang="en-US" sz="1400" kern="1200" baseline="0" dirty="0" smtClean="0">
                          <a:solidFill>
                            <a:schemeClr val="dk1"/>
                          </a:solidFill>
                          <a:effectLst/>
                          <a:latin typeface="+mn-lt"/>
                          <a:ea typeface="+mn-ea"/>
                          <a:cs typeface="+mn-cs"/>
                        </a:rPr>
                        <a:t> </a:t>
                      </a:r>
                      <a:r>
                        <a:rPr lang="en-US" sz="1400" kern="1200" dirty="0" smtClean="0">
                          <a:solidFill>
                            <a:schemeClr val="dk1"/>
                          </a:solidFill>
                          <a:effectLst/>
                          <a:latin typeface="+mn-lt"/>
                          <a:ea typeface="+mn-ea"/>
                          <a:cs typeface="+mn-cs"/>
                        </a:rPr>
                        <a:t>LPD 2-tile system</a:t>
                      </a:r>
                      <a:r>
                        <a:rPr lang="en-US" sz="1400" dirty="0" smtClean="0">
                          <a:effectLst/>
                          <a:latin typeface="+mn-lt"/>
                        </a:rPr>
                        <a:t> </a:t>
                      </a:r>
                      <a:endParaRPr lang="en-US" sz="1400" dirty="0">
                        <a:latin typeface="+mn-lt"/>
                      </a:endParaRPr>
                    </a:p>
                  </a:txBody>
                  <a:tcPr/>
                </a:tc>
              </a:tr>
              <a:tr h="370840">
                <a:tc vMerge="1">
                  <a:txBody>
                    <a:bodyPr/>
                    <a:lstStyle/>
                    <a:p>
                      <a:endParaRPr lang="en-US" sz="1400" dirty="0"/>
                    </a:p>
                  </a:txBody>
                  <a:tcPr/>
                </a:tc>
                <a:tc>
                  <a:txBody>
                    <a:bodyPr/>
                    <a:lstStyle/>
                    <a:p>
                      <a:r>
                        <a:rPr lang="en-US" sz="1400" dirty="0" smtClean="0"/>
                        <a:t>Phoebe</a:t>
                      </a:r>
                      <a:endParaRPr lang="en-US" sz="1400" dirty="0"/>
                    </a:p>
                  </a:txBody>
                  <a:tcPr/>
                </a:tc>
                <a:tc>
                  <a:txBody>
                    <a:bodyPr/>
                    <a:lstStyle/>
                    <a:p>
                      <a:r>
                        <a:rPr lang="en-US" sz="1400" kern="1200" dirty="0" smtClean="0">
                          <a:solidFill>
                            <a:schemeClr val="dk1"/>
                          </a:solidFill>
                          <a:effectLst/>
                          <a:latin typeface="+mn-lt"/>
                          <a:ea typeface="+mn-ea"/>
                          <a:cs typeface="+mn-cs"/>
                        </a:rPr>
                        <a:t>DSSC prototype and 1 </a:t>
                      </a:r>
                      <a:r>
                        <a:rPr lang="en-US" sz="1400" kern="1200" dirty="0" err="1" smtClean="0">
                          <a:solidFill>
                            <a:schemeClr val="dk1"/>
                          </a:solidFill>
                          <a:effectLst/>
                          <a:latin typeface="+mn-lt"/>
                          <a:ea typeface="+mn-ea"/>
                          <a:cs typeface="+mn-cs"/>
                        </a:rPr>
                        <a:t>Mpix</a:t>
                      </a:r>
                      <a:r>
                        <a:rPr lang="en-US" sz="1400" kern="1200" dirty="0" smtClean="0">
                          <a:solidFill>
                            <a:schemeClr val="dk1"/>
                          </a:solidFill>
                          <a:effectLst/>
                          <a:latin typeface="+mn-lt"/>
                          <a:ea typeface="+mn-ea"/>
                          <a:cs typeface="+mn-cs"/>
                        </a:rPr>
                        <a:t>, </a:t>
                      </a:r>
                      <a:r>
                        <a:rPr lang="en-US" sz="1400" kern="1200" dirty="0" err="1" smtClean="0">
                          <a:solidFill>
                            <a:schemeClr val="dk1"/>
                          </a:solidFill>
                          <a:effectLst/>
                          <a:latin typeface="+mn-lt"/>
                          <a:ea typeface="+mn-ea"/>
                          <a:cs typeface="+mn-cs"/>
                        </a:rPr>
                        <a:t>FastCDD</a:t>
                      </a:r>
                      <a:r>
                        <a:rPr lang="en-US" sz="1400" kern="1200" dirty="0" smtClean="0">
                          <a:solidFill>
                            <a:schemeClr val="dk1"/>
                          </a:solidFill>
                          <a:effectLst/>
                          <a:latin typeface="+mn-lt"/>
                          <a:ea typeface="+mn-ea"/>
                          <a:cs typeface="+mn-cs"/>
                        </a:rPr>
                        <a:t>, </a:t>
                      </a:r>
                      <a:r>
                        <a:rPr lang="en-US" sz="1400" kern="1200" dirty="0" err="1" smtClean="0">
                          <a:solidFill>
                            <a:schemeClr val="dk1"/>
                          </a:solidFill>
                          <a:effectLst/>
                          <a:latin typeface="+mn-lt"/>
                          <a:ea typeface="+mn-ea"/>
                          <a:cs typeface="+mn-cs"/>
                        </a:rPr>
                        <a:t>pnCDD</a:t>
                      </a:r>
                      <a:r>
                        <a:rPr lang="en-US" sz="1400" dirty="0" smtClean="0">
                          <a:effectLst/>
                          <a:latin typeface="+mn-lt"/>
                        </a:rPr>
                        <a:t> </a:t>
                      </a:r>
                      <a:endParaRPr lang="en-US" sz="1400" dirty="0">
                        <a:latin typeface="+mn-lt"/>
                      </a:endParaRPr>
                    </a:p>
                  </a:txBody>
                  <a:tcPr/>
                </a:tc>
              </a:tr>
              <a:tr h="370840">
                <a:tc rowSpan="5">
                  <a:txBody>
                    <a:bodyPr/>
                    <a:lstStyle/>
                    <a:p>
                      <a:pPr algn="ctr"/>
                      <a:r>
                        <a:rPr lang="en-US" sz="1400" dirty="0" smtClean="0"/>
                        <a:t>Medium to Low</a:t>
                      </a:r>
                      <a:endParaRPr lang="en-US" sz="1400" dirty="0"/>
                    </a:p>
                  </a:txBody>
                  <a:tcPr vert="vert27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smtClean="0"/>
                        <a:t>PulXar</a:t>
                      </a:r>
                      <a:r>
                        <a:rPr lang="en-US" sz="1400" dirty="0" smtClean="0"/>
                        <a:t>/</a:t>
                      </a:r>
                      <a:r>
                        <a:rPr lang="en-US" sz="1400" dirty="0" err="1" smtClean="0"/>
                        <a:t>Panter</a:t>
                      </a:r>
                      <a:endParaRPr lang="en-US" sz="1400" dirty="0" smtClean="0"/>
                    </a:p>
                  </a:txBody>
                  <a:tcPr/>
                </a:tc>
                <a:tc>
                  <a:txBody>
                    <a:bodyPr/>
                    <a:lstStyle/>
                    <a:p>
                      <a:r>
                        <a:rPr lang="en-US" sz="1400" kern="1200" dirty="0" smtClean="0">
                          <a:solidFill>
                            <a:schemeClr val="dk1"/>
                          </a:solidFill>
                          <a:effectLst/>
                          <a:latin typeface="+mn-lt"/>
                          <a:ea typeface="+mn-ea"/>
                          <a:cs typeface="+mn-cs"/>
                        </a:rPr>
                        <a:t>DSSC prototype and 1 </a:t>
                      </a:r>
                      <a:r>
                        <a:rPr lang="en-US" sz="1400" kern="1200" dirty="0" err="1" smtClean="0">
                          <a:solidFill>
                            <a:schemeClr val="dk1"/>
                          </a:solidFill>
                          <a:effectLst/>
                          <a:latin typeface="+mn-lt"/>
                          <a:ea typeface="+mn-ea"/>
                          <a:cs typeface="+mn-cs"/>
                        </a:rPr>
                        <a:t>Mpix</a:t>
                      </a:r>
                      <a:r>
                        <a:rPr lang="en-US" sz="1400" dirty="0" smtClean="0">
                          <a:effectLst/>
                          <a:latin typeface="+mn-lt"/>
                        </a:rPr>
                        <a:t> </a:t>
                      </a:r>
                      <a:endParaRPr lang="en-US" sz="1400" dirty="0">
                        <a:latin typeface="+mn-lt"/>
                      </a:endParaRPr>
                    </a:p>
                  </a:txBody>
                  <a:tcPr/>
                </a:tc>
              </a:tr>
              <a:tr h="370840">
                <a:tc vMerge="1">
                  <a:txBody>
                    <a:bodyPr/>
                    <a:lstStyle/>
                    <a:p>
                      <a:endParaRPr lang="en-US" sz="1600" dirty="0"/>
                    </a:p>
                  </a:txBody>
                  <a:tcPr/>
                </a:tc>
                <a:tc>
                  <a:txBody>
                    <a:bodyPr/>
                    <a:lstStyle/>
                    <a:p>
                      <a:r>
                        <a:rPr lang="en-US" sz="1400" dirty="0" smtClean="0"/>
                        <a:t>LED Array</a:t>
                      </a:r>
                      <a:endParaRPr lang="en-US" sz="1400" dirty="0"/>
                    </a:p>
                  </a:txBody>
                  <a:tcPr/>
                </a:tc>
                <a:tc>
                  <a:txBody>
                    <a:bodyPr/>
                    <a:lstStyle/>
                    <a:p>
                      <a:pPr algn="ctr">
                        <a:spcAft>
                          <a:spcPts val="0"/>
                        </a:spcAft>
                      </a:pPr>
                      <a:r>
                        <a:rPr lang="en-US" sz="1400" dirty="0">
                          <a:effectLst/>
                          <a:latin typeface="+mn-lt"/>
                          <a:ea typeface="ＭＳ 明朝"/>
                          <a:cs typeface="Times New Roman"/>
                        </a:rPr>
                        <a:t>DSSC prototype and 1 </a:t>
                      </a:r>
                      <a:r>
                        <a:rPr lang="en-US" sz="1400" dirty="0" err="1" smtClean="0">
                          <a:effectLst/>
                          <a:latin typeface="+mn-lt"/>
                          <a:ea typeface="ＭＳ 明朝"/>
                          <a:cs typeface="Times New Roman"/>
                        </a:rPr>
                        <a:t>Mpix</a:t>
                      </a:r>
                      <a:r>
                        <a:rPr lang="en-US" sz="1400" baseline="0" dirty="0" smtClean="0">
                          <a:effectLst/>
                          <a:latin typeface="+mn-lt"/>
                          <a:ea typeface="ＭＳ 明朝"/>
                          <a:cs typeface="Times New Roman"/>
                        </a:rPr>
                        <a:t> </a:t>
                      </a:r>
                      <a:r>
                        <a:rPr lang="en-US" sz="1400" dirty="0" smtClean="0">
                          <a:effectLst/>
                          <a:latin typeface="+mn-lt"/>
                          <a:ea typeface="ＭＳ 明朝"/>
                          <a:cs typeface="Times New Roman"/>
                        </a:rPr>
                        <a:t>LPD</a:t>
                      </a:r>
                      <a:endParaRPr lang="en-US" sz="1400" dirty="0">
                        <a:effectLst/>
                        <a:latin typeface="+mn-lt"/>
                        <a:ea typeface="ＭＳ 明朝"/>
                        <a:cs typeface="Times New Roman"/>
                      </a:endParaRPr>
                    </a:p>
                  </a:txBody>
                  <a:tcPr marL="68580" marR="68580" marT="0" marB="0" anchor="ctr"/>
                </a:tc>
              </a:tr>
              <a:tr h="370840">
                <a:tc vMerge="1">
                  <a:txBody>
                    <a:bodyPr/>
                    <a:lstStyle/>
                    <a:p>
                      <a:endParaRPr lang="en-US" sz="1600"/>
                    </a:p>
                  </a:txBody>
                  <a:tcPr/>
                </a:tc>
                <a:tc>
                  <a:txBody>
                    <a:bodyPr/>
                    <a:lstStyle/>
                    <a:p>
                      <a:r>
                        <a:rPr lang="en-US" sz="1400" dirty="0" smtClean="0"/>
                        <a:t>Internal</a:t>
                      </a:r>
                      <a:r>
                        <a:rPr lang="en-US" sz="1400" baseline="0" dirty="0" smtClean="0"/>
                        <a:t> Calibration Circuit</a:t>
                      </a:r>
                      <a:endParaRPr lang="en-US" sz="1400" dirty="0"/>
                    </a:p>
                  </a:txBody>
                  <a:tcPr/>
                </a:tc>
                <a:tc>
                  <a:txBody>
                    <a:bodyPr/>
                    <a:lstStyle/>
                    <a:p>
                      <a:pPr algn="ctr">
                        <a:spcAft>
                          <a:spcPts val="0"/>
                        </a:spcAft>
                      </a:pPr>
                      <a:r>
                        <a:rPr lang="en-US" sz="1400" dirty="0">
                          <a:effectLst/>
                          <a:latin typeface="+mn-lt"/>
                          <a:ea typeface="ＭＳ 明朝"/>
                          <a:cs typeface="Times New Roman"/>
                        </a:rPr>
                        <a:t>AGIPD/</a:t>
                      </a:r>
                      <a:r>
                        <a:rPr lang="en-US" sz="1400" dirty="0" smtClean="0">
                          <a:effectLst/>
                          <a:latin typeface="+mn-lt"/>
                          <a:ea typeface="ＭＳ 明朝"/>
                          <a:cs typeface="Times New Roman"/>
                        </a:rPr>
                        <a:t>LPD</a:t>
                      </a:r>
                      <a:endParaRPr lang="en-US" sz="1400" dirty="0">
                        <a:effectLst/>
                        <a:latin typeface="+mn-lt"/>
                        <a:ea typeface="ＭＳ 明朝"/>
                        <a:cs typeface="Times New Roman"/>
                      </a:endParaRPr>
                    </a:p>
                  </a:txBody>
                  <a:tcPr marL="68580" marR="68580" marT="0" marB="0" anchor="ctr"/>
                </a:tc>
              </a:tr>
              <a:tr h="370840">
                <a:tc vMerge="1">
                  <a:txBody>
                    <a:bodyPr/>
                    <a:lstStyle/>
                    <a:p>
                      <a:endParaRPr lang="en-US" sz="1600"/>
                    </a:p>
                  </a:txBody>
                  <a:tcPr/>
                </a:tc>
                <a:tc>
                  <a:txBody>
                    <a:bodyPr/>
                    <a:lstStyle/>
                    <a:p>
                      <a:r>
                        <a:rPr lang="en-US" sz="1400" dirty="0" smtClean="0"/>
                        <a:t>Synchrotrons</a:t>
                      </a:r>
                      <a:endParaRPr lang="en-US" sz="1400" dirty="0"/>
                    </a:p>
                  </a:txBody>
                  <a:tcPr/>
                </a:tc>
                <a:tc>
                  <a:txBody>
                    <a:bodyPr/>
                    <a:lstStyle/>
                    <a:p>
                      <a:pPr algn="ctr">
                        <a:spcAft>
                          <a:spcPts val="0"/>
                        </a:spcAft>
                      </a:pPr>
                      <a:r>
                        <a:rPr lang="en-US" sz="1400" dirty="0">
                          <a:effectLst/>
                          <a:latin typeface="+mn-lt"/>
                          <a:ea typeface="ＭＳ 明朝"/>
                          <a:cs typeface="Times New Roman"/>
                        </a:rPr>
                        <a:t>AGIPD/DSSC/LPD</a:t>
                      </a:r>
                    </a:p>
                    <a:p>
                      <a:pPr algn="ctr">
                        <a:spcAft>
                          <a:spcPts val="0"/>
                        </a:spcAft>
                      </a:pPr>
                      <a:r>
                        <a:rPr lang="en-US" sz="1400" dirty="0">
                          <a:effectLst/>
                          <a:latin typeface="+mn-lt"/>
                          <a:ea typeface="ＭＳ 明朝"/>
                          <a:cs typeface="Times New Roman"/>
                        </a:rPr>
                        <a:t>prototypes</a:t>
                      </a:r>
                    </a:p>
                  </a:txBody>
                  <a:tcPr marL="68580" marR="68580" marT="0" marB="0" anchor="ctr"/>
                </a:tc>
              </a:tr>
              <a:tr h="370840">
                <a:tc vMerge="1">
                  <a:txBody>
                    <a:bodyPr/>
                    <a:lstStyle/>
                    <a:p>
                      <a:endParaRPr lang="en-US" sz="1600" dirty="0"/>
                    </a:p>
                  </a:txBody>
                  <a:tcPr/>
                </a:tc>
                <a:tc>
                  <a:txBody>
                    <a:bodyPr/>
                    <a:lstStyle/>
                    <a:p>
                      <a:r>
                        <a:rPr lang="en-US" sz="1400" dirty="0" smtClean="0"/>
                        <a:t>LCLS</a:t>
                      </a:r>
                      <a:endParaRPr lang="en-US" sz="1400" dirty="0"/>
                    </a:p>
                  </a:txBody>
                  <a:tcPr/>
                </a:tc>
                <a:tc>
                  <a:txBody>
                    <a:bodyPr/>
                    <a:lstStyle/>
                    <a:p>
                      <a:r>
                        <a:rPr lang="en-US" sz="1400" kern="1200" dirty="0" smtClean="0">
                          <a:solidFill>
                            <a:schemeClr val="dk1"/>
                          </a:solidFill>
                          <a:effectLst/>
                          <a:latin typeface="+mn-lt"/>
                          <a:ea typeface="+mn-ea"/>
                          <a:cs typeface="+mn-cs"/>
                        </a:rPr>
                        <a:t>AGIPD/DSSC/LPD</a:t>
                      </a:r>
                    </a:p>
                    <a:p>
                      <a:r>
                        <a:rPr lang="en-US" sz="1400" kern="1200" dirty="0" smtClean="0">
                          <a:solidFill>
                            <a:schemeClr val="dk1"/>
                          </a:solidFill>
                          <a:effectLst/>
                          <a:latin typeface="+mn-lt"/>
                          <a:ea typeface="+mn-ea"/>
                          <a:cs typeface="+mn-cs"/>
                        </a:rPr>
                        <a:t>prototypes</a:t>
                      </a:r>
                      <a:endParaRPr lang="en-US" sz="1400" dirty="0">
                        <a:latin typeface="+mn-lt"/>
                      </a:endParaRPr>
                    </a:p>
                  </a:txBody>
                  <a:tcPr/>
                </a:tc>
              </a:tr>
              <a:tr h="370840">
                <a:tc>
                  <a:txBody>
                    <a:bodyPr/>
                    <a:lstStyle/>
                    <a:p>
                      <a:pPr algn="ctr"/>
                      <a:r>
                        <a:rPr lang="en-US" sz="1400" dirty="0" smtClean="0"/>
                        <a:t>All</a:t>
                      </a:r>
                      <a:endParaRPr lang="en-US" sz="1400" dirty="0"/>
                    </a:p>
                  </a:txBody>
                  <a:tcPr vert="vert270"/>
                </a:tc>
                <a:tc>
                  <a:txBody>
                    <a:bodyPr/>
                    <a:lstStyle/>
                    <a:p>
                      <a:r>
                        <a:rPr lang="en-US" sz="1400" dirty="0" smtClean="0"/>
                        <a:t>XFEL</a:t>
                      </a:r>
                      <a:endParaRPr lang="en-US" sz="1400" dirty="0"/>
                    </a:p>
                  </a:txBody>
                  <a:tcPr/>
                </a:tc>
                <a:tc>
                  <a:txBody>
                    <a:bodyPr/>
                    <a:lstStyle/>
                    <a:p>
                      <a:r>
                        <a:rPr lang="en-US" sz="1400" dirty="0" smtClean="0">
                          <a:latin typeface="+mn-lt"/>
                        </a:rPr>
                        <a:t>Validation</a:t>
                      </a:r>
                      <a:r>
                        <a:rPr lang="en-US" sz="1400" baseline="0" dirty="0" smtClean="0">
                          <a:latin typeface="+mn-lt"/>
                        </a:rPr>
                        <a:t> for all detectors</a:t>
                      </a:r>
                      <a:endParaRPr lang="en-US" sz="1400" dirty="0">
                        <a:latin typeface="+mn-lt"/>
                      </a:endParaRPr>
                    </a:p>
                  </a:txBody>
                  <a:tcPr/>
                </a:tc>
              </a:tr>
            </a:tbl>
          </a:graphicData>
        </a:graphic>
      </p:graphicFrame>
      <p:sp>
        <p:nvSpPr>
          <p:cNvPr id="13" name="Oval 12"/>
          <p:cNvSpPr/>
          <p:nvPr/>
        </p:nvSpPr>
        <p:spPr bwMode="auto">
          <a:xfrm>
            <a:off x="635000" y="4362824"/>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5" name="Oval 54"/>
          <p:cNvSpPr/>
          <p:nvPr/>
        </p:nvSpPr>
        <p:spPr bwMode="auto">
          <a:xfrm>
            <a:off x="682812" y="4313518"/>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6" name="Oval 55"/>
          <p:cNvSpPr/>
          <p:nvPr/>
        </p:nvSpPr>
        <p:spPr bwMode="auto">
          <a:xfrm>
            <a:off x="723153" y="4264212"/>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7" name="Oval 56"/>
          <p:cNvSpPr/>
          <p:nvPr/>
        </p:nvSpPr>
        <p:spPr bwMode="auto">
          <a:xfrm>
            <a:off x="890494" y="4058024"/>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8" name="Oval 57"/>
          <p:cNvSpPr/>
          <p:nvPr/>
        </p:nvSpPr>
        <p:spPr bwMode="auto">
          <a:xfrm>
            <a:off x="1057836" y="3859306"/>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9" name="Oval 58"/>
          <p:cNvSpPr/>
          <p:nvPr/>
        </p:nvSpPr>
        <p:spPr bwMode="auto">
          <a:xfrm>
            <a:off x="1210236" y="3660589"/>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0" name="Oval 59"/>
          <p:cNvSpPr/>
          <p:nvPr/>
        </p:nvSpPr>
        <p:spPr bwMode="auto">
          <a:xfrm>
            <a:off x="1407458" y="3402106"/>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1" name="Oval 60"/>
          <p:cNvSpPr/>
          <p:nvPr/>
        </p:nvSpPr>
        <p:spPr bwMode="auto">
          <a:xfrm>
            <a:off x="1455270" y="3352800"/>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2" name="Oval 61"/>
          <p:cNvSpPr/>
          <p:nvPr/>
        </p:nvSpPr>
        <p:spPr bwMode="auto">
          <a:xfrm>
            <a:off x="1495611" y="3303494"/>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3" name="Oval 62"/>
          <p:cNvSpPr/>
          <p:nvPr/>
        </p:nvSpPr>
        <p:spPr bwMode="auto">
          <a:xfrm>
            <a:off x="1571812" y="4358342"/>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4" name="Oval 63"/>
          <p:cNvSpPr/>
          <p:nvPr/>
        </p:nvSpPr>
        <p:spPr bwMode="auto">
          <a:xfrm>
            <a:off x="1671918" y="4301565"/>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5" name="Oval 64"/>
          <p:cNvSpPr/>
          <p:nvPr/>
        </p:nvSpPr>
        <p:spPr bwMode="auto">
          <a:xfrm>
            <a:off x="1742141" y="4252259"/>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6" name="Oval 65"/>
          <p:cNvSpPr/>
          <p:nvPr/>
        </p:nvSpPr>
        <p:spPr bwMode="auto">
          <a:xfrm>
            <a:off x="2133601" y="4053542"/>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7" name="Oval 66"/>
          <p:cNvSpPr/>
          <p:nvPr/>
        </p:nvSpPr>
        <p:spPr bwMode="auto">
          <a:xfrm>
            <a:off x="2510118" y="3839884"/>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8" name="Oval 67"/>
          <p:cNvSpPr/>
          <p:nvPr/>
        </p:nvSpPr>
        <p:spPr bwMode="auto">
          <a:xfrm>
            <a:off x="2894107" y="3611284"/>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9" name="Oval 68"/>
          <p:cNvSpPr/>
          <p:nvPr/>
        </p:nvSpPr>
        <p:spPr bwMode="auto">
          <a:xfrm>
            <a:off x="3255682" y="3412565"/>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0" name="Oval 69"/>
          <p:cNvSpPr/>
          <p:nvPr/>
        </p:nvSpPr>
        <p:spPr bwMode="auto">
          <a:xfrm>
            <a:off x="3318435" y="3385671"/>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1" name="Oval 70"/>
          <p:cNvSpPr/>
          <p:nvPr/>
        </p:nvSpPr>
        <p:spPr bwMode="auto">
          <a:xfrm>
            <a:off x="3381188" y="3351306"/>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2" name="Oval 71"/>
          <p:cNvSpPr/>
          <p:nvPr/>
        </p:nvSpPr>
        <p:spPr bwMode="auto">
          <a:xfrm>
            <a:off x="639482" y="3239247"/>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3" name="Oval 72"/>
          <p:cNvSpPr/>
          <p:nvPr/>
        </p:nvSpPr>
        <p:spPr bwMode="auto">
          <a:xfrm>
            <a:off x="621553" y="3310965"/>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4" name="Oval 73"/>
          <p:cNvSpPr/>
          <p:nvPr/>
        </p:nvSpPr>
        <p:spPr bwMode="auto">
          <a:xfrm>
            <a:off x="596152" y="3397624"/>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5" name="Oval 74"/>
          <p:cNvSpPr/>
          <p:nvPr/>
        </p:nvSpPr>
        <p:spPr bwMode="auto">
          <a:xfrm>
            <a:off x="548339" y="3588871"/>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6" name="Oval 75"/>
          <p:cNvSpPr/>
          <p:nvPr/>
        </p:nvSpPr>
        <p:spPr bwMode="auto">
          <a:xfrm>
            <a:off x="500530" y="3795058"/>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7" name="Oval 76"/>
          <p:cNvSpPr/>
          <p:nvPr/>
        </p:nvSpPr>
        <p:spPr bwMode="auto">
          <a:xfrm>
            <a:off x="452718" y="3986306"/>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8" name="Oval 77"/>
          <p:cNvSpPr/>
          <p:nvPr/>
        </p:nvSpPr>
        <p:spPr bwMode="auto">
          <a:xfrm>
            <a:off x="397435" y="4192495"/>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9" name="Oval 78"/>
          <p:cNvSpPr/>
          <p:nvPr/>
        </p:nvSpPr>
        <p:spPr bwMode="auto">
          <a:xfrm>
            <a:off x="382494" y="4267200"/>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80" name="Oval 79"/>
          <p:cNvSpPr/>
          <p:nvPr/>
        </p:nvSpPr>
        <p:spPr bwMode="auto">
          <a:xfrm>
            <a:off x="361577" y="4335930"/>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Tree>
    <p:extLst>
      <p:ext uri="{BB962C8B-B14F-4D97-AF65-F5344CB8AC3E}">
        <p14:creationId xmlns:p14="http://schemas.microsoft.com/office/powerpoint/2010/main" val="23699974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7F17373-7C45-4563-BAB1-D7F59A214E86}" type="slidenum">
              <a:rPr lang="en-GB" smtClean="0"/>
              <a:pPr>
                <a:defRPr/>
              </a:pPr>
              <a:t>29</a:t>
            </a:fld>
            <a:endParaRPr lang="en-GB"/>
          </a:p>
        </p:txBody>
      </p:sp>
      <p:sp>
        <p:nvSpPr>
          <p:cNvPr id="9" name="Title 1"/>
          <p:cNvSpPr>
            <a:spLocks noGrp="1"/>
          </p:cNvSpPr>
          <p:nvPr>
            <p:ph type="title"/>
          </p:nvPr>
        </p:nvSpPr>
        <p:spPr>
          <a:xfrm>
            <a:off x="1093788" y="541338"/>
            <a:ext cx="7283450" cy="481012"/>
          </a:xfrm>
        </p:spPr>
        <p:txBody>
          <a:bodyPr/>
          <a:lstStyle/>
          <a:p>
            <a:r>
              <a:rPr lang="en-US" dirty="0" smtClean="0"/>
              <a:t>Dynamic Range Scan and Gain Validation</a:t>
            </a:r>
            <a:endParaRPr lang="en-US" dirty="0"/>
          </a:p>
        </p:txBody>
      </p:sp>
      <p:sp>
        <p:nvSpPr>
          <p:cNvPr id="26" name="Freeform 25"/>
          <p:cNvSpPr/>
          <p:nvPr/>
        </p:nvSpPr>
        <p:spPr>
          <a:xfrm>
            <a:off x="14111" y="3467906"/>
            <a:ext cx="8452556" cy="3083632"/>
          </a:xfrm>
          <a:custGeom>
            <a:avLst/>
            <a:gdLst>
              <a:gd name="connsiteX0" fmla="*/ 0 w 8452556"/>
              <a:gd name="connsiteY0" fmla="*/ 327983 h 3083632"/>
              <a:gd name="connsiteX1" fmla="*/ 2413000 w 8452556"/>
              <a:gd name="connsiteY1" fmla="*/ 200983 h 3083632"/>
              <a:gd name="connsiteX2" fmla="*/ 4938889 w 8452556"/>
              <a:gd name="connsiteY2" fmla="*/ 2684538 h 3083632"/>
              <a:gd name="connsiteX3" fmla="*/ 8452556 w 8452556"/>
              <a:gd name="connsiteY3" fmla="*/ 2416427 h 3083632"/>
            </a:gdLst>
            <a:ahLst/>
            <a:cxnLst>
              <a:cxn ang="0">
                <a:pos x="connsiteX0" y="connsiteY0"/>
              </a:cxn>
              <a:cxn ang="0">
                <a:pos x="connsiteX1" y="connsiteY1"/>
              </a:cxn>
              <a:cxn ang="0">
                <a:pos x="connsiteX2" y="connsiteY2"/>
              </a:cxn>
              <a:cxn ang="0">
                <a:pos x="connsiteX3" y="connsiteY3"/>
              </a:cxn>
            </a:cxnLst>
            <a:rect l="l" t="t" r="r" b="b"/>
            <a:pathLst>
              <a:path w="8452556" h="3083632">
                <a:moveTo>
                  <a:pt x="0" y="327983"/>
                </a:moveTo>
                <a:cubicBezTo>
                  <a:pt x="794926" y="68103"/>
                  <a:pt x="1589852" y="-191776"/>
                  <a:pt x="2413000" y="200983"/>
                </a:cubicBezTo>
                <a:cubicBezTo>
                  <a:pt x="3236148" y="593742"/>
                  <a:pt x="3932296" y="2315297"/>
                  <a:pt x="4938889" y="2684538"/>
                </a:cubicBezTo>
                <a:cubicBezTo>
                  <a:pt x="5945482" y="3053779"/>
                  <a:pt x="8377297" y="3465353"/>
                  <a:pt x="8452556" y="2416427"/>
                </a:cubicBezTo>
              </a:path>
            </a:pathLst>
          </a:custGeom>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grpSp>
        <p:nvGrpSpPr>
          <p:cNvPr id="8" name="Group 7"/>
          <p:cNvGrpSpPr/>
          <p:nvPr/>
        </p:nvGrpSpPr>
        <p:grpSpPr>
          <a:xfrm>
            <a:off x="0" y="4593785"/>
            <a:ext cx="3791130" cy="1904741"/>
            <a:chOff x="-28819" y="1047121"/>
            <a:chExt cx="3513705" cy="2712090"/>
          </a:xfrm>
        </p:grpSpPr>
        <p:sp>
          <p:nvSpPr>
            <p:cNvPr id="27" name="Freeform 26"/>
            <p:cNvSpPr/>
            <p:nvPr/>
          </p:nvSpPr>
          <p:spPr>
            <a:xfrm>
              <a:off x="324560" y="2102555"/>
              <a:ext cx="2969929" cy="1171220"/>
            </a:xfrm>
            <a:custGeom>
              <a:avLst/>
              <a:gdLst>
                <a:gd name="connsiteX0" fmla="*/ 0 w 3922889"/>
                <a:gd name="connsiteY0" fmla="*/ 877902 h 1315573"/>
                <a:gd name="connsiteX1" fmla="*/ 1284111 w 3922889"/>
                <a:gd name="connsiteY1" fmla="*/ 3013 h 1315573"/>
                <a:gd name="connsiteX2" fmla="*/ 2257778 w 3922889"/>
                <a:gd name="connsiteY2" fmla="*/ 1146013 h 1315573"/>
                <a:gd name="connsiteX3" fmla="*/ 3922889 w 3922889"/>
                <a:gd name="connsiteY3" fmla="*/ 793235 h 1315573"/>
                <a:gd name="connsiteX0" fmla="*/ 0 w 3922889"/>
                <a:gd name="connsiteY0" fmla="*/ 1022888 h 1164887"/>
                <a:gd name="connsiteX1" fmla="*/ 1284111 w 3922889"/>
                <a:gd name="connsiteY1" fmla="*/ 147999 h 1164887"/>
                <a:gd name="connsiteX2" fmla="*/ 2610555 w 3922889"/>
                <a:gd name="connsiteY2" fmla="*/ 77444 h 1164887"/>
                <a:gd name="connsiteX3" fmla="*/ 3922889 w 3922889"/>
                <a:gd name="connsiteY3" fmla="*/ 938221 h 1164887"/>
                <a:gd name="connsiteX0" fmla="*/ 0 w 3951112"/>
                <a:gd name="connsiteY0" fmla="*/ 1018841 h 1109698"/>
                <a:gd name="connsiteX1" fmla="*/ 1284111 w 3951112"/>
                <a:gd name="connsiteY1" fmla="*/ 143952 h 1109698"/>
                <a:gd name="connsiteX2" fmla="*/ 2610555 w 3951112"/>
                <a:gd name="connsiteY2" fmla="*/ 73397 h 1109698"/>
                <a:gd name="connsiteX3" fmla="*/ 3951112 w 3951112"/>
                <a:gd name="connsiteY3" fmla="*/ 877730 h 1109698"/>
                <a:gd name="connsiteX0" fmla="*/ 0 w 3951112"/>
                <a:gd name="connsiteY0" fmla="*/ 1029843 h 1029843"/>
                <a:gd name="connsiteX1" fmla="*/ 1284111 w 3951112"/>
                <a:gd name="connsiteY1" fmla="*/ 154954 h 1029843"/>
                <a:gd name="connsiteX2" fmla="*/ 2610555 w 3951112"/>
                <a:gd name="connsiteY2" fmla="*/ 84399 h 1029843"/>
                <a:gd name="connsiteX3" fmla="*/ 2624666 w 3951112"/>
                <a:gd name="connsiteY3" fmla="*/ 56175 h 1029843"/>
                <a:gd name="connsiteX4" fmla="*/ 3951112 w 3951112"/>
                <a:gd name="connsiteY4" fmla="*/ 888732 h 1029843"/>
                <a:gd name="connsiteX0" fmla="*/ 0 w 3951112"/>
                <a:gd name="connsiteY0" fmla="*/ 1030789 h 1030789"/>
                <a:gd name="connsiteX1" fmla="*/ 1284111 w 3951112"/>
                <a:gd name="connsiteY1" fmla="*/ 155900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030789 h 1030789"/>
                <a:gd name="connsiteX1" fmla="*/ 874889 w 3951112"/>
                <a:gd name="connsiteY1" fmla="*/ 339344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030789 h 1030789"/>
                <a:gd name="connsiteX1" fmla="*/ 874889 w 3951112"/>
                <a:gd name="connsiteY1" fmla="*/ 339344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030789 h 1030789"/>
                <a:gd name="connsiteX1" fmla="*/ 804333 w 3951112"/>
                <a:gd name="connsiteY1" fmla="*/ 212344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030789 h 1030789"/>
                <a:gd name="connsiteX1" fmla="*/ 804333 w 3951112"/>
                <a:gd name="connsiteY1" fmla="*/ 212344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030789 h 1030789"/>
                <a:gd name="connsiteX1" fmla="*/ 508000 w 3951112"/>
                <a:gd name="connsiteY1" fmla="*/ 522788 h 1030789"/>
                <a:gd name="connsiteX2" fmla="*/ 2596444 w 3951112"/>
                <a:gd name="connsiteY2" fmla="*/ 184122 h 1030789"/>
                <a:gd name="connsiteX3" fmla="*/ 2610555 w 3951112"/>
                <a:gd name="connsiteY3" fmla="*/ 85345 h 1030789"/>
                <a:gd name="connsiteX4" fmla="*/ 2624666 w 3951112"/>
                <a:gd name="connsiteY4" fmla="*/ 57121 h 1030789"/>
                <a:gd name="connsiteX5" fmla="*/ 3951112 w 3951112"/>
                <a:gd name="connsiteY5" fmla="*/ 889678 h 1030789"/>
                <a:gd name="connsiteX0" fmla="*/ 0 w 3951112"/>
                <a:gd name="connsiteY0" fmla="*/ 1312646 h 1312646"/>
                <a:gd name="connsiteX1" fmla="*/ 508000 w 3951112"/>
                <a:gd name="connsiteY1" fmla="*/ 804645 h 1312646"/>
                <a:gd name="connsiteX2" fmla="*/ 1622777 w 3951112"/>
                <a:gd name="connsiteY2" fmla="*/ 313 h 1312646"/>
                <a:gd name="connsiteX3" fmla="*/ 2610555 w 3951112"/>
                <a:gd name="connsiteY3" fmla="*/ 367202 h 1312646"/>
                <a:gd name="connsiteX4" fmla="*/ 2624666 w 3951112"/>
                <a:gd name="connsiteY4" fmla="*/ 338978 h 1312646"/>
                <a:gd name="connsiteX5" fmla="*/ 3951112 w 3951112"/>
                <a:gd name="connsiteY5" fmla="*/ 1171535 h 1312646"/>
                <a:gd name="connsiteX0" fmla="*/ 0 w 3951112"/>
                <a:gd name="connsiteY0" fmla="*/ 1323852 h 1323852"/>
                <a:gd name="connsiteX1" fmla="*/ 508000 w 3951112"/>
                <a:gd name="connsiteY1" fmla="*/ 815851 h 1323852"/>
                <a:gd name="connsiteX2" fmla="*/ 1241777 w 3951112"/>
                <a:gd name="connsiteY2" fmla="*/ 265519 h 1323852"/>
                <a:gd name="connsiteX3" fmla="*/ 1622777 w 3951112"/>
                <a:gd name="connsiteY3" fmla="*/ 11519 h 1323852"/>
                <a:gd name="connsiteX4" fmla="*/ 2610555 w 3951112"/>
                <a:gd name="connsiteY4" fmla="*/ 378408 h 1323852"/>
                <a:gd name="connsiteX5" fmla="*/ 2624666 w 3951112"/>
                <a:gd name="connsiteY5" fmla="*/ 350184 h 1323852"/>
                <a:gd name="connsiteX6" fmla="*/ 3951112 w 3951112"/>
                <a:gd name="connsiteY6" fmla="*/ 1182741 h 1323852"/>
                <a:gd name="connsiteX0" fmla="*/ 0 w 3951112"/>
                <a:gd name="connsiteY0" fmla="*/ 1323852 h 1323852"/>
                <a:gd name="connsiteX1" fmla="*/ 508000 w 3951112"/>
                <a:gd name="connsiteY1" fmla="*/ 815851 h 1323852"/>
                <a:gd name="connsiteX2" fmla="*/ 1241777 w 3951112"/>
                <a:gd name="connsiteY2" fmla="*/ 265519 h 1323852"/>
                <a:gd name="connsiteX3" fmla="*/ 1622777 w 3951112"/>
                <a:gd name="connsiteY3" fmla="*/ 11519 h 1323852"/>
                <a:gd name="connsiteX4" fmla="*/ 2610555 w 3951112"/>
                <a:gd name="connsiteY4" fmla="*/ 378408 h 1323852"/>
                <a:gd name="connsiteX5" fmla="*/ 2624666 w 3951112"/>
                <a:gd name="connsiteY5" fmla="*/ 350184 h 1323852"/>
                <a:gd name="connsiteX6" fmla="*/ 3951112 w 3951112"/>
                <a:gd name="connsiteY6" fmla="*/ 1182741 h 1323852"/>
                <a:gd name="connsiteX0" fmla="*/ 0 w 3951112"/>
                <a:gd name="connsiteY0" fmla="*/ 1221052 h 1221052"/>
                <a:gd name="connsiteX1" fmla="*/ 508000 w 3951112"/>
                <a:gd name="connsiteY1" fmla="*/ 713051 h 1221052"/>
                <a:gd name="connsiteX2" fmla="*/ 1241777 w 3951112"/>
                <a:gd name="connsiteY2" fmla="*/ 162719 h 1221052"/>
                <a:gd name="connsiteX3" fmla="*/ 2342443 w 3951112"/>
                <a:gd name="connsiteY3" fmla="*/ 21608 h 1221052"/>
                <a:gd name="connsiteX4" fmla="*/ 2610555 w 3951112"/>
                <a:gd name="connsiteY4" fmla="*/ 275608 h 1221052"/>
                <a:gd name="connsiteX5" fmla="*/ 2624666 w 3951112"/>
                <a:gd name="connsiteY5" fmla="*/ 247384 h 1221052"/>
                <a:gd name="connsiteX6" fmla="*/ 3951112 w 3951112"/>
                <a:gd name="connsiteY6" fmla="*/ 1079941 h 1221052"/>
                <a:gd name="connsiteX0" fmla="*/ 0 w 3951112"/>
                <a:gd name="connsiteY0" fmla="*/ 1250639 h 1250639"/>
                <a:gd name="connsiteX1" fmla="*/ 508000 w 3951112"/>
                <a:gd name="connsiteY1" fmla="*/ 742638 h 1250639"/>
                <a:gd name="connsiteX2" fmla="*/ 1157110 w 3951112"/>
                <a:gd name="connsiteY2" fmla="*/ 93529 h 1250639"/>
                <a:gd name="connsiteX3" fmla="*/ 2342443 w 3951112"/>
                <a:gd name="connsiteY3" fmla="*/ 51195 h 1250639"/>
                <a:gd name="connsiteX4" fmla="*/ 2610555 w 3951112"/>
                <a:gd name="connsiteY4" fmla="*/ 305195 h 1250639"/>
                <a:gd name="connsiteX5" fmla="*/ 2624666 w 3951112"/>
                <a:gd name="connsiteY5" fmla="*/ 276971 h 1250639"/>
                <a:gd name="connsiteX6" fmla="*/ 3951112 w 3951112"/>
                <a:gd name="connsiteY6" fmla="*/ 1109528 h 1250639"/>
                <a:gd name="connsiteX0" fmla="*/ 0 w 3951112"/>
                <a:gd name="connsiteY0" fmla="*/ 1221052 h 1221052"/>
                <a:gd name="connsiteX1" fmla="*/ 508000 w 3951112"/>
                <a:gd name="connsiteY1" fmla="*/ 713051 h 1221052"/>
                <a:gd name="connsiteX2" fmla="*/ 1255888 w 3951112"/>
                <a:gd name="connsiteY2" fmla="*/ 162720 h 1221052"/>
                <a:gd name="connsiteX3" fmla="*/ 2342443 w 3951112"/>
                <a:gd name="connsiteY3" fmla="*/ 21608 h 1221052"/>
                <a:gd name="connsiteX4" fmla="*/ 2610555 w 3951112"/>
                <a:gd name="connsiteY4" fmla="*/ 275608 h 1221052"/>
                <a:gd name="connsiteX5" fmla="*/ 2624666 w 3951112"/>
                <a:gd name="connsiteY5" fmla="*/ 247384 h 1221052"/>
                <a:gd name="connsiteX6" fmla="*/ 3951112 w 3951112"/>
                <a:gd name="connsiteY6" fmla="*/ 1079941 h 1221052"/>
                <a:gd name="connsiteX0" fmla="*/ 0 w 3951112"/>
                <a:gd name="connsiteY0" fmla="*/ 1221052 h 1221052"/>
                <a:gd name="connsiteX1" fmla="*/ 508000 w 3951112"/>
                <a:gd name="connsiteY1" fmla="*/ 713051 h 1221052"/>
                <a:gd name="connsiteX2" fmla="*/ 1255888 w 3951112"/>
                <a:gd name="connsiteY2" fmla="*/ 162720 h 1221052"/>
                <a:gd name="connsiteX3" fmla="*/ 2342443 w 3951112"/>
                <a:gd name="connsiteY3" fmla="*/ 21608 h 1221052"/>
                <a:gd name="connsiteX4" fmla="*/ 2610555 w 3951112"/>
                <a:gd name="connsiteY4" fmla="*/ 275608 h 1221052"/>
                <a:gd name="connsiteX5" fmla="*/ 2624666 w 3951112"/>
                <a:gd name="connsiteY5" fmla="*/ 247384 h 1221052"/>
                <a:gd name="connsiteX6" fmla="*/ 3951112 w 3951112"/>
                <a:gd name="connsiteY6" fmla="*/ 1079941 h 1221052"/>
                <a:gd name="connsiteX0" fmla="*/ 0 w 3951112"/>
                <a:gd name="connsiteY0" fmla="*/ 1221052 h 1221052"/>
                <a:gd name="connsiteX1" fmla="*/ 508000 w 3951112"/>
                <a:gd name="connsiteY1" fmla="*/ 713051 h 1221052"/>
                <a:gd name="connsiteX2" fmla="*/ 1255888 w 3951112"/>
                <a:gd name="connsiteY2" fmla="*/ 162720 h 1221052"/>
                <a:gd name="connsiteX3" fmla="*/ 2342443 w 3951112"/>
                <a:gd name="connsiteY3" fmla="*/ 21608 h 1221052"/>
                <a:gd name="connsiteX4" fmla="*/ 2610555 w 3951112"/>
                <a:gd name="connsiteY4" fmla="*/ 275608 h 1221052"/>
                <a:gd name="connsiteX5" fmla="*/ 2624666 w 3951112"/>
                <a:gd name="connsiteY5" fmla="*/ 247384 h 1221052"/>
                <a:gd name="connsiteX6" fmla="*/ 3951112 w 3951112"/>
                <a:gd name="connsiteY6" fmla="*/ 1079941 h 1221052"/>
                <a:gd name="connsiteX0" fmla="*/ 0 w 3951112"/>
                <a:gd name="connsiteY0" fmla="*/ 1229761 h 1229761"/>
                <a:gd name="connsiteX1" fmla="*/ 508000 w 3951112"/>
                <a:gd name="connsiteY1" fmla="*/ 721760 h 1229761"/>
                <a:gd name="connsiteX2" fmla="*/ 1326443 w 3951112"/>
                <a:gd name="connsiteY2" fmla="*/ 129095 h 1229761"/>
                <a:gd name="connsiteX3" fmla="*/ 2342443 w 3951112"/>
                <a:gd name="connsiteY3" fmla="*/ 30317 h 1229761"/>
                <a:gd name="connsiteX4" fmla="*/ 2610555 w 3951112"/>
                <a:gd name="connsiteY4" fmla="*/ 284317 h 1229761"/>
                <a:gd name="connsiteX5" fmla="*/ 2624666 w 3951112"/>
                <a:gd name="connsiteY5" fmla="*/ 256093 h 1229761"/>
                <a:gd name="connsiteX6" fmla="*/ 3951112 w 3951112"/>
                <a:gd name="connsiteY6" fmla="*/ 1088650 h 1229761"/>
                <a:gd name="connsiteX0" fmla="*/ 0 w 3951112"/>
                <a:gd name="connsiteY0" fmla="*/ 1229761 h 1229761"/>
                <a:gd name="connsiteX1" fmla="*/ 508000 w 3951112"/>
                <a:gd name="connsiteY1" fmla="*/ 721760 h 1229761"/>
                <a:gd name="connsiteX2" fmla="*/ 1326443 w 3951112"/>
                <a:gd name="connsiteY2" fmla="*/ 129095 h 1229761"/>
                <a:gd name="connsiteX3" fmla="*/ 2342443 w 3951112"/>
                <a:gd name="connsiteY3" fmla="*/ 30317 h 1229761"/>
                <a:gd name="connsiteX4" fmla="*/ 2610555 w 3951112"/>
                <a:gd name="connsiteY4" fmla="*/ 284317 h 1229761"/>
                <a:gd name="connsiteX5" fmla="*/ 2624666 w 3951112"/>
                <a:gd name="connsiteY5" fmla="*/ 256093 h 1229761"/>
                <a:gd name="connsiteX6" fmla="*/ 3951112 w 3951112"/>
                <a:gd name="connsiteY6" fmla="*/ 1088650 h 1229761"/>
                <a:gd name="connsiteX0" fmla="*/ 0 w 3951112"/>
                <a:gd name="connsiteY0" fmla="*/ 1229761 h 1229761"/>
                <a:gd name="connsiteX1" fmla="*/ 508000 w 3951112"/>
                <a:gd name="connsiteY1" fmla="*/ 721760 h 1229761"/>
                <a:gd name="connsiteX2" fmla="*/ 1326443 w 3951112"/>
                <a:gd name="connsiteY2" fmla="*/ 129095 h 1229761"/>
                <a:gd name="connsiteX3" fmla="*/ 2342443 w 3951112"/>
                <a:gd name="connsiteY3" fmla="*/ 30317 h 1229761"/>
                <a:gd name="connsiteX4" fmla="*/ 2610555 w 3951112"/>
                <a:gd name="connsiteY4" fmla="*/ 284317 h 1229761"/>
                <a:gd name="connsiteX5" fmla="*/ 2624666 w 3951112"/>
                <a:gd name="connsiteY5" fmla="*/ 256093 h 1229761"/>
                <a:gd name="connsiteX6" fmla="*/ 3951112 w 3951112"/>
                <a:gd name="connsiteY6" fmla="*/ 1088650 h 1229761"/>
                <a:gd name="connsiteX0" fmla="*/ 0 w 3951112"/>
                <a:gd name="connsiteY0" fmla="*/ 1303450 h 1303450"/>
                <a:gd name="connsiteX1" fmla="*/ 508000 w 3951112"/>
                <a:gd name="connsiteY1" fmla="*/ 795449 h 1303450"/>
                <a:gd name="connsiteX2" fmla="*/ 1665110 w 3951112"/>
                <a:gd name="connsiteY2" fmla="*/ 61673 h 1303450"/>
                <a:gd name="connsiteX3" fmla="*/ 2342443 w 3951112"/>
                <a:gd name="connsiteY3" fmla="*/ 104006 h 1303450"/>
                <a:gd name="connsiteX4" fmla="*/ 2610555 w 3951112"/>
                <a:gd name="connsiteY4" fmla="*/ 358006 h 1303450"/>
                <a:gd name="connsiteX5" fmla="*/ 2624666 w 3951112"/>
                <a:gd name="connsiteY5" fmla="*/ 329782 h 1303450"/>
                <a:gd name="connsiteX6" fmla="*/ 3951112 w 3951112"/>
                <a:gd name="connsiteY6" fmla="*/ 1162339 h 1303450"/>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282221 w 3951112"/>
                <a:gd name="connsiteY1" fmla="*/ 1018097 h 1272096"/>
                <a:gd name="connsiteX2" fmla="*/ 508000 w 3951112"/>
                <a:gd name="connsiteY2" fmla="*/ 764095 h 1272096"/>
                <a:gd name="connsiteX3" fmla="*/ 1665110 w 3951112"/>
                <a:gd name="connsiteY3" fmla="*/ 30319 h 1272096"/>
                <a:gd name="connsiteX4" fmla="*/ 2342443 w 3951112"/>
                <a:gd name="connsiteY4" fmla="*/ 72652 h 1272096"/>
                <a:gd name="connsiteX5" fmla="*/ 2610555 w 3951112"/>
                <a:gd name="connsiteY5" fmla="*/ 326652 h 1272096"/>
                <a:gd name="connsiteX6" fmla="*/ 2624666 w 3951112"/>
                <a:gd name="connsiteY6" fmla="*/ 298428 h 1272096"/>
                <a:gd name="connsiteX7" fmla="*/ 3951112 w 3951112"/>
                <a:gd name="connsiteY7" fmla="*/ 1130985 h 1272096"/>
                <a:gd name="connsiteX0" fmla="*/ 1583486 w 5534598"/>
                <a:gd name="connsiteY0" fmla="*/ 1486664 h 1486664"/>
                <a:gd name="connsiteX1" fmla="*/ 3040 w 5534598"/>
                <a:gd name="connsiteY1" fmla="*/ 4998 h 1486664"/>
                <a:gd name="connsiteX2" fmla="*/ 2091486 w 5534598"/>
                <a:gd name="connsiteY2" fmla="*/ 978663 h 1486664"/>
                <a:gd name="connsiteX3" fmla="*/ 3248596 w 5534598"/>
                <a:gd name="connsiteY3" fmla="*/ 244887 h 1486664"/>
                <a:gd name="connsiteX4" fmla="*/ 3925929 w 5534598"/>
                <a:gd name="connsiteY4" fmla="*/ 287220 h 1486664"/>
                <a:gd name="connsiteX5" fmla="*/ 4194041 w 5534598"/>
                <a:gd name="connsiteY5" fmla="*/ 541220 h 1486664"/>
                <a:gd name="connsiteX6" fmla="*/ 4208152 w 5534598"/>
                <a:gd name="connsiteY6" fmla="*/ 512996 h 1486664"/>
                <a:gd name="connsiteX7" fmla="*/ 5534598 w 5534598"/>
                <a:gd name="connsiteY7" fmla="*/ 1345553 h 1486664"/>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72096 h 1272096"/>
                <a:gd name="connsiteX1" fmla="*/ 508000 w 3951112"/>
                <a:gd name="connsiteY1" fmla="*/ 764095 h 1272096"/>
                <a:gd name="connsiteX2" fmla="*/ 1665110 w 3951112"/>
                <a:gd name="connsiteY2" fmla="*/ 30319 h 1272096"/>
                <a:gd name="connsiteX3" fmla="*/ 2342443 w 3951112"/>
                <a:gd name="connsiteY3" fmla="*/ 72652 h 1272096"/>
                <a:gd name="connsiteX4" fmla="*/ 2610555 w 3951112"/>
                <a:gd name="connsiteY4" fmla="*/ 326652 h 1272096"/>
                <a:gd name="connsiteX5" fmla="*/ 2624666 w 3951112"/>
                <a:gd name="connsiteY5" fmla="*/ 298428 h 1272096"/>
                <a:gd name="connsiteX6" fmla="*/ 3951112 w 3951112"/>
                <a:gd name="connsiteY6" fmla="*/ 1130985 h 1272096"/>
                <a:gd name="connsiteX0" fmla="*/ 0 w 3951112"/>
                <a:gd name="connsiteY0" fmla="*/ 1218008 h 1218008"/>
                <a:gd name="connsiteX1" fmla="*/ 508000 w 3951112"/>
                <a:gd name="connsiteY1" fmla="*/ 710007 h 1218008"/>
                <a:gd name="connsiteX2" fmla="*/ 1608665 w 3951112"/>
                <a:gd name="connsiteY2" fmla="*/ 117342 h 1218008"/>
                <a:gd name="connsiteX3" fmla="*/ 2342443 w 3951112"/>
                <a:gd name="connsiteY3" fmla="*/ 18564 h 1218008"/>
                <a:gd name="connsiteX4" fmla="*/ 2610555 w 3951112"/>
                <a:gd name="connsiteY4" fmla="*/ 272564 h 1218008"/>
                <a:gd name="connsiteX5" fmla="*/ 2624666 w 3951112"/>
                <a:gd name="connsiteY5" fmla="*/ 244340 h 1218008"/>
                <a:gd name="connsiteX6" fmla="*/ 3951112 w 3951112"/>
                <a:gd name="connsiteY6" fmla="*/ 1076897 h 1218008"/>
                <a:gd name="connsiteX0" fmla="*/ 0 w 3951112"/>
                <a:gd name="connsiteY0" fmla="*/ 1218008 h 1218008"/>
                <a:gd name="connsiteX1" fmla="*/ 508000 w 3951112"/>
                <a:gd name="connsiteY1" fmla="*/ 710007 h 1218008"/>
                <a:gd name="connsiteX2" fmla="*/ 1608665 w 3951112"/>
                <a:gd name="connsiteY2" fmla="*/ 117342 h 1218008"/>
                <a:gd name="connsiteX3" fmla="*/ 2342443 w 3951112"/>
                <a:gd name="connsiteY3" fmla="*/ 18564 h 1218008"/>
                <a:gd name="connsiteX4" fmla="*/ 2610555 w 3951112"/>
                <a:gd name="connsiteY4" fmla="*/ 272564 h 1218008"/>
                <a:gd name="connsiteX5" fmla="*/ 3951112 w 3951112"/>
                <a:gd name="connsiteY5" fmla="*/ 1076897 h 1218008"/>
                <a:gd name="connsiteX0" fmla="*/ 0 w 3951112"/>
                <a:gd name="connsiteY0" fmla="*/ 1129833 h 1129833"/>
                <a:gd name="connsiteX1" fmla="*/ 508000 w 3951112"/>
                <a:gd name="connsiteY1" fmla="*/ 621832 h 1129833"/>
                <a:gd name="connsiteX2" fmla="*/ 1608665 w 3951112"/>
                <a:gd name="connsiteY2" fmla="*/ 29167 h 1129833"/>
                <a:gd name="connsiteX3" fmla="*/ 2610555 w 3951112"/>
                <a:gd name="connsiteY3" fmla="*/ 184389 h 1129833"/>
                <a:gd name="connsiteX4" fmla="*/ 3951112 w 3951112"/>
                <a:gd name="connsiteY4" fmla="*/ 988722 h 1129833"/>
                <a:gd name="connsiteX0" fmla="*/ 0 w 3951112"/>
                <a:gd name="connsiteY0" fmla="*/ 1132648 h 1132648"/>
                <a:gd name="connsiteX1" fmla="*/ 508000 w 3951112"/>
                <a:gd name="connsiteY1" fmla="*/ 624647 h 1132648"/>
                <a:gd name="connsiteX2" fmla="*/ 1608665 w 3951112"/>
                <a:gd name="connsiteY2" fmla="*/ 31982 h 1132648"/>
                <a:gd name="connsiteX3" fmla="*/ 2610555 w 3951112"/>
                <a:gd name="connsiteY3" fmla="*/ 187204 h 1132648"/>
                <a:gd name="connsiteX4" fmla="*/ 3951112 w 3951112"/>
                <a:gd name="connsiteY4" fmla="*/ 991537 h 1132648"/>
                <a:gd name="connsiteX0" fmla="*/ 0 w 4064001"/>
                <a:gd name="connsiteY0" fmla="*/ 1293038 h 1293038"/>
                <a:gd name="connsiteX1" fmla="*/ 508000 w 4064001"/>
                <a:gd name="connsiteY1" fmla="*/ 785037 h 1293038"/>
                <a:gd name="connsiteX2" fmla="*/ 1608665 w 4064001"/>
                <a:gd name="connsiteY2" fmla="*/ 192372 h 1293038"/>
                <a:gd name="connsiteX3" fmla="*/ 2610555 w 4064001"/>
                <a:gd name="connsiteY3" fmla="*/ 347594 h 1293038"/>
                <a:gd name="connsiteX4" fmla="*/ 4064001 w 4064001"/>
                <a:gd name="connsiteY4" fmla="*/ 37149 h 1293038"/>
                <a:gd name="connsiteX0" fmla="*/ 0 w 4064001"/>
                <a:gd name="connsiteY0" fmla="*/ 1328860 h 1328860"/>
                <a:gd name="connsiteX1" fmla="*/ 508000 w 4064001"/>
                <a:gd name="connsiteY1" fmla="*/ 820859 h 1328860"/>
                <a:gd name="connsiteX2" fmla="*/ 1608665 w 4064001"/>
                <a:gd name="connsiteY2" fmla="*/ 228194 h 1328860"/>
                <a:gd name="connsiteX3" fmla="*/ 2610555 w 4064001"/>
                <a:gd name="connsiteY3" fmla="*/ 101194 h 1328860"/>
                <a:gd name="connsiteX4" fmla="*/ 4064001 w 4064001"/>
                <a:gd name="connsiteY4" fmla="*/ 72971 h 1328860"/>
                <a:gd name="connsiteX0" fmla="*/ 0 w 4064001"/>
                <a:gd name="connsiteY0" fmla="*/ 1255889 h 1255889"/>
                <a:gd name="connsiteX1" fmla="*/ 508000 w 4064001"/>
                <a:gd name="connsiteY1" fmla="*/ 747888 h 1255889"/>
                <a:gd name="connsiteX2" fmla="*/ 1608665 w 4064001"/>
                <a:gd name="connsiteY2" fmla="*/ 155223 h 1255889"/>
                <a:gd name="connsiteX3" fmla="*/ 2610555 w 4064001"/>
                <a:gd name="connsiteY3" fmla="*/ 28223 h 1255889"/>
                <a:gd name="connsiteX4" fmla="*/ 4064001 w 4064001"/>
                <a:gd name="connsiteY4" fmla="*/ 0 h 1255889"/>
                <a:gd name="connsiteX0" fmla="*/ 0 w 4064001"/>
                <a:gd name="connsiteY0" fmla="*/ 1255889 h 1255889"/>
                <a:gd name="connsiteX1" fmla="*/ 508000 w 4064001"/>
                <a:gd name="connsiteY1" fmla="*/ 747888 h 1255889"/>
                <a:gd name="connsiteX2" fmla="*/ 1608665 w 4064001"/>
                <a:gd name="connsiteY2" fmla="*/ 155223 h 1255889"/>
                <a:gd name="connsiteX3" fmla="*/ 2610555 w 4064001"/>
                <a:gd name="connsiteY3" fmla="*/ 28223 h 1255889"/>
                <a:gd name="connsiteX4" fmla="*/ 4064001 w 4064001"/>
                <a:gd name="connsiteY4" fmla="*/ 0 h 1255889"/>
                <a:gd name="connsiteX0" fmla="*/ 0 w 4064001"/>
                <a:gd name="connsiteY0" fmla="*/ 1255889 h 1255889"/>
                <a:gd name="connsiteX1" fmla="*/ 508000 w 4064001"/>
                <a:gd name="connsiteY1" fmla="*/ 747888 h 1255889"/>
                <a:gd name="connsiteX2" fmla="*/ 1608665 w 4064001"/>
                <a:gd name="connsiteY2" fmla="*/ 155223 h 1255889"/>
                <a:gd name="connsiteX3" fmla="*/ 2610555 w 4064001"/>
                <a:gd name="connsiteY3" fmla="*/ 28223 h 1255889"/>
                <a:gd name="connsiteX4" fmla="*/ 4064001 w 4064001"/>
                <a:gd name="connsiteY4" fmla="*/ 0 h 1255889"/>
                <a:gd name="connsiteX0" fmla="*/ 0 w 4064001"/>
                <a:gd name="connsiteY0" fmla="*/ 1255889 h 1255889"/>
                <a:gd name="connsiteX1" fmla="*/ 508000 w 4064001"/>
                <a:gd name="connsiteY1" fmla="*/ 747888 h 1255889"/>
                <a:gd name="connsiteX2" fmla="*/ 1608665 w 4064001"/>
                <a:gd name="connsiteY2" fmla="*/ 155223 h 1255889"/>
                <a:gd name="connsiteX3" fmla="*/ 2610555 w 4064001"/>
                <a:gd name="connsiteY3" fmla="*/ 28223 h 1255889"/>
                <a:gd name="connsiteX4" fmla="*/ 4064001 w 4064001"/>
                <a:gd name="connsiteY4" fmla="*/ 0 h 1255889"/>
                <a:gd name="connsiteX0" fmla="*/ 0 w 4064001"/>
                <a:gd name="connsiteY0" fmla="*/ 1255889 h 1255889"/>
                <a:gd name="connsiteX1" fmla="*/ 508000 w 4064001"/>
                <a:gd name="connsiteY1" fmla="*/ 747888 h 1255889"/>
                <a:gd name="connsiteX2" fmla="*/ 1608665 w 4064001"/>
                <a:gd name="connsiteY2" fmla="*/ 155223 h 1255889"/>
                <a:gd name="connsiteX3" fmla="*/ 2610555 w 4064001"/>
                <a:gd name="connsiteY3" fmla="*/ 28223 h 1255889"/>
                <a:gd name="connsiteX4" fmla="*/ 4064001 w 4064001"/>
                <a:gd name="connsiteY4" fmla="*/ 0 h 1255889"/>
                <a:gd name="connsiteX0" fmla="*/ 0 w 4064001"/>
                <a:gd name="connsiteY0" fmla="*/ 1326444 h 1326444"/>
                <a:gd name="connsiteX1" fmla="*/ 508000 w 4064001"/>
                <a:gd name="connsiteY1" fmla="*/ 818443 h 1326444"/>
                <a:gd name="connsiteX2" fmla="*/ 1608665 w 4064001"/>
                <a:gd name="connsiteY2" fmla="*/ 225778 h 1326444"/>
                <a:gd name="connsiteX3" fmla="*/ 2624666 w 4064001"/>
                <a:gd name="connsiteY3" fmla="*/ 0 h 1326444"/>
                <a:gd name="connsiteX4" fmla="*/ 4064001 w 4064001"/>
                <a:gd name="connsiteY4" fmla="*/ 70555 h 1326444"/>
                <a:gd name="connsiteX0" fmla="*/ 0 w 4064001"/>
                <a:gd name="connsiteY0" fmla="*/ 1329134 h 1329134"/>
                <a:gd name="connsiteX1" fmla="*/ 508000 w 4064001"/>
                <a:gd name="connsiteY1" fmla="*/ 821133 h 1329134"/>
                <a:gd name="connsiteX2" fmla="*/ 1523998 w 4064001"/>
                <a:gd name="connsiteY2" fmla="*/ 172023 h 1329134"/>
                <a:gd name="connsiteX3" fmla="*/ 2624666 w 4064001"/>
                <a:gd name="connsiteY3" fmla="*/ 2690 h 1329134"/>
                <a:gd name="connsiteX4" fmla="*/ 4064001 w 4064001"/>
                <a:gd name="connsiteY4" fmla="*/ 73245 h 1329134"/>
                <a:gd name="connsiteX0" fmla="*/ 0 w 4120446"/>
                <a:gd name="connsiteY0" fmla="*/ 1377049 h 1377049"/>
                <a:gd name="connsiteX1" fmla="*/ 508000 w 4120446"/>
                <a:gd name="connsiteY1" fmla="*/ 869048 h 1377049"/>
                <a:gd name="connsiteX2" fmla="*/ 1523998 w 4120446"/>
                <a:gd name="connsiteY2" fmla="*/ 219938 h 1377049"/>
                <a:gd name="connsiteX3" fmla="*/ 2624666 w 4120446"/>
                <a:gd name="connsiteY3" fmla="*/ 50605 h 1377049"/>
                <a:gd name="connsiteX4" fmla="*/ 4120446 w 4120446"/>
                <a:gd name="connsiteY4" fmla="*/ 8271 h 1377049"/>
                <a:gd name="connsiteX0" fmla="*/ 0 w 4120446"/>
                <a:gd name="connsiteY0" fmla="*/ 1410947 h 1410947"/>
                <a:gd name="connsiteX1" fmla="*/ 508000 w 4120446"/>
                <a:gd name="connsiteY1" fmla="*/ 902946 h 1410947"/>
                <a:gd name="connsiteX2" fmla="*/ 1523998 w 4120446"/>
                <a:gd name="connsiteY2" fmla="*/ 253836 h 1410947"/>
                <a:gd name="connsiteX3" fmla="*/ 2596443 w 4120446"/>
                <a:gd name="connsiteY3" fmla="*/ 13947 h 1410947"/>
                <a:gd name="connsiteX4" fmla="*/ 4120446 w 4120446"/>
                <a:gd name="connsiteY4" fmla="*/ 42169 h 1410947"/>
                <a:gd name="connsiteX0" fmla="*/ 0 w 4120446"/>
                <a:gd name="connsiteY0" fmla="*/ 1449457 h 1449457"/>
                <a:gd name="connsiteX1" fmla="*/ 508000 w 4120446"/>
                <a:gd name="connsiteY1" fmla="*/ 941456 h 1449457"/>
                <a:gd name="connsiteX2" fmla="*/ 1523998 w 4120446"/>
                <a:gd name="connsiteY2" fmla="*/ 292346 h 1449457"/>
                <a:gd name="connsiteX3" fmla="*/ 2596443 w 4120446"/>
                <a:gd name="connsiteY3" fmla="*/ 52457 h 1449457"/>
                <a:gd name="connsiteX4" fmla="*/ 4120446 w 4120446"/>
                <a:gd name="connsiteY4" fmla="*/ 10124 h 1449457"/>
                <a:gd name="connsiteX0" fmla="*/ 0 w 4120446"/>
                <a:gd name="connsiteY0" fmla="*/ 1449457 h 1449457"/>
                <a:gd name="connsiteX1" fmla="*/ 508000 w 4120446"/>
                <a:gd name="connsiteY1" fmla="*/ 941456 h 1449457"/>
                <a:gd name="connsiteX2" fmla="*/ 1523998 w 4120446"/>
                <a:gd name="connsiteY2" fmla="*/ 292346 h 1449457"/>
                <a:gd name="connsiteX3" fmla="*/ 2596443 w 4120446"/>
                <a:gd name="connsiteY3" fmla="*/ 52457 h 1449457"/>
                <a:gd name="connsiteX4" fmla="*/ 4120446 w 4120446"/>
                <a:gd name="connsiteY4" fmla="*/ 10124 h 1449457"/>
                <a:gd name="connsiteX0" fmla="*/ 0 w 4120446"/>
                <a:gd name="connsiteY0" fmla="*/ 1449457 h 1449457"/>
                <a:gd name="connsiteX1" fmla="*/ 508000 w 4120446"/>
                <a:gd name="connsiteY1" fmla="*/ 941456 h 1449457"/>
                <a:gd name="connsiteX2" fmla="*/ 1523998 w 4120446"/>
                <a:gd name="connsiteY2" fmla="*/ 292346 h 1449457"/>
                <a:gd name="connsiteX3" fmla="*/ 2596443 w 4120446"/>
                <a:gd name="connsiteY3" fmla="*/ 52457 h 1449457"/>
                <a:gd name="connsiteX4" fmla="*/ 4120446 w 4120446"/>
                <a:gd name="connsiteY4" fmla="*/ 10124 h 1449457"/>
                <a:gd name="connsiteX0" fmla="*/ 0 w 4120446"/>
                <a:gd name="connsiteY0" fmla="*/ 1449457 h 1449457"/>
                <a:gd name="connsiteX1" fmla="*/ 508000 w 4120446"/>
                <a:gd name="connsiteY1" fmla="*/ 941456 h 1449457"/>
                <a:gd name="connsiteX2" fmla="*/ 1523998 w 4120446"/>
                <a:gd name="connsiteY2" fmla="*/ 292346 h 1449457"/>
                <a:gd name="connsiteX3" fmla="*/ 2596443 w 4120446"/>
                <a:gd name="connsiteY3" fmla="*/ 52457 h 1449457"/>
                <a:gd name="connsiteX4" fmla="*/ 4120446 w 4120446"/>
                <a:gd name="connsiteY4" fmla="*/ 10124 h 1449457"/>
                <a:gd name="connsiteX0" fmla="*/ 0 w 4120446"/>
                <a:gd name="connsiteY0" fmla="*/ 1452447 h 1452447"/>
                <a:gd name="connsiteX1" fmla="*/ 508000 w 4120446"/>
                <a:gd name="connsiteY1" fmla="*/ 944446 h 1452447"/>
                <a:gd name="connsiteX2" fmla="*/ 1340553 w 4120446"/>
                <a:gd name="connsiteY2" fmla="*/ 380003 h 1452447"/>
                <a:gd name="connsiteX3" fmla="*/ 2596443 w 4120446"/>
                <a:gd name="connsiteY3" fmla="*/ 55447 h 1452447"/>
                <a:gd name="connsiteX4" fmla="*/ 4120446 w 4120446"/>
                <a:gd name="connsiteY4" fmla="*/ 13114 h 1452447"/>
                <a:gd name="connsiteX0" fmla="*/ 0 w 4600224"/>
                <a:gd name="connsiteY0" fmla="*/ 1501526 h 1501526"/>
                <a:gd name="connsiteX1" fmla="*/ 508000 w 4600224"/>
                <a:gd name="connsiteY1" fmla="*/ 993525 h 1501526"/>
                <a:gd name="connsiteX2" fmla="*/ 1340553 w 4600224"/>
                <a:gd name="connsiteY2" fmla="*/ 429082 h 1501526"/>
                <a:gd name="connsiteX3" fmla="*/ 2596443 w 4600224"/>
                <a:gd name="connsiteY3" fmla="*/ 104526 h 1501526"/>
                <a:gd name="connsiteX4" fmla="*/ 4600224 w 4600224"/>
                <a:gd name="connsiteY4" fmla="*/ 5748 h 1501526"/>
                <a:gd name="connsiteX0" fmla="*/ 0 w 4600224"/>
                <a:gd name="connsiteY0" fmla="*/ 1501526 h 1501526"/>
                <a:gd name="connsiteX1" fmla="*/ 508000 w 4600224"/>
                <a:gd name="connsiteY1" fmla="*/ 993525 h 1501526"/>
                <a:gd name="connsiteX2" fmla="*/ 1340553 w 4600224"/>
                <a:gd name="connsiteY2" fmla="*/ 429082 h 1501526"/>
                <a:gd name="connsiteX3" fmla="*/ 2596443 w 4600224"/>
                <a:gd name="connsiteY3" fmla="*/ 104526 h 1501526"/>
                <a:gd name="connsiteX4" fmla="*/ 4600224 w 4600224"/>
                <a:gd name="connsiteY4" fmla="*/ 5748 h 1501526"/>
                <a:gd name="connsiteX0" fmla="*/ 0 w 4600224"/>
                <a:gd name="connsiteY0" fmla="*/ 1501526 h 1501526"/>
                <a:gd name="connsiteX1" fmla="*/ 508000 w 4600224"/>
                <a:gd name="connsiteY1" fmla="*/ 993525 h 1501526"/>
                <a:gd name="connsiteX2" fmla="*/ 1340553 w 4600224"/>
                <a:gd name="connsiteY2" fmla="*/ 429082 h 1501526"/>
                <a:gd name="connsiteX3" fmla="*/ 2596443 w 4600224"/>
                <a:gd name="connsiteY3" fmla="*/ 104526 h 1501526"/>
                <a:gd name="connsiteX4" fmla="*/ 4600224 w 4600224"/>
                <a:gd name="connsiteY4" fmla="*/ 5748 h 1501526"/>
                <a:gd name="connsiteX0" fmla="*/ 0 w 4614335"/>
                <a:gd name="connsiteY0" fmla="*/ 1569546 h 1569546"/>
                <a:gd name="connsiteX1" fmla="*/ 508000 w 4614335"/>
                <a:gd name="connsiteY1" fmla="*/ 1061545 h 1569546"/>
                <a:gd name="connsiteX2" fmla="*/ 1340553 w 4614335"/>
                <a:gd name="connsiteY2" fmla="*/ 497102 h 1569546"/>
                <a:gd name="connsiteX3" fmla="*/ 2596443 w 4614335"/>
                <a:gd name="connsiteY3" fmla="*/ 172546 h 1569546"/>
                <a:gd name="connsiteX4" fmla="*/ 4614335 w 4614335"/>
                <a:gd name="connsiteY4" fmla="*/ 3213 h 1569546"/>
                <a:gd name="connsiteX0" fmla="*/ 0 w 4614335"/>
                <a:gd name="connsiteY0" fmla="*/ 1566333 h 1566333"/>
                <a:gd name="connsiteX1" fmla="*/ 508000 w 4614335"/>
                <a:gd name="connsiteY1" fmla="*/ 1058332 h 1566333"/>
                <a:gd name="connsiteX2" fmla="*/ 1340553 w 4614335"/>
                <a:gd name="connsiteY2" fmla="*/ 493889 h 1566333"/>
                <a:gd name="connsiteX3" fmla="*/ 2596443 w 4614335"/>
                <a:gd name="connsiteY3" fmla="*/ 169333 h 1566333"/>
                <a:gd name="connsiteX4" fmla="*/ 4614335 w 4614335"/>
                <a:gd name="connsiteY4" fmla="*/ 0 h 1566333"/>
                <a:gd name="connsiteX0" fmla="*/ 0 w 4614335"/>
                <a:gd name="connsiteY0" fmla="*/ 1566333 h 1566333"/>
                <a:gd name="connsiteX1" fmla="*/ 508000 w 4614335"/>
                <a:gd name="connsiteY1" fmla="*/ 1058332 h 1566333"/>
                <a:gd name="connsiteX2" fmla="*/ 1269998 w 4614335"/>
                <a:gd name="connsiteY2" fmla="*/ 451555 h 1566333"/>
                <a:gd name="connsiteX3" fmla="*/ 2596443 w 4614335"/>
                <a:gd name="connsiteY3" fmla="*/ 169333 h 1566333"/>
                <a:gd name="connsiteX4" fmla="*/ 4614335 w 4614335"/>
                <a:gd name="connsiteY4" fmla="*/ 0 h 1566333"/>
                <a:gd name="connsiteX0" fmla="*/ 0 w 4614335"/>
                <a:gd name="connsiteY0" fmla="*/ 1566333 h 1566333"/>
                <a:gd name="connsiteX1" fmla="*/ 451555 w 4614335"/>
                <a:gd name="connsiteY1" fmla="*/ 1001888 h 1566333"/>
                <a:gd name="connsiteX2" fmla="*/ 1269998 w 4614335"/>
                <a:gd name="connsiteY2" fmla="*/ 451555 h 1566333"/>
                <a:gd name="connsiteX3" fmla="*/ 2596443 w 4614335"/>
                <a:gd name="connsiteY3" fmla="*/ 169333 h 1566333"/>
                <a:gd name="connsiteX4" fmla="*/ 4614335 w 4614335"/>
                <a:gd name="connsiteY4" fmla="*/ 0 h 1566333"/>
                <a:gd name="connsiteX0" fmla="*/ 0 w 4614335"/>
                <a:gd name="connsiteY0" fmla="*/ 1566333 h 1566333"/>
                <a:gd name="connsiteX1" fmla="*/ 451555 w 4614335"/>
                <a:gd name="connsiteY1" fmla="*/ 1001888 h 1566333"/>
                <a:gd name="connsiteX2" fmla="*/ 1269998 w 4614335"/>
                <a:gd name="connsiteY2" fmla="*/ 451555 h 1566333"/>
                <a:gd name="connsiteX3" fmla="*/ 2596443 w 4614335"/>
                <a:gd name="connsiteY3" fmla="*/ 98778 h 1566333"/>
                <a:gd name="connsiteX4" fmla="*/ 4614335 w 4614335"/>
                <a:gd name="connsiteY4" fmla="*/ 0 h 1566333"/>
                <a:gd name="connsiteX0" fmla="*/ 0 w 4614335"/>
                <a:gd name="connsiteY0" fmla="*/ 1566333 h 1566333"/>
                <a:gd name="connsiteX1" fmla="*/ 451555 w 4614335"/>
                <a:gd name="connsiteY1" fmla="*/ 1001888 h 1566333"/>
                <a:gd name="connsiteX2" fmla="*/ 1456813 w 4614335"/>
                <a:gd name="connsiteY2" fmla="*/ 502632 h 1566333"/>
                <a:gd name="connsiteX3" fmla="*/ 2596443 w 4614335"/>
                <a:gd name="connsiteY3" fmla="*/ 98778 h 1566333"/>
                <a:gd name="connsiteX4" fmla="*/ 4614335 w 4614335"/>
                <a:gd name="connsiteY4" fmla="*/ 0 h 1566333"/>
                <a:gd name="connsiteX0" fmla="*/ 0 w 4614335"/>
                <a:gd name="connsiteY0" fmla="*/ 1566333 h 1566333"/>
                <a:gd name="connsiteX1" fmla="*/ 451555 w 4614335"/>
                <a:gd name="connsiteY1" fmla="*/ 1001888 h 1566333"/>
                <a:gd name="connsiteX2" fmla="*/ 1456813 w 4614335"/>
                <a:gd name="connsiteY2" fmla="*/ 502632 h 1566333"/>
                <a:gd name="connsiteX3" fmla="*/ 2801940 w 4614335"/>
                <a:gd name="connsiteY3" fmla="*/ 269032 h 1566333"/>
                <a:gd name="connsiteX4" fmla="*/ 4614335 w 4614335"/>
                <a:gd name="connsiteY4" fmla="*/ 0 h 1566333"/>
                <a:gd name="connsiteX0" fmla="*/ 0 w 4670379"/>
                <a:gd name="connsiteY0" fmla="*/ 1396079 h 1396079"/>
                <a:gd name="connsiteX1" fmla="*/ 451555 w 4670379"/>
                <a:gd name="connsiteY1" fmla="*/ 831634 h 1396079"/>
                <a:gd name="connsiteX2" fmla="*/ 1456813 w 4670379"/>
                <a:gd name="connsiteY2" fmla="*/ 332378 h 1396079"/>
                <a:gd name="connsiteX3" fmla="*/ 2801940 w 4670379"/>
                <a:gd name="connsiteY3" fmla="*/ 98778 h 1396079"/>
                <a:gd name="connsiteX4" fmla="*/ 4670379 w 4670379"/>
                <a:gd name="connsiteY4" fmla="*/ 0 h 1396079"/>
                <a:gd name="connsiteX0" fmla="*/ 0 w 4390156"/>
                <a:gd name="connsiteY0" fmla="*/ 1413104 h 1413104"/>
                <a:gd name="connsiteX1" fmla="*/ 451555 w 4390156"/>
                <a:gd name="connsiteY1" fmla="*/ 848659 h 1413104"/>
                <a:gd name="connsiteX2" fmla="*/ 1456813 w 4390156"/>
                <a:gd name="connsiteY2" fmla="*/ 349403 h 1413104"/>
                <a:gd name="connsiteX3" fmla="*/ 2801940 w 4390156"/>
                <a:gd name="connsiteY3" fmla="*/ 115803 h 1413104"/>
                <a:gd name="connsiteX4" fmla="*/ 4390156 w 4390156"/>
                <a:gd name="connsiteY4" fmla="*/ 0 h 1413104"/>
                <a:gd name="connsiteX0" fmla="*/ 0 w 4390156"/>
                <a:gd name="connsiteY0" fmla="*/ 1413104 h 1413104"/>
                <a:gd name="connsiteX1" fmla="*/ 451555 w 4390156"/>
                <a:gd name="connsiteY1" fmla="*/ 848659 h 1413104"/>
                <a:gd name="connsiteX2" fmla="*/ 1456813 w 4390156"/>
                <a:gd name="connsiteY2" fmla="*/ 349403 h 1413104"/>
                <a:gd name="connsiteX3" fmla="*/ 2801940 w 4390156"/>
                <a:gd name="connsiteY3" fmla="*/ 115803 h 1413104"/>
                <a:gd name="connsiteX4" fmla="*/ 4390156 w 4390156"/>
                <a:gd name="connsiteY4" fmla="*/ 0 h 1413104"/>
                <a:gd name="connsiteX0" fmla="*/ 0 w 4390156"/>
                <a:gd name="connsiteY0" fmla="*/ 1413104 h 1413104"/>
                <a:gd name="connsiteX1" fmla="*/ 451555 w 4390156"/>
                <a:gd name="connsiteY1" fmla="*/ 848659 h 1413104"/>
                <a:gd name="connsiteX2" fmla="*/ 1456813 w 4390156"/>
                <a:gd name="connsiteY2" fmla="*/ 349403 h 1413104"/>
                <a:gd name="connsiteX3" fmla="*/ 2801940 w 4390156"/>
                <a:gd name="connsiteY3" fmla="*/ 115803 h 1413104"/>
                <a:gd name="connsiteX4" fmla="*/ 4390156 w 4390156"/>
                <a:gd name="connsiteY4" fmla="*/ 0 h 1413104"/>
                <a:gd name="connsiteX0" fmla="*/ 0 w 4390156"/>
                <a:gd name="connsiteY0" fmla="*/ 1413104 h 1413104"/>
                <a:gd name="connsiteX1" fmla="*/ 451555 w 4390156"/>
                <a:gd name="connsiteY1" fmla="*/ 848659 h 1413104"/>
                <a:gd name="connsiteX2" fmla="*/ 1456813 w 4390156"/>
                <a:gd name="connsiteY2" fmla="*/ 349403 h 1413104"/>
                <a:gd name="connsiteX3" fmla="*/ 2801940 w 4390156"/>
                <a:gd name="connsiteY3" fmla="*/ 115803 h 1413104"/>
                <a:gd name="connsiteX4" fmla="*/ 4390156 w 4390156"/>
                <a:gd name="connsiteY4" fmla="*/ 0 h 141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156" h="1413104">
                  <a:moveTo>
                    <a:pt x="0" y="1413104"/>
                  </a:moveTo>
                  <a:cubicBezTo>
                    <a:pt x="105833" y="1307271"/>
                    <a:pt x="208753" y="1025942"/>
                    <a:pt x="451555" y="848659"/>
                  </a:cubicBezTo>
                  <a:cubicBezTo>
                    <a:pt x="694357" y="671376"/>
                    <a:pt x="1065082" y="471546"/>
                    <a:pt x="1456813" y="349403"/>
                  </a:cubicBezTo>
                  <a:cubicBezTo>
                    <a:pt x="1848544" y="227260"/>
                    <a:pt x="2313049" y="174037"/>
                    <a:pt x="2801940" y="115803"/>
                  </a:cubicBezTo>
                  <a:cubicBezTo>
                    <a:pt x="3290831" y="57569"/>
                    <a:pt x="3910378" y="18815"/>
                    <a:pt x="4390156"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7" name="Straight Arrow Connector 6"/>
            <p:cNvCxnSpPr/>
            <p:nvPr/>
          </p:nvCxnSpPr>
          <p:spPr bwMode="auto">
            <a:xfrm>
              <a:off x="169333" y="3273778"/>
              <a:ext cx="3315553" cy="6830"/>
            </a:xfrm>
            <a:prstGeom prst="straightConnector1">
              <a:avLst/>
            </a:prstGeom>
            <a:noFill/>
            <a:ln w="28575" cap="flat" cmpd="sng" algn="ctr">
              <a:solidFill>
                <a:schemeClr val="tx1"/>
              </a:solidFill>
              <a:prstDash val="solid"/>
              <a:round/>
              <a:headEnd type="none" w="med" len="med"/>
              <a:tailEnd type="arrow"/>
            </a:ln>
            <a:effectLst/>
          </p:spPr>
        </p:cxnSp>
        <p:sp>
          <p:nvSpPr>
            <p:cNvPr id="11" name="TextBox 10"/>
            <p:cNvSpPr txBox="1"/>
            <p:nvPr/>
          </p:nvSpPr>
          <p:spPr>
            <a:xfrm>
              <a:off x="310445" y="3287891"/>
              <a:ext cx="2892778" cy="307777"/>
            </a:xfrm>
            <a:prstGeom prst="rect">
              <a:avLst/>
            </a:prstGeom>
            <a:noFill/>
          </p:spPr>
          <p:txBody>
            <a:bodyPr wrap="square" rtlCol="0">
              <a:spAutoFit/>
            </a:bodyPr>
            <a:lstStyle/>
            <a:p>
              <a:pPr algn="ctr">
                <a:buNone/>
              </a:pPr>
              <a:r>
                <a:rPr lang="en-GB" sz="1400" dirty="0" smtClean="0"/>
                <a:t>Number of Incident Photons </a:t>
              </a:r>
              <a:endParaRPr lang="en-GB" sz="1400" dirty="0"/>
            </a:p>
          </p:txBody>
        </p:sp>
        <p:sp>
          <p:nvSpPr>
            <p:cNvPr id="20" name="TextBox 19"/>
            <p:cNvSpPr txBox="1"/>
            <p:nvPr/>
          </p:nvSpPr>
          <p:spPr>
            <a:xfrm rot="16200000">
              <a:off x="-1066723" y="2090223"/>
              <a:ext cx="2384778" cy="298573"/>
            </a:xfrm>
            <a:prstGeom prst="rect">
              <a:avLst/>
            </a:prstGeom>
            <a:noFill/>
          </p:spPr>
          <p:txBody>
            <a:bodyPr wrap="square" rtlCol="0">
              <a:spAutoFit/>
            </a:bodyPr>
            <a:lstStyle/>
            <a:p>
              <a:pPr algn="ctr">
                <a:buNone/>
              </a:pPr>
              <a:r>
                <a:rPr lang="en-GB" sz="1400" dirty="0" smtClean="0"/>
                <a:t>Digital Output</a:t>
              </a:r>
              <a:endParaRPr lang="en-GB" sz="1400" dirty="0"/>
            </a:p>
          </p:txBody>
        </p:sp>
        <p:cxnSp>
          <p:nvCxnSpPr>
            <p:cNvPr id="21" name="Straight Arrow Connector 20"/>
            <p:cNvCxnSpPr/>
            <p:nvPr/>
          </p:nvCxnSpPr>
          <p:spPr bwMode="auto">
            <a:xfrm flipV="1">
              <a:off x="321733" y="1128889"/>
              <a:ext cx="2823" cy="2283178"/>
            </a:xfrm>
            <a:prstGeom prst="straightConnector1">
              <a:avLst/>
            </a:prstGeom>
            <a:noFill/>
            <a:ln w="28575" cap="flat" cmpd="sng" algn="ctr">
              <a:solidFill>
                <a:schemeClr val="tx1"/>
              </a:solidFill>
              <a:prstDash val="solid"/>
              <a:round/>
              <a:headEnd type="none" w="med" len="med"/>
              <a:tailEnd type="arrow"/>
            </a:ln>
            <a:effectLst/>
          </p:spPr>
        </p:cxnSp>
        <p:sp>
          <p:nvSpPr>
            <p:cNvPr id="25" name="Freeform 24"/>
            <p:cNvSpPr/>
            <p:nvPr/>
          </p:nvSpPr>
          <p:spPr>
            <a:xfrm>
              <a:off x="-28819" y="1804085"/>
              <a:ext cx="2977335" cy="1955126"/>
            </a:xfrm>
            <a:custGeom>
              <a:avLst/>
              <a:gdLst>
                <a:gd name="connsiteX0" fmla="*/ 1256486 w 2977335"/>
                <a:gd name="connsiteY0" fmla="*/ 933471 h 1955126"/>
                <a:gd name="connsiteX1" fmla="*/ 2949819 w 2977335"/>
                <a:gd name="connsiteY1" fmla="*/ 30359 h 1955126"/>
                <a:gd name="connsiteX2" fmla="*/ 42930 w 2977335"/>
                <a:gd name="connsiteY2" fmla="*/ 1921248 h 1955126"/>
              </a:gdLst>
              <a:ahLst/>
              <a:cxnLst>
                <a:cxn ang="0">
                  <a:pos x="connsiteX0" y="connsiteY0"/>
                </a:cxn>
                <a:cxn ang="0">
                  <a:pos x="connsiteX1" y="connsiteY1"/>
                </a:cxn>
                <a:cxn ang="0">
                  <a:pos x="connsiteX2" y="connsiteY2"/>
                </a:cxn>
              </a:cxnLst>
              <a:rect l="l" t="t" r="r" b="b"/>
              <a:pathLst>
                <a:path w="2977335" h="1955126">
                  <a:moveTo>
                    <a:pt x="1256486" y="933471"/>
                  </a:moveTo>
                  <a:cubicBezTo>
                    <a:pt x="2204282" y="399600"/>
                    <a:pt x="3152078" y="-134271"/>
                    <a:pt x="2949819" y="30359"/>
                  </a:cubicBezTo>
                  <a:cubicBezTo>
                    <a:pt x="2747560" y="194988"/>
                    <a:pt x="-401570" y="2241100"/>
                    <a:pt x="42930" y="1921248"/>
                  </a:cubicBezTo>
                </a:path>
              </a:pathLst>
            </a:custGeom>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grpSp>
      <p:grpSp>
        <p:nvGrpSpPr>
          <p:cNvPr id="10" name="Group 9"/>
          <p:cNvGrpSpPr/>
          <p:nvPr/>
        </p:nvGrpSpPr>
        <p:grpSpPr>
          <a:xfrm>
            <a:off x="24530" y="2782415"/>
            <a:ext cx="3766600" cy="1886068"/>
            <a:chOff x="21157" y="3556076"/>
            <a:chExt cx="3248760" cy="2703769"/>
          </a:xfrm>
        </p:grpSpPr>
        <p:cxnSp>
          <p:nvCxnSpPr>
            <p:cNvPr id="46" name="Straight Connector 45"/>
            <p:cNvCxnSpPr/>
            <p:nvPr/>
          </p:nvCxnSpPr>
          <p:spPr bwMode="auto">
            <a:xfrm flipV="1">
              <a:off x="366889" y="4279507"/>
              <a:ext cx="238801" cy="164716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39264" y="5952068"/>
              <a:ext cx="2892778" cy="307777"/>
            </a:xfrm>
            <a:prstGeom prst="rect">
              <a:avLst/>
            </a:prstGeom>
            <a:noFill/>
          </p:spPr>
          <p:txBody>
            <a:bodyPr wrap="square" rtlCol="0">
              <a:spAutoFit/>
            </a:bodyPr>
            <a:lstStyle/>
            <a:p>
              <a:pPr algn="ctr">
                <a:buNone/>
              </a:pPr>
              <a:r>
                <a:rPr lang="en-GB" sz="1400" dirty="0" smtClean="0"/>
                <a:t>Number of Incident Photons </a:t>
              </a:r>
              <a:endParaRPr lang="en-GB" sz="1400" dirty="0"/>
            </a:p>
          </p:txBody>
        </p:sp>
        <p:cxnSp>
          <p:nvCxnSpPr>
            <p:cNvPr id="42" name="Straight Arrow Connector 41"/>
            <p:cNvCxnSpPr/>
            <p:nvPr/>
          </p:nvCxnSpPr>
          <p:spPr bwMode="auto">
            <a:xfrm flipV="1">
              <a:off x="350552" y="3793066"/>
              <a:ext cx="2823" cy="2283178"/>
            </a:xfrm>
            <a:prstGeom prst="straightConnector1">
              <a:avLst/>
            </a:prstGeom>
            <a:noFill/>
            <a:ln w="28575" cap="flat" cmpd="sng" algn="ctr">
              <a:solidFill>
                <a:schemeClr val="tx1"/>
              </a:solidFill>
              <a:prstDash val="solid"/>
              <a:round/>
              <a:headEnd type="none" w="med" len="med"/>
              <a:tailEnd type="arrow"/>
            </a:ln>
            <a:effectLst/>
          </p:spPr>
        </p:cxnSp>
        <p:cxnSp>
          <p:nvCxnSpPr>
            <p:cNvPr id="47" name="Straight Connector 46"/>
            <p:cNvCxnSpPr/>
            <p:nvPr/>
          </p:nvCxnSpPr>
          <p:spPr bwMode="auto">
            <a:xfrm flipV="1">
              <a:off x="603939" y="4343763"/>
              <a:ext cx="762086" cy="1592488"/>
            </a:xfrm>
            <a:prstGeom prst="line">
              <a:avLst/>
            </a:prstGeom>
            <a:ln>
              <a:solidFill>
                <a:schemeClr val="tx1">
                  <a:lumMod val="50000"/>
                  <a:lumOff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bwMode="auto">
            <a:xfrm flipV="1">
              <a:off x="1366025" y="4418729"/>
              <a:ext cx="1636653" cy="1542161"/>
            </a:xfrm>
            <a:prstGeom prst="line">
              <a:avLst/>
            </a:prstGeom>
            <a:ln>
              <a:solidFill>
                <a:srgbClr val="008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rot="16200000">
              <a:off x="-1038501" y="4615734"/>
              <a:ext cx="2384779" cy="265463"/>
            </a:xfrm>
            <a:prstGeom prst="rect">
              <a:avLst/>
            </a:prstGeom>
            <a:noFill/>
          </p:spPr>
          <p:txBody>
            <a:bodyPr wrap="square" rtlCol="0">
              <a:spAutoFit/>
            </a:bodyPr>
            <a:lstStyle/>
            <a:p>
              <a:pPr algn="ctr">
                <a:buNone/>
              </a:pPr>
              <a:r>
                <a:rPr lang="en-GB" sz="1400" dirty="0" smtClean="0"/>
                <a:t>Digital Output</a:t>
              </a:r>
              <a:endParaRPr lang="en-GB" sz="1400" dirty="0"/>
            </a:p>
          </p:txBody>
        </p:sp>
        <p:cxnSp>
          <p:nvCxnSpPr>
            <p:cNvPr id="40" name="Straight Arrow Connector 39"/>
            <p:cNvCxnSpPr/>
            <p:nvPr/>
          </p:nvCxnSpPr>
          <p:spPr bwMode="auto">
            <a:xfrm>
              <a:off x="198152" y="5937955"/>
              <a:ext cx="3071765" cy="54190"/>
            </a:xfrm>
            <a:prstGeom prst="straightConnector1">
              <a:avLst/>
            </a:prstGeom>
            <a:noFill/>
            <a:ln w="28575" cap="flat" cmpd="sng" algn="ctr">
              <a:solidFill>
                <a:schemeClr val="tx1"/>
              </a:solidFill>
              <a:prstDash val="solid"/>
              <a:round/>
              <a:headEnd type="none" w="med" len="med"/>
              <a:tailEnd type="arrow"/>
            </a:ln>
            <a:effectLst/>
          </p:spPr>
        </p:cxnSp>
      </p:grpSp>
      <p:grpSp>
        <p:nvGrpSpPr>
          <p:cNvPr id="12" name="Group 11"/>
          <p:cNvGrpSpPr/>
          <p:nvPr/>
        </p:nvGrpSpPr>
        <p:grpSpPr>
          <a:xfrm>
            <a:off x="-130732" y="1101761"/>
            <a:ext cx="3940537" cy="1904741"/>
            <a:chOff x="-3772455" y="3708476"/>
            <a:chExt cx="3539663" cy="2867312"/>
          </a:xfrm>
        </p:grpSpPr>
        <p:sp>
          <p:nvSpPr>
            <p:cNvPr id="43" name="Freeform 42"/>
            <p:cNvSpPr/>
            <p:nvPr/>
          </p:nvSpPr>
          <p:spPr>
            <a:xfrm>
              <a:off x="-3772455" y="4468262"/>
              <a:ext cx="2977335" cy="1955126"/>
            </a:xfrm>
            <a:custGeom>
              <a:avLst/>
              <a:gdLst>
                <a:gd name="connsiteX0" fmla="*/ 1256486 w 2977335"/>
                <a:gd name="connsiteY0" fmla="*/ 933471 h 1955126"/>
                <a:gd name="connsiteX1" fmla="*/ 2949819 w 2977335"/>
                <a:gd name="connsiteY1" fmla="*/ 30359 h 1955126"/>
                <a:gd name="connsiteX2" fmla="*/ 42930 w 2977335"/>
                <a:gd name="connsiteY2" fmla="*/ 1921248 h 1955126"/>
              </a:gdLst>
              <a:ahLst/>
              <a:cxnLst>
                <a:cxn ang="0">
                  <a:pos x="connsiteX0" y="connsiteY0"/>
                </a:cxn>
                <a:cxn ang="0">
                  <a:pos x="connsiteX1" y="connsiteY1"/>
                </a:cxn>
                <a:cxn ang="0">
                  <a:pos x="connsiteX2" y="connsiteY2"/>
                </a:cxn>
              </a:cxnLst>
              <a:rect l="l" t="t" r="r" b="b"/>
              <a:pathLst>
                <a:path w="2977335" h="1955126">
                  <a:moveTo>
                    <a:pt x="1256486" y="933471"/>
                  </a:moveTo>
                  <a:cubicBezTo>
                    <a:pt x="2204282" y="399600"/>
                    <a:pt x="3152078" y="-134271"/>
                    <a:pt x="2949819" y="30359"/>
                  </a:cubicBezTo>
                  <a:cubicBezTo>
                    <a:pt x="2747560" y="194988"/>
                    <a:pt x="-401570" y="2241100"/>
                    <a:pt x="42930" y="1921248"/>
                  </a:cubicBezTo>
                </a:path>
              </a:pathLst>
            </a:custGeom>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23" name="TextBox 22"/>
            <p:cNvSpPr txBox="1"/>
            <p:nvPr/>
          </p:nvSpPr>
          <p:spPr>
            <a:xfrm>
              <a:off x="-3280791" y="6104468"/>
              <a:ext cx="2892778" cy="307777"/>
            </a:xfrm>
            <a:prstGeom prst="rect">
              <a:avLst/>
            </a:prstGeom>
            <a:noFill/>
          </p:spPr>
          <p:txBody>
            <a:bodyPr wrap="square" rtlCol="0">
              <a:spAutoFit/>
            </a:bodyPr>
            <a:lstStyle/>
            <a:p>
              <a:pPr algn="ctr">
                <a:buNone/>
              </a:pPr>
              <a:r>
                <a:rPr lang="en-GB" sz="1400" dirty="0" smtClean="0"/>
                <a:t>Number of Incident Photons </a:t>
              </a:r>
              <a:endParaRPr lang="en-GB" sz="1400" dirty="0"/>
            </a:p>
          </p:txBody>
        </p:sp>
        <p:sp>
          <p:nvSpPr>
            <p:cNvPr id="28" name="Freeform 27"/>
            <p:cNvSpPr/>
            <p:nvPr/>
          </p:nvSpPr>
          <p:spPr>
            <a:xfrm>
              <a:off x="-3620055" y="4620662"/>
              <a:ext cx="2977335" cy="1955126"/>
            </a:xfrm>
            <a:custGeom>
              <a:avLst/>
              <a:gdLst>
                <a:gd name="connsiteX0" fmla="*/ 1256486 w 2977335"/>
                <a:gd name="connsiteY0" fmla="*/ 933471 h 1955126"/>
                <a:gd name="connsiteX1" fmla="*/ 2949819 w 2977335"/>
                <a:gd name="connsiteY1" fmla="*/ 30359 h 1955126"/>
                <a:gd name="connsiteX2" fmla="*/ 42930 w 2977335"/>
                <a:gd name="connsiteY2" fmla="*/ 1921248 h 1955126"/>
              </a:gdLst>
              <a:ahLst/>
              <a:cxnLst>
                <a:cxn ang="0">
                  <a:pos x="connsiteX0" y="connsiteY0"/>
                </a:cxn>
                <a:cxn ang="0">
                  <a:pos x="connsiteX1" y="connsiteY1"/>
                </a:cxn>
                <a:cxn ang="0">
                  <a:pos x="connsiteX2" y="connsiteY2"/>
                </a:cxn>
              </a:cxnLst>
              <a:rect l="l" t="t" r="r" b="b"/>
              <a:pathLst>
                <a:path w="2977335" h="1955126">
                  <a:moveTo>
                    <a:pt x="1256486" y="933471"/>
                  </a:moveTo>
                  <a:cubicBezTo>
                    <a:pt x="2204282" y="399600"/>
                    <a:pt x="3152078" y="-134271"/>
                    <a:pt x="2949819" y="30359"/>
                  </a:cubicBezTo>
                  <a:cubicBezTo>
                    <a:pt x="2747560" y="194988"/>
                    <a:pt x="-401570" y="2241100"/>
                    <a:pt x="42930" y="1921248"/>
                  </a:cubicBezTo>
                </a:path>
              </a:pathLst>
            </a:custGeom>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cxnSp>
          <p:nvCxnSpPr>
            <p:cNvPr id="29" name="Straight Connector 28"/>
            <p:cNvCxnSpPr/>
            <p:nvPr/>
          </p:nvCxnSpPr>
          <p:spPr bwMode="auto">
            <a:xfrm flipV="1">
              <a:off x="-3253166" y="4519091"/>
              <a:ext cx="507865" cy="1559976"/>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bwMode="auto">
            <a:xfrm flipV="1">
              <a:off x="-3234877" y="4500417"/>
              <a:ext cx="1273948" cy="1558622"/>
            </a:xfrm>
            <a:prstGeom prst="line">
              <a:avLst/>
            </a:prstGeom>
            <a:ln>
              <a:solidFill>
                <a:schemeClr val="tx1">
                  <a:lumMod val="50000"/>
                  <a:lumOff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bwMode="auto">
            <a:xfrm flipV="1">
              <a:off x="-3270339" y="4519090"/>
              <a:ext cx="2840801" cy="1576604"/>
            </a:xfrm>
            <a:prstGeom prst="line">
              <a:avLst/>
            </a:prstGeom>
            <a:ln>
              <a:solidFill>
                <a:srgbClr val="008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rot="16200000">
              <a:off x="-4658556" y="4756473"/>
              <a:ext cx="2384779" cy="288785"/>
            </a:xfrm>
            <a:prstGeom prst="rect">
              <a:avLst/>
            </a:prstGeom>
            <a:noFill/>
          </p:spPr>
          <p:txBody>
            <a:bodyPr wrap="square" rtlCol="0">
              <a:spAutoFit/>
            </a:bodyPr>
            <a:lstStyle/>
            <a:p>
              <a:pPr algn="ctr">
                <a:buNone/>
              </a:pPr>
              <a:r>
                <a:rPr lang="en-GB" sz="1400" dirty="0" smtClean="0"/>
                <a:t>Digital Output</a:t>
              </a:r>
              <a:endParaRPr lang="en-GB" sz="1400" dirty="0"/>
            </a:p>
          </p:txBody>
        </p:sp>
        <p:cxnSp>
          <p:nvCxnSpPr>
            <p:cNvPr id="22" name="Straight Arrow Connector 21"/>
            <p:cNvCxnSpPr/>
            <p:nvPr/>
          </p:nvCxnSpPr>
          <p:spPr bwMode="auto">
            <a:xfrm>
              <a:off x="-3421903" y="6090355"/>
              <a:ext cx="3189111" cy="28222"/>
            </a:xfrm>
            <a:prstGeom prst="straightConnector1">
              <a:avLst/>
            </a:prstGeom>
            <a:noFill/>
            <a:ln w="2857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V="1">
              <a:off x="-3269503" y="3945466"/>
              <a:ext cx="2823" cy="2283178"/>
            </a:xfrm>
            <a:prstGeom prst="straightConnector1">
              <a:avLst/>
            </a:prstGeom>
            <a:noFill/>
            <a:ln w="28575" cap="flat" cmpd="sng" algn="ctr">
              <a:solidFill>
                <a:schemeClr val="tx1"/>
              </a:solidFill>
              <a:prstDash val="solid"/>
              <a:round/>
              <a:headEnd type="none" w="med" len="med"/>
              <a:tailEnd type="arrow"/>
            </a:ln>
            <a:effectLst/>
          </p:spPr>
        </p:cxnSp>
      </p:grpSp>
      <p:sp>
        <p:nvSpPr>
          <p:cNvPr id="37" name="TextBox 36"/>
          <p:cNvSpPr txBox="1"/>
          <p:nvPr/>
        </p:nvSpPr>
        <p:spPr>
          <a:xfrm>
            <a:off x="2282493" y="1547170"/>
            <a:ext cx="780292" cy="307777"/>
          </a:xfrm>
          <a:prstGeom prst="rect">
            <a:avLst/>
          </a:prstGeom>
          <a:noFill/>
        </p:spPr>
        <p:txBody>
          <a:bodyPr wrap="square" rtlCol="0">
            <a:spAutoFit/>
          </a:bodyPr>
          <a:lstStyle/>
          <a:p>
            <a:pPr algn="ctr">
              <a:buNone/>
            </a:pPr>
            <a:r>
              <a:rPr lang="en-GB" sz="1400" dirty="0" smtClean="0"/>
              <a:t>Low</a:t>
            </a:r>
            <a:endParaRPr lang="en-GB" sz="1400" dirty="0"/>
          </a:p>
        </p:txBody>
      </p:sp>
      <p:sp>
        <p:nvSpPr>
          <p:cNvPr id="38" name="TextBox 37"/>
          <p:cNvSpPr txBox="1"/>
          <p:nvPr/>
        </p:nvSpPr>
        <p:spPr>
          <a:xfrm>
            <a:off x="1407735" y="1344766"/>
            <a:ext cx="964052" cy="307777"/>
          </a:xfrm>
          <a:prstGeom prst="rect">
            <a:avLst/>
          </a:prstGeom>
          <a:noFill/>
        </p:spPr>
        <p:txBody>
          <a:bodyPr wrap="square" rtlCol="0">
            <a:spAutoFit/>
          </a:bodyPr>
          <a:lstStyle/>
          <a:p>
            <a:pPr algn="ctr">
              <a:buNone/>
            </a:pPr>
            <a:r>
              <a:rPr lang="en-GB" sz="1400" dirty="0" smtClean="0"/>
              <a:t>Medium</a:t>
            </a:r>
            <a:endParaRPr lang="en-GB" sz="1400" dirty="0"/>
          </a:p>
        </p:txBody>
      </p:sp>
      <p:sp>
        <p:nvSpPr>
          <p:cNvPr id="39" name="TextBox 38"/>
          <p:cNvSpPr txBox="1"/>
          <p:nvPr/>
        </p:nvSpPr>
        <p:spPr>
          <a:xfrm>
            <a:off x="551661" y="1291753"/>
            <a:ext cx="964052" cy="307777"/>
          </a:xfrm>
          <a:prstGeom prst="rect">
            <a:avLst/>
          </a:prstGeom>
          <a:noFill/>
        </p:spPr>
        <p:txBody>
          <a:bodyPr wrap="square" rtlCol="0">
            <a:spAutoFit/>
          </a:bodyPr>
          <a:lstStyle/>
          <a:p>
            <a:pPr algn="ctr">
              <a:buNone/>
            </a:pPr>
            <a:r>
              <a:rPr lang="en-GB" sz="1400" dirty="0" smtClean="0"/>
              <a:t>High</a:t>
            </a:r>
            <a:endParaRPr lang="en-GB" sz="1400" dirty="0"/>
          </a:p>
        </p:txBody>
      </p:sp>
      <p:sp>
        <p:nvSpPr>
          <p:cNvPr id="45" name="Rectangle 15"/>
          <p:cNvSpPr txBox="1">
            <a:spLocks noChangeAspect="1" noChangeArrowheads="1"/>
          </p:cNvSpPr>
          <p:nvPr/>
        </p:nvSpPr>
        <p:spPr bwMode="auto">
          <a:xfrm>
            <a:off x="137460" y="1111026"/>
            <a:ext cx="3616320" cy="31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1500" b="1" dirty="0" err="1" smtClean="0">
                <a:solidFill>
                  <a:srgbClr val="FD930A"/>
                </a:solidFill>
              </a:rPr>
              <a:t>Mult</a:t>
            </a:r>
            <a:r>
              <a:rPr lang="en-US" sz="1500" b="1" dirty="0" smtClean="0">
                <a:solidFill>
                  <a:srgbClr val="FD930A"/>
                </a:solidFill>
              </a:rPr>
              <a:t>. Linear Amplifiers + ADC</a:t>
            </a:r>
            <a:endParaRPr lang="en-GB" sz="1500" baseline="30000" dirty="0" smtClean="0">
              <a:solidFill>
                <a:srgbClr val="FD930A"/>
              </a:solidFill>
              <a:latin typeface="Arial" charset="0"/>
              <a:ea typeface="ＭＳ Ｐゴシック" charset="0"/>
              <a:sym typeface="Wingdings" charset="0"/>
            </a:endParaRPr>
          </a:p>
        </p:txBody>
      </p:sp>
      <p:sp>
        <p:nvSpPr>
          <p:cNvPr id="48" name="Rectangle 15"/>
          <p:cNvSpPr txBox="1">
            <a:spLocks noChangeAspect="1" noChangeArrowheads="1"/>
          </p:cNvSpPr>
          <p:nvPr/>
        </p:nvSpPr>
        <p:spPr bwMode="auto">
          <a:xfrm>
            <a:off x="289860" y="2933097"/>
            <a:ext cx="3616320" cy="31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1500" b="1" dirty="0" smtClean="0">
                <a:solidFill>
                  <a:srgbClr val="FD930A"/>
                </a:solidFill>
              </a:rPr>
              <a:t>Gain Switching Amplifier + ADC</a:t>
            </a:r>
            <a:endParaRPr lang="en-GB" sz="1500" baseline="30000" dirty="0" smtClean="0">
              <a:solidFill>
                <a:srgbClr val="FD930A"/>
              </a:solidFill>
              <a:latin typeface="Arial" charset="0"/>
              <a:ea typeface="ＭＳ Ｐゴシック" charset="0"/>
              <a:sym typeface="Wingdings" charset="0"/>
            </a:endParaRPr>
          </a:p>
        </p:txBody>
      </p:sp>
      <p:sp>
        <p:nvSpPr>
          <p:cNvPr id="49" name="Rectangle 15"/>
          <p:cNvSpPr txBox="1">
            <a:spLocks noChangeAspect="1" noChangeArrowheads="1"/>
          </p:cNvSpPr>
          <p:nvPr/>
        </p:nvSpPr>
        <p:spPr bwMode="auto">
          <a:xfrm>
            <a:off x="442260" y="4766927"/>
            <a:ext cx="3616320" cy="31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lgn="ctr">
              <a:buSzPct val="100000"/>
              <a:buNone/>
            </a:pPr>
            <a:r>
              <a:rPr lang="en-US" sz="1500" b="1" dirty="0" smtClean="0">
                <a:solidFill>
                  <a:srgbClr val="FD930A"/>
                </a:solidFill>
              </a:rPr>
              <a:t>None Linear System + ADC</a:t>
            </a:r>
            <a:endParaRPr lang="en-GB" sz="1500" baseline="30000" dirty="0" smtClean="0">
              <a:solidFill>
                <a:srgbClr val="FD930A"/>
              </a:solidFill>
              <a:latin typeface="Arial" charset="0"/>
              <a:ea typeface="ＭＳ Ｐゴシック" charset="0"/>
              <a:sym typeface="Wingdings" charset="0"/>
            </a:endParaRPr>
          </a:p>
        </p:txBody>
      </p:sp>
      <p:sp>
        <p:nvSpPr>
          <p:cNvPr id="13" name="Oval 12"/>
          <p:cNvSpPr/>
          <p:nvPr/>
        </p:nvSpPr>
        <p:spPr bwMode="auto">
          <a:xfrm>
            <a:off x="635000" y="4362824"/>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5" name="Oval 54"/>
          <p:cNvSpPr/>
          <p:nvPr/>
        </p:nvSpPr>
        <p:spPr bwMode="auto">
          <a:xfrm>
            <a:off x="682812" y="4313518"/>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6" name="Oval 55"/>
          <p:cNvSpPr/>
          <p:nvPr/>
        </p:nvSpPr>
        <p:spPr bwMode="auto">
          <a:xfrm>
            <a:off x="723153" y="4264212"/>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7" name="Oval 56"/>
          <p:cNvSpPr/>
          <p:nvPr/>
        </p:nvSpPr>
        <p:spPr bwMode="auto">
          <a:xfrm>
            <a:off x="890494" y="4058024"/>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8" name="Oval 57"/>
          <p:cNvSpPr/>
          <p:nvPr/>
        </p:nvSpPr>
        <p:spPr bwMode="auto">
          <a:xfrm>
            <a:off x="1057836" y="3859306"/>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59" name="Oval 58"/>
          <p:cNvSpPr/>
          <p:nvPr/>
        </p:nvSpPr>
        <p:spPr bwMode="auto">
          <a:xfrm>
            <a:off x="1210236" y="3660589"/>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0" name="Oval 59"/>
          <p:cNvSpPr/>
          <p:nvPr/>
        </p:nvSpPr>
        <p:spPr bwMode="auto">
          <a:xfrm>
            <a:off x="1407458" y="3402106"/>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1" name="Oval 60"/>
          <p:cNvSpPr/>
          <p:nvPr/>
        </p:nvSpPr>
        <p:spPr bwMode="auto">
          <a:xfrm>
            <a:off x="1455270" y="3352800"/>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2" name="Oval 61"/>
          <p:cNvSpPr/>
          <p:nvPr/>
        </p:nvSpPr>
        <p:spPr bwMode="auto">
          <a:xfrm>
            <a:off x="1495611" y="3303494"/>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3" name="Oval 62"/>
          <p:cNvSpPr/>
          <p:nvPr/>
        </p:nvSpPr>
        <p:spPr bwMode="auto">
          <a:xfrm>
            <a:off x="1571812" y="4358342"/>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4" name="Oval 63"/>
          <p:cNvSpPr/>
          <p:nvPr/>
        </p:nvSpPr>
        <p:spPr bwMode="auto">
          <a:xfrm>
            <a:off x="1671918" y="4301565"/>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5" name="Oval 64"/>
          <p:cNvSpPr/>
          <p:nvPr/>
        </p:nvSpPr>
        <p:spPr bwMode="auto">
          <a:xfrm>
            <a:off x="1742141" y="4252259"/>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6" name="Oval 65"/>
          <p:cNvSpPr/>
          <p:nvPr/>
        </p:nvSpPr>
        <p:spPr bwMode="auto">
          <a:xfrm>
            <a:off x="2133601" y="4053542"/>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7" name="Oval 66"/>
          <p:cNvSpPr/>
          <p:nvPr/>
        </p:nvSpPr>
        <p:spPr bwMode="auto">
          <a:xfrm>
            <a:off x="2510118" y="3839884"/>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8" name="Oval 67"/>
          <p:cNvSpPr/>
          <p:nvPr/>
        </p:nvSpPr>
        <p:spPr bwMode="auto">
          <a:xfrm>
            <a:off x="2894107" y="3611284"/>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9" name="Oval 68"/>
          <p:cNvSpPr/>
          <p:nvPr/>
        </p:nvSpPr>
        <p:spPr bwMode="auto">
          <a:xfrm>
            <a:off x="3255682" y="3412565"/>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0" name="Oval 69"/>
          <p:cNvSpPr/>
          <p:nvPr/>
        </p:nvSpPr>
        <p:spPr bwMode="auto">
          <a:xfrm>
            <a:off x="3318435" y="3385671"/>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1" name="Oval 70"/>
          <p:cNvSpPr/>
          <p:nvPr/>
        </p:nvSpPr>
        <p:spPr bwMode="auto">
          <a:xfrm>
            <a:off x="3381188" y="3351306"/>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2" name="Oval 71"/>
          <p:cNvSpPr/>
          <p:nvPr/>
        </p:nvSpPr>
        <p:spPr bwMode="auto">
          <a:xfrm>
            <a:off x="639482" y="3239247"/>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3" name="Oval 72"/>
          <p:cNvSpPr/>
          <p:nvPr/>
        </p:nvSpPr>
        <p:spPr bwMode="auto">
          <a:xfrm>
            <a:off x="621553" y="3310965"/>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4" name="Oval 73"/>
          <p:cNvSpPr/>
          <p:nvPr/>
        </p:nvSpPr>
        <p:spPr bwMode="auto">
          <a:xfrm>
            <a:off x="596152" y="3397624"/>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5" name="Oval 74"/>
          <p:cNvSpPr/>
          <p:nvPr/>
        </p:nvSpPr>
        <p:spPr bwMode="auto">
          <a:xfrm>
            <a:off x="548339" y="3588871"/>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6" name="Oval 75"/>
          <p:cNvSpPr/>
          <p:nvPr/>
        </p:nvSpPr>
        <p:spPr bwMode="auto">
          <a:xfrm>
            <a:off x="500530" y="3795058"/>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7" name="Oval 76"/>
          <p:cNvSpPr/>
          <p:nvPr/>
        </p:nvSpPr>
        <p:spPr bwMode="auto">
          <a:xfrm>
            <a:off x="452718" y="3986306"/>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8" name="Oval 77"/>
          <p:cNvSpPr/>
          <p:nvPr/>
        </p:nvSpPr>
        <p:spPr bwMode="auto">
          <a:xfrm>
            <a:off x="397435" y="4192495"/>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79" name="Oval 78"/>
          <p:cNvSpPr/>
          <p:nvPr/>
        </p:nvSpPr>
        <p:spPr bwMode="auto">
          <a:xfrm>
            <a:off x="382494" y="4267200"/>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80" name="Oval 79"/>
          <p:cNvSpPr/>
          <p:nvPr/>
        </p:nvSpPr>
        <p:spPr bwMode="auto">
          <a:xfrm>
            <a:off x="361577" y="4335930"/>
            <a:ext cx="119529" cy="141941"/>
          </a:xfrm>
          <a:prstGeom prst="ellipse">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US" sz="900" b="0" i="0" u="none" strike="noStrike" cap="none" normalizeH="0" baseline="0" smtClean="0">
              <a:ln>
                <a:noFill/>
              </a:ln>
              <a:solidFill>
                <a:schemeClr val="tx1"/>
              </a:solidFill>
              <a:effectLst/>
              <a:latin typeface="Arial" charset="0"/>
              <a:ea typeface="ＭＳ Ｐゴシック" pitchFamily="18" charset="-128"/>
            </a:endParaRPr>
          </a:p>
        </p:txBody>
      </p:sp>
      <p:sp>
        <p:nvSpPr>
          <p:cNvPr id="81" name="Rectangle 15"/>
          <p:cNvSpPr txBox="1">
            <a:spLocks noChangeAspect="1" noChangeArrowheads="1"/>
          </p:cNvSpPr>
          <p:nvPr/>
        </p:nvSpPr>
        <p:spPr bwMode="auto">
          <a:xfrm>
            <a:off x="3701171" y="1086143"/>
            <a:ext cx="5308358" cy="5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lvl="1" indent="0">
              <a:buClr>
                <a:schemeClr val="accent2"/>
              </a:buClr>
              <a:buSzPct val="150000"/>
              <a:buNone/>
            </a:pPr>
            <a:r>
              <a:rPr lang="en-GB" sz="2000" b="1" dirty="0" smtClean="0">
                <a:solidFill>
                  <a:srgbClr val="FD930A"/>
                </a:solidFill>
                <a:sym typeface="Wingdings" panose="05000000000000000000" pitchFamily="2" charset="2"/>
              </a:rPr>
              <a:t>Beam Time Estimate for Gain Scan</a:t>
            </a:r>
            <a:endParaRPr lang="en-GB" sz="2000" dirty="0" smtClean="0">
              <a:solidFill>
                <a:schemeClr val="tx1">
                  <a:lumMod val="90000"/>
                  <a:lumOff val="10000"/>
                </a:schemeClr>
              </a:solidFill>
              <a:latin typeface="Arial" charset="0"/>
              <a:ea typeface="ＭＳ Ｐゴシック" charset="0"/>
              <a:sym typeface="Wingdings" panose="05000000000000000000" pitchFamily="2" charset="2"/>
            </a:endParaRPr>
          </a:p>
          <a:p>
            <a:pPr marL="0" lvl="1" indent="0">
              <a:buClr>
                <a:schemeClr val="accent2"/>
              </a:buClr>
              <a:buSzPct val="150000"/>
              <a:buNone/>
            </a:pPr>
            <a:r>
              <a:rPr lang="en-GB" sz="2000" dirty="0" smtClean="0">
                <a:solidFill>
                  <a:schemeClr val="tx1">
                    <a:lumMod val="90000"/>
                    <a:lumOff val="10000"/>
                  </a:schemeClr>
                </a:solidFill>
                <a:latin typeface="Arial" charset="0"/>
                <a:ea typeface="ＭＳ Ｐゴシック" charset="0"/>
                <a:sym typeface="Wingdings" panose="05000000000000000000" pitchFamily="2" charset="2"/>
              </a:rPr>
              <a:t>Required data points per gain and per detector</a:t>
            </a:r>
          </a:p>
          <a:p>
            <a:pPr marL="0" lvl="1" indent="0" algn="ctr">
              <a:buClr>
                <a:schemeClr val="accent2"/>
              </a:buClr>
              <a:buSzPct val="150000"/>
              <a:buNone/>
            </a:pPr>
            <a:r>
              <a:rPr lang="en-GB" sz="2000" dirty="0" smtClean="0">
                <a:solidFill>
                  <a:schemeClr val="tx1">
                    <a:lumMod val="90000"/>
                    <a:lumOff val="10000"/>
                  </a:schemeClr>
                </a:solidFill>
                <a:latin typeface="Arial" charset="0"/>
                <a:ea typeface="ＭＳ Ｐゴシック" charset="0"/>
                <a:sym typeface="Wingdings" panose="05000000000000000000" pitchFamily="2" charset="2"/>
              </a:rPr>
              <a:t>≈10</a:t>
            </a:r>
            <a:endParaRPr lang="en-GB" sz="2000" dirty="0">
              <a:solidFill>
                <a:schemeClr val="tx1">
                  <a:lumMod val="90000"/>
                  <a:lumOff val="10000"/>
                </a:schemeClr>
              </a:solidFill>
              <a:latin typeface="Arial" charset="0"/>
              <a:ea typeface="ＭＳ Ｐゴシック" charset="0"/>
              <a:sym typeface="Wingdings" panose="05000000000000000000" pitchFamily="2" charset="2"/>
            </a:endParaRPr>
          </a:p>
          <a:p>
            <a:pPr marL="0" lvl="1" indent="0" algn="ctr">
              <a:buClr>
                <a:schemeClr val="accent2"/>
              </a:buClr>
              <a:buSzPct val="150000"/>
              <a:buNone/>
            </a:pPr>
            <a:r>
              <a:rPr lang="en-GB" sz="2000" dirty="0" smtClean="0">
                <a:solidFill>
                  <a:schemeClr val="tx1">
                    <a:lumMod val="90000"/>
                    <a:lumOff val="10000"/>
                  </a:schemeClr>
                </a:solidFill>
                <a:latin typeface="Arial" charset="0"/>
                <a:ea typeface="ＭＳ Ｐゴシック" charset="0"/>
                <a:sym typeface="Wingdings" panose="05000000000000000000" pitchFamily="2" charset="2"/>
              </a:rPr>
              <a:t>x3 gain stages</a:t>
            </a:r>
          </a:p>
          <a:p>
            <a:pPr marL="0" lvl="1" indent="0" algn="ctr">
              <a:buClr>
                <a:schemeClr val="accent2"/>
              </a:buClr>
              <a:buSzPct val="150000"/>
              <a:buNone/>
            </a:pPr>
            <a:r>
              <a:rPr lang="en-GB" sz="2000" dirty="0">
                <a:solidFill>
                  <a:schemeClr val="tx1">
                    <a:lumMod val="90000"/>
                    <a:lumOff val="10000"/>
                  </a:schemeClr>
                </a:solidFill>
                <a:latin typeface="Arial" charset="0"/>
                <a:ea typeface="ＭＳ Ｐゴシック" charset="0"/>
                <a:sym typeface="Wingdings" panose="05000000000000000000" pitchFamily="2" charset="2"/>
              </a:rPr>
              <a:t>x</a:t>
            </a:r>
            <a:r>
              <a:rPr lang="en-GB" sz="2000" dirty="0" smtClean="0">
                <a:solidFill>
                  <a:schemeClr val="tx1">
                    <a:lumMod val="90000"/>
                    <a:lumOff val="10000"/>
                  </a:schemeClr>
                </a:solidFill>
                <a:latin typeface="Arial" charset="0"/>
                <a:ea typeface="ＭＳ Ｐゴシック" charset="0"/>
                <a:sym typeface="Wingdings" panose="05000000000000000000" pitchFamily="2" charset="2"/>
              </a:rPr>
              <a:t>3 photon energies</a:t>
            </a:r>
          </a:p>
          <a:p>
            <a:pPr marL="0" lvl="1" indent="0" algn="ctr">
              <a:buClr>
                <a:schemeClr val="accent2"/>
              </a:buClr>
              <a:buSzPct val="150000"/>
              <a:buNone/>
            </a:pPr>
            <a:r>
              <a:rPr lang="en-GB" sz="2000" dirty="0">
                <a:solidFill>
                  <a:schemeClr val="tx1">
                    <a:lumMod val="90000"/>
                    <a:lumOff val="10000"/>
                  </a:schemeClr>
                </a:solidFill>
                <a:latin typeface="Arial" charset="0"/>
                <a:ea typeface="ＭＳ Ｐゴシック" charset="0"/>
                <a:sym typeface="Wingdings" panose="05000000000000000000" pitchFamily="2" charset="2"/>
              </a:rPr>
              <a:t>a</a:t>
            </a:r>
            <a:r>
              <a:rPr lang="en-GB" sz="2000" dirty="0" smtClean="0">
                <a:solidFill>
                  <a:schemeClr val="tx1">
                    <a:lumMod val="90000"/>
                    <a:lumOff val="10000"/>
                  </a:schemeClr>
                </a:solidFill>
                <a:latin typeface="Arial" charset="0"/>
                <a:ea typeface="ＭＳ Ｐゴシック" charset="0"/>
                <a:sym typeface="Wingdings" panose="05000000000000000000" pitchFamily="2" charset="2"/>
              </a:rPr>
              <a:t>pprox. 5h x 3 x 3 = 45 h ≈ 2 days</a:t>
            </a:r>
          </a:p>
          <a:p>
            <a:pPr marL="0" lvl="1" indent="0">
              <a:buClr>
                <a:schemeClr val="accent2"/>
              </a:buClr>
              <a:buSzPct val="150000"/>
              <a:buNone/>
            </a:pPr>
            <a:r>
              <a:rPr lang="en-GB" sz="2000" dirty="0" smtClean="0">
                <a:solidFill>
                  <a:schemeClr val="tx1">
                    <a:lumMod val="90000"/>
                    <a:lumOff val="10000"/>
                  </a:schemeClr>
                </a:solidFill>
                <a:latin typeface="Arial" charset="0"/>
                <a:ea typeface="ＭＳ Ｐゴシック" charset="0"/>
                <a:sym typeface="Wingdings" panose="05000000000000000000" pitchFamily="2" charset="2"/>
              </a:rPr>
              <a:t>Breaks possible, instrument team available</a:t>
            </a:r>
          </a:p>
          <a:p>
            <a:pPr marL="0" lvl="1" indent="0">
              <a:buClr>
                <a:schemeClr val="accent2"/>
              </a:buClr>
              <a:buSzPct val="150000"/>
              <a:buNone/>
            </a:pPr>
            <a:r>
              <a:rPr lang="en-GB" sz="1900" dirty="0" smtClean="0">
                <a:solidFill>
                  <a:schemeClr val="tx1">
                    <a:lumMod val="90000"/>
                    <a:lumOff val="10000"/>
                  </a:schemeClr>
                </a:solidFill>
                <a:latin typeface="Arial" charset="0"/>
                <a:ea typeface="ＭＳ Ｐゴシック" charset="0"/>
                <a:sym typeface="Wingdings" panose="05000000000000000000" pitchFamily="2" charset="2"/>
              </a:rPr>
              <a:t>Additional planned tests and measurements:</a:t>
            </a:r>
          </a:p>
          <a:p>
            <a:pPr marL="342900" lvl="1" indent="-342900">
              <a:buClr>
                <a:schemeClr val="accent2"/>
              </a:buClr>
              <a:buSzPct val="150000"/>
              <a:buFont typeface="Arial"/>
              <a:buChar char="•"/>
            </a:pPr>
            <a:r>
              <a:rPr lang="en-GB" sz="1900" dirty="0" smtClean="0">
                <a:solidFill>
                  <a:schemeClr val="tx1">
                    <a:lumMod val="90000"/>
                    <a:lumOff val="10000"/>
                  </a:schemeClr>
                </a:solidFill>
                <a:latin typeface="Arial" charset="0"/>
                <a:ea typeface="ＭＳ Ｐゴシック" charset="0"/>
                <a:sym typeface="Wingdings" panose="05000000000000000000" pitchFamily="2" charset="2"/>
              </a:rPr>
              <a:t>EM compatibility and noise tests</a:t>
            </a:r>
          </a:p>
          <a:p>
            <a:pPr marL="342900" lvl="1" indent="-342900">
              <a:buClr>
                <a:schemeClr val="accent2"/>
              </a:buClr>
              <a:buSzPct val="150000"/>
              <a:buFont typeface="Arial"/>
              <a:buChar char="•"/>
            </a:pPr>
            <a:r>
              <a:rPr lang="en-GB" sz="1900" dirty="0" smtClean="0">
                <a:solidFill>
                  <a:schemeClr val="tx1">
                    <a:lumMod val="90000"/>
                    <a:lumOff val="10000"/>
                  </a:schemeClr>
                </a:solidFill>
                <a:latin typeface="Arial" charset="0"/>
                <a:ea typeface="ＭＳ Ｐゴシック" charset="0"/>
                <a:sym typeface="Wingdings" panose="05000000000000000000" pitchFamily="2" charset="2"/>
              </a:rPr>
              <a:t>Systematic background studies (beam jet, stray light etc.)</a:t>
            </a:r>
          </a:p>
          <a:p>
            <a:pPr marL="342900" lvl="1" indent="-342900">
              <a:spcAft>
                <a:spcPts val="1200"/>
              </a:spcAft>
              <a:buClr>
                <a:schemeClr val="accent2"/>
              </a:buClr>
              <a:buSzPct val="150000"/>
              <a:buFont typeface="Arial"/>
              <a:buChar char="•"/>
            </a:pPr>
            <a:r>
              <a:rPr lang="en-GB" sz="1900" dirty="0">
                <a:solidFill>
                  <a:schemeClr val="tx1">
                    <a:lumMod val="90000"/>
                    <a:lumOff val="10000"/>
                  </a:schemeClr>
                </a:solidFill>
                <a:latin typeface="Arial" charset="0"/>
                <a:ea typeface="ＭＳ Ｐゴシック" charset="0"/>
                <a:sym typeface="Wingdings" panose="05000000000000000000" pitchFamily="2" charset="2"/>
              </a:rPr>
              <a:t>a</a:t>
            </a:r>
            <a:r>
              <a:rPr lang="en-GB" sz="1900" dirty="0" smtClean="0">
                <a:solidFill>
                  <a:schemeClr val="tx1">
                    <a:lumMod val="90000"/>
                    <a:lumOff val="10000"/>
                  </a:schemeClr>
                </a:solidFill>
                <a:latin typeface="Arial" charset="0"/>
                <a:ea typeface="ＭＳ Ｐゴシック" charset="0"/>
                <a:sym typeface="Wingdings" panose="05000000000000000000" pitchFamily="2" charset="2"/>
              </a:rPr>
              <a:t>nd more depending on requirements …</a:t>
            </a:r>
          </a:p>
          <a:p>
            <a:pPr marL="0" lvl="1" indent="0" algn="ctr">
              <a:buClr>
                <a:schemeClr val="accent2"/>
              </a:buClr>
              <a:buSzPct val="150000"/>
              <a:buNone/>
            </a:pPr>
            <a:r>
              <a:rPr lang="en-GB" sz="1900" b="1" dirty="0" smtClean="0">
                <a:solidFill>
                  <a:schemeClr val="tx1">
                    <a:lumMod val="90000"/>
                    <a:lumOff val="10000"/>
                  </a:schemeClr>
                </a:solidFill>
                <a:latin typeface="Arial" charset="0"/>
                <a:ea typeface="ＭＳ Ｐゴシック" charset="0"/>
                <a:sym typeface="Wingdings" panose="05000000000000000000" pitchFamily="2" charset="2"/>
              </a:rPr>
              <a:t>These studies are presently only partially included in the installation schedule!</a:t>
            </a:r>
            <a:endParaRPr lang="de-DE" sz="1900" b="1" dirty="0" smtClean="0">
              <a:solidFill>
                <a:srgbClr val="FD930A"/>
              </a:solidFill>
            </a:endParaRPr>
          </a:p>
        </p:txBody>
      </p:sp>
    </p:spTree>
    <p:extLst>
      <p:ext uri="{BB962C8B-B14F-4D97-AF65-F5344CB8AC3E}">
        <p14:creationId xmlns:p14="http://schemas.microsoft.com/office/powerpoint/2010/main" val="30910113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rot="16200000">
            <a:off x="-579438" y="1789113"/>
            <a:ext cx="1800225" cy="431800"/>
          </a:xfrm>
          <a:prstGeom prst="rect">
            <a:avLst/>
          </a:prstGeom>
          <a:solidFill>
            <a:srgbClr val="99CCFF"/>
          </a:solidFill>
          <a:ln>
            <a:noFill/>
          </a:ln>
          <a:effectLst/>
          <a:extLst>
            <a:ext uri="{91240B29-F687-4f45-9708-019B960494DF}">
              <a14:hiddenLine xmlns:a14="http://schemas.microsoft.com/office/drawing/2010/main" w="36000" cap="flat">
                <a:solidFill>
                  <a:srgbClr val="B3B3B3"/>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00" tIns="18000" rIns="18000" bIns="18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b="1" dirty="0" smtClean="0">
                <a:latin typeface="Arial" charset="0"/>
              </a:rPr>
              <a:t>SASE 1</a:t>
            </a:r>
          </a:p>
        </p:txBody>
      </p:sp>
      <p:sp>
        <p:nvSpPr>
          <p:cNvPr id="6146" name="Text Box 2"/>
          <p:cNvSpPr txBox="1">
            <a:spLocks noChangeArrowheads="1"/>
          </p:cNvSpPr>
          <p:nvPr/>
        </p:nvSpPr>
        <p:spPr bwMode="auto">
          <a:xfrm rot="16200000">
            <a:off x="-579438" y="5364163"/>
            <a:ext cx="1800225" cy="431800"/>
          </a:xfrm>
          <a:prstGeom prst="rect">
            <a:avLst/>
          </a:prstGeom>
          <a:solidFill>
            <a:srgbClr val="FFCC9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b="1" dirty="0" smtClean="0">
                <a:latin typeface="Arial" charset="0"/>
              </a:rPr>
              <a:t>SASE 3</a:t>
            </a:r>
          </a:p>
        </p:txBody>
      </p:sp>
      <p:sp>
        <p:nvSpPr>
          <p:cNvPr id="6148" name="Text Box 4"/>
          <p:cNvSpPr txBox="1">
            <a:spLocks noChangeArrowheads="1"/>
          </p:cNvSpPr>
          <p:nvPr/>
        </p:nvSpPr>
        <p:spPr bwMode="auto">
          <a:xfrm rot="16200000">
            <a:off x="-1090612" y="2682875"/>
            <a:ext cx="3575050" cy="431800"/>
          </a:xfrm>
          <a:prstGeom prst="rect">
            <a:avLst/>
          </a:prstGeom>
          <a:solidFill>
            <a:srgbClr val="99CCFF"/>
          </a:solidFill>
          <a:ln>
            <a:noFill/>
          </a:ln>
          <a:effectLst/>
          <a:extLst>
            <a:ext uri="{91240B29-F687-4f45-9708-019B960494DF}">
              <a14:hiddenLine xmlns:a14="http://schemas.microsoft.com/office/drawing/2010/main" w="36000" cap="flat">
                <a:solidFill>
                  <a:srgbClr val="B3B3B3"/>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00" tIns="18000" rIns="18000" bIns="18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2200" b="1" dirty="0" smtClean="0">
                <a:latin typeface="Arial" charset="0"/>
              </a:rPr>
              <a:t>High E</a:t>
            </a:r>
          </a:p>
        </p:txBody>
      </p:sp>
      <p:sp>
        <p:nvSpPr>
          <p:cNvPr id="6149" name="Text Box 5"/>
          <p:cNvSpPr txBox="1">
            <a:spLocks noChangeArrowheads="1"/>
          </p:cNvSpPr>
          <p:nvPr/>
        </p:nvSpPr>
        <p:spPr bwMode="auto">
          <a:xfrm rot="16200000">
            <a:off x="-579438" y="3570288"/>
            <a:ext cx="1800225" cy="431800"/>
          </a:xfrm>
          <a:prstGeom prst="rect">
            <a:avLst/>
          </a:prstGeom>
          <a:solidFill>
            <a:srgbClr val="99CCFF"/>
          </a:solidFill>
          <a:ln>
            <a:noFill/>
          </a:ln>
          <a:effectLst/>
          <a:extLst>
            <a:ext uri="{91240B29-F687-4f45-9708-019B960494DF}">
              <a14:hiddenLine xmlns:a14="http://schemas.microsoft.com/office/drawing/2010/main" w="36000" cap="flat">
                <a:solidFill>
                  <a:srgbClr val="B3B3B3"/>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00" tIns="18000" rIns="18000" bIns="18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b="1" dirty="0" smtClean="0">
                <a:latin typeface="Arial" charset="0"/>
              </a:rPr>
              <a:t>SASE 2</a:t>
            </a:r>
          </a:p>
        </p:txBody>
      </p:sp>
      <p:sp>
        <p:nvSpPr>
          <p:cNvPr id="6150" name="Rectangle 6"/>
          <p:cNvSpPr>
            <a:spLocks noGrp="1" noChangeArrowheads="1"/>
          </p:cNvSpPr>
          <p:nvPr>
            <p:ph type="title" idx="4294967295"/>
          </p:nvPr>
        </p:nvSpPr>
        <p:spPr>
          <a:xfrm>
            <a:off x="1089025" y="301625"/>
            <a:ext cx="7283450" cy="71755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200" smtClean="0"/>
              <a:t>Detector Mapping to the Scientific Instruments at the European XFEL – “Primary Customer”</a:t>
            </a:r>
          </a:p>
        </p:txBody>
      </p:sp>
      <p:sp>
        <p:nvSpPr>
          <p:cNvPr id="6151" name="Text Box 7"/>
          <p:cNvSpPr txBox="1">
            <a:spLocks noChangeArrowheads="1"/>
          </p:cNvSpPr>
          <p:nvPr/>
        </p:nvSpPr>
        <p:spPr bwMode="auto">
          <a:xfrm>
            <a:off x="899216" y="1104900"/>
            <a:ext cx="8096250" cy="900113"/>
          </a:xfrm>
          <a:prstGeom prst="rect">
            <a:avLst/>
          </a:prstGeom>
          <a:solidFill>
            <a:srgbClr val="E6E6E6"/>
          </a:solidFill>
          <a:ln>
            <a:noFill/>
          </a:ln>
          <a:effectLst/>
          <a:extLst>
            <a:ext uri="{91240B29-F687-4f45-9708-019B960494DF}">
              <a14:hiddenLine xmlns:a14="http://schemas.microsoft.com/office/drawing/2010/main" w="36000" cap="flat">
                <a:solidFill>
                  <a:srgbClr val="B3B3B3"/>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00" tIns="18000" rIns="18000" bIns="18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spcBef>
                <a:spcPts val="0"/>
              </a:spcBef>
              <a:buNone/>
              <a:defRPr/>
            </a:pPr>
            <a:r>
              <a:rPr lang="en-US" sz="1800" b="1" dirty="0" smtClean="0">
                <a:solidFill>
                  <a:srgbClr val="372167"/>
                </a:solidFill>
                <a:latin typeface="Arial" charset="0"/>
              </a:rPr>
              <a:t>Single Particles, </a:t>
            </a:r>
          </a:p>
          <a:p>
            <a:pPr>
              <a:spcBef>
                <a:spcPts val="0"/>
              </a:spcBef>
              <a:buNone/>
              <a:defRPr/>
            </a:pPr>
            <a:r>
              <a:rPr lang="en-US" sz="1800" b="1" dirty="0">
                <a:solidFill>
                  <a:srgbClr val="372167"/>
                </a:solidFill>
                <a:latin typeface="Arial" charset="0"/>
              </a:rPr>
              <a:t>C</a:t>
            </a:r>
            <a:r>
              <a:rPr lang="en-US" sz="1800" b="1" dirty="0" smtClean="0">
                <a:solidFill>
                  <a:srgbClr val="372167"/>
                </a:solidFill>
                <a:latin typeface="Arial" charset="0"/>
              </a:rPr>
              <a:t>lusters and </a:t>
            </a:r>
          </a:p>
          <a:p>
            <a:pPr>
              <a:spcBef>
                <a:spcPts val="0"/>
              </a:spcBef>
              <a:buNone/>
              <a:defRPr/>
            </a:pPr>
            <a:r>
              <a:rPr lang="en-US" sz="1800" b="1" dirty="0" smtClean="0">
                <a:solidFill>
                  <a:srgbClr val="372167"/>
                </a:solidFill>
                <a:latin typeface="Arial" charset="0"/>
              </a:rPr>
              <a:t>Biomolecules (SPB)</a:t>
            </a:r>
          </a:p>
          <a:p>
            <a:pPr>
              <a:defRPr/>
            </a:pPr>
            <a:endParaRPr lang="en-US" sz="1800" dirty="0" smtClean="0"/>
          </a:p>
        </p:txBody>
      </p:sp>
      <p:sp>
        <p:nvSpPr>
          <p:cNvPr id="6152" name="Text Box 8"/>
          <p:cNvSpPr txBox="1">
            <a:spLocks noChangeArrowheads="1"/>
          </p:cNvSpPr>
          <p:nvPr/>
        </p:nvSpPr>
        <p:spPr bwMode="auto">
          <a:xfrm>
            <a:off x="899216" y="1982788"/>
            <a:ext cx="8096250" cy="900112"/>
          </a:xfrm>
          <a:prstGeom prst="rect">
            <a:avLst/>
          </a:prstGeom>
          <a:solidFill>
            <a:srgbClr val="B3B3B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000" tIns="144000" rIns="36000" bIns="18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buNone/>
              <a:defRPr/>
            </a:pPr>
            <a:r>
              <a:rPr lang="en-US" sz="1800" b="1" dirty="0" smtClean="0">
                <a:solidFill>
                  <a:srgbClr val="372167"/>
                </a:solidFill>
                <a:latin typeface="Arial" charset="0"/>
              </a:rPr>
              <a:t>Materials Imaging &amp; </a:t>
            </a:r>
          </a:p>
          <a:p>
            <a:pPr>
              <a:spcBef>
                <a:spcPts val="0"/>
              </a:spcBef>
              <a:buNone/>
              <a:defRPr/>
            </a:pPr>
            <a:r>
              <a:rPr lang="en-US" sz="1800" b="1" dirty="0" smtClean="0">
                <a:solidFill>
                  <a:srgbClr val="372167"/>
                </a:solidFill>
                <a:latin typeface="Arial" charset="0"/>
              </a:rPr>
              <a:t>Dynamics (MID)</a:t>
            </a:r>
          </a:p>
          <a:p>
            <a:pPr>
              <a:defRPr/>
            </a:pPr>
            <a:endParaRPr lang="en-US" sz="1800" dirty="0" smtClean="0"/>
          </a:p>
        </p:txBody>
      </p:sp>
      <p:sp>
        <p:nvSpPr>
          <p:cNvPr id="6153" name="Text Box 9"/>
          <p:cNvSpPr txBox="1">
            <a:spLocks noChangeArrowheads="1"/>
          </p:cNvSpPr>
          <p:nvPr/>
        </p:nvSpPr>
        <p:spPr bwMode="auto">
          <a:xfrm>
            <a:off x="899216" y="4643438"/>
            <a:ext cx="8094662" cy="900112"/>
          </a:xfrm>
          <a:prstGeom prst="rect">
            <a:avLst/>
          </a:prstGeom>
          <a:solidFill>
            <a:srgbClr val="E6E6E6"/>
          </a:solidFill>
          <a:ln w="36000" cap="flat">
            <a:solidFill>
              <a:srgbClr val="E6E6E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00" tIns="324000" rIns="18000" bIns="18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buNone/>
              <a:defRPr/>
            </a:pPr>
            <a:r>
              <a:rPr lang="en-US" sz="1800" b="1" dirty="0" smtClean="0">
                <a:solidFill>
                  <a:srgbClr val="372167"/>
                </a:solidFill>
                <a:latin typeface="Arial" charset="0"/>
              </a:rPr>
              <a:t>Small Quantum Systems (SQS)</a:t>
            </a:r>
          </a:p>
          <a:p>
            <a:pPr>
              <a:buNone/>
              <a:defRPr/>
            </a:pPr>
            <a:endParaRPr lang="en-US" sz="1800" dirty="0" smtClean="0"/>
          </a:p>
        </p:txBody>
      </p:sp>
      <p:sp>
        <p:nvSpPr>
          <p:cNvPr id="6154" name="Text Box 10"/>
          <p:cNvSpPr txBox="1">
            <a:spLocks noChangeArrowheads="1"/>
          </p:cNvSpPr>
          <p:nvPr/>
        </p:nvSpPr>
        <p:spPr bwMode="auto">
          <a:xfrm>
            <a:off x="899216" y="5572125"/>
            <a:ext cx="8101959" cy="900113"/>
          </a:xfrm>
          <a:prstGeom prst="rect">
            <a:avLst/>
          </a:prstGeom>
          <a:solidFill>
            <a:schemeClr val="bg1">
              <a:lumMod val="65000"/>
            </a:schemeClr>
          </a:solidFill>
          <a:ln>
            <a:noFill/>
            <a:headEnd/>
            <a:tailEnd/>
          </a:ln>
          <a:extLst/>
        </p:spPr>
        <p:style>
          <a:lnRef idx="1">
            <a:schemeClr val="accent2"/>
          </a:lnRef>
          <a:fillRef idx="3">
            <a:schemeClr val="accent2"/>
          </a:fillRef>
          <a:effectRef idx="2">
            <a:schemeClr val="accent2"/>
          </a:effectRef>
          <a:fontRef idx="minor">
            <a:schemeClr val="lt1"/>
          </a:fontRef>
        </p:style>
        <p:txBody>
          <a:bodyPr lIns="18000" tIns="144000" rIns="18000" bIns="18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buNone/>
              <a:defRPr/>
            </a:pPr>
            <a:r>
              <a:rPr lang="en-US" sz="1800" b="1" dirty="0" smtClean="0">
                <a:solidFill>
                  <a:schemeClr val="tx1">
                    <a:lumMod val="90000"/>
                    <a:lumOff val="10000"/>
                  </a:schemeClr>
                </a:solidFill>
                <a:latin typeface="Arial" charset="0"/>
              </a:rPr>
              <a:t>Spectroscopy and Coherent</a:t>
            </a:r>
          </a:p>
          <a:p>
            <a:pPr>
              <a:spcBef>
                <a:spcPts val="0"/>
              </a:spcBef>
              <a:buNone/>
              <a:defRPr/>
            </a:pPr>
            <a:r>
              <a:rPr lang="en-US" sz="1800" b="1" dirty="0" smtClean="0">
                <a:solidFill>
                  <a:schemeClr val="tx1">
                    <a:lumMod val="90000"/>
                    <a:lumOff val="10000"/>
                  </a:schemeClr>
                </a:solidFill>
                <a:latin typeface="Arial" charset="0"/>
              </a:rPr>
              <a:t>Scattering (SCS)</a:t>
            </a:r>
          </a:p>
          <a:p>
            <a:pPr>
              <a:buClrTx/>
              <a:buFontTx/>
              <a:buNone/>
              <a:defRPr/>
            </a:pPr>
            <a:endParaRPr lang="en-US" sz="1800" dirty="0" smtClean="0"/>
          </a:p>
        </p:txBody>
      </p:sp>
      <p:sp>
        <p:nvSpPr>
          <p:cNvPr id="6155" name="Text Box 11"/>
          <p:cNvSpPr txBox="1">
            <a:spLocks noChangeArrowheads="1"/>
          </p:cNvSpPr>
          <p:nvPr/>
        </p:nvSpPr>
        <p:spPr bwMode="auto">
          <a:xfrm>
            <a:off x="899216" y="3743325"/>
            <a:ext cx="8096250" cy="900113"/>
          </a:xfrm>
          <a:prstGeom prst="rect">
            <a:avLst/>
          </a:prstGeom>
          <a:solidFill>
            <a:srgbClr val="B3B3B3"/>
          </a:solidFill>
          <a:ln>
            <a:noFill/>
          </a:ln>
          <a:effectLst/>
          <a:extLst>
            <a:ext uri="{91240B29-F687-4f45-9708-019B960494DF}">
              <a14:hiddenLine xmlns:a14="http://schemas.microsoft.com/office/drawing/2010/main" w="36000" cap="flat">
                <a:solidFill>
                  <a:srgbClr val="B3B3B3"/>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00" tIns="144000" rIns="18000" bIns="18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buNone/>
              <a:defRPr/>
            </a:pPr>
            <a:r>
              <a:rPr lang="en-US" sz="1800" b="1" dirty="0" smtClean="0">
                <a:solidFill>
                  <a:srgbClr val="372167"/>
                </a:solidFill>
                <a:latin typeface="Arial" charset="0"/>
              </a:rPr>
              <a:t>High Energy Density </a:t>
            </a:r>
          </a:p>
          <a:p>
            <a:pPr>
              <a:spcBef>
                <a:spcPts val="0"/>
              </a:spcBef>
              <a:buNone/>
              <a:defRPr/>
            </a:pPr>
            <a:r>
              <a:rPr lang="en-US" sz="1800" b="1" dirty="0" smtClean="0">
                <a:solidFill>
                  <a:srgbClr val="372167"/>
                </a:solidFill>
                <a:latin typeface="Arial" charset="0"/>
              </a:rPr>
              <a:t>Matter (HED)</a:t>
            </a:r>
          </a:p>
          <a:p>
            <a:pPr>
              <a:defRPr/>
            </a:pPr>
            <a:endParaRPr lang="en-US" sz="1800" dirty="0" smtClean="0"/>
          </a:p>
        </p:txBody>
      </p:sp>
      <p:sp>
        <p:nvSpPr>
          <p:cNvPr id="6160" name="Text Box 16"/>
          <p:cNvSpPr txBox="1">
            <a:spLocks noChangeArrowheads="1"/>
          </p:cNvSpPr>
          <p:nvPr/>
        </p:nvSpPr>
        <p:spPr bwMode="auto">
          <a:xfrm>
            <a:off x="4251322" y="1092199"/>
            <a:ext cx="588963"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AGIPD</a:t>
            </a:r>
          </a:p>
        </p:txBody>
      </p:sp>
      <p:sp>
        <p:nvSpPr>
          <p:cNvPr id="6161" name="Text Box 17"/>
          <p:cNvSpPr txBox="1">
            <a:spLocks noChangeArrowheads="1"/>
          </p:cNvSpPr>
          <p:nvPr/>
        </p:nvSpPr>
        <p:spPr bwMode="auto">
          <a:xfrm>
            <a:off x="899216" y="2865438"/>
            <a:ext cx="8096250" cy="900112"/>
          </a:xfrm>
          <a:prstGeom prst="rect">
            <a:avLst/>
          </a:prstGeom>
          <a:solidFill>
            <a:srgbClr val="E6E6E6"/>
          </a:solidFill>
          <a:ln>
            <a:noFill/>
          </a:ln>
          <a:effectLst/>
          <a:extLst>
            <a:ext uri="{91240B29-F687-4f45-9708-019B960494DF}">
              <a14:hiddenLine xmlns:a14="http://schemas.microsoft.com/office/drawing/2010/main" w="36000" cap="flat">
                <a:solidFill>
                  <a:srgbClr val="B3B3B3"/>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00" tIns="144000" rIns="18000" bIns="18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buNone/>
              <a:defRPr/>
            </a:pPr>
            <a:r>
              <a:rPr lang="en-US" sz="1800" b="1" dirty="0" err="1" smtClean="0">
                <a:solidFill>
                  <a:srgbClr val="372167"/>
                </a:solidFill>
                <a:latin typeface="Arial" charset="0"/>
              </a:rPr>
              <a:t>Femto</a:t>
            </a:r>
            <a:r>
              <a:rPr lang="en-US" sz="1800" b="1" dirty="0" smtClean="0">
                <a:solidFill>
                  <a:srgbClr val="372167"/>
                </a:solidFill>
                <a:latin typeface="Arial" charset="0"/>
              </a:rPr>
              <a:t> Second X-ray</a:t>
            </a:r>
          </a:p>
          <a:p>
            <a:pPr>
              <a:spcBef>
                <a:spcPts val="0"/>
              </a:spcBef>
              <a:buNone/>
              <a:defRPr/>
            </a:pPr>
            <a:r>
              <a:rPr lang="en-US" sz="1800" b="1" dirty="0" smtClean="0">
                <a:solidFill>
                  <a:srgbClr val="372167"/>
                </a:solidFill>
                <a:latin typeface="Arial" charset="0"/>
              </a:rPr>
              <a:t>Experiments (FXE)</a:t>
            </a:r>
          </a:p>
          <a:p>
            <a:pPr>
              <a:defRPr/>
            </a:pPr>
            <a:endParaRPr lang="en-US" sz="1800" dirty="0" smtClean="0"/>
          </a:p>
        </p:txBody>
      </p:sp>
      <p:grpSp>
        <p:nvGrpSpPr>
          <p:cNvPr id="7184" name="Group 18"/>
          <p:cNvGrpSpPr>
            <a:grpSpLocks/>
          </p:cNvGrpSpPr>
          <p:nvPr/>
        </p:nvGrpSpPr>
        <p:grpSpPr bwMode="auto">
          <a:xfrm>
            <a:off x="5205413" y="1109663"/>
            <a:ext cx="1204912" cy="801687"/>
            <a:chOff x="3279" y="699"/>
            <a:chExt cx="759" cy="505"/>
          </a:xfrm>
        </p:grpSpPr>
        <p:pic>
          <p:nvPicPr>
            <p:cNvPr id="616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 y="857"/>
              <a:ext cx="464" cy="3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65" name="Text Box 21"/>
            <p:cNvSpPr txBox="1">
              <a:spLocks noChangeArrowheads="1"/>
            </p:cNvSpPr>
            <p:nvPr/>
          </p:nvSpPr>
          <p:spPr bwMode="auto">
            <a:xfrm>
              <a:off x="3279" y="699"/>
              <a:ext cx="759"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Gotthard V2</a:t>
              </a:r>
            </a:p>
          </p:txBody>
        </p:sp>
      </p:grpSp>
      <p:sp>
        <p:nvSpPr>
          <p:cNvPr id="6168" name="Text Box 24"/>
          <p:cNvSpPr txBox="1">
            <a:spLocks noChangeArrowheads="1"/>
          </p:cNvSpPr>
          <p:nvPr/>
        </p:nvSpPr>
        <p:spPr bwMode="auto">
          <a:xfrm>
            <a:off x="6578600" y="1104902"/>
            <a:ext cx="830263"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Fast CCD</a:t>
            </a:r>
          </a:p>
        </p:txBody>
      </p:sp>
      <p:grpSp>
        <p:nvGrpSpPr>
          <p:cNvPr id="7186" name="Group 25"/>
          <p:cNvGrpSpPr>
            <a:grpSpLocks/>
          </p:cNvGrpSpPr>
          <p:nvPr/>
        </p:nvGrpSpPr>
        <p:grpSpPr bwMode="auto">
          <a:xfrm>
            <a:off x="4246563" y="4619622"/>
            <a:ext cx="655637" cy="800100"/>
            <a:chOff x="2675" y="2910"/>
            <a:chExt cx="413" cy="504"/>
          </a:xfrm>
        </p:grpSpPr>
        <p:sp>
          <p:nvSpPr>
            <p:cNvPr id="6170" name="Text Box 26"/>
            <p:cNvSpPr txBox="1">
              <a:spLocks noChangeArrowheads="1"/>
            </p:cNvSpPr>
            <p:nvPr/>
          </p:nvSpPr>
          <p:spPr bwMode="auto">
            <a:xfrm>
              <a:off x="2675" y="2910"/>
              <a:ext cx="413"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DSSC</a:t>
              </a:r>
            </a:p>
          </p:txBody>
        </p:sp>
        <p:pic>
          <p:nvPicPr>
            <p:cNvPr id="6171"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3" y="3039"/>
              <a:ext cx="376" cy="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7187" name="Group 29"/>
          <p:cNvGrpSpPr>
            <a:grpSpLocks/>
          </p:cNvGrpSpPr>
          <p:nvPr/>
        </p:nvGrpSpPr>
        <p:grpSpPr bwMode="auto">
          <a:xfrm>
            <a:off x="6430963" y="2838450"/>
            <a:ext cx="1204912" cy="801688"/>
            <a:chOff x="4051" y="1788"/>
            <a:chExt cx="759" cy="505"/>
          </a:xfrm>
        </p:grpSpPr>
        <p:pic>
          <p:nvPicPr>
            <p:cNvPr id="617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 y="1946"/>
              <a:ext cx="464" cy="3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76" name="Text Box 32"/>
            <p:cNvSpPr txBox="1">
              <a:spLocks noChangeArrowheads="1"/>
            </p:cNvSpPr>
            <p:nvPr/>
          </p:nvSpPr>
          <p:spPr bwMode="auto">
            <a:xfrm>
              <a:off x="4051" y="1788"/>
              <a:ext cx="759"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Gotthard V1</a:t>
              </a:r>
            </a:p>
          </p:txBody>
        </p:sp>
      </p:grpSp>
      <p:grpSp>
        <p:nvGrpSpPr>
          <p:cNvPr id="7229" name="Group 34"/>
          <p:cNvGrpSpPr>
            <a:grpSpLocks/>
          </p:cNvGrpSpPr>
          <p:nvPr/>
        </p:nvGrpSpPr>
        <p:grpSpPr bwMode="auto">
          <a:xfrm>
            <a:off x="4267203" y="2851150"/>
            <a:ext cx="738188" cy="862013"/>
            <a:chOff x="2688" y="1796"/>
            <a:chExt cx="465" cy="543"/>
          </a:xfrm>
        </p:grpSpPr>
        <p:pic>
          <p:nvPicPr>
            <p:cNvPr id="6179"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3" y="1925"/>
              <a:ext cx="460" cy="4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80" name="Text Box 36"/>
            <p:cNvSpPr txBox="1">
              <a:spLocks noChangeArrowheads="1"/>
            </p:cNvSpPr>
            <p:nvPr/>
          </p:nvSpPr>
          <p:spPr bwMode="auto">
            <a:xfrm>
              <a:off x="2688" y="1796"/>
              <a:ext cx="451" cy="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LPD</a:t>
              </a:r>
            </a:p>
          </p:txBody>
        </p:sp>
      </p:grpSp>
      <p:grpSp>
        <p:nvGrpSpPr>
          <p:cNvPr id="7225" name="Group 39"/>
          <p:cNvGrpSpPr>
            <a:grpSpLocks/>
          </p:cNvGrpSpPr>
          <p:nvPr/>
        </p:nvGrpSpPr>
        <p:grpSpPr bwMode="auto">
          <a:xfrm>
            <a:off x="6480179" y="4672016"/>
            <a:ext cx="881063" cy="830263"/>
            <a:chOff x="4082" y="2943"/>
            <a:chExt cx="555" cy="523"/>
          </a:xfrm>
        </p:grpSpPr>
        <p:pic>
          <p:nvPicPr>
            <p:cNvPr id="6184"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0" y="3076"/>
              <a:ext cx="537" cy="3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85" name="Text Box 41"/>
            <p:cNvSpPr txBox="1">
              <a:spLocks noChangeArrowheads="1"/>
            </p:cNvSpPr>
            <p:nvPr/>
          </p:nvSpPr>
          <p:spPr bwMode="auto">
            <a:xfrm>
              <a:off x="4082" y="2943"/>
              <a:ext cx="548"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MCP</a:t>
              </a:r>
            </a:p>
          </p:txBody>
        </p:sp>
      </p:grpSp>
      <p:grpSp>
        <p:nvGrpSpPr>
          <p:cNvPr id="7190" name="Group 43"/>
          <p:cNvGrpSpPr>
            <a:grpSpLocks/>
          </p:cNvGrpSpPr>
          <p:nvPr/>
        </p:nvGrpSpPr>
        <p:grpSpPr bwMode="auto">
          <a:xfrm>
            <a:off x="4246563" y="5591179"/>
            <a:ext cx="655637" cy="800100"/>
            <a:chOff x="2675" y="3522"/>
            <a:chExt cx="413" cy="504"/>
          </a:xfrm>
        </p:grpSpPr>
        <p:sp>
          <p:nvSpPr>
            <p:cNvPr id="6188" name="Text Box 44"/>
            <p:cNvSpPr txBox="1">
              <a:spLocks noChangeArrowheads="1"/>
            </p:cNvSpPr>
            <p:nvPr/>
          </p:nvSpPr>
          <p:spPr bwMode="auto">
            <a:xfrm>
              <a:off x="2675" y="3522"/>
              <a:ext cx="413"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DSSC</a:t>
              </a:r>
            </a:p>
          </p:txBody>
        </p:sp>
        <p:pic>
          <p:nvPicPr>
            <p:cNvPr id="6189"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3" y="3651"/>
              <a:ext cx="376" cy="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7191" name="Group 47"/>
          <p:cNvGrpSpPr>
            <a:grpSpLocks/>
          </p:cNvGrpSpPr>
          <p:nvPr/>
        </p:nvGrpSpPr>
        <p:grpSpPr bwMode="auto">
          <a:xfrm>
            <a:off x="7742238" y="5567363"/>
            <a:ext cx="1187450" cy="793750"/>
            <a:chOff x="4877" y="3507"/>
            <a:chExt cx="748" cy="500"/>
          </a:xfrm>
        </p:grpSpPr>
        <p:sp>
          <p:nvSpPr>
            <p:cNvPr id="6192" name="Text Box 48"/>
            <p:cNvSpPr txBox="1">
              <a:spLocks noChangeArrowheads="1"/>
            </p:cNvSpPr>
            <p:nvPr/>
          </p:nvSpPr>
          <p:spPr bwMode="auto">
            <a:xfrm>
              <a:off x="4877" y="3507"/>
              <a:ext cx="748" cy="1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Small pnCCD</a:t>
              </a:r>
            </a:p>
          </p:txBody>
        </p:sp>
        <p:pic>
          <p:nvPicPr>
            <p:cNvPr id="6193" name="Picture 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3" y="3668"/>
              <a:ext cx="566" cy="3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7216" name="Group 51"/>
          <p:cNvGrpSpPr>
            <a:grpSpLocks/>
          </p:cNvGrpSpPr>
          <p:nvPr/>
        </p:nvGrpSpPr>
        <p:grpSpPr bwMode="auto">
          <a:xfrm>
            <a:off x="6480179" y="5572128"/>
            <a:ext cx="881063" cy="830263"/>
            <a:chOff x="4082" y="3510"/>
            <a:chExt cx="555" cy="523"/>
          </a:xfrm>
        </p:grpSpPr>
        <p:pic>
          <p:nvPicPr>
            <p:cNvPr id="6196" name="Picture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0" y="3643"/>
              <a:ext cx="537" cy="3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97" name="Text Box 53"/>
            <p:cNvSpPr txBox="1">
              <a:spLocks noChangeArrowheads="1"/>
            </p:cNvSpPr>
            <p:nvPr/>
          </p:nvSpPr>
          <p:spPr bwMode="auto">
            <a:xfrm>
              <a:off x="4082" y="3510"/>
              <a:ext cx="548"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MCP</a:t>
              </a:r>
            </a:p>
          </p:txBody>
        </p:sp>
      </p:grpSp>
      <p:sp>
        <p:nvSpPr>
          <p:cNvPr id="6203" name="Text Box 59"/>
          <p:cNvSpPr txBox="1">
            <a:spLocks noChangeArrowheads="1"/>
          </p:cNvSpPr>
          <p:nvPr/>
        </p:nvSpPr>
        <p:spPr bwMode="auto">
          <a:xfrm>
            <a:off x="4251322" y="1992314"/>
            <a:ext cx="588963"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AGIPD</a:t>
            </a:r>
          </a:p>
        </p:txBody>
      </p:sp>
      <p:grpSp>
        <p:nvGrpSpPr>
          <p:cNvPr id="7194" name="Group 60"/>
          <p:cNvGrpSpPr>
            <a:grpSpLocks/>
          </p:cNvGrpSpPr>
          <p:nvPr/>
        </p:nvGrpSpPr>
        <p:grpSpPr bwMode="auto">
          <a:xfrm>
            <a:off x="5205413" y="1973263"/>
            <a:ext cx="1204912" cy="801687"/>
            <a:chOff x="3279" y="1243"/>
            <a:chExt cx="759" cy="505"/>
          </a:xfrm>
        </p:grpSpPr>
        <p:pic>
          <p:nvPicPr>
            <p:cNvPr id="6206"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 y="1401"/>
              <a:ext cx="464" cy="3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07" name="Text Box 63"/>
            <p:cNvSpPr txBox="1">
              <a:spLocks noChangeArrowheads="1"/>
            </p:cNvSpPr>
            <p:nvPr/>
          </p:nvSpPr>
          <p:spPr bwMode="auto">
            <a:xfrm>
              <a:off x="3279" y="1243"/>
              <a:ext cx="759"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Gotthard V2</a:t>
              </a:r>
            </a:p>
          </p:txBody>
        </p:sp>
      </p:grpSp>
      <p:grpSp>
        <p:nvGrpSpPr>
          <p:cNvPr id="7195" name="Group 64"/>
          <p:cNvGrpSpPr>
            <a:grpSpLocks/>
          </p:cNvGrpSpPr>
          <p:nvPr/>
        </p:nvGrpSpPr>
        <p:grpSpPr bwMode="auto">
          <a:xfrm>
            <a:off x="5205413" y="2836865"/>
            <a:ext cx="1204912" cy="803275"/>
            <a:chOff x="3279" y="1787"/>
            <a:chExt cx="759" cy="506"/>
          </a:xfrm>
        </p:grpSpPr>
        <p:pic>
          <p:nvPicPr>
            <p:cNvPr id="6210" name="Picture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 y="1946"/>
              <a:ext cx="464" cy="3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11" name="Text Box 67"/>
            <p:cNvSpPr txBox="1">
              <a:spLocks noChangeArrowheads="1"/>
            </p:cNvSpPr>
            <p:nvPr/>
          </p:nvSpPr>
          <p:spPr bwMode="auto">
            <a:xfrm>
              <a:off x="3279" y="1787"/>
              <a:ext cx="759"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Gotthard V2</a:t>
              </a:r>
            </a:p>
          </p:txBody>
        </p:sp>
      </p:grpSp>
      <p:grpSp>
        <p:nvGrpSpPr>
          <p:cNvPr id="7196" name="Group 68"/>
          <p:cNvGrpSpPr>
            <a:grpSpLocks/>
          </p:cNvGrpSpPr>
          <p:nvPr/>
        </p:nvGrpSpPr>
        <p:grpSpPr bwMode="auto">
          <a:xfrm>
            <a:off x="5205413" y="3773488"/>
            <a:ext cx="1204912" cy="801687"/>
            <a:chOff x="3279" y="2377"/>
            <a:chExt cx="759" cy="505"/>
          </a:xfrm>
        </p:grpSpPr>
        <p:pic>
          <p:nvPicPr>
            <p:cNvPr id="6214" name="Picture 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 y="2535"/>
              <a:ext cx="464" cy="3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15" name="Text Box 71"/>
            <p:cNvSpPr txBox="1">
              <a:spLocks noChangeArrowheads="1"/>
            </p:cNvSpPr>
            <p:nvPr/>
          </p:nvSpPr>
          <p:spPr bwMode="auto">
            <a:xfrm>
              <a:off x="3279" y="2377"/>
              <a:ext cx="759"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Gotthard V2</a:t>
              </a:r>
            </a:p>
          </p:txBody>
        </p:sp>
      </p:grpSp>
      <p:sp>
        <p:nvSpPr>
          <p:cNvPr id="6218" name="Text Box 74"/>
          <p:cNvSpPr txBox="1">
            <a:spLocks noChangeArrowheads="1"/>
          </p:cNvSpPr>
          <p:nvPr/>
        </p:nvSpPr>
        <p:spPr bwMode="auto">
          <a:xfrm>
            <a:off x="5376863" y="4614855"/>
            <a:ext cx="830262"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Fast CCD</a:t>
            </a:r>
          </a:p>
        </p:txBody>
      </p:sp>
      <p:sp>
        <p:nvSpPr>
          <p:cNvPr id="6221" name="Text Box 77"/>
          <p:cNvSpPr txBox="1">
            <a:spLocks noChangeArrowheads="1"/>
          </p:cNvSpPr>
          <p:nvPr/>
        </p:nvSpPr>
        <p:spPr bwMode="auto">
          <a:xfrm>
            <a:off x="5376863" y="5551478"/>
            <a:ext cx="830262"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1400" dirty="0" smtClean="0">
                <a:latin typeface="Arial" charset="0"/>
              </a:rPr>
              <a:t>Fast CCD</a:t>
            </a:r>
          </a:p>
        </p:txBody>
      </p:sp>
      <p:sp>
        <p:nvSpPr>
          <p:cNvPr id="81" name="Slide Number Placeholder 3"/>
          <p:cNvSpPr>
            <a:spLocks noGrp="1"/>
          </p:cNvSpPr>
          <p:nvPr>
            <p:ph type="sldNum" sz="quarter" idx="10"/>
          </p:nvPr>
        </p:nvSpPr>
        <p:spPr>
          <a:xfrm>
            <a:off x="8442325" y="114300"/>
            <a:ext cx="576263" cy="91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6F024603-50EC-45A7-88E9-780BAF159FCE}" type="slidenum">
              <a:rPr lang="en-GB" sz="1000">
                <a:solidFill>
                  <a:schemeClr val="bg1"/>
                </a:solidFill>
              </a:rPr>
              <a:pPr/>
              <a:t>3</a:t>
            </a:fld>
            <a:endParaRPr lang="en-GB" sz="1000">
              <a:solidFill>
                <a:schemeClr val="bg1"/>
              </a:solidFill>
            </a:endParaRPr>
          </a:p>
        </p:txBody>
      </p:sp>
      <p:pic>
        <p:nvPicPr>
          <p:cNvPr id="83" name="Picture 82" descr="Untitle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7437" y="4849921"/>
            <a:ext cx="678370" cy="656201"/>
          </a:xfrm>
          <a:prstGeom prst="rect">
            <a:avLst/>
          </a:prstGeom>
        </p:spPr>
      </p:pic>
      <p:pic>
        <p:nvPicPr>
          <p:cNvPr id="84" name="Picture 83" descr="Untitle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7856" y="5767498"/>
            <a:ext cx="678370" cy="656201"/>
          </a:xfrm>
          <a:prstGeom prst="rect">
            <a:avLst/>
          </a:prstGeom>
        </p:spPr>
      </p:pic>
      <p:pic>
        <p:nvPicPr>
          <p:cNvPr id="85" name="Picture 84" descr="Untitle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0474" y="1310538"/>
            <a:ext cx="678370" cy="656201"/>
          </a:xfrm>
          <a:prstGeom prst="rect">
            <a:avLst/>
          </a:prstGeom>
        </p:spPr>
      </p:pic>
      <p:sp>
        <p:nvSpPr>
          <p:cNvPr id="6147" name="Text Box 3"/>
          <p:cNvSpPr txBox="1">
            <a:spLocks noChangeArrowheads="1"/>
          </p:cNvSpPr>
          <p:nvPr/>
        </p:nvSpPr>
        <p:spPr bwMode="auto">
          <a:xfrm rot="16200000">
            <a:off x="-203200" y="5364163"/>
            <a:ext cx="1800225" cy="431800"/>
          </a:xfrm>
          <a:prstGeom prst="rect">
            <a:avLst/>
          </a:prstGeom>
          <a:solidFill>
            <a:srgbClr val="FFCC9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61748"/>
                </a:solidFill>
                <a:latin typeface="Times New Roman" charset="0"/>
                <a:ea typeface="ＭＳ Ｐゴシック" charset="0"/>
                <a:cs typeface="Tahoma" charset="0"/>
              </a:defRPr>
            </a:lvl9pPr>
          </a:lstStyle>
          <a:p>
            <a:pPr algn="ctr">
              <a:buNone/>
              <a:defRPr/>
            </a:pPr>
            <a:r>
              <a:rPr lang="en-US" sz="2200" b="1" dirty="0" smtClean="0">
                <a:latin typeface="Arial" charset="0"/>
              </a:rPr>
              <a:t>Low E</a:t>
            </a:r>
          </a:p>
        </p:txBody>
      </p:sp>
      <p:grpSp>
        <p:nvGrpSpPr>
          <p:cNvPr id="86" name="Group 85"/>
          <p:cNvGrpSpPr>
            <a:grpSpLocks noChangeAspect="1"/>
          </p:cNvGrpSpPr>
          <p:nvPr/>
        </p:nvGrpSpPr>
        <p:grpSpPr>
          <a:xfrm>
            <a:off x="6144760" y="3932941"/>
            <a:ext cx="415750" cy="278211"/>
            <a:chOff x="3436584" y="1310106"/>
            <a:chExt cx="749516" cy="486613"/>
          </a:xfrm>
        </p:grpSpPr>
        <p:sp>
          <p:nvSpPr>
            <p:cNvPr id="87" name="Explosion 2 86"/>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88" name="TextBox 87"/>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grpSp>
        <p:nvGrpSpPr>
          <p:cNvPr id="89" name="Group 88"/>
          <p:cNvGrpSpPr>
            <a:grpSpLocks noChangeAspect="1"/>
          </p:cNvGrpSpPr>
          <p:nvPr/>
        </p:nvGrpSpPr>
        <p:grpSpPr>
          <a:xfrm>
            <a:off x="6138409" y="2987698"/>
            <a:ext cx="415750" cy="278211"/>
            <a:chOff x="3436584" y="1310106"/>
            <a:chExt cx="749516" cy="486613"/>
          </a:xfrm>
        </p:grpSpPr>
        <p:sp>
          <p:nvSpPr>
            <p:cNvPr id="90" name="Explosion 2 89"/>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91" name="TextBox 90"/>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grpSp>
        <p:nvGrpSpPr>
          <p:cNvPr id="92" name="Group 91"/>
          <p:cNvGrpSpPr>
            <a:grpSpLocks noChangeAspect="1"/>
          </p:cNvGrpSpPr>
          <p:nvPr/>
        </p:nvGrpSpPr>
        <p:grpSpPr>
          <a:xfrm>
            <a:off x="6147484" y="2125914"/>
            <a:ext cx="415750" cy="278211"/>
            <a:chOff x="3436584" y="1310106"/>
            <a:chExt cx="749516" cy="486613"/>
          </a:xfrm>
        </p:grpSpPr>
        <p:sp>
          <p:nvSpPr>
            <p:cNvPr id="93" name="Explosion 2 92"/>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94" name="TextBox 93"/>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grpSp>
        <p:nvGrpSpPr>
          <p:cNvPr id="95" name="Group 94"/>
          <p:cNvGrpSpPr>
            <a:grpSpLocks noChangeAspect="1"/>
          </p:cNvGrpSpPr>
          <p:nvPr/>
        </p:nvGrpSpPr>
        <p:grpSpPr>
          <a:xfrm>
            <a:off x="6142948" y="1259590"/>
            <a:ext cx="415750" cy="278211"/>
            <a:chOff x="3436584" y="1310106"/>
            <a:chExt cx="749516" cy="486613"/>
          </a:xfrm>
        </p:grpSpPr>
        <p:sp>
          <p:nvSpPr>
            <p:cNvPr id="96" name="Explosion 2 95"/>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97" name="TextBox 96"/>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grpSp>
        <p:nvGrpSpPr>
          <p:cNvPr id="98" name="Group 97"/>
          <p:cNvGrpSpPr>
            <a:grpSpLocks noChangeAspect="1"/>
          </p:cNvGrpSpPr>
          <p:nvPr/>
        </p:nvGrpSpPr>
        <p:grpSpPr>
          <a:xfrm>
            <a:off x="4968196" y="2960484"/>
            <a:ext cx="415750" cy="278211"/>
            <a:chOff x="3436584" y="1310106"/>
            <a:chExt cx="749516" cy="486613"/>
          </a:xfrm>
        </p:grpSpPr>
        <p:sp>
          <p:nvSpPr>
            <p:cNvPr id="99" name="Explosion 2 98"/>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100" name="TextBox 99"/>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grpSp>
        <p:nvGrpSpPr>
          <p:cNvPr id="101" name="Group 100"/>
          <p:cNvGrpSpPr>
            <a:grpSpLocks noChangeAspect="1"/>
          </p:cNvGrpSpPr>
          <p:nvPr/>
        </p:nvGrpSpPr>
        <p:grpSpPr>
          <a:xfrm>
            <a:off x="4859341" y="2121378"/>
            <a:ext cx="415750" cy="278211"/>
            <a:chOff x="3436584" y="1310106"/>
            <a:chExt cx="749516" cy="486613"/>
          </a:xfrm>
        </p:grpSpPr>
        <p:sp>
          <p:nvSpPr>
            <p:cNvPr id="102" name="Explosion 2 101"/>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103" name="TextBox 102"/>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grpSp>
        <p:nvGrpSpPr>
          <p:cNvPr id="104" name="Group 103"/>
          <p:cNvGrpSpPr>
            <a:grpSpLocks noChangeAspect="1"/>
          </p:cNvGrpSpPr>
          <p:nvPr/>
        </p:nvGrpSpPr>
        <p:grpSpPr>
          <a:xfrm>
            <a:off x="4852988" y="1230563"/>
            <a:ext cx="415750" cy="278211"/>
            <a:chOff x="3436584" y="1310106"/>
            <a:chExt cx="749516" cy="486613"/>
          </a:xfrm>
        </p:grpSpPr>
        <p:sp>
          <p:nvSpPr>
            <p:cNvPr id="105" name="Explosion 2 104"/>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106" name="TextBox 105"/>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grpSp>
        <p:nvGrpSpPr>
          <p:cNvPr id="107" name="Group 106"/>
          <p:cNvGrpSpPr>
            <a:grpSpLocks noChangeAspect="1"/>
          </p:cNvGrpSpPr>
          <p:nvPr/>
        </p:nvGrpSpPr>
        <p:grpSpPr>
          <a:xfrm>
            <a:off x="4834845" y="4727592"/>
            <a:ext cx="415750" cy="278211"/>
            <a:chOff x="3436584" y="1310106"/>
            <a:chExt cx="749516" cy="486613"/>
          </a:xfrm>
        </p:grpSpPr>
        <p:sp>
          <p:nvSpPr>
            <p:cNvPr id="108" name="Explosion 2 107"/>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109" name="TextBox 108"/>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grpSp>
        <p:nvGrpSpPr>
          <p:cNvPr id="113" name="Group 112"/>
          <p:cNvGrpSpPr>
            <a:grpSpLocks noChangeAspect="1"/>
          </p:cNvGrpSpPr>
          <p:nvPr/>
        </p:nvGrpSpPr>
        <p:grpSpPr>
          <a:xfrm>
            <a:off x="4842102" y="5691885"/>
            <a:ext cx="415750" cy="278211"/>
            <a:chOff x="3436584" y="1310106"/>
            <a:chExt cx="749516" cy="486613"/>
          </a:xfrm>
        </p:grpSpPr>
        <p:sp>
          <p:nvSpPr>
            <p:cNvPr id="114" name="Explosion 2 113"/>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115" name="TextBox 114"/>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grpSp>
        <p:nvGrpSpPr>
          <p:cNvPr id="116" name="Group 115"/>
          <p:cNvGrpSpPr>
            <a:grpSpLocks noChangeAspect="1"/>
          </p:cNvGrpSpPr>
          <p:nvPr/>
        </p:nvGrpSpPr>
        <p:grpSpPr>
          <a:xfrm>
            <a:off x="7336749" y="4780206"/>
            <a:ext cx="415750" cy="278211"/>
            <a:chOff x="3436584" y="1310106"/>
            <a:chExt cx="749516" cy="486613"/>
          </a:xfrm>
        </p:grpSpPr>
        <p:sp>
          <p:nvSpPr>
            <p:cNvPr id="117" name="Explosion 2 116"/>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118" name="TextBox 117"/>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grpSp>
        <p:nvGrpSpPr>
          <p:cNvPr id="119" name="Group 118"/>
          <p:cNvGrpSpPr>
            <a:grpSpLocks noChangeAspect="1"/>
          </p:cNvGrpSpPr>
          <p:nvPr/>
        </p:nvGrpSpPr>
        <p:grpSpPr>
          <a:xfrm>
            <a:off x="7334933" y="5681000"/>
            <a:ext cx="415750" cy="278211"/>
            <a:chOff x="3436584" y="1310106"/>
            <a:chExt cx="749516" cy="486613"/>
          </a:xfrm>
        </p:grpSpPr>
        <p:sp>
          <p:nvSpPr>
            <p:cNvPr id="120" name="Explosion 2 119"/>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121" name="TextBox 120"/>
            <p:cNvSpPr txBox="1"/>
            <p:nvPr/>
          </p:nvSpPr>
          <p:spPr>
            <a:xfrm>
              <a:off x="3436584" y="1428816"/>
              <a:ext cx="733455" cy="271321"/>
            </a:xfrm>
            <a:prstGeom prst="rect">
              <a:avLst/>
            </a:prstGeom>
            <a:noFill/>
            <a:scene3d>
              <a:camera prst="orthographicFront">
                <a:rot lat="0" lon="0" rev="1500000"/>
              </a:camera>
              <a:lightRig rig="threePt" dir="t"/>
            </a:scene3d>
          </p:spPr>
          <p:txBody>
            <a:bodyPr wrap="square" rtlCol="0">
              <a:spAutoFit/>
            </a:bodyPr>
            <a:lstStyle/>
            <a:p>
              <a:pPr algn="ctr">
                <a:buNone/>
              </a:pPr>
              <a:r>
                <a:rPr lang="en-US" sz="400" b="1" dirty="0" smtClean="0">
                  <a:solidFill>
                    <a:srgbClr val="FF0000"/>
                  </a:solidFill>
                </a:rPr>
                <a:t>4.5 MHz</a:t>
              </a:r>
            </a:p>
          </p:txBody>
        </p:sp>
      </p:grpSp>
      <p:pic>
        <p:nvPicPr>
          <p:cNvPr id="124" name="Picture 123" descr="Screen Shot 2015-07-14 at 14.03.2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9021" y="2174642"/>
            <a:ext cx="773682" cy="688005"/>
          </a:xfrm>
          <a:prstGeom prst="rect">
            <a:avLst/>
          </a:prstGeom>
        </p:spPr>
      </p:pic>
      <p:pic>
        <p:nvPicPr>
          <p:cNvPr id="125" name="Picture 124" descr="Screen Shot 2015-07-14 at 14.03.2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9020" y="1290594"/>
            <a:ext cx="764254" cy="679621"/>
          </a:xfrm>
          <a:prstGeom prst="rect">
            <a:avLst/>
          </a:prstGeom>
        </p:spPr>
      </p:pic>
    </p:spTree>
    <p:extLst>
      <p:ext uri="{BB962C8B-B14F-4D97-AF65-F5344CB8AC3E}">
        <p14:creationId xmlns:p14="http://schemas.microsoft.com/office/powerpoint/2010/main" val="103098281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 AGIPD 1 </a:t>
            </a:r>
            <a:r>
              <a:rPr lang="en-US" dirty="0" err="1" smtClean="0"/>
              <a:t>Mpx</a:t>
            </a:r>
            <a:r>
              <a:rPr lang="en-US" dirty="0" smtClean="0"/>
              <a:t> Integration at SPB</a:t>
            </a:r>
            <a:endParaRPr lang="de-DE" dirty="0"/>
          </a:p>
        </p:txBody>
      </p:sp>
      <p:pic>
        <p:nvPicPr>
          <p:cNvPr id="3" name="Picture 2" descr="Screen Shot 2015-04-23 at 17.20.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56" y="1052781"/>
            <a:ext cx="8890153" cy="3166084"/>
          </a:xfrm>
          <a:prstGeom prst="rect">
            <a:avLst/>
          </a:prstGeom>
        </p:spPr>
      </p:pic>
      <p:sp>
        <p:nvSpPr>
          <p:cNvPr id="5" name="Rectangle 15"/>
          <p:cNvSpPr txBox="1">
            <a:spLocks noChangeAspect="1" noChangeArrowheads="1"/>
          </p:cNvSpPr>
          <p:nvPr/>
        </p:nvSpPr>
        <p:spPr bwMode="auto">
          <a:xfrm>
            <a:off x="-113170" y="4200706"/>
            <a:ext cx="9047333" cy="53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SzPct val="150000"/>
              <a:buNone/>
            </a:pPr>
            <a:r>
              <a:rPr lang="de-DE" sz="1800" dirty="0" smtClean="0">
                <a:solidFill>
                  <a:srgbClr val="FD930A"/>
                </a:solidFill>
              </a:rPr>
              <a:t>Status </a:t>
            </a:r>
            <a:r>
              <a:rPr lang="en-GB" sz="1800" dirty="0" smtClean="0">
                <a:solidFill>
                  <a:srgbClr val="FD930A"/>
                </a:solidFill>
              </a:rPr>
              <a:t>of</a:t>
            </a:r>
            <a:r>
              <a:rPr lang="de-DE" sz="1800" dirty="0" smtClean="0">
                <a:solidFill>
                  <a:srgbClr val="FD930A"/>
                </a:solidFill>
              </a:rPr>
              <a:t> </a:t>
            </a:r>
            <a:r>
              <a:rPr lang="en-GB" sz="1800" dirty="0" smtClean="0">
                <a:solidFill>
                  <a:srgbClr val="FD930A"/>
                </a:solidFill>
              </a:rPr>
              <a:t>Planning</a:t>
            </a:r>
            <a:endParaRPr lang="en-GB" sz="1800" dirty="0" smtClean="0">
              <a:solidFill>
                <a:srgbClr val="372167"/>
              </a:solidFill>
              <a:latin typeface="Arial" charset="0"/>
              <a:ea typeface="ＭＳ Ｐゴシック" charset="0"/>
              <a:sym typeface="Wingdings" charset="0"/>
            </a:endParaRPr>
          </a:p>
          <a:p>
            <a:pPr>
              <a:buSzPct val="150000"/>
              <a:buBlip>
                <a:blip r:embed="rId3"/>
              </a:buBlip>
            </a:pPr>
            <a:r>
              <a:rPr lang="en-US" sz="1600" dirty="0" smtClean="0">
                <a:solidFill>
                  <a:srgbClr val="372167"/>
                </a:solidFill>
              </a:rPr>
              <a:t>Template resource loaded detector integration schedule exists for vacuum and non-vacuum detectors.</a:t>
            </a:r>
          </a:p>
          <a:p>
            <a:pPr>
              <a:buSzPct val="150000"/>
              <a:buBlip>
                <a:blip r:embed="rId3"/>
              </a:buBlip>
            </a:pPr>
            <a:r>
              <a:rPr lang="en-US" sz="1600" dirty="0" smtClean="0">
                <a:solidFill>
                  <a:srgbClr val="372167"/>
                </a:solidFill>
              </a:rPr>
              <a:t>Detailed schedule and approach has been discussed with FXE, SPB and MID.</a:t>
            </a:r>
          </a:p>
          <a:p>
            <a:pPr>
              <a:buSzPct val="150000"/>
              <a:buBlip>
                <a:blip r:embed="rId3"/>
              </a:buBlip>
            </a:pPr>
            <a:r>
              <a:rPr lang="en-US" sz="1600" dirty="0">
                <a:solidFill>
                  <a:srgbClr val="372167"/>
                </a:solidFill>
              </a:rPr>
              <a:t>M</a:t>
            </a:r>
            <a:r>
              <a:rPr lang="en-US" sz="1600" dirty="0" smtClean="0">
                <a:solidFill>
                  <a:srgbClr val="372167"/>
                </a:solidFill>
              </a:rPr>
              <a:t>ilestones have partially been synchronized with scientific groups up to the level presently known.</a:t>
            </a:r>
          </a:p>
          <a:p>
            <a:pPr>
              <a:buSzPct val="150000"/>
              <a:buBlip>
                <a:blip r:embed="rId3"/>
              </a:buBlip>
            </a:pPr>
            <a:r>
              <a:rPr lang="en-US" sz="1600" dirty="0">
                <a:solidFill>
                  <a:srgbClr val="372167"/>
                </a:solidFill>
              </a:rPr>
              <a:t>R</a:t>
            </a:r>
            <a:r>
              <a:rPr lang="en-US" sz="1600" dirty="0" smtClean="0">
                <a:solidFill>
                  <a:srgbClr val="372167"/>
                </a:solidFill>
              </a:rPr>
              <a:t>esponsibilities are agreed with FXE, SPB, MID, CAS, ITDM and AE.</a:t>
            </a:r>
          </a:p>
          <a:p>
            <a:pPr>
              <a:buSzPct val="150000"/>
              <a:buBlip>
                <a:blip r:embed="rId3"/>
              </a:buBlip>
            </a:pPr>
            <a:r>
              <a:rPr lang="en-US" sz="1600" dirty="0" smtClean="0">
                <a:solidFill>
                  <a:srgbClr val="372167"/>
                </a:solidFill>
              </a:rPr>
              <a:t>Definition of planning interface to PSPO and TC.</a:t>
            </a:r>
          </a:p>
          <a:p>
            <a:pPr>
              <a:buSzPct val="150000"/>
              <a:buBlip>
                <a:blip r:embed="rId3"/>
              </a:buBlip>
            </a:pPr>
            <a:endParaRPr lang="en-GB" sz="1400" dirty="0" smtClean="0">
              <a:solidFill>
                <a:srgbClr val="372167"/>
              </a:solidFill>
              <a:latin typeface="Arial" charset="0"/>
              <a:ea typeface="ＭＳ Ｐゴシック" charset="0"/>
              <a:sym typeface="Wingdings" charset="0"/>
            </a:endParaRPr>
          </a:p>
          <a:p>
            <a:pPr>
              <a:buSzPct val="150000"/>
              <a:buBlip>
                <a:blip r:embed="rId4"/>
              </a:buBlip>
            </a:pPr>
            <a:endParaRPr lang="en-GB" sz="1600" dirty="0" smtClean="0">
              <a:solidFill>
                <a:srgbClr val="372167"/>
              </a:solidFill>
              <a:latin typeface="Arial" charset="0"/>
              <a:ea typeface="ＭＳ Ｐゴシック" charset="0"/>
              <a:sym typeface="Wingdings" charset="0"/>
            </a:endParaRPr>
          </a:p>
          <a:p>
            <a:pPr>
              <a:buSzPct val="150000"/>
              <a:buBlip>
                <a:blip r:embed="rId4"/>
              </a:buBlip>
            </a:pPr>
            <a:endParaRPr lang="en-GB" sz="1800" dirty="0" smtClean="0">
              <a:solidFill>
                <a:srgbClr val="372167"/>
              </a:solidFill>
              <a:latin typeface="Arial" charset="0"/>
              <a:ea typeface="ＭＳ Ｐゴシック" charset="0"/>
              <a:sym typeface="Wingdings" charset="0"/>
            </a:endParaRPr>
          </a:p>
          <a:p>
            <a:pPr marL="0" indent="0">
              <a:buSzPct val="150000"/>
              <a:buNone/>
            </a:pPr>
            <a:endParaRPr lang="en-US" sz="1600" dirty="0" smtClean="0">
              <a:solidFill>
                <a:srgbClr val="000000"/>
              </a:solidFill>
            </a:endParaRPr>
          </a:p>
          <a:p>
            <a:pPr lvl="1"/>
            <a:endParaRPr lang="en-US" sz="1600" dirty="0" smtClean="0">
              <a:solidFill>
                <a:srgbClr val="000000"/>
              </a:solidFill>
            </a:endParaRPr>
          </a:p>
        </p:txBody>
      </p:sp>
    </p:spTree>
    <p:extLst>
      <p:ext uri="{BB962C8B-B14F-4D97-AF65-F5344CB8AC3E}">
        <p14:creationId xmlns:p14="http://schemas.microsoft.com/office/powerpoint/2010/main" val="30885197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 AGIPD 1 </a:t>
            </a:r>
            <a:r>
              <a:rPr lang="en-US" dirty="0" err="1" smtClean="0"/>
              <a:t>Mpx</a:t>
            </a:r>
            <a:r>
              <a:rPr lang="en-US" dirty="0" smtClean="0"/>
              <a:t> Integration at SPB</a:t>
            </a:r>
            <a:endParaRPr lang="de-DE" dirty="0"/>
          </a:p>
        </p:txBody>
      </p:sp>
      <p:pic>
        <p:nvPicPr>
          <p:cNvPr id="3" name="Picture 2" descr="Screen Shot 2015-04-23 at 17.20.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56" y="1052781"/>
            <a:ext cx="8890153" cy="3166084"/>
          </a:xfrm>
          <a:prstGeom prst="rect">
            <a:avLst/>
          </a:prstGeom>
        </p:spPr>
      </p:pic>
      <p:sp>
        <p:nvSpPr>
          <p:cNvPr id="5" name="Rectangle 15"/>
          <p:cNvSpPr txBox="1">
            <a:spLocks noChangeAspect="1" noChangeArrowheads="1"/>
          </p:cNvSpPr>
          <p:nvPr/>
        </p:nvSpPr>
        <p:spPr bwMode="auto">
          <a:xfrm>
            <a:off x="-113170" y="4175178"/>
            <a:ext cx="9047333" cy="53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SzPct val="150000"/>
              <a:buNone/>
            </a:pPr>
            <a:r>
              <a:rPr lang="en-US" sz="1800" dirty="0" smtClean="0">
                <a:solidFill>
                  <a:srgbClr val="FD930A"/>
                </a:solidFill>
              </a:rPr>
              <a:t>Open Issues</a:t>
            </a:r>
            <a:endParaRPr lang="en-GB" sz="1800" dirty="0" smtClean="0">
              <a:solidFill>
                <a:srgbClr val="372167"/>
              </a:solidFill>
              <a:latin typeface="Arial" charset="0"/>
              <a:ea typeface="ＭＳ Ｐゴシック" charset="0"/>
              <a:sym typeface="Wingdings" charset="0"/>
            </a:endParaRPr>
          </a:p>
          <a:p>
            <a:pPr>
              <a:buSzPct val="150000"/>
              <a:buBlip>
                <a:blip r:embed="rId3"/>
              </a:buBlip>
            </a:pPr>
            <a:r>
              <a:rPr lang="en-GB" sz="1600" dirty="0" smtClean="0">
                <a:solidFill>
                  <a:srgbClr val="372167"/>
                </a:solidFill>
                <a:latin typeface="Arial" charset="0"/>
                <a:ea typeface="ＭＳ Ｐゴシック" charset="0"/>
                <a:sym typeface="Wingdings" charset="0"/>
              </a:rPr>
              <a:t>Agreement on responsibilities with CIE.</a:t>
            </a:r>
          </a:p>
          <a:p>
            <a:pPr>
              <a:buSzPct val="150000"/>
              <a:buBlip>
                <a:blip r:embed="rId3"/>
              </a:buBlip>
            </a:pPr>
            <a:r>
              <a:rPr lang="en-GB" sz="1600" dirty="0">
                <a:solidFill>
                  <a:srgbClr val="372167"/>
                </a:solidFill>
                <a:latin typeface="Arial" charset="0"/>
                <a:ea typeface="ＭＳ Ｐゴシック" charset="0"/>
                <a:sym typeface="Wingdings" charset="0"/>
              </a:rPr>
              <a:t>Establish </a:t>
            </a:r>
            <a:r>
              <a:rPr lang="en-GB" sz="1600" dirty="0" smtClean="0">
                <a:solidFill>
                  <a:srgbClr val="372167"/>
                </a:solidFill>
                <a:latin typeface="Arial" charset="0"/>
                <a:ea typeface="ＭＳ Ｐゴシック" charset="0"/>
                <a:sym typeface="Wingdings" charset="0"/>
              </a:rPr>
              <a:t>planning interface to PSPO and TC.</a:t>
            </a:r>
            <a:endParaRPr lang="en-GB" sz="1600" dirty="0">
              <a:solidFill>
                <a:srgbClr val="372167"/>
              </a:solidFill>
              <a:latin typeface="Arial" charset="0"/>
              <a:ea typeface="ＭＳ Ｐゴシック" charset="0"/>
              <a:sym typeface="Wingdings" charset="0"/>
            </a:endParaRPr>
          </a:p>
          <a:p>
            <a:pPr>
              <a:buSzPct val="150000"/>
              <a:buBlip>
                <a:blip r:embed="rId3"/>
              </a:buBlip>
            </a:pPr>
            <a:r>
              <a:rPr lang="en-GB" sz="1600" dirty="0" smtClean="0">
                <a:solidFill>
                  <a:srgbClr val="372167"/>
                </a:solidFill>
                <a:latin typeface="Arial" charset="0"/>
                <a:ea typeface="ＭＳ Ｐゴシック" charset="0"/>
                <a:sym typeface="Wingdings" charset="0"/>
              </a:rPr>
              <a:t>Integration of the detector installation schedule into the XFEL “master plan” and resolve collisions.</a:t>
            </a:r>
          </a:p>
          <a:p>
            <a:pPr>
              <a:buSzPct val="150000"/>
              <a:buBlip>
                <a:blip r:embed="rId3"/>
              </a:buBlip>
            </a:pPr>
            <a:r>
              <a:rPr lang="en-GB" sz="1600" dirty="0" smtClean="0">
                <a:solidFill>
                  <a:srgbClr val="372167"/>
                </a:solidFill>
                <a:latin typeface="Arial" charset="0"/>
                <a:ea typeface="ＭＳ Ｐゴシック" charset="0"/>
                <a:sym typeface="Wingdings" charset="0"/>
              </a:rPr>
              <a:t>Fix dates for incoming milestones with instrument groups, AE, ITDM and CAS.</a:t>
            </a:r>
          </a:p>
          <a:p>
            <a:pPr>
              <a:buSzPct val="150000"/>
              <a:buBlip>
                <a:blip r:embed="rId3"/>
              </a:buBlip>
            </a:pPr>
            <a:r>
              <a:rPr lang="en-GB" sz="1600" dirty="0" smtClean="0">
                <a:solidFill>
                  <a:srgbClr val="372167"/>
                </a:solidFill>
                <a:latin typeface="Arial" charset="0"/>
                <a:ea typeface="ＭＳ Ｐゴシック" charset="0"/>
                <a:sym typeface="Wingdings" charset="0"/>
              </a:rPr>
              <a:t>Prepare planning for SQS, SCS, and HED and synchronize milestones.</a:t>
            </a:r>
          </a:p>
          <a:p>
            <a:pPr>
              <a:buSzPct val="150000"/>
              <a:buBlip>
                <a:blip r:embed="rId3"/>
              </a:buBlip>
            </a:pPr>
            <a:r>
              <a:rPr lang="en-GB" sz="1600" dirty="0" smtClean="0">
                <a:solidFill>
                  <a:srgbClr val="372167"/>
                </a:solidFill>
                <a:latin typeface="Arial" charset="0"/>
                <a:ea typeface="ＭＳ Ｐゴシック" charset="0"/>
                <a:sym typeface="Wingdings" charset="0"/>
              </a:rPr>
              <a:t>So far no contingency is foreseen to be consistent with the global XFEL “master plan”.</a:t>
            </a:r>
          </a:p>
          <a:p>
            <a:pPr>
              <a:buSzPct val="150000"/>
              <a:buBlip>
                <a:blip r:embed="rId3"/>
              </a:buBlip>
            </a:pPr>
            <a:endParaRPr lang="en-GB" sz="1600" dirty="0" smtClean="0">
              <a:solidFill>
                <a:srgbClr val="372167"/>
              </a:solidFill>
              <a:latin typeface="Arial" charset="0"/>
              <a:ea typeface="ＭＳ Ｐゴシック" charset="0"/>
              <a:sym typeface="Wingdings" charset="0"/>
            </a:endParaRPr>
          </a:p>
          <a:p>
            <a:pPr>
              <a:buSzPct val="150000"/>
              <a:buBlip>
                <a:blip r:embed="rId3"/>
              </a:buBlip>
            </a:pPr>
            <a:endParaRPr lang="en-GB" sz="1800" dirty="0" smtClean="0">
              <a:solidFill>
                <a:srgbClr val="372167"/>
              </a:solidFill>
              <a:latin typeface="Arial" charset="0"/>
              <a:ea typeface="ＭＳ Ｐゴシック" charset="0"/>
              <a:sym typeface="Wingdings" charset="0"/>
            </a:endParaRPr>
          </a:p>
          <a:p>
            <a:pPr marL="0" indent="0">
              <a:buSzPct val="150000"/>
              <a:buNone/>
            </a:pPr>
            <a:endParaRPr lang="en-US" sz="1600" dirty="0" smtClean="0">
              <a:solidFill>
                <a:srgbClr val="000000"/>
              </a:solidFill>
            </a:endParaRPr>
          </a:p>
          <a:p>
            <a:pPr lvl="1"/>
            <a:endParaRPr lang="en-US" sz="1600" dirty="0" smtClean="0">
              <a:solidFill>
                <a:srgbClr val="000000"/>
              </a:solidFill>
            </a:endParaRPr>
          </a:p>
        </p:txBody>
      </p:sp>
    </p:spTree>
    <p:extLst>
      <p:ext uri="{BB962C8B-B14F-4D97-AF65-F5344CB8AC3E}">
        <p14:creationId xmlns:p14="http://schemas.microsoft.com/office/powerpoint/2010/main" val="9618366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 AGIPD 1 </a:t>
            </a:r>
            <a:r>
              <a:rPr lang="en-US" dirty="0" err="1" smtClean="0"/>
              <a:t>Mpx</a:t>
            </a:r>
            <a:r>
              <a:rPr lang="en-US" dirty="0" smtClean="0"/>
              <a:t> Integration at SPB</a:t>
            </a:r>
            <a:endParaRPr lang="de-DE" dirty="0"/>
          </a:p>
        </p:txBody>
      </p:sp>
      <p:pic>
        <p:nvPicPr>
          <p:cNvPr id="6" name="Picture 5" descr="Screen Shot 2015-04-23 at 17.29.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13" y="1429514"/>
            <a:ext cx="2649530" cy="5021376"/>
          </a:xfrm>
          <a:prstGeom prst="rect">
            <a:avLst/>
          </a:prstGeom>
        </p:spPr>
      </p:pic>
      <p:pic>
        <p:nvPicPr>
          <p:cNvPr id="7" name="Picture 6" descr="Screen Shot 2015-04-23 at 17.29.08.png"/>
          <p:cNvPicPr>
            <a:picLocks/>
          </p:cNvPicPr>
          <p:nvPr/>
        </p:nvPicPr>
        <p:blipFill>
          <a:blip r:embed="rId3">
            <a:extLst>
              <a:ext uri="{28A0092B-C50C-407E-A947-70E740481C1C}">
                <a14:useLocalDpi xmlns:a14="http://schemas.microsoft.com/office/drawing/2010/main" val="0"/>
              </a:ext>
            </a:extLst>
          </a:blip>
          <a:stretch>
            <a:fillRect/>
          </a:stretch>
        </p:blipFill>
        <p:spPr>
          <a:xfrm>
            <a:off x="2832350" y="1065754"/>
            <a:ext cx="6166456" cy="5392588"/>
          </a:xfrm>
          <a:prstGeom prst="rect">
            <a:avLst/>
          </a:prstGeom>
        </p:spPr>
      </p:pic>
      <p:sp>
        <p:nvSpPr>
          <p:cNvPr id="9" name="Right Brace 8"/>
          <p:cNvSpPr/>
          <p:nvPr/>
        </p:nvSpPr>
        <p:spPr bwMode="auto">
          <a:xfrm rot="16200000">
            <a:off x="6592772" y="1084825"/>
            <a:ext cx="229752" cy="3216549"/>
          </a:xfrm>
          <a:prstGeom prst="rightBrace">
            <a:avLst/>
          </a:prstGeom>
          <a:noFill/>
          <a:ln w="12700" cap="flat" cmpd="sng" algn="ctr">
            <a:solidFill>
              <a:schemeClr val="tx1">
                <a:lumMod val="90000"/>
                <a:lumOff val="1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tlCol="0" anchor="ctr"/>
          <a:lstStyle/>
          <a:p>
            <a:pPr algn="ctr"/>
            <a:endParaRPr lang="en-US"/>
          </a:p>
        </p:txBody>
      </p:sp>
      <p:sp>
        <p:nvSpPr>
          <p:cNvPr id="10" name="TextBox 9"/>
          <p:cNvSpPr txBox="1"/>
          <p:nvPr/>
        </p:nvSpPr>
        <p:spPr>
          <a:xfrm>
            <a:off x="5571602" y="2278287"/>
            <a:ext cx="2284803" cy="338554"/>
          </a:xfrm>
          <a:prstGeom prst="rect">
            <a:avLst/>
          </a:prstGeom>
          <a:noFill/>
        </p:spPr>
        <p:txBody>
          <a:bodyPr wrap="square" rtlCol="0">
            <a:spAutoFit/>
          </a:bodyPr>
          <a:lstStyle/>
          <a:p>
            <a:pPr algn="ctr">
              <a:spcBef>
                <a:spcPts val="600"/>
              </a:spcBef>
              <a:buClr>
                <a:schemeClr val="accent2"/>
              </a:buClr>
              <a:buSzPct val="80000"/>
              <a:buNone/>
            </a:pPr>
            <a:r>
              <a:rPr lang="en-US" sz="1600" dirty="0" smtClean="0">
                <a:solidFill>
                  <a:schemeClr val="tx1">
                    <a:lumMod val="90000"/>
                    <a:lumOff val="10000"/>
                  </a:schemeClr>
                </a:solidFill>
              </a:rPr>
              <a:t>Total Duration 8 Weeks</a:t>
            </a:r>
          </a:p>
        </p:txBody>
      </p:sp>
      <p:sp>
        <p:nvSpPr>
          <p:cNvPr id="11" name="TextBox 10"/>
          <p:cNvSpPr txBox="1"/>
          <p:nvPr/>
        </p:nvSpPr>
        <p:spPr>
          <a:xfrm>
            <a:off x="7201648" y="5105163"/>
            <a:ext cx="1434354" cy="523220"/>
          </a:xfrm>
          <a:prstGeom prst="rect">
            <a:avLst/>
          </a:prstGeom>
          <a:noFill/>
        </p:spPr>
        <p:txBody>
          <a:bodyPr wrap="square" rtlCol="0">
            <a:spAutoFit/>
          </a:bodyPr>
          <a:lstStyle/>
          <a:p>
            <a:pPr algn="ctr">
              <a:spcBef>
                <a:spcPts val="600"/>
              </a:spcBef>
              <a:buClr>
                <a:schemeClr val="accent2"/>
              </a:buClr>
              <a:buSzPct val="80000"/>
              <a:buNone/>
            </a:pPr>
            <a:r>
              <a:rPr lang="en-US" sz="1400" dirty="0" smtClean="0">
                <a:solidFill>
                  <a:schemeClr val="tx1">
                    <a:lumMod val="90000"/>
                    <a:lumOff val="10000"/>
                  </a:schemeClr>
                </a:solidFill>
              </a:rPr>
              <a:t>Commissioning with Beam</a:t>
            </a:r>
          </a:p>
        </p:txBody>
      </p:sp>
      <p:sp>
        <p:nvSpPr>
          <p:cNvPr id="12" name="TextBox 11"/>
          <p:cNvSpPr txBox="1"/>
          <p:nvPr/>
        </p:nvSpPr>
        <p:spPr>
          <a:xfrm>
            <a:off x="6592039" y="4682330"/>
            <a:ext cx="1434354" cy="523220"/>
          </a:xfrm>
          <a:prstGeom prst="rect">
            <a:avLst/>
          </a:prstGeom>
          <a:noFill/>
        </p:spPr>
        <p:txBody>
          <a:bodyPr wrap="square" rtlCol="0">
            <a:spAutoFit/>
          </a:bodyPr>
          <a:lstStyle/>
          <a:p>
            <a:pPr algn="ctr">
              <a:spcBef>
                <a:spcPts val="600"/>
              </a:spcBef>
              <a:buClr>
                <a:schemeClr val="accent2"/>
              </a:buClr>
              <a:buSzPct val="80000"/>
              <a:buNone/>
            </a:pPr>
            <a:r>
              <a:rPr lang="en-US" sz="1400" dirty="0" smtClean="0">
                <a:solidFill>
                  <a:schemeClr val="tx1">
                    <a:lumMod val="90000"/>
                    <a:lumOff val="10000"/>
                  </a:schemeClr>
                </a:solidFill>
              </a:rPr>
              <a:t>Commissioning without Beam</a:t>
            </a:r>
          </a:p>
        </p:txBody>
      </p:sp>
    </p:spTree>
    <p:extLst>
      <p:ext uri="{BB962C8B-B14F-4D97-AF65-F5344CB8AC3E}">
        <p14:creationId xmlns:p14="http://schemas.microsoft.com/office/powerpoint/2010/main" val="21483251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AGIPD 1 </a:t>
            </a:r>
            <a:r>
              <a:rPr lang="en-US" dirty="0" err="1" smtClean="0"/>
              <a:t>Mpx</a:t>
            </a:r>
            <a:r>
              <a:rPr lang="en-US" dirty="0" smtClean="0"/>
              <a:t> Integration at SPB – Tasks</a:t>
            </a:r>
            <a:endParaRPr lang="de-DE" dirty="0"/>
          </a:p>
        </p:txBody>
      </p:sp>
      <p:pic>
        <p:nvPicPr>
          <p:cNvPr id="4" name="Picture 3" descr="Screen Shot 2015-04-23 at 17.42.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32" y="1059374"/>
            <a:ext cx="8922222" cy="5437259"/>
          </a:xfrm>
          <a:prstGeom prst="rect">
            <a:avLst/>
          </a:prstGeom>
        </p:spPr>
      </p:pic>
    </p:spTree>
    <p:extLst>
      <p:ext uri="{BB962C8B-B14F-4D97-AF65-F5344CB8AC3E}">
        <p14:creationId xmlns:p14="http://schemas.microsoft.com/office/powerpoint/2010/main" val="16753387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AGIPD 1 </a:t>
            </a:r>
            <a:r>
              <a:rPr lang="en-US" dirty="0" err="1" smtClean="0"/>
              <a:t>Mpx</a:t>
            </a:r>
            <a:r>
              <a:rPr lang="en-US" dirty="0" smtClean="0"/>
              <a:t> Integration at SPB – Tasks</a:t>
            </a:r>
            <a:endParaRPr lang="de-DE" dirty="0"/>
          </a:p>
        </p:txBody>
      </p:sp>
      <p:pic>
        <p:nvPicPr>
          <p:cNvPr id="3" name="Picture 2" descr="Screen Shot 2015-04-23 at 17.44.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14" y="1087267"/>
            <a:ext cx="8928603" cy="2138989"/>
          </a:xfrm>
          <a:prstGeom prst="rect">
            <a:avLst/>
          </a:prstGeom>
        </p:spPr>
      </p:pic>
    </p:spTree>
    <p:extLst>
      <p:ext uri="{BB962C8B-B14F-4D97-AF65-F5344CB8AC3E}">
        <p14:creationId xmlns:p14="http://schemas.microsoft.com/office/powerpoint/2010/main" val="8818085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etector-Grou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50" y="1078666"/>
            <a:ext cx="8896212" cy="5322347"/>
          </a:xfrm>
          <a:prstGeom prst="rect">
            <a:avLst/>
          </a:prstGeom>
        </p:spPr>
      </p:pic>
      <p:sp>
        <p:nvSpPr>
          <p:cNvPr id="2" name="Title 1"/>
          <p:cNvSpPr>
            <a:spLocks noGrp="1"/>
          </p:cNvSpPr>
          <p:nvPr>
            <p:ph type="title"/>
          </p:nvPr>
        </p:nvSpPr>
        <p:spPr/>
        <p:txBody>
          <a:bodyPr/>
          <a:lstStyle/>
          <a:p>
            <a:r>
              <a:rPr lang="en-US" dirty="0" smtClean="0"/>
              <a:t>Thank you for your Attention</a:t>
            </a:r>
            <a:endParaRPr lang="en-US" dirty="0"/>
          </a:p>
        </p:txBody>
      </p:sp>
      <p:sp>
        <p:nvSpPr>
          <p:cNvPr id="4" name="Slide Number Placeholder 3"/>
          <p:cNvSpPr>
            <a:spLocks noGrp="1"/>
          </p:cNvSpPr>
          <p:nvPr>
            <p:ph type="sldNum" sz="quarter" idx="10"/>
          </p:nvPr>
        </p:nvSpPr>
        <p:spPr/>
        <p:txBody>
          <a:bodyPr/>
          <a:lstStyle/>
          <a:p>
            <a:pPr>
              <a:defRPr/>
            </a:pPr>
            <a:fld id="{57F17373-7C45-4563-BAB1-D7F59A214E86}" type="slidenum">
              <a:rPr lang="en-GB" smtClean="0"/>
              <a:pPr>
                <a:defRPr/>
              </a:pPr>
              <a:t>35</a:t>
            </a:fld>
            <a:endParaRPr lang="en-GB"/>
          </a:p>
        </p:txBody>
      </p:sp>
      <p:pic>
        <p:nvPicPr>
          <p:cNvPr id="7" name="Picture 6"/>
          <p:cNvPicPr>
            <a:picLocks noChangeAspect="1"/>
          </p:cNvPicPr>
          <p:nvPr/>
        </p:nvPicPr>
        <p:blipFill>
          <a:blip r:embed="rId3"/>
          <a:stretch>
            <a:fillRect/>
          </a:stretch>
        </p:blipFill>
        <p:spPr>
          <a:xfrm>
            <a:off x="7276295" y="1301769"/>
            <a:ext cx="985699" cy="1502682"/>
          </a:xfrm>
          <a:prstGeom prst="rect">
            <a:avLst/>
          </a:prstGeom>
        </p:spPr>
      </p:pic>
      <p:pic>
        <p:nvPicPr>
          <p:cNvPr id="8" name="Picture 7"/>
          <p:cNvPicPr>
            <a:picLocks noChangeAspect="1"/>
          </p:cNvPicPr>
          <p:nvPr/>
        </p:nvPicPr>
        <p:blipFill>
          <a:blip r:embed="rId4"/>
          <a:stretch>
            <a:fillRect/>
          </a:stretch>
        </p:blipFill>
        <p:spPr>
          <a:xfrm>
            <a:off x="7825801" y="3129955"/>
            <a:ext cx="980521" cy="1257986"/>
          </a:xfrm>
          <a:prstGeom prst="rect">
            <a:avLst/>
          </a:prstGeom>
        </p:spPr>
      </p:pic>
      <p:pic>
        <p:nvPicPr>
          <p:cNvPr id="9" name="Picture 8"/>
          <p:cNvPicPr>
            <a:picLocks noChangeAspect="1"/>
          </p:cNvPicPr>
          <p:nvPr/>
        </p:nvPicPr>
        <p:blipFill>
          <a:blip r:embed="rId5"/>
          <a:stretch>
            <a:fillRect/>
          </a:stretch>
        </p:blipFill>
        <p:spPr>
          <a:xfrm>
            <a:off x="7235660" y="4682104"/>
            <a:ext cx="997155" cy="1307099"/>
          </a:xfrm>
          <a:prstGeom prst="rect">
            <a:avLst/>
          </a:prstGeom>
        </p:spPr>
      </p:pic>
    </p:spTree>
    <p:extLst>
      <p:ext uri="{BB962C8B-B14F-4D97-AF65-F5344CB8AC3E}">
        <p14:creationId xmlns:p14="http://schemas.microsoft.com/office/powerpoint/2010/main" val="18358105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Bunch Trains</a:t>
            </a:r>
            <a:endParaRPr lang="de-DE" dirty="0"/>
          </a:p>
        </p:txBody>
      </p:sp>
      <p:sp>
        <p:nvSpPr>
          <p:cNvPr id="3" name="Content Placeholder 2"/>
          <p:cNvSpPr>
            <a:spLocks noGrp="1"/>
          </p:cNvSpPr>
          <p:nvPr>
            <p:ph idx="1"/>
          </p:nvPr>
        </p:nvSpPr>
        <p:spPr>
          <a:xfrm>
            <a:off x="205946" y="3426088"/>
            <a:ext cx="8880389" cy="2854062"/>
          </a:xfrm>
        </p:spPr>
        <p:txBody>
          <a:bodyPr/>
          <a:lstStyle/>
          <a:p>
            <a:r>
              <a:rPr lang="en-GB" sz="2100" dirty="0" smtClean="0"/>
              <a:t>60 to 2700 bunches per train at a 10Hz repetition rate</a:t>
            </a:r>
          </a:p>
          <a:p>
            <a:r>
              <a:rPr lang="en-GB" sz="2100" dirty="0" smtClean="0"/>
              <a:t>78 to 3510 W beam power at 130MeV and 1nC (10-472kW at 17.5GeV)</a:t>
            </a:r>
          </a:p>
          <a:p>
            <a:r>
              <a:rPr lang="en-GB" sz="2100" dirty="0" smtClean="0"/>
              <a:t>Expected dark current of up to about 30 W at 130MeV and 600 </a:t>
            </a:r>
            <a:r>
              <a:rPr lang="en-GB" sz="2100" dirty="0" err="1" smtClean="0">
                <a:ea typeface="Times New Roman"/>
              </a:rPr>
              <a:t>μs</a:t>
            </a:r>
            <a:endParaRPr lang="en-GB" sz="2100" dirty="0" smtClean="0">
              <a:ea typeface="Times New Roman"/>
            </a:endParaRPr>
          </a:p>
          <a:p>
            <a:endParaRPr lang="en-GB" sz="2100" dirty="0" smtClean="0"/>
          </a:p>
          <a:p>
            <a:r>
              <a:rPr lang="en-GB" sz="2100" dirty="0" smtClean="0"/>
              <a:t>Orbit/energy stability along train (intra-train feedbacks)</a:t>
            </a:r>
          </a:p>
          <a:p>
            <a:r>
              <a:rPr lang="en-GB" sz="2100" dirty="0" smtClean="0"/>
              <a:t>Bunches from each train can be used for destructive semi-parasitic diagnostics (emittance, …)</a:t>
            </a:r>
          </a:p>
          <a:p>
            <a:endParaRPr lang="en-GB" sz="2100" dirty="0" smtClean="0"/>
          </a:p>
        </p:txBody>
      </p:sp>
      <p:grpSp>
        <p:nvGrpSpPr>
          <p:cNvPr id="6" name="Group 5"/>
          <p:cNvGrpSpPr/>
          <p:nvPr/>
        </p:nvGrpSpPr>
        <p:grpSpPr>
          <a:xfrm>
            <a:off x="1208416" y="1104059"/>
            <a:ext cx="6696075" cy="2192160"/>
            <a:chOff x="2271098" y="4257214"/>
            <a:chExt cx="6696075" cy="219216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1098" y="4257214"/>
              <a:ext cx="6696075"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descr="http://latex.codecogs.com/gif.latex?%5Cdpi%7B200%7D%20%5Cbg_white%20%5Cbegin%7Balign*%7D%20100%7E%5Ctext%7Bms%7D%20%5C%20%2810%7E%5Ctext%7BHz%7D%29%20%5Cend%7Balign*%7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8148" y="5984233"/>
              <a:ext cx="1413510" cy="2266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latex.codecogs.com/gif.latex?%5Cdpi%7B200%7D%20%5Cbg_white%20%5Ccenter%20%5Ctext%7Bmacropulse%7D%20%5Cle%20600%7E%5Cmu%20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1585" y="4592293"/>
              <a:ext cx="1986915" cy="21336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latex.codecogs.com/gif.latex?%5Cdpi%7B200%7D%20%5Cbg_white%20%5Ccenter%200.22-10%7E%5Cmu%20s%5C%5C%20%284.5%20-%200.1%26%7E%5Ctext%7BMHz%7D%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1023" y="5975982"/>
              <a:ext cx="1433513" cy="4733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4303312" y="6192748"/>
            <a:ext cx="4840688" cy="276999"/>
          </a:xfrm>
          <a:prstGeom prst="rect">
            <a:avLst/>
          </a:prstGeom>
        </p:spPr>
        <p:txBody>
          <a:bodyPr wrap="none">
            <a:spAutoFit/>
          </a:bodyPr>
          <a:lstStyle/>
          <a:p>
            <a:pPr>
              <a:buNone/>
            </a:pPr>
            <a:r>
              <a:rPr lang="fr-FR" sz="1200" dirty="0" smtClean="0"/>
              <a:t>B. </a:t>
            </a:r>
            <a:r>
              <a:rPr lang="fr-FR" sz="1200" dirty="0" err="1" smtClean="0"/>
              <a:t>Beutner</a:t>
            </a:r>
            <a:r>
              <a:rPr lang="fr-FR" sz="1200" dirty="0" smtClean="0"/>
              <a:t> &amp; W. </a:t>
            </a:r>
            <a:r>
              <a:rPr lang="fr-FR" sz="1200" dirty="0" err="1" smtClean="0"/>
              <a:t>Decking</a:t>
            </a:r>
            <a:r>
              <a:rPr lang="fr-FR" sz="1200" dirty="0" smtClean="0"/>
              <a:t> XFEL </a:t>
            </a:r>
            <a:r>
              <a:rPr lang="fr-FR" sz="1200" dirty="0" err="1" smtClean="0"/>
              <a:t>Commissioning</a:t>
            </a:r>
            <a:r>
              <a:rPr lang="fr-FR" sz="1200" dirty="0" smtClean="0"/>
              <a:t> Meeting, 25.02.2015</a:t>
            </a:r>
            <a:endParaRPr lang="fr-FR" sz="1200" dirty="0"/>
          </a:p>
        </p:txBody>
      </p:sp>
    </p:spTree>
    <p:extLst>
      <p:ext uri="{BB962C8B-B14F-4D97-AF65-F5344CB8AC3E}">
        <p14:creationId xmlns:p14="http://schemas.microsoft.com/office/powerpoint/2010/main" val="27051992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en-US" dirty="0" smtClean="0"/>
              <a:t>Injector Commissioning: Goal(s)</a:t>
            </a:r>
            <a:endParaRPr lang="de-DE" dirty="0"/>
          </a:p>
        </p:txBody>
      </p:sp>
      <p:sp>
        <p:nvSpPr>
          <p:cNvPr id="6" name="Content Placeholder 5"/>
          <p:cNvSpPr>
            <a:spLocks noGrp="1"/>
          </p:cNvSpPr>
          <p:nvPr>
            <p:ph idx="1"/>
          </p:nvPr>
        </p:nvSpPr>
        <p:spPr>
          <a:xfrm>
            <a:off x="0" y="1144588"/>
            <a:ext cx="9022080" cy="4741862"/>
          </a:xfrm>
        </p:spPr>
        <p:txBody>
          <a:bodyPr/>
          <a:lstStyle/>
          <a:p>
            <a:r>
              <a:rPr lang="en-GB" sz="2000" dirty="0" smtClean="0"/>
              <a:t>Achieve all XFEL parameters</a:t>
            </a:r>
          </a:p>
          <a:p>
            <a:endParaRPr lang="en-GB" sz="2000" dirty="0" smtClean="0"/>
          </a:p>
          <a:p>
            <a:endParaRPr lang="en-GB" sz="2000" dirty="0" smtClean="0"/>
          </a:p>
          <a:p>
            <a:endParaRPr lang="en-GB" sz="2000" dirty="0" smtClean="0"/>
          </a:p>
          <a:p>
            <a:endParaRPr lang="en-GB" sz="2000" dirty="0" smtClean="0"/>
          </a:p>
          <a:p>
            <a:endParaRPr lang="en-GB" sz="2000" dirty="0" smtClean="0"/>
          </a:p>
          <a:p>
            <a:endParaRPr lang="en-GB" sz="2000" dirty="0" smtClean="0"/>
          </a:p>
          <a:p>
            <a:pPr marL="0" indent="0">
              <a:buNone/>
            </a:pPr>
            <a:endParaRPr lang="en-GB" sz="2000" dirty="0" smtClean="0"/>
          </a:p>
          <a:p>
            <a:r>
              <a:rPr lang="en-GB" sz="2000" dirty="0" smtClean="0"/>
              <a:t>Reduced/relaxed parameter set:</a:t>
            </a:r>
          </a:p>
          <a:p>
            <a:pPr lvl="1"/>
            <a:r>
              <a:rPr lang="en-GB" sz="2000" dirty="0" smtClean="0"/>
              <a:t>beam charge around 0.5 </a:t>
            </a:r>
            <a:r>
              <a:rPr lang="en-GB" sz="2000" dirty="0" err="1" smtClean="0"/>
              <a:t>nC</a:t>
            </a:r>
            <a:r>
              <a:rPr lang="en-GB" sz="2000" dirty="0" smtClean="0"/>
              <a:t> good for diagnostics and LLRF</a:t>
            </a:r>
          </a:p>
          <a:p>
            <a:pPr lvl="1"/>
            <a:r>
              <a:rPr lang="en-GB" sz="2000" dirty="0" err="1" smtClean="0"/>
              <a:t>Linac</a:t>
            </a:r>
            <a:r>
              <a:rPr lang="en-GB" sz="2000" dirty="0" smtClean="0"/>
              <a:t> operation with several tens of bunches </a:t>
            </a:r>
          </a:p>
          <a:p>
            <a:pPr lvl="2"/>
            <a:r>
              <a:rPr lang="en-GB" sz="2000" dirty="0" smtClean="0"/>
              <a:t>single bunch operation is useless for LLRF diagnostics and studies</a:t>
            </a:r>
          </a:p>
          <a:p>
            <a:pPr lvl="2"/>
            <a:r>
              <a:rPr lang="en-GB" sz="2000" dirty="0" smtClean="0"/>
              <a:t>many bunch operation is more demanding for machine protection</a:t>
            </a:r>
            <a:endParaRPr lang="en-GB" sz="2000" dirty="0"/>
          </a:p>
        </p:txBody>
      </p:sp>
      <p:graphicFrame>
        <p:nvGraphicFramePr>
          <p:cNvPr id="9" name="Content Placeholder 4"/>
          <p:cNvGraphicFramePr>
            <a:graphicFrameLocks/>
          </p:cNvGraphicFramePr>
          <p:nvPr>
            <p:extLst>
              <p:ext uri="{D42A27DB-BD31-4B8C-83A1-F6EECF244321}">
                <p14:modId xmlns:p14="http://schemas.microsoft.com/office/powerpoint/2010/main" val="3822567988"/>
              </p:ext>
            </p:extLst>
          </p:nvPr>
        </p:nvGraphicFramePr>
        <p:xfrm>
          <a:off x="85725" y="1521400"/>
          <a:ext cx="8963025" cy="2520000"/>
        </p:xfrm>
        <a:graphic>
          <a:graphicData uri="http://schemas.openxmlformats.org/drawingml/2006/table">
            <a:tbl>
              <a:tblPr firstRow="1">
                <a:tableStyleId>{5C22544A-7EE6-4342-B048-85BDC9FD1C3A}</a:tableStyleId>
              </a:tblPr>
              <a:tblGrid>
                <a:gridCol w="4943475"/>
                <a:gridCol w="2066925"/>
                <a:gridCol w="1952625"/>
              </a:tblGrid>
              <a:tr h="360000">
                <a:tc>
                  <a:txBody>
                    <a:bodyPr/>
                    <a:lstStyle/>
                    <a:p>
                      <a:pPr algn="l">
                        <a:spcBef>
                          <a:spcPts val="300"/>
                        </a:spcBef>
                        <a:spcAft>
                          <a:spcPts val="300"/>
                        </a:spcAft>
                      </a:pPr>
                      <a:r>
                        <a:rPr lang="en-GB" sz="1800" kern="800" dirty="0" smtClean="0">
                          <a:effectLst/>
                        </a:rPr>
                        <a:t>Quantity</a:t>
                      </a:r>
                      <a:endParaRPr lang="en-US" sz="1800" b="1"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300"/>
                        </a:spcAft>
                      </a:pPr>
                      <a:r>
                        <a:rPr lang="en-GB" sz="1800" kern="800" dirty="0" smtClean="0">
                          <a:effectLst/>
                        </a:rPr>
                        <a:t>TDR goal</a:t>
                      </a:r>
                      <a:endParaRPr lang="en-US" sz="1800" b="1"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300"/>
                        </a:spcAft>
                      </a:pPr>
                      <a:r>
                        <a:rPr lang="en-GB" sz="1800" kern="800" dirty="0" smtClean="0">
                          <a:effectLst/>
                        </a:rPr>
                        <a:t>initial goal</a:t>
                      </a:r>
                      <a:endParaRPr lang="en-US" sz="1800" b="1"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000">
                <a:tc>
                  <a:txBody>
                    <a:bodyPr/>
                    <a:lstStyle/>
                    <a:p>
                      <a:pPr algn="l">
                        <a:spcBef>
                          <a:spcPts val="300"/>
                        </a:spcBef>
                        <a:spcAft>
                          <a:spcPts val="300"/>
                        </a:spcAft>
                      </a:pPr>
                      <a:r>
                        <a:rPr lang="en-GB" sz="1800" kern="800" dirty="0">
                          <a:effectLst/>
                        </a:rPr>
                        <a:t>macro pulse repetition rate</a:t>
                      </a:r>
                      <a:endParaRPr lang="en-US"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300"/>
                        </a:spcAft>
                      </a:pPr>
                      <a:r>
                        <a:rPr lang="en-GB" sz="1800" kern="800">
                          <a:effectLst/>
                        </a:rPr>
                        <a:t>10 Hz</a:t>
                      </a:r>
                      <a:endParaRPr lang="en-US" sz="180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300"/>
                        </a:spcAft>
                      </a:pPr>
                      <a:r>
                        <a:rPr lang="en-GB" sz="1800" kern="800" dirty="0">
                          <a:effectLst/>
                        </a:rPr>
                        <a:t>10 Hz</a:t>
                      </a:r>
                      <a:endParaRPr lang="en-US"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000">
                <a:tc>
                  <a:txBody>
                    <a:bodyPr/>
                    <a:lstStyle/>
                    <a:p>
                      <a:pPr algn="l">
                        <a:spcBef>
                          <a:spcPts val="300"/>
                        </a:spcBef>
                        <a:spcAft>
                          <a:spcPts val="300"/>
                        </a:spcAft>
                      </a:pPr>
                      <a:r>
                        <a:rPr lang="en-GB" sz="1800" kern="800" dirty="0">
                          <a:effectLst/>
                        </a:rPr>
                        <a:t>RF pulse length </a:t>
                      </a:r>
                      <a:r>
                        <a:rPr lang="en-GB" sz="1800" kern="800" dirty="0" smtClean="0">
                          <a:effectLst/>
                        </a:rPr>
                        <a:t>(useable flat </a:t>
                      </a:r>
                      <a:r>
                        <a:rPr lang="en-GB" sz="1800" kern="800" dirty="0">
                          <a:effectLst/>
                        </a:rPr>
                        <a:t>top)</a:t>
                      </a:r>
                      <a:endParaRPr lang="en-US"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300"/>
                        </a:spcAft>
                      </a:pPr>
                      <a:r>
                        <a:rPr lang="en-GB" sz="1800" kern="800" dirty="0">
                          <a:effectLst/>
                        </a:rPr>
                        <a:t>600 </a:t>
                      </a:r>
                      <a:r>
                        <a:rPr lang="en-GB" sz="1800" kern="800" dirty="0" err="1">
                          <a:effectLst/>
                          <a:latin typeface="Symbol" pitchFamily="18" charset="2"/>
                        </a:rPr>
                        <a:t>m</a:t>
                      </a:r>
                      <a:r>
                        <a:rPr lang="en-GB" sz="1800" kern="800" dirty="0" err="1">
                          <a:effectLst/>
                        </a:rPr>
                        <a:t>s</a:t>
                      </a:r>
                      <a:endParaRPr lang="en-US"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300"/>
                        </a:spcAft>
                      </a:pPr>
                      <a:r>
                        <a:rPr lang="en-GB" sz="1800" kern="800" dirty="0">
                          <a:effectLst/>
                        </a:rPr>
                        <a:t>600 </a:t>
                      </a:r>
                      <a:r>
                        <a:rPr lang="en-GB" sz="1800" kern="800" dirty="0" err="1">
                          <a:effectLst/>
                          <a:latin typeface="Symbol" pitchFamily="18" charset="2"/>
                        </a:rPr>
                        <a:t>m</a:t>
                      </a:r>
                      <a:r>
                        <a:rPr lang="en-GB" sz="1800" kern="800" dirty="0" err="1">
                          <a:effectLst/>
                        </a:rPr>
                        <a:t>s</a:t>
                      </a:r>
                      <a:endParaRPr lang="en-US"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000">
                <a:tc>
                  <a:txBody>
                    <a:bodyPr/>
                    <a:lstStyle/>
                    <a:p>
                      <a:pPr algn="l">
                        <a:spcBef>
                          <a:spcPts val="300"/>
                        </a:spcBef>
                        <a:spcAft>
                          <a:spcPts val="300"/>
                        </a:spcAft>
                      </a:pPr>
                      <a:r>
                        <a:rPr lang="en-GB" sz="1800" kern="800" dirty="0">
                          <a:effectLst/>
                        </a:rPr>
                        <a:t>bunch repetition frequency within pulse</a:t>
                      </a:r>
                      <a:endParaRPr lang="en-US"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300"/>
                        </a:spcAft>
                      </a:pPr>
                      <a:r>
                        <a:rPr lang="en-GB" sz="1800" kern="800">
                          <a:effectLst/>
                        </a:rPr>
                        <a:t>4.5 MHz</a:t>
                      </a:r>
                      <a:endParaRPr lang="en-US" sz="180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300"/>
                        </a:spcAft>
                      </a:pPr>
                      <a:r>
                        <a:rPr lang="en-GB" sz="1800" strike="noStrike" kern="800" dirty="0" smtClean="0">
                          <a:effectLst/>
                        </a:rPr>
                        <a:t>100 kHz</a:t>
                      </a:r>
                      <a:endParaRPr lang="en-US" sz="1800" strike="noStrike"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000">
                <a:tc>
                  <a:txBody>
                    <a:bodyPr/>
                    <a:lstStyle/>
                    <a:p>
                      <a:pPr algn="l">
                        <a:spcBef>
                          <a:spcPts val="300"/>
                        </a:spcBef>
                        <a:spcAft>
                          <a:spcPts val="300"/>
                        </a:spcAft>
                      </a:pPr>
                      <a:r>
                        <a:rPr lang="en-GB" sz="1800" kern="800" dirty="0">
                          <a:effectLst/>
                        </a:rPr>
                        <a:t>bunch charge</a:t>
                      </a:r>
                      <a:endParaRPr lang="en-US"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300"/>
                        </a:spcAft>
                      </a:pPr>
                      <a:r>
                        <a:rPr lang="en-GB" sz="1800" kern="800" dirty="0">
                          <a:effectLst/>
                        </a:rPr>
                        <a:t>0.02 – 1 </a:t>
                      </a:r>
                      <a:r>
                        <a:rPr lang="en-GB" sz="1800" kern="800" dirty="0" err="1">
                          <a:effectLst/>
                        </a:rPr>
                        <a:t>nC</a:t>
                      </a:r>
                      <a:endParaRPr lang="en-US"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300"/>
                        </a:spcAft>
                      </a:pPr>
                      <a:r>
                        <a:rPr lang="en-GB" sz="1800" strike="noStrike" kern="800" dirty="0" smtClean="0">
                          <a:effectLst/>
                        </a:rPr>
                        <a:t>0.5 </a:t>
                      </a:r>
                      <a:r>
                        <a:rPr lang="en-GB" sz="1800" strike="noStrike" kern="800" dirty="0" err="1" smtClean="0">
                          <a:effectLst/>
                        </a:rPr>
                        <a:t>nC</a:t>
                      </a:r>
                      <a:endParaRPr lang="en-US" sz="1800" strike="noStrike"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000">
                <a:tc>
                  <a:txBody>
                    <a:bodyPr/>
                    <a:lstStyle/>
                    <a:p>
                      <a:pPr algn="l">
                        <a:spcBef>
                          <a:spcPts val="300"/>
                        </a:spcBef>
                        <a:spcAft>
                          <a:spcPts val="300"/>
                        </a:spcAft>
                      </a:pPr>
                      <a:r>
                        <a:rPr lang="en-US" sz="1800" dirty="0" smtClean="0">
                          <a:effectLst/>
                          <a:latin typeface="+mn-lt"/>
                          <a:ea typeface="Times New Roman"/>
                        </a:rPr>
                        <a:t>Slice</a:t>
                      </a:r>
                      <a:r>
                        <a:rPr lang="en-US" sz="1800" baseline="0" dirty="0" smtClean="0">
                          <a:effectLst/>
                          <a:latin typeface="+mn-lt"/>
                          <a:ea typeface="Times New Roman"/>
                        </a:rPr>
                        <a:t> emittance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800" b="0" i="0" u="none" strike="noStrike" cap="none" normalizeH="0" baseline="0" dirty="0" smtClean="0">
                          <a:ln>
                            <a:noFill/>
                          </a:ln>
                          <a:solidFill>
                            <a:schemeClr val="tx1"/>
                          </a:solidFill>
                          <a:effectLst/>
                          <a:latin typeface="+mn-lt"/>
                          <a:ea typeface="ＭＳ Ｐゴシック" charset="-128"/>
                        </a:rPr>
                        <a:t>0.4 - 1.0 mm mrad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800" b="0" i="0" u="none" strike="noStrike" cap="none" normalizeH="0" baseline="0" dirty="0" smtClean="0">
                          <a:ln>
                            <a:noFill/>
                          </a:ln>
                          <a:solidFill>
                            <a:schemeClr val="tx1"/>
                          </a:solidFill>
                          <a:effectLst/>
                          <a:latin typeface="+mn-lt"/>
                          <a:ea typeface="ＭＳ Ｐゴシック" charset="-128"/>
                        </a:rPr>
                        <a:t>1.0 mm mrad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000">
                <a:tc>
                  <a:txBody>
                    <a:bodyPr/>
                    <a:lstStyle/>
                    <a:p>
                      <a:pPr algn="l">
                        <a:spcBef>
                          <a:spcPts val="300"/>
                        </a:spcBef>
                        <a:spcAft>
                          <a:spcPts val="300"/>
                        </a:spcAft>
                      </a:pPr>
                      <a:r>
                        <a:rPr lang="en-US" sz="1800" baseline="0" dirty="0" smtClean="0">
                          <a:effectLst/>
                          <a:latin typeface="+mn-lt"/>
                          <a:ea typeface="Times New Roman"/>
                        </a:rPr>
                        <a:t>Gun gradient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800" b="0" i="0" u="none" strike="noStrike" cap="none" normalizeH="0" baseline="0" dirty="0" smtClean="0">
                          <a:ln>
                            <a:noFill/>
                          </a:ln>
                          <a:solidFill>
                            <a:schemeClr val="tx1"/>
                          </a:solidFill>
                          <a:effectLst/>
                          <a:latin typeface="+mn-lt"/>
                          <a:ea typeface="ＭＳ Ｐゴシック" charset="-128"/>
                        </a:rPr>
                        <a:t>60 MV/m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800" b="0" i="0" u="none" strike="noStrike" cap="none" normalizeH="0" baseline="0" dirty="0" smtClean="0">
                          <a:ln>
                            <a:noFill/>
                          </a:ln>
                          <a:solidFill>
                            <a:schemeClr val="tx1"/>
                          </a:solidFill>
                          <a:effectLst/>
                          <a:latin typeface="+mn-lt"/>
                          <a:ea typeface="ＭＳ Ｐゴシック" charset="-128"/>
                        </a:rPr>
                        <a:t>50 MV/m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Rounded Rectangle 1"/>
          <p:cNvSpPr/>
          <p:nvPr/>
        </p:nvSpPr>
        <p:spPr bwMode="auto">
          <a:xfrm>
            <a:off x="6919784" y="2529016"/>
            <a:ext cx="1458097" cy="436605"/>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de-DE" sz="2000" b="0" i="0" u="none" strike="noStrike" cap="none" normalizeH="0" baseline="0" smtClean="0">
              <a:ln>
                <a:noFill/>
              </a:ln>
              <a:solidFill>
                <a:schemeClr val="accent3"/>
              </a:solidFill>
              <a:effectLst/>
              <a:latin typeface="Arial" charset="0"/>
              <a:ea typeface="ＭＳ Ｐゴシック" pitchFamily="112" charset="-128"/>
            </a:endParaRPr>
          </a:p>
        </p:txBody>
      </p:sp>
      <p:sp>
        <p:nvSpPr>
          <p:cNvPr id="7" name="Rounded Rectangle 6"/>
          <p:cNvSpPr/>
          <p:nvPr/>
        </p:nvSpPr>
        <p:spPr bwMode="auto">
          <a:xfrm>
            <a:off x="6919783" y="2932670"/>
            <a:ext cx="1458097" cy="436605"/>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de-DE" sz="2000" b="0" i="0" u="none" strike="noStrike" cap="none" normalizeH="0" baseline="0" smtClean="0">
              <a:ln>
                <a:noFill/>
              </a:ln>
              <a:solidFill>
                <a:schemeClr val="accent3"/>
              </a:solidFill>
              <a:effectLst/>
              <a:latin typeface="Arial" charset="0"/>
              <a:ea typeface="ＭＳ Ｐゴシック" pitchFamily="112" charset="-128"/>
            </a:endParaRPr>
          </a:p>
        </p:txBody>
      </p:sp>
      <p:sp>
        <p:nvSpPr>
          <p:cNvPr id="8" name="Rounded Rectangle 7"/>
          <p:cNvSpPr/>
          <p:nvPr/>
        </p:nvSpPr>
        <p:spPr bwMode="auto">
          <a:xfrm>
            <a:off x="6919784" y="3645243"/>
            <a:ext cx="1458097" cy="436605"/>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de-DE" sz="2000" b="0" i="0" u="none" strike="noStrike" cap="none" normalizeH="0" baseline="0" smtClean="0">
              <a:ln>
                <a:noFill/>
              </a:ln>
              <a:solidFill>
                <a:schemeClr val="accent3"/>
              </a:solidFill>
              <a:effectLst/>
              <a:latin typeface="Arial" charset="0"/>
              <a:ea typeface="ＭＳ Ｐゴシック" pitchFamily="112" charset="-128"/>
            </a:endParaRPr>
          </a:p>
        </p:txBody>
      </p:sp>
      <p:sp>
        <p:nvSpPr>
          <p:cNvPr id="10" name="Rectangle 9"/>
          <p:cNvSpPr/>
          <p:nvPr/>
        </p:nvSpPr>
        <p:spPr>
          <a:xfrm>
            <a:off x="4303312" y="6192748"/>
            <a:ext cx="4840688" cy="276999"/>
          </a:xfrm>
          <a:prstGeom prst="rect">
            <a:avLst/>
          </a:prstGeom>
        </p:spPr>
        <p:txBody>
          <a:bodyPr wrap="none">
            <a:spAutoFit/>
          </a:bodyPr>
          <a:lstStyle/>
          <a:p>
            <a:pPr>
              <a:buNone/>
            </a:pPr>
            <a:r>
              <a:rPr lang="fr-FR" sz="1200" dirty="0" smtClean="0"/>
              <a:t>B. </a:t>
            </a:r>
            <a:r>
              <a:rPr lang="fr-FR" sz="1200" dirty="0" err="1" smtClean="0"/>
              <a:t>Beutner</a:t>
            </a:r>
            <a:r>
              <a:rPr lang="fr-FR" sz="1200" dirty="0" smtClean="0"/>
              <a:t> &amp; W. </a:t>
            </a:r>
            <a:r>
              <a:rPr lang="fr-FR" sz="1200" dirty="0" err="1" smtClean="0"/>
              <a:t>Decking</a:t>
            </a:r>
            <a:r>
              <a:rPr lang="fr-FR" sz="1200" dirty="0" smtClean="0"/>
              <a:t> XFEL </a:t>
            </a:r>
            <a:r>
              <a:rPr lang="fr-FR" sz="1200" dirty="0" err="1" smtClean="0"/>
              <a:t>Commissioning</a:t>
            </a:r>
            <a:r>
              <a:rPr lang="fr-FR" sz="1200" dirty="0" smtClean="0"/>
              <a:t> Meeting, 25.02.2015</a:t>
            </a:r>
            <a:endParaRPr lang="fr-FR" sz="1200" dirty="0"/>
          </a:p>
        </p:txBody>
      </p:sp>
    </p:spTree>
    <p:extLst>
      <p:ext uri="{BB962C8B-B14F-4D97-AF65-F5344CB8AC3E}">
        <p14:creationId xmlns:p14="http://schemas.microsoft.com/office/powerpoint/2010/main" val="4131010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e</a:t>
            </a:r>
            <a:r>
              <a:rPr lang="en-US" baseline="30000" dirty="0" smtClean="0"/>
              <a:t>-</a:t>
            </a:r>
            <a:r>
              <a:rPr lang="en-US" dirty="0" smtClean="0"/>
              <a:t> Beam </a:t>
            </a:r>
            <a:r>
              <a:rPr lang="en-US" dirty="0"/>
              <a:t>P</a:t>
            </a:r>
            <a:r>
              <a:rPr lang="en-US" dirty="0" smtClean="0"/>
              <a:t>arameters – Bunch Repetition</a:t>
            </a:r>
            <a:endParaRPr lang="de-DE" dirty="0"/>
          </a:p>
        </p:txBody>
      </p:sp>
      <p:sp>
        <p:nvSpPr>
          <p:cNvPr id="3" name="Content Placeholder 2"/>
          <p:cNvSpPr>
            <a:spLocks noGrp="1"/>
          </p:cNvSpPr>
          <p:nvPr>
            <p:ph idx="1"/>
          </p:nvPr>
        </p:nvSpPr>
        <p:spPr>
          <a:xfrm>
            <a:off x="100541" y="1078457"/>
            <a:ext cx="8893664" cy="938212"/>
          </a:xfrm>
        </p:spPr>
        <p:txBody>
          <a:bodyPr/>
          <a:lstStyle/>
          <a:p>
            <a:r>
              <a:rPr lang="en-US" sz="2000" dirty="0" smtClean="0"/>
              <a:t>Linac  </a:t>
            </a:r>
            <a:r>
              <a:rPr lang="en-US" sz="2000" dirty="0"/>
              <a:t>will be operated with several tens of bunches (not single bunch) as fast as </a:t>
            </a:r>
            <a:r>
              <a:rPr lang="en-US" sz="2000" dirty="0" smtClean="0"/>
              <a:t>possible</a:t>
            </a:r>
          </a:p>
          <a:p>
            <a:r>
              <a:rPr lang="en-US" sz="2000" dirty="0" smtClean="0"/>
              <a:t>RF pulse length can be varied (gun performance and dark current losses might be limiting factors)</a:t>
            </a:r>
          </a:p>
          <a:p>
            <a:r>
              <a:rPr lang="en-US" sz="2000" dirty="0" smtClean="0"/>
              <a:t>Initially possible repetition rates (injector laser)</a:t>
            </a:r>
          </a:p>
          <a:p>
            <a:endParaRPr lang="en-US" sz="2000" dirty="0"/>
          </a:p>
          <a:p>
            <a:pPr marL="301625" lvl="1" indent="0">
              <a:buNone/>
            </a:pPr>
            <a:r>
              <a:rPr lang="en-US" sz="2000" dirty="0" smtClean="0"/>
              <a:t>  </a:t>
            </a:r>
            <a:endParaRPr lang="de-DE" sz="2000" dirty="0"/>
          </a:p>
          <a:p>
            <a:endParaRPr lang="en-US" sz="2000" dirty="0" smtClean="0"/>
          </a:p>
          <a:p>
            <a:pPr marL="0" indent="0">
              <a:buNone/>
            </a:pPr>
            <a:endParaRPr lang="en-US" sz="2000" dirty="0" smtClean="0"/>
          </a:p>
          <a:p>
            <a:pPr marL="0" indent="0">
              <a:buNone/>
            </a:pPr>
            <a:endParaRPr lang="en-US" sz="2000" dirty="0"/>
          </a:p>
          <a:p>
            <a:pPr marL="0" indent="0">
              <a:buNone/>
            </a:pPr>
            <a:endParaRPr lang="en-US" sz="2000" dirty="0" smtClean="0"/>
          </a:p>
          <a:p>
            <a:pPr marL="0" indent="0" algn="ctr">
              <a:buNone/>
            </a:pPr>
            <a:endParaRPr lang="en-US" sz="2000" dirty="0"/>
          </a:p>
          <a:p>
            <a:pPr marL="0" indent="0" algn="ctr">
              <a:buNone/>
            </a:pPr>
            <a:r>
              <a:rPr lang="en-US" sz="2800" dirty="0" smtClean="0">
                <a:solidFill>
                  <a:srgbClr val="FD930A"/>
                </a:solidFill>
              </a:rPr>
              <a:t>Many bunches make European XFEL unique</a:t>
            </a:r>
          </a:p>
          <a:p>
            <a:pPr marL="0" indent="0" algn="ctr">
              <a:buNone/>
            </a:pPr>
            <a:r>
              <a:rPr lang="en-US" sz="2800" dirty="0" smtClean="0">
                <a:solidFill>
                  <a:srgbClr val="FD930A"/>
                </a:solidFill>
              </a:rPr>
              <a:t>Should be established as soon as possible</a:t>
            </a:r>
          </a:p>
        </p:txBody>
      </p:sp>
      <p:graphicFrame>
        <p:nvGraphicFramePr>
          <p:cNvPr id="5" name="Content Placeholder 4"/>
          <p:cNvGraphicFramePr>
            <a:graphicFrameLocks/>
          </p:cNvGraphicFramePr>
          <p:nvPr>
            <p:extLst>
              <p:ext uri="{D42A27DB-BD31-4B8C-83A1-F6EECF244321}">
                <p14:modId xmlns:p14="http://schemas.microsoft.com/office/powerpoint/2010/main" val="3471063772"/>
              </p:ext>
            </p:extLst>
          </p:nvPr>
        </p:nvGraphicFramePr>
        <p:xfrm>
          <a:off x="260407" y="2816927"/>
          <a:ext cx="8492068" cy="2407464"/>
        </p:xfrm>
        <a:graphic>
          <a:graphicData uri="http://schemas.openxmlformats.org/drawingml/2006/table">
            <a:tbl>
              <a:tblPr firstRow="1" firstCol="1" bandRow="1"/>
              <a:tblGrid>
                <a:gridCol w="762001"/>
                <a:gridCol w="2831525"/>
                <a:gridCol w="2657317"/>
                <a:gridCol w="2241225"/>
              </a:tblGrid>
              <a:tr h="466011">
                <a:tc>
                  <a:txBody>
                    <a:bodyPr/>
                    <a:lstStyle/>
                    <a:p>
                      <a:pPr algn="ctr">
                        <a:spcAft>
                          <a:spcPts val="0"/>
                        </a:spcAft>
                      </a:pPr>
                      <a:r>
                        <a:rPr lang="en-US" sz="2000" b="0" dirty="0" smtClean="0">
                          <a:effectLst/>
                          <a:latin typeface="+mn-lt"/>
                          <a:ea typeface="Times New Roman"/>
                        </a:rPr>
                        <a:t>n</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a:effectLst/>
                          <a:latin typeface="+mn-lt"/>
                          <a:ea typeface="Times New Roman"/>
                        </a:rPr>
                        <a:t>bunch repetition frequency [MHz</a:t>
                      </a:r>
                      <a:r>
                        <a:rPr lang="en-US" sz="2000" b="0" dirty="0" smtClean="0">
                          <a:effectLst/>
                          <a:latin typeface="+mn-lt"/>
                          <a:ea typeface="Times New Roman"/>
                        </a:rPr>
                        <a:t>]</a:t>
                      </a:r>
                    </a:p>
                    <a:p>
                      <a:pPr algn="ctr">
                        <a:spcAft>
                          <a:spcPts val="0"/>
                        </a:spcAft>
                      </a:pPr>
                      <a:r>
                        <a:rPr lang="en-US" sz="1100" b="0" kern="1200" dirty="0" smtClean="0">
                          <a:solidFill>
                            <a:schemeClr val="tx1"/>
                          </a:solidFill>
                          <a:effectLst/>
                          <a:latin typeface="+mn-lt"/>
                          <a:ea typeface="+mn-ea"/>
                          <a:cs typeface="+mn-cs"/>
                        </a:rPr>
                        <a:t>(=1.3GHz/(n*144) with n&gt;=2 and even)</a:t>
                      </a:r>
                      <a:endParaRPr lang="en-US" sz="11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smtClean="0">
                          <a:effectLst/>
                          <a:latin typeface="+mn-lt"/>
                          <a:ea typeface="Times New Roman"/>
                        </a:rPr>
                        <a:t>bunch spacing [</a:t>
                      </a:r>
                      <a:r>
                        <a:rPr lang="en-US" sz="2000" b="0" dirty="0">
                          <a:effectLst/>
                          <a:latin typeface="+mn-lt"/>
                          <a:ea typeface="Times New Roman"/>
                        </a:rPr>
                        <a:t>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smtClean="0">
                          <a:effectLst/>
                          <a:latin typeface="+mn-lt"/>
                          <a:ea typeface="Times New Roman"/>
                        </a:rPr>
                        <a:t>max # of bunches </a:t>
                      </a:r>
                      <a:r>
                        <a:rPr lang="en-US" sz="2000" b="0" dirty="0">
                          <a:effectLst/>
                          <a:latin typeface="+mn-lt"/>
                          <a:ea typeface="Times New Roman"/>
                        </a:rPr>
                        <a:t>in 600 </a:t>
                      </a:r>
                      <a:r>
                        <a:rPr lang="en-US" sz="2000" b="0" dirty="0" err="1">
                          <a:effectLst/>
                          <a:latin typeface="+mn-lt"/>
                          <a:ea typeface="Times New Roman"/>
                        </a:rPr>
                        <a:t>μs</a:t>
                      </a:r>
                      <a:r>
                        <a:rPr lang="en-US" sz="2000" b="0" dirty="0">
                          <a:effectLst/>
                          <a:latin typeface="+mn-lt"/>
                          <a:ea typeface="Times New Roman"/>
                        </a:rPr>
                        <a:t> train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70">
                <a:tc>
                  <a:txBody>
                    <a:bodyPr/>
                    <a:lstStyle/>
                    <a:p>
                      <a:pPr algn="ctr">
                        <a:spcAft>
                          <a:spcPts val="0"/>
                        </a:spcAft>
                      </a:pPr>
                      <a:r>
                        <a:rPr lang="en-US" sz="2000" b="0" dirty="0">
                          <a:effectLst/>
                          <a:latin typeface="+mn-lt"/>
                          <a:ea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smtClean="0">
                          <a:solidFill>
                            <a:srgbClr val="261748"/>
                          </a:solidFill>
                          <a:effectLst/>
                          <a:latin typeface="Arial"/>
                          <a:ea typeface="Calibri"/>
                          <a:cs typeface="Times New Roman"/>
                        </a:rPr>
                        <a:t>4.514</a:t>
                      </a:r>
                      <a:endParaRPr lang="en-US" sz="2000" b="0" dirty="0">
                        <a:effectLst/>
                        <a:latin typeface="Calibri"/>
                        <a:ea typeface="Calibri"/>
                        <a:cs typeface="Times New Roman"/>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a:effectLst/>
                          <a:latin typeface="+mn-lt"/>
                          <a:ea typeface="Times New Roman"/>
                        </a:rPr>
                        <a:t>222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a:effectLst/>
                          <a:latin typeface="+mn-lt"/>
                          <a:ea typeface="Times New Roman"/>
                        </a:rPr>
                        <a:t>2700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70">
                <a:tc>
                  <a:txBody>
                    <a:bodyPr/>
                    <a:lstStyle/>
                    <a:p>
                      <a:pPr algn="ctr">
                        <a:spcAft>
                          <a:spcPts val="0"/>
                        </a:spcAft>
                      </a:pPr>
                      <a:r>
                        <a:rPr lang="en-US" sz="2000" b="0" dirty="0" smtClean="0">
                          <a:solidFill>
                            <a:schemeClr val="bg1">
                              <a:lumMod val="75000"/>
                            </a:schemeClr>
                          </a:solidFill>
                          <a:effectLst/>
                          <a:latin typeface="+mn-lt"/>
                          <a:ea typeface="Times New Roman"/>
                        </a:rPr>
                        <a:t>3</a:t>
                      </a:r>
                      <a:endParaRPr lang="en-US" sz="2000" b="0" dirty="0">
                        <a:solidFill>
                          <a:schemeClr val="bg1">
                            <a:lumMod val="75000"/>
                          </a:schemeClr>
                        </a:solidFill>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smtClean="0">
                          <a:solidFill>
                            <a:schemeClr val="bg1">
                              <a:lumMod val="75000"/>
                            </a:schemeClr>
                          </a:solidFill>
                          <a:effectLst/>
                          <a:latin typeface="Arial"/>
                          <a:ea typeface="Calibri"/>
                          <a:cs typeface="Times New Roman"/>
                        </a:rPr>
                        <a:t>3.009</a:t>
                      </a:r>
                      <a:endParaRPr lang="en-US" sz="2000" b="0" dirty="0">
                        <a:solidFill>
                          <a:schemeClr val="bg1">
                            <a:lumMod val="75000"/>
                          </a:schemeClr>
                        </a:solidFill>
                        <a:effectLst/>
                        <a:latin typeface="Calibri"/>
                        <a:ea typeface="Calibri"/>
                        <a:cs typeface="Times New Roman"/>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smtClean="0">
                          <a:solidFill>
                            <a:schemeClr val="bg1">
                              <a:lumMod val="75000"/>
                            </a:schemeClr>
                          </a:solidFill>
                          <a:effectLst/>
                          <a:latin typeface="+mn-lt"/>
                          <a:ea typeface="Times New Roman"/>
                        </a:rPr>
                        <a:t>333</a:t>
                      </a:r>
                      <a:endParaRPr lang="en-US" sz="2000" b="0" dirty="0">
                        <a:solidFill>
                          <a:schemeClr val="bg1">
                            <a:lumMod val="75000"/>
                          </a:schemeClr>
                        </a:solidFill>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smtClean="0">
                          <a:solidFill>
                            <a:schemeClr val="bg1">
                              <a:lumMod val="75000"/>
                            </a:schemeClr>
                          </a:solidFill>
                          <a:effectLst/>
                          <a:latin typeface="+mn-lt"/>
                          <a:ea typeface="Times New Roman"/>
                        </a:rPr>
                        <a:t>1800</a:t>
                      </a:r>
                      <a:endParaRPr lang="en-US" sz="2000" b="0" dirty="0">
                        <a:solidFill>
                          <a:schemeClr val="bg1">
                            <a:lumMod val="75000"/>
                          </a:schemeClr>
                        </a:solidFill>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70">
                <a:tc>
                  <a:txBody>
                    <a:bodyPr/>
                    <a:lstStyle/>
                    <a:p>
                      <a:pPr algn="ctr">
                        <a:spcAft>
                          <a:spcPts val="0"/>
                        </a:spcAft>
                      </a:pPr>
                      <a:r>
                        <a:rPr lang="en-US" sz="2000" b="0" dirty="0">
                          <a:effectLst/>
                          <a:latin typeface="+mn-lt"/>
                          <a:ea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smtClean="0">
                          <a:solidFill>
                            <a:srgbClr val="261748"/>
                          </a:solidFill>
                          <a:effectLst/>
                          <a:latin typeface="Arial"/>
                          <a:ea typeface="Calibri"/>
                          <a:cs typeface="Times New Roman"/>
                        </a:rPr>
                        <a:t>1.128</a:t>
                      </a:r>
                      <a:endParaRPr lang="en-US" sz="2000" b="0" dirty="0">
                        <a:effectLst/>
                        <a:latin typeface="Calibri"/>
                        <a:ea typeface="Calibri"/>
                        <a:cs typeface="Times New Roman"/>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smtClean="0">
                          <a:effectLst/>
                          <a:latin typeface="+mn-lt"/>
                          <a:ea typeface="Times New Roman"/>
                        </a:rPr>
                        <a:t>886</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smtClean="0">
                          <a:effectLst/>
                          <a:latin typeface="+mn-lt"/>
                          <a:ea typeface="Times New Roman"/>
                        </a:rPr>
                        <a:t>670</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70">
                <a:tc>
                  <a:txBody>
                    <a:bodyPr/>
                    <a:lstStyle/>
                    <a:p>
                      <a:pPr algn="ctr">
                        <a:spcAft>
                          <a:spcPts val="0"/>
                        </a:spcAft>
                      </a:pPr>
                      <a:r>
                        <a:rPr lang="en-US" sz="2000" b="0" dirty="0">
                          <a:effectLst/>
                          <a:latin typeface="+mn-lt"/>
                          <a:ea typeface="Times New Roman"/>
                        </a:rPr>
                        <a:t>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a:solidFill>
                            <a:srgbClr val="261748"/>
                          </a:solidFill>
                          <a:effectLst/>
                          <a:latin typeface="Arial"/>
                          <a:ea typeface="Calibri"/>
                          <a:cs typeface="Times New Roman"/>
                        </a:rPr>
                        <a:t>0.1003</a:t>
                      </a:r>
                      <a:endParaRPr lang="en-US" sz="2000" b="0" dirty="0">
                        <a:effectLst/>
                        <a:latin typeface="Calibri"/>
                        <a:ea typeface="Calibri"/>
                        <a:cs typeface="Times New Roman"/>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a:effectLst/>
                          <a:latin typeface="+mn-lt"/>
                          <a:ea typeface="Times New Roman"/>
                        </a:rPr>
                        <a:t>10000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a:effectLst/>
                          <a:latin typeface="+mn-lt"/>
                          <a:ea typeface="Times New Roman"/>
                        </a:rPr>
                        <a:t>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924">
                <a:tc>
                  <a:txBody>
                    <a:bodyPr/>
                    <a:lstStyle/>
                    <a:p>
                      <a:pPr algn="ctr">
                        <a:spcAft>
                          <a:spcPts val="0"/>
                        </a:spcAft>
                      </a:pPr>
                      <a:r>
                        <a:rPr lang="en-US" sz="2000" b="0" dirty="0">
                          <a:effectLst/>
                          <a:latin typeface="+mn-lt"/>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a:effectLst/>
                          <a:latin typeface="+mn-lt"/>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a:effectLst/>
                          <a:latin typeface="+mn-lt"/>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0" dirty="0" smtClean="0">
                          <a:effectLst/>
                          <a:latin typeface="+mn-lt"/>
                          <a:ea typeface="Times New Roman"/>
                        </a:rPr>
                        <a:t>1</a:t>
                      </a:r>
                      <a:endParaRPr lang="en-US" sz="2000" b="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4303312" y="6237574"/>
            <a:ext cx="4840688" cy="276999"/>
          </a:xfrm>
          <a:prstGeom prst="rect">
            <a:avLst/>
          </a:prstGeom>
        </p:spPr>
        <p:txBody>
          <a:bodyPr wrap="none">
            <a:spAutoFit/>
          </a:bodyPr>
          <a:lstStyle/>
          <a:p>
            <a:pPr>
              <a:buNone/>
            </a:pPr>
            <a:r>
              <a:rPr lang="fr-FR" sz="1200" dirty="0" smtClean="0"/>
              <a:t>B. </a:t>
            </a:r>
            <a:r>
              <a:rPr lang="fr-FR" sz="1200" dirty="0" err="1" smtClean="0"/>
              <a:t>Beutner</a:t>
            </a:r>
            <a:r>
              <a:rPr lang="fr-FR" sz="1200" dirty="0" smtClean="0"/>
              <a:t> &amp; W. </a:t>
            </a:r>
            <a:r>
              <a:rPr lang="fr-FR" sz="1200" dirty="0" err="1" smtClean="0"/>
              <a:t>Decking</a:t>
            </a:r>
            <a:r>
              <a:rPr lang="fr-FR" sz="1200" dirty="0" smtClean="0"/>
              <a:t> XFEL </a:t>
            </a:r>
            <a:r>
              <a:rPr lang="fr-FR" sz="1200" dirty="0" err="1" smtClean="0"/>
              <a:t>Commissioning</a:t>
            </a:r>
            <a:r>
              <a:rPr lang="fr-FR" sz="1200" dirty="0" smtClean="0"/>
              <a:t> Meeting, 25.02.2015</a:t>
            </a:r>
            <a:endParaRPr lang="fr-FR" sz="1200" dirty="0"/>
          </a:p>
        </p:txBody>
      </p:sp>
    </p:spTree>
    <p:extLst>
      <p:ext uri="{BB962C8B-B14F-4D97-AF65-F5344CB8AC3E}">
        <p14:creationId xmlns:p14="http://schemas.microsoft.com/office/powerpoint/2010/main" val="5308368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Overview</a:t>
            </a:r>
            <a:r>
              <a:rPr lang="de-DE" dirty="0" smtClean="0"/>
              <a:t> </a:t>
            </a:r>
            <a:r>
              <a:rPr lang="de-DE" dirty="0" err="1" smtClean="0"/>
              <a:t>of</a:t>
            </a:r>
            <a:r>
              <a:rPr lang="de-DE" dirty="0" smtClean="0"/>
              <a:t> e</a:t>
            </a:r>
            <a:r>
              <a:rPr lang="de-DE" baseline="30000" dirty="0" smtClean="0"/>
              <a:t>-</a:t>
            </a:r>
            <a:r>
              <a:rPr lang="de-DE" dirty="0" smtClean="0"/>
              <a:t>-Beam &amp; FEL </a:t>
            </a:r>
            <a:r>
              <a:rPr lang="de-DE" dirty="0"/>
              <a:t>O</a:t>
            </a:r>
            <a:r>
              <a:rPr lang="de-DE" dirty="0" smtClean="0"/>
              <a:t>peration </a:t>
            </a:r>
            <a:r>
              <a:rPr lang="de-DE" dirty="0"/>
              <a:t>M</a:t>
            </a:r>
            <a:r>
              <a:rPr lang="de-DE" dirty="0" smtClean="0"/>
              <a:t>odes</a:t>
            </a:r>
            <a:endParaRPr lang="de-DE" dirty="0"/>
          </a:p>
        </p:txBody>
      </p:sp>
      <p:sp>
        <p:nvSpPr>
          <p:cNvPr id="4" name="Slide Number Placeholder 3"/>
          <p:cNvSpPr>
            <a:spLocks noGrp="1"/>
          </p:cNvSpPr>
          <p:nvPr>
            <p:ph type="sldNum" sz="quarter" idx="10"/>
          </p:nvPr>
        </p:nvSpPr>
        <p:spPr/>
        <p:txBody>
          <a:bodyPr/>
          <a:lstStyle/>
          <a:p>
            <a:fld id="{F4FDF152-CCDD-45D2-A883-C8FA0039B151}" type="slidenum">
              <a:rPr lang="en-GB" smtClean="0">
                <a:solidFill>
                  <a:srgbClr val="FFFFFF"/>
                </a:solidFill>
              </a:rPr>
              <a:pPr/>
              <a:t>39</a:t>
            </a:fld>
            <a:endParaRPr lang="en-GB">
              <a:solidFill>
                <a:srgbClr val="FFFFFF"/>
              </a:solidFill>
            </a:endParaRPr>
          </a:p>
        </p:txBody>
      </p:sp>
      <p:sp>
        <p:nvSpPr>
          <p:cNvPr id="5" name="Oval 4"/>
          <p:cNvSpPr/>
          <p:nvPr/>
        </p:nvSpPr>
        <p:spPr bwMode="auto">
          <a:xfrm>
            <a:off x="4453466" y="973668"/>
            <a:ext cx="4622800" cy="1634066"/>
          </a:xfrm>
          <a:prstGeom prst="ellipse">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indent="-342900" algn="ctr">
              <a:buNone/>
            </a:pPr>
            <a:r>
              <a:rPr lang="en-US" sz="2000" b="1" dirty="0">
                <a:solidFill>
                  <a:schemeClr val="bg1"/>
                </a:solidFill>
                <a:ea typeface="ＭＳ Ｐゴシック" pitchFamily="116" charset="-128"/>
              </a:rPr>
              <a:t>Electron energy</a:t>
            </a:r>
          </a:p>
          <a:p>
            <a:pPr algn="ctr">
              <a:buNone/>
            </a:pPr>
            <a:r>
              <a:rPr lang="en-US" sz="2000" dirty="0">
                <a:solidFill>
                  <a:schemeClr val="bg1"/>
                </a:solidFill>
                <a:ea typeface="ＭＳ Ｐゴシック" pitchFamily="116" charset="-128"/>
              </a:rPr>
              <a:t>8.5, 12, 14, 17.5 GeV</a:t>
            </a:r>
          </a:p>
          <a:p>
            <a:pPr algn="ctr">
              <a:buNone/>
            </a:pPr>
            <a:r>
              <a:rPr lang="en-US" sz="2000" dirty="0">
                <a:solidFill>
                  <a:schemeClr val="bg1"/>
                </a:solidFill>
                <a:ea typeface="ＭＳ Ｐゴシック" pitchFamily="116" charset="-128"/>
              </a:rPr>
              <a:t>±1.5 % fast scanning</a:t>
            </a:r>
          </a:p>
        </p:txBody>
      </p:sp>
      <p:sp>
        <p:nvSpPr>
          <p:cNvPr id="10" name="Oval 9"/>
          <p:cNvSpPr/>
          <p:nvPr/>
        </p:nvSpPr>
        <p:spPr bwMode="auto">
          <a:xfrm>
            <a:off x="67734" y="1092199"/>
            <a:ext cx="5054601" cy="1854201"/>
          </a:xfrm>
          <a:prstGeom prst="ellipse">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indent="-342900" algn="ctr">
              <a:buNone/>
            </a:pPr>
            <a:r>
              <a:rPr lang="en-US" sz="2000" b="1" dirty="0" smtClean="0">
                <a:solidFill>
                  <a:schemeClr val="bg1"/>
                </a:solidFill>
                <a:ea typeface="ＭＳ Ｐゴシック" pitchFamily="116" charset="-128"/>
              </a:rPr>
              <a:t>Bunch charge/compression -&gt; X-ray pulse length</a:t>
            </a:r>
            <a:endParaRPr lang="en-US" sz="2000" b="1" dirty="0">
              <a:solidFill>
                <a:schemeClr val="bg1"/>
              </a:solidFill>
              <a:ea typeface="ＭＳ Ｐゴシック" pitchFamily="116" charset="-128"/>
            </a:endParaRPr>
          </a:p>
          <a:p>
            <a:pPr algn="ctr">
              <a:buNone/>
            </a:pPr>
            <a:r>
              <a:rPr lang="en-US" sz="2000" dirty="0" smtClean="0">
                <a:solidFill>
                  <a:schemeClr val="bg1"/>
                </a:solidFill>
                <a:ea typeface="ＭＳ Ｐゴシック" pitchFamily="116" charset="-128"/>
              </a:rPr>
              <a:t>20-1000pC -&gt; 2-100 fs</a:t>
            </a:r>
          </a:p>
          <a:p>
            <a:pPr algn="ctr">
              <a:buNone/>
            </a:pPr>
            <a:r>
              <a:rPr lang="en-US" sz="2000" dirty="0" smtClean="0">
                <a:solidFill>
                  <a:schemeClr val="bg1"/>
                </a:solidFill>
                <a:ea typeface="ＭＳ Ｐゴシック" pitchFamily="116" charset="-128"/>
              </a:rPr>
              <a:t>Long. Bunch shape</a:t>
            </a:r>
            <a:endParaRPr lang="en-US" sz="2000" dirty="0">
              <a:solidFill>
                <a:schemeClr val="bg1"/>
              </a:solidFill>
              <a:ea typeface="ＭＳ Ｐゴシック" pitchFamily="116" charset="-128"/>
            </a:endParaRPr>
          </a:p>
        </p:txBody>
      </p:sp>
      <p:sp>
        <p:nvSpPr>
          <p:cNvPr id="12" name="Oval 11"/>
          <p:cNvSpPr/>
          <p:nvPr/>
        </p:nvSpPr>
        <p:spPr bwMode="auto">
          <a:xfrm>
            <a:off x="4866217" y="2391830"/>
            <a:ext cx="4210049" cy="1820333"/>
          </a:xfrm>
          <a:prstGeom prst="ellipse">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indent="-342900" algn="ctr">
              <a:buNone/>
            </a:pPr>
            <a:r>
              <a:rPr lang="en-US" sz="2000" b="1" dirty="0" smtClean="0">
                <a:solidFill>
                  <a:schemeClr val="bg1"/>
                </a:solidFill>
                <a:ea typeface="ＭＳ Ｐゴシック" pitchFamily="116" charset="-128"/>
              </a:rPr>
              <a:t>Bunch repetition – </a:t>
            </a:r>
          </a:p>
          <a:p>
            <a:pPr marL="342900" indent="-342900" algn="ctr">
              <a:buNone/>
            </a:pPr>
            <a:r>
              <a:rPr lang="en-US" sz="2000" b="1" dirty="0" smtClean="0">
                <a:solidFill>
                  <a:schemeClr val="bg1"/>
                </a:solidFill>
                <a:ea typeface="ＭＳ Ｐゴシック" pitchFamily="116" charset="-128"/>
              </a:rPr>
              <a:t>X-ray delivery pattern</a:t>
            </a:r>
            <a:endParaRPr lang="en-US" sz="2000" b="1" dirty="0">
              <a:solidFill>
                <a:schemeClr val="bg1"/>
              </a:solidFill>
              <a:ea typeface="ＭＳ Ｐゴシック" pitchFamily="116" charset="-128"/>
            </a:endParaRPr>
          </a:p>
          <a:p>
            <a:pPr algn="ctr">
              <a:buNone/>
            </a:pPr>
            <a:r>
              <a:rPr lang="en-US" sz="2000" dirty="0" smtClean="0">
                <a:solidFill>
                  <a:schemeClr val="bg1"/>
                </a:solidFill>
                <a:ea typeface="ＭＳ Ｐゴシック" pitchFamily="116" charset="-128"/>
              </a:rPr>
              <a:t>From pulse-on-demand to 4.5 MHz</a:t>
            </a:r>
            <a:endParaRPr lang="en-US" sz="2000" dirty="0">
              <a:solidFill>
                <a:schemeClr val="bg1"/>
              </a:solidFill>
              <a:ea typeface="ＭＳ Ｐゴシック" pitchFamily="116" charset="-128"/>
            </a:endParaRPr>
          </a:p>
        </p:txBody>
      </p:sp>
      <p:sp>
        <p:nvSpPr>
          <p:cNvPr id="14" name="Oval 13"/>
          <p:cNvSpPr/>
          <p:nvPr/>
        </p:nvSpPr>
        <p:spPr bwMode="auto">
          <a:xfrm>
            <a:off x="782110" y="2861732"/>
            <a:ext cx="4182533" cy="1007532"/>
          </a:xfrm>
          <a:prstGeom prst="ellipse">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indent="-342900" algn="ctr">
              <a:buNone/>
            </a:pPr>
            <a:r>
              <a:rPr lang="en-US" sz="2000" b="1" dirty="0">
                <a:solidFill>
                  <a:schemeClr val="bg1"/>
                </a:solidFill>
                <a:ea typeface="ＭＳ Ｐゴシック" pitchFamily="116" charset="-128"/>
              </a:rPr>
              <a:t>P</a:t>
            </a:r>
            <a:r>
              <a:rPr lang="en-US" sz="2000" b="1" dirty="0" smtClean="0">
                <a:solidFill>
                  <a:schemeClr val="bg1"/>
                </a:solidFill>
                <a:ea typeface="ＭＳ Ｐゴシック" pitchFamily="116" charset="-128"/>
              </a:rPr>
              <a:t>roperties on demand – within bunch train</a:t>
            </a:r>
            <a:endParaRPr lang="en-US" sz="2000" b="1" dirty="0">
              <a:solidFill>
                <a:schemeClr val="bg1"/>
              </a:solidFill>
              <a:ea typeface="ＭＳ Ｐゴシック" pitchFamily="116" charset="-128"/>
            </a:endParaRPr>
          </a:p>
        </p:txBody>
      </p:sp>
      <p:sp>
        <p:nvSpPr>
          <p:cNvPr id="15" name="Oval 14"/>
          <p:cNvSpPr/>
          <p:nvPr/>
        </p:nvSpPr>
        <p:spPr bwMode="auto">
          <a:xfrm>
            <a:off x="67734" y="4233331"/>
            <a:ext cx="4385732" cy="2243668"/>
          </a:xfrm>
          <a:prstGeom prst="ellipse">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indent="-342900" algn="ctr">
              <a:buNone/>
            </a:pPr>
            <a:r>
              <a:rPr lang="en-US" sz="2000" b="1" dirty="0" smtClean="0">
                <a:solidFill>
                  <a:schemeClr val="bg1"/>
                </a:solidFill>
                <a:ea typeface="ＭＳ Ｐゴシック" pitchFamily="116" charset="-128"/>
              </a:rPr>
              <a:t>Specia</a:t>
            </a:r>
            <a:r>
              <a:rPr lang="en-US" sz="2000" dirty="0" smtClean="0">
                <a:solidFill>
                  <a:schemeClr val="bg1"/>
                </a:solidFill>
                <a:ea typeface="ＭＳ Ｐゴシック" pitchFamily="116" charset="-128"/>
              </a:rPr>
              <a:t>l</a:t>
            </a:r>
            <a:endParaRPr lang="en-US" sz="2000" dirty="0">
              <a:solidFill>
                <a:schemeClr val="bg1"/>
              </a:solidFill>
              <a:ea typeface="ＭＳ Ｐゴシック" pitchFamily="116" charset="-128"/>
            </a:endParaRPr>
          </a:p>
          <a:p>
            <a:pPr algn="ctr">
              <a:buNone/>
            </a:pPr>
            <a:r>
              <a:rPr lang="en-US" sz="2000" dirty="0" smtClean="0">
                <a:solidFill>
                  <a:schemeClr val="bg1"/>
                </a:solidFill>
                <a:ea typeface="ＭＳ Ｐゴシック" pitchFamily="116" charset="-128"/>
              </a:rPr>
              <a:t>Seeding</a:t>
            </a:r>
          </a:p>
          <a:p>
            <a:pPr algn="ctr">
              <a:buNone/>
            </a:pPr>
            <a:r>
              <a:rPr lang="en-US" sz="2000" dirty="0" smtClean="0">
                <a:solidFill>
                  <a:schemeClr val="bg1"/>
                </a:solidFill>
                <a:ea typeface="ＭＳ Ｐゴシック" pitchFamily="116" charset="-128"/>
              </a:rPr>
              <a:t>Tapering</a:t>
            </a:r>
          </a:p>
          <a:p>
            <a:pPr algn="ctr">
              <a:buNone/>
            </a:pPr>
            <a:r>
              <a:rPr lang="en-US" sz="2000" dirty="0" smtClean="0">
                <a:solidFill>
                  <a:schemeClr val="bg1"/>
                </a:solidFill>
                <a:ea typeface="ＭＳ Ｐゴシック" pitchFamily="116" charset="-128"/>
              </a:rPr>
              <a:t>Variable Polarization</a:t>
            </a:r>
          </a:p>
          <a:p>
            <a:pPr algn="ctr">
              <a:buNone/>
            </a:pPr>
            <a:r>
              <a:rPr lang="en-US" sz="2000" dirty="0" err="1" smtClean="0">
                <a:solidFill>
                  <a:schemeClr val="bg1"/>
                </a:solidFill>
                <a:ea typeface="ＭＳ Ｐゴシック" pitchFamily="116" charset="-128"/>
              </a:rPr>
              <a:t>Mulit</a:t>
            </a:r>
            <a:r>
              <a:rPr lang="en-US" sz="2000" dirty="0" smtClean="0">
                <a:solidFill>
                  <a:schemeClr val="bg1"/>
                </a:solidFill>
                <a:ea typeface="ＭＳ Ｐゴシック" pitchFamily="116" charset="-128"/>
              </a:rPr>
              <a:t>-color</a:t>
            </a:r>
            <a:endParaRPr lang="en-US" sz="2000" dirty="0">
              <a:solidFill>
                <a:schemeClr val="bg1"/>
              </a:solidFill>
              <a:ea typeface="ＭＳ Ｐゴシック" pitchFamily="116" charset="-128"/>
            </a:endParaRPr>
          </a:p>
        </p:txBody>
      </p:sp>
      <p:sp>
        <p:nvSpPr>
          <p:cNvPr id="16" name="Oval 15"/>
          <p:cNvSpPr/>
          <p:nvPr/>
        </p:nvSpPr>
        <p:spPr bwMode="auto">
          <a:xfrm>
            <a:off x="4611158" y="4246029"/>
            <a:ext cx="4307415" cy="2260603"/>
          </a:xfrm>
          <a:prstGeom prst="ellipse">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a:buClr>
                <a:srgbClr val="FD930A"/>
              </a:buClr>
              <a:buNone/>
              <a:tabLst>
                <a:tab pos="0" algn="l"/>
              </a:tabLst>
            </a:pPr>
            <a:r>
              <a:rPr lang="de-DE" sz="2000" b="1" kern="0" dirty="0" smtClean="0">
                <a:solidFill>
                  <a:schemeClr val="bg1"/>
                </a:solidFill>
                <a:latin typeface="Arial"/>
                <a:ea typeface="ＭＳ Ｐゴシック"/>
              </a:rPr>
              <a:t>Instrument </a:t>
            </a:r>
            <a:r>
              <a:rPr lang="de-DE" sz="2000" b="1" kern="0" dirty="0" err="1">
                <a:solidFill>
                  <a:schemeClr val="bg1"/>
                </a:solidFill>
                <a:latin typeface="Arial"/>
                <a:ea typeface="ＭＳ Ｐゴシック"/>
              </a:rPr>
              <a:t>can</a:t>
            </a:r>
            <a:r>
              <a:rPr lang="de-DE" sz="2000" b="1" kern="0" dirty="0">
                <a:solidFill>
                  <a:schemeClr val="bg1"/>
                </a:solidFill>
                <a:latin typeface="Arial"/>
                <a:ea typeface="ＭＳ Ｐゴシック"/>
              </a:rPr>
              <a:t> </a:t>
            </a:r>
            <a:r>
              <a:rPr lang="de-DE" sz="2000" b="1" kern="0" dirty="0" err="1" smtClean="0">
                <a:solidFill>
                  <a:schemeClr val="bg1"/>
                </a:solidFill>
                <a:latin typeface="Arial"/>
                <a:ea typeface="ＭＳ Ｐゴシック"/>
              </a:rPr>
              <a:t>determine</a:t>
            </a:r>
            <a:endParaRPr lang="de-DE" sz="2000" b="1" kern="0" dirty="0" smtClean="0">
              <a:solidFill>
                <a:schemeClr val="bg1"/>
              </a:solidFill>
              <a:latin typeface="Arial"/>
              <a:ea typeface="ＭＳ Ｐゴシック"/>
            </a:endParaRPr>
          </a:p>
          <a:p>
            <a:pPr marL="0" lvl="1" algn="ctr">
              <a:buClr>
                <a:srgbClr val="FD930A"/>
              </a:buClr>
              <a:buNone/>
              <a:tabLst>
                <a:tab pos="0" algn="l"/>
              </a:tabLst>
            </a:pPr>
            <a:r>
              <a:rPr lang="de-DE" sz="2000" kern="0" dirty="0" err="1">
                <a:solidFill>
                  <a:schemeClr val="bg1"/>
                </a:solidFill>
                <a:latin typeface="Arial"/>
                <a:ea typeface="ＭＳ Ｐゴシック"/>
              </a:rPr>
              <a:t>Exact</a:t>
            </a:r>
            <a:r>
              <a:rPr lang="de-DE" sz="2000" kern="0" dirty="0">
                <a:solidFill>
                  <a:schemeClr val="bg1"/>
                </a:solidFill>
                <a:latin typeface="Arial"/>
                <a:ea typeface="ＭＳ Ｐゴシック"/>
              </a:rPr>
              <a:t> </a:t>
            </a:r>
            <a:r>
              <a:rPr lang="de-DE" sz="2000" kern="0" dirty="0" err="1" smtClean="0">
                <a:solidFill>
                  <a:schemeClr val="bg1"/>
                </a:solidFill>
                <a:latin typeface="Arial"/>
                <a:ea typeface="ＭＳ Ｐゴシック"/>
              </a:rPr>
              <a:t>photon</a:t>
            </a:r>
            <a:r>
              <a:rPr lang="de-DE" sz="2000" kern="0" dirty="0" smtClean="0">
                <a:solidFill>
                  <a:schemeClr val="bg1"/>
                </a:solidFill>
                <a:latin typeface="Arial"/>
                <a:ea typeface="ＭＳ Ｐゴシック"/>
              </a:rPr>
              <a:t> </a:t>
            </a:r>
            <a:r>
              <a:rPr lang="de-DE" sz="2000" kern="0" dirty="0" err="1" smtClean="0">
                <a:solidFill>
                  <a:schemeClr val="bg1"/>
                </a:solidFill>
                <a:latin typeface="Arial"/>
                <a:ea typeface="ＭＳ Ｐゴシック"/>
              </a:rPr>
              <a:t>energy</a:t>
            </a:r>
            <a:endParaRPr lang="de-DE" sz="2000" b="1" kern="0" dirty="0">
              <a:solidFill>
                <a:schemeClr val="bg1"/>
              </a:solidFill>
              <a:latin typeface="Arial"/>
              <a:ea typeface="ＭＳ Ｐゴシック"/>
            </a:endParaRPr>
          </a:p>
          <a:p>
            <a:pPr marL="271462" lvl="1" algn="ctr">
              <a:buClr>
                <a:srgbClr val="FD930A"/>
              </a:buClr>
              <a:buNone/>
            </a:pPr>
            <a:r>
              <a:rPr lang="de-DE" sz="2000" kern="0" dirty="0">
                <a:solidFill>
                  <a:schemeClr val="bg1"/>
                </a:solidFill>
                <a:latin typeface="Arial"/>
                <a:ea typeface="ＭＳ Ｐゴシック"/>
              </a:rPr>
              <a:t>Focus </a:t>
            </a:r>
            <a:r>
              <a:rPr lang="de-DE" sz="2000" kern="0" dirty="0" err="1">
                <a:solidFill>
                  <a:schemeClr val="bg1"/>
                </a:solidFill>
                <a:latin typeface="Arial"/>
                <a:ea typeface="ＭＳ Ｐゴシック"/>
              </a:rPr>
              <a:t>size</a:t>
            </a:r>
            <a:endParaRPr lang="de-DE" sz="2000" kern="0" dirty="0">
              <a:solidFill>
                <a:schemeClr val="bg1"/>
              </a:solidFill>
              <a:latin typeface="Arial"/>
              <a:ea typeface="ＭＳ Ｐゴシック"/>
            </a:endParaRPr>
          </a:p>
          <a:p>
            <a:pPr marL="271462" lvl="1" algn="ctr">
              <a:buClr>
                <a:srgbClr val="FD930A"/>
              </a:buClr>
              <a:buNone/>
            </a:pPr>
            <a:r>
              <a:rPr lang="de-DE" sz="2000" kern="0" dirty="0" err="1" smtClean="0">
                <a:solidFill>
                  <a:schemeClr val="bg1"/>
                </a:solidFill>
                <a:latin typeface="Arial"/>
                <a:ea typeface="ＭＳ Ｐゴシック"/>
              </a:rPr>
              <a:t>Bandwidth</a:t>
            </a:r>
            <a:endParaRPr lang="de-DE" sz="2000" kern="0" dirty="0">
              <a:solidFill>
                <a:schemeClr val="bg1"/>
              </a:solidFill>
              <a:latin typeface="Arial"/>
              <a:ea typeface="ＭＳ Ｐゴシック"/>
            </a:endParaRPr>
          </a:p>
        </p:txBody>
      </p:sp>
      <p:sp>
        <p:nvSpPr>
          <p:cNvPr id="11" name="Oval 10"/>
          <p:cNvSpPr/>
          <p:nvPr/>
        </p:nvSpPr>
        <p:spPr bwMode="auto">
          <a:xfrm>
            <a:off x="2002364" y="3721094"/>
            <a:ext cx="4762501" cy="1007532"/>
          </a:xfrm>
          <a:prstGeom prst="ellipse">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indent="-342900" algn="ctr">
              <a:buNone/>
            </a:pPr>
            <a:r>
              <a:rPr lang="en-US" sz="2000" b="1" dirty="0" smtClean="0">
                <a:solidFill>
                  <a:schemeClr val="bg1"/>
                </a:solidFill>
                <a:ea typeface="ＭＳ Ｐゴシック" pitchFamily="116" charset="-128"/>
              </a:rPr>
              <a:t>Simultaneous operation</a:t>
            </a:r>
          </a:p>
          <a:p>
            <a:pPr marL="342900" indent="-342900" algn="ctr">
              <a:buNone/>
            </a:pPr>
            <a:r>
              <a:rPr lang="en-US" sz="2000" b="1" dirty="0" smtClean="0">
                <a:solidFill>
                  <a:schemeClr val="bg1"/>
                </a:solidFill>
                <a:ea typeface="ＭＳ Ｐゴシック" pitchFamily="116" charset="-128"/>
              </a:rPr>
              <a:t> of 3 (5) experiments </a:t>
            </a:r>
            <a:endParaRPr lang="en-US" sz="2000" b="1" dirty="0">
              <a:solidFill>
                <a:schemeClr val="bg1"/>
              </a:solidFill>
              <a:ea typeface="ＭＳ Ｐゴシック" pitchFamily="116" charset="-128"/>
            </a:endParaRPr>
          </a:p>
        </p:txBody>
      </p:sp>
    </p:spTree>
    <p:extLst>
      <p:ext uri="{BB962C8B-B14F-4D97-AF65-F5344CB8AC3E}">
        <p14:creationId xmlns:p14="http://schemas.microsoft.com/office/powerpoint/2010/main" val="29471833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14" grpId="0" animBg="1"/>
      <p:bldP spid="15" grpId="0" animBg="1"/>
      <p:bldP spid="16"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6F024603-50EC-45A7-88E9-780BAF159FCE}" type="slidenum">
              <a:rPr lang="en-GB" sz="1000">
                <a:solidFill>
                  <a:schemeClr val="bg1"/>
                </a:solidFill>
              </a:rPr>
              <a:pPr/>
              <a:t>4</a:t>
            </a:fld>
            <a:endParaRPr lang="en-GB" sz="1000">
              <a:solidFill>
                <a:schemeClr val="bg1"/>
              </a:solidFill>
            </a:endParaRPr>
          </a:p>
        </p:txBody>
      </p:sp>
      <p:pic>
        <p:nvPicPr>
          <p:cNvPr id="4" name="Picture 3"/>
          <p:cNvPicPr>
            <a:picLocks noChangeAspect="1"/>
          </p:cNvPicPr>
          <p:nvPr/>
        </p:nvPicPr>
        <p:blipFill>
          <a:blip r:embed="rId3"/>
          <a:stretch>
            <a:fillRect/>
          </a:stretch>
        </p:blipFill>
        <p:spPr>
          <a:xfrm>
            <a:off x="4064003" y="1741897"/>
            <a:ext cx="2624753" cy="1917700"/>
          </a:xfrm>
          <a:prstGeom prst="rect">
            <a:avLst/>
          </a:prstGeom>
        </p:spPr>
      </p:pic>
      <p:sp>
        <p:nvSpPr>
          <p:cNvPr id="7" name="Rectangle 15"/>
          <p:cNvSpPr txBox="1">
            <a:spLocks noChangeAspect="1" noChangeArrowheads="1"/>
          </p:cNvSpPr>
          <p:nvPr/>
        </p:nvSpPr>
        <p:spPr bwMode="auto">
          <a:xfrm>
            <a:off x="-133684" y="1073728"/>
            <a:ext cx="4585368" cy="58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SzPct val="100000"/>
              <a:buNone/>
            </a:pPr>
            <a:r>
              <a:rPr lang="en-US" sz="1800" b="1" dirty="0" smtClean="0">
                <a:solidFill>
                  <a:srgbClr val="FD930A"/>
                </a:solidFill>
              </a:rPr>
              <a:t>Adaptive Gain Integrating Pixel De-</a:t>
            </a:r>
            <a:r>
              <a:rPr lang="en-US" sz="1800" b="1" dirty="0" err="1" smtClean="0">
                <a:solidFill>
                  <a:srgbClr val="FD930A"/>
                </a:solidFill>
              </a:rPr>
              <a:t>tector</a:t>
            </a:r>
            <a:r>
              <a:rPr lang="en-US" sz="1800" b="1" dirty="0" smtClean="0">
                <a:solidFill>
                  <a:srgbClr val="FD930A"/>
                </a:solidFill>
              </a:rPr>
              <a:t> (AGIPD)</a:t>
            </a:r>
            <a:endParaRPr lang="en-GB" sz="1600" baseline="30000" dirty="0" smtClean="0">
              <a:solidFill>
                <a:srgbClr val="FD930A"/>
              </a:solidFill>
              <a:latin typeface="Arial" charset="0"/>
              <a:ea typeface="ＭＳ Ｐゴシック" charset="0"/>
              <a:sym typeface="Wingdings" charset="0"/>
            </a:endParaRPr>
          </a:p>
        </p:txBody>
      </p:sp>
      <p:sp>
        <p:nvSpPr>
          <p:cNvPr id="8" name="Rectangle 15"/>
          <p:cNvSpPr txBox="1">
            <a:spLocks noChangeAspect="1" noChangeArrowheads="1"/>
          </p:cNvSpPr>
          <p:nvPr/>
        </p:nvSpPr>
        <p:spPr bwMode="auto">
          <a:xfrm>
            <a:off x="1737895" y="1520238"/>
            <a:ext cx="2473158" cy="228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Energy Range</a:t>
            </a:r>
          </a:p>
          <a:p>
            <a:pPr marL="0" lvl="1" indent="0" algn="r">
              <a:buClr>
                <a:schemeClr val="accent2"/>
              </a:buClr>
              <a:buSzPct val="100000"/>
              <a:buNone/>
            </a:pPr>
            <a:r>
              <a:rPr lang="en-GB" sz="1500" dirty="0" smtClean="0">
                <a:solidFill>
                  <a:schemeClr val="tx1">
                    <a:lumMod val="90000"/>
                    <a:lumOff val="10000"/>
                  </a:schemeClr>
                </a:solidFill>
                <a:latin typeface="Arial" charset="0"/>
                <a:ea typeface="ＭＳ Ｐゴシック" charset="0"/>
                <a:sym typeface="Wingdings" charset="0"/>
              </a:rPr>
              <a:t>3 – 13 (25) </a:t>
            </a:r>
            <a:r>
              <a:rPr lang="en-GB" sz="1500" dirty="0" err="1" smtClean="0">
                <a:solidFill>
                  <a:schemeClr val="tx1">
                    <a:lumMod val="90000"/>
                    <a:lumOff val="10000"/>
                  </a:schemeClr>
                </a:solidFill>
                <a:latin typeface="Arial" charset="0"/>
                <a:ea typeface="ＭＳ Ｐゴシック" charset="0"/>
                <a:sym typeface="Wingdings" charset="0"/>
              </a:rPr>
              <a:t>keV</a:t>
            </a:r>
            <a:endParaRPr lang="en-GB" sz="1500" dirty="0" smtClean="0">
              <a:solidFill>
                <a:schemeClr val="tx1">
                  <a:lumMod val="90000"/>
                  <a:lumOff val="10000"/>
                </a:schemeClr>
              </a:solidFill>
              <a:latin typeface="Arial" charset="0"/>
              <a:ea typeface="ＭＳ Ｐゴシック" charset="0"/>
              <a:sym typeface="Wingdings" charset="0"/>
            </a:endParaRP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Dynamic Range</a:t>
            </a:r>
          </a:p>
          <a:p>
            <a:pPr marL="0" lvl="1" indent="0" algn="ctr">
              <a:buClr>
                <a:schemeClr val="accent2"/>
              </a:buClr>
              <a:buSzPct val="100000"/>
              <a:buNone/>
            </a:pPr>
            <a:r>
              <a:rPr lang="en-GB" sz="1500" dirty="0" smtClean="0">
                <a:solidFill>
                  <a:schemeClr val="tx1">
                    <a:lumMod val="90000"/>
                    <a:lumOff val="10000"/>
                  </a:schemeClr>
                </a:solidFill>
                <a:latin typeface="Arial" charset="0"/>
                <a:ea typeface="ＭＳ Ｐゴシック" charset="0"/>
                <a:sym typeface="Wingdings" charset="0"/>
              </a:rPr>
              <a:t>10</a:t>
            </a:r>
            <a:r>
              <a:rPr lang="en-GB" sz="1500" baseline="30000" dirty="0" smtClean="0">
                <a:solidFill>
                  <a:schemeClr val="tx1">
                    <a:lumMod val="90000"/>
                    <a:lumOff val="10000"/>
                  </a:schemeClr>
                </a:solidFill>
                <a:latin typeface="Arial" charset="0"/>
                <a:ea typeface="ＭＳ Ｐゴシック" charset="0"/>
                <a:sym typeface="Wingdings" charset="0"/>
              </a:rPr>
              <a:t>4 </a:t>
            </a:r>
            <a:r>
              <a:rPr lang="en-GB" sz="1500" dirty="0" err="1">
                <a:solidFill>
                  <a:schemeClr val="tx1">
                    <a:lumMod val="90000"/>
                    <a:lumOff val="10000"/>
                  </a:schemeClr>
                </a:solidFill>
                <a:latin typeface="Arial" charset="0"/>
                <a:ea typeface="ＭＳ Ｐゴシック" charset="0"/>
                <a:sym typeface="Wingdings" charset="0"/>
              </a:rPr>
              <a:t>p</a:t>
            </a:r>
            <a:r>
              <a:rPr lang="en-GB" sz="1500" dirty="0" err="1" smtClean="0">
                <a:solidFill>
                  <a:schemeClr val="tx1">
                    <a:lumMod val="90000"/>
                    <a:lumOff val="10000"/>
                  </a:schemeClr>
                </a:solidFill>
                <a:latin typeface="Arial" charset="0"/>
                <a:ea typeface="ＭＳ Ｐゴシック" charset="0"/>
                <a:sym typeface="Wingdings" charset="0"/>
              </a:rPr>
              <a:t>h</a:t>
            </a:r>
            <a:r>
              <a:rPr lang="en-GB" sz="1500" dirty="0" smtClean="0">
                <a:solidFill>
                  <a:schemeClr val="tx1">
                    <a:lumMod val="90000"/>
                    <a:lumOff val="10000"/>
                  </a:schemeClr>
                </a:solidFill>
                <a:latin typeface="Arial" charset="0"/>
                <a:ea typeface="ＭＳ Ｐゴシック" charset="0"/>
                <a:sym typeface="Wingdings" charset="0"/>
              </a:rPr>
              <a:t>/</a:t>
            </a:r>
            <a:r>
              <a:rPr lang="en-GB" sz="1500" dirty="0" err="1" smtClean="0">
                <a:solidFill>
                  <a:schemeClr val="tx1">
                    <a:lumMod val="90000"/>
                    <a:lumOff val="10000"/>
                  </a:schemeClr>
                </a:solidFill>
                <a:latin typeface="Arial" charset="0"/>
                <a:ea typeface="ＭＳ Ｐゴシック" charset="0"/>
                <a:sym typeface="Wingdings" charset="0"/>
              </a:rPr>
              <a:t>px</a:t>
            </a:r>
            <a:r>
              <a:rPr lang="en-GB" sz="1500" dirty="0" smtClean="0">
                <a:solidFill>
                  <a:schemeClr val="tx1">
                    <a:lumMod val="90000"/>
                    <a:lumOff val="10000"/>
                  </a:schemeClr>
                </a:solidFill>
                <a:latin typeface="Arial" charset="0"/>
                <a:ea typeface="ＭＳ Ｐゴシック" charset="0"/>
                <a:sym typeface="Wingdings" charset="0"/>
              </a:rPr>
              <a:t>/pulse@12 </a:t>
            </a:r>
            <a:r>
              <a:rPr lang="en-GB" sz="1500" dirty="0" err="1" smtClean="0">
                <a:solidFill>
                  <a:schemeClr val="tx1">
                    <a:lumMod val="90000"/>
                    <a:lumOff val="10000"/>
                  </a:schemeClr>
                </a:solidFill>
                <a:latin typeface="Arial" charset="0"/>
                <a:ea typeface="ＭＳ Ｐゴシック" charset="0"/>
                <a:sym typeface="Wingdings" charset="0"/>
              </a:rPr>
              <a:t>keV</a:t>
            </a:r>
            <a:endParaRPr lang="en-GB" sz="1500" dirty="0" smtClean="0">
              <a:solidFill>
                <a:schemeClr val="tx1">
                  <a:lumMod val="90000"/>
                  <a:lumOff val="10000"/>
                </a:schemeClr>
              </a:solidFill>
              <a:latin typeface="Arial" charset="0"/>
              <a:ea typeface="ＭＳ Ｐゴシック" charset="0"/>
              <a:sym typeface="Wingdings" charset="0"/>
            </a:endParaRP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Single Photon Sens.</a:t>
            </a:r>
          </a:p>
          <a:p>
            <a:pPr marL="0" lvl="1" indent="0" algn="r">
              <a:buClr>
                <a:schemeClr val="accent2"/>
              </a:buClr>
              <a:buSzPct val="100000"/>
              <a:buNone/>
            </a:pPr>
            <a:r>
              <a:rPr lang="en-GB" sz="1500" dirty="0" smtClean="0">
                <a:solidFill>
                  <a:schemeClr val="tx1">
                    <a:lumMod val="90000"/>
                    <a:lumOff val="10000"/>
                  </a:schemeClr>
                </a:solidFill>
                <a:latin typeface="Arial" charset="0"/>
                <a:ea typeface="ＭＳ Ｐゴシック" charset="0"/>
                <a:sym typeface="Wingdings" charset="0"/>
              </a:rPr>
              <a:t>Yes</a:t>
            </a: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Memory</a:t>
            </a:r>
            <a:r>
              <a:rPr lang="en-GB" sz="1500" dirty="0" smtClean="0">
                <a:solidFill>
                  <a:schemeClr val="tx1">
                    <a:lumMod val="90000"/>
                    <a:lumOff val="10000"/>
                  </a:schemeClr>
                </a:solidFill>
                <a:latin typeface="Arial" charset="0"/>
                <a:ea typeface="ＭＳ Ｐゴシック" charset="0"/>
                <a:sym typeface="Wingdings" charset="0"/>
              </a:rPr>
              <a:t>     ≈380 images</a:t>
            </a: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Pixel Size</a:t>
            </a:r>
            <a:r>
              <a:rPr lang="en-GB" sz="1500" dirty="0" smtClean="0">
                <a:solidFill>
                  <a:schemeClr val="tx1">
                    <a:lumMod val="90000"/>
                    <a:lumOff val="10000"/>
                  </a:schemeClr>
                </a:solidFill>
                <a:latin typeface="Arial" charset="0"/>
                <a:ea typeface="ＭＳ Ｐゴシック" charset="0"/>
                <a:sym typeface="Wingdings" charset="0"/>
              </a:rPr>
              <a:t> 200×200 μm</a:t>
            </a:r>
            <a:r>
              <a:rPr lang="en-GB" sz="1500" baseline="30000" dirty="0" smtClean="0">
                <a:solidFill>
                  <a:schemeClr val="tx1">
                    <a:lumMod val="90000"/>
                    <a:lumOff val="10000"/>
                  </a:schemeClr>
                </a:solidFill>
                <a:latin typeface="Arial" charset="0"/>
                <a:ea typeface="ＭＳ Ｐゴシック" charset="0"/>
                <a:sym typeface="Wingdings" charset="0"/>
              </a:rPr>
              <a:t>2</a:t>
            </a:r>
          </a:p>
        </p:txBody>
      </p:sp>
      <p:sp>
        <p:nvSpPr>
          <p:cNvPr id="9" name="Rectangle 15"/>
          <p:cNvSpPr txBox="1">
            <a:spLocks noChangeAspect="1" noChangeArrowheads="1"/>
          </p:cNvSpPr>
          <p:nvPr/>
        </p:nvSpPr>
        <p:spPr bwMode="auto">
          <a:xfrm>
            <a:off x="4343065" y="1073728"/>
            <a:ext cx="4653881" cy="58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SzPct val="100000"/>
              <a:buNone/>
            </a:pPr>
            <a:r>
              <a:rPr lang="en-US" sz="1800" b="1" dirty="0" smtClean="0">
                <a:solidFill>
                  <a:srgbClr val="FD930A"/>
                </a:solidFill>
              </a:rPr>
              <a:t>DePFET Sensor with Signal </a:t>
            </a:r>
            <a:r>
              <a:rPr lang="en-US" sz="1800" b="1" dirty="0" err="1" smtClean="0">
                <a:solidFill>
                  <a:srgbClr val="FD930A"/>
                </a:solidFill>
              </a:rPr>
              <a:t>Compres-sion</a:t>
            </a:r>
            <a:r>
              <a:rPr lang="en-US" sz="1800" b="1" dirty="0" smtClean="0">
                <a:solidFill>
                  <a:srgbClr val="FD930A"/>
                </a:solidFill>
              </a:rPr>
              <a:t> (DSSC)</a:t>
            </a:r>
            <a:endParaRPr lang="en-GB" sz="1800" baseline="30000" dirty="0" smtClean="0">
              <a:solidFill>
                <a:srgbClr val="FD930A"/>
              </a:solidFill>
              <a:latin typeface="Arial" charset="0"/>
              <a:ea typeface="ＭＳ Ｐゴシック" charset="0"/>
              <a:sym typeface="Wingdings" charset="0"/>
            </a:endParaRPr>
          </a:p>
        </p:txBody>
      </p:sp>
      <p:sp>
        <p:nvSpPr>
          <p:cNvPr id="10" name="Rectangle 15"/>
          <p:cNvSpPr txBox="1">
            <a:spLocks noChangeAspect="1" noChangeArrowheads="1"/>
          </p:cNvSpPr>
          <p:nvPr/>
        </p:nvSpPr>
        <p:spPr bwMode="auto">
          <a:xfrm>
            <a:off x="6390106" y="1520239"/>
            <a:ext cx="2652294" cy="228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lvl="1" indent="0">
              <a:buClr>
                <a:schemeClr val="accent2"/>
              </a:buClr>
              <a:buSzPct val="100000"/>
              <a:buNone/>
            </a:pPr>
            <a:r>
              <a:rPr lang="en-GB" sz="1500" b="1" dirty="0" smtClean="0">
                <a:solidFill>
                  <a:srgbClr val="372167"/>
                </a:solidFill>
                <a:latin typeface="Arial" charset="0"/>
                <a:ea typeface="ＭＳ Ｐゴシック" charset="0"/>
                <a:sym typeface="Wingdings" charset="0"/>
              </a:rPr>
              <a:t>Energy Range</a:t>
            </a:r>
          </a:p>
          <a:p>
            <a:pPr marL="0" lvl="1" indent="0" algn="r">
              <a:buClr>
                <a:schemeClr val="accent2"/>
              </a:buClr>
              <a:buSzPct val="100000"/>
              <a:buNone/>
            </a:pPr>
            <a:r>
              <a:rPr lang="en-GB" sz="1500" dirty="0" smtClean="0">
                <a:solidFill>
                  <a:srgbClr val="372167"/>
                </a:solidFill>
                <a:latin typeface="Arial" charset="0"/>
                <a:ea typeface="ＭＳ Ｐゴシック" charset="0"/>
                <a:sym typeface="Wingdings" charset="0"/>
              </a:rPr>
              <a:t>0.5 – 6 (25) </a:t>
            </a:r>
            <a:r>
              <a:rPr lang="en-GB" sz="1500" dirty="0" err="1" smtClean="0">
                <a:solidFill>
                  <a:srgbClr val="372167"/>
                </a:solidFill>
                <a:latin typeface="Arial" charset="0"/>
                <a:ea typeface="ＭＳ Ｐゴシック" charset="0"/>
                <a:sym typeface="Wingdings" charset="0"/>
              </a:rPr>
              <a:t>keV</a:t>
            </a:r>
            <a:endParaRPr lang="en-GB" sz="1500" dirty="0" smtClean="0">
              <a:solidFill>
                <a:srgbClr val="372167"/>
              </a:solidFill>
              <a:latin typeface="Arial" charset="0"/>
              <a:ea typeface="ＭＳ Ｐゴシック" charset="0"/>
              <a:sym typeface="Wingdings" charset="0"/>
            </a:endParaRPr>
          </a:p>
          <a:p>
            <a:pPr marL="0" lvl="1" indent="0">
              <a:buClr>
                <a:schemeClr val="accent2"/>
              </a:buClr>
              <a:buSzPct val="100000"/>
              <a:buNone/>
            </a:pPr>
            <a:r>
              <a:rPr lang="en-GB" sz="1500" b="1" dirty="0" smtClean="0">
                <a:solidFill>
                  <a:srgbClr val="372167"/>
                </a:solidFill>
                <a:latin typeface="Arial" charset="0"/>
                <a:ea typeface="ＭＳ Ｐゴシック" charset="0"/>
                <a:sym typeface="Wingdings" charset="0"/>
              </a:rPr>
              <a:t>Dynamic Range</a:t>
            </a:r>
          </a:p>
          <a:p>
            <a:pPr marL="0" lvl="1" indent="0" algn="r">
              <a:buClr>
                <a:schemeClr val="accent2"/>
              </a:buClr>
              <a:buSzPct val="100000"/>
              <a:buNone/>
            </a:pPr>
            <a:r>
              <a:rPr lang="en-GB" sz="1400" dirty="0" smtClean="0">
                <a:solidFill>
                  <a:srgbClr val="372167"/>
                </a:solidFill>
                <a:latin typeface="Arial" charset="0"/>
                <a:ea typeface="ＭＳ Ｐゴシック" charset="0"/>
                <a:sym typeface="Wingdings" charset="0"/>
              </a:rPr>
              <a:t>6000 </a:t>
            </a:r>
            <a:r>
              <a:rPr lang="en-GB" sz="1400" dirty="0" err="1" smtClean="0">
                <a:solidFill>
                  <a:srgbClr val="372167"/>
                </a:solidFill>
                <a:latin typeface="Arial" charset="0"/>
                <a:ea typeface="ＭＳ Ｐゴシック" charset="0"/>
                <a:sym typeface="Wingdings" charset="0"/>
              </a:rPr>
              <a:t>ph</a:t>
            </a:r>
            <a:r>
              <a:rPr lang="en-GB" sz="1400" dirty="0" smtClean="0">
                <a:solidFill>
                  <a:srgbClr val="372167"/>
                </a:solidFill>
                <a:latin typeface="Arial" charset="0"/>
                <a:ea typeface="ＭＳ Ｐゴシック" charset="0"/>
                <a:sym typeface="Wingdings" charset="0"/>
              </a:rPr>
              <a:t>/</a:t>
            </a:r>
            <a:r>
              <a:rPr lang="en-GB" sz="1400" dirty="0" err="1" smtClean="0">
                <a:solidFill>
                  <a:srgbClr val="372167"/>
                </a:solidFill>
                <a:latin typeface="Arial" charset="0"/>
                <a:ea typeface="ＭＳ Ｐゴシック" charset="0"/>
                <a:sym typeface="Wingdings" charset="0"/>
              </a:rPr>
              <a:t>px</a:t>
            </a:r>
            <a:r>
              <a:rPr lang="en-GB" sz="1400" dirty="0" smtClean="0">
                <a:solidFill>
                  <a:srgbClr val="372167"/>
                </a:solidFill>
                <a:latin typeface="Arial" charset="0"/>
                <a:ea typeface="ＭＳ Ｐゴシック" charset="0"/>
                <a:sym typeface="Wingdings" charset="0"/>
              </a:rPr>
              <a:t>/pulse@1 </a:t>
            </a:r>
            <a:r>
              <a:rPr lang="en-GB" sz="1400" dirty="0" err="1" smtClean="0">
                <a:solidFill>
                  <a:srgbClr val="372167"/>
                </a:solidFill>
                <a:latin typeface="Arial" charset="0"/>
                <a:ea typeface="ＭＳ Ｐゴシック" charset="0"/>
                <a:sym typeface="Wingdings" charset="0"/>
              </a:rPr>
              <a:t>keV</a:t>
            </a:r>
            <a:endParaRPr lang="en-GB" sz="1400" dirty="0" smtClean="0">
              <a:solidFill>
                <a:srgbClr val="372167"/>
              </a:solidFill>
              <a:latin typeface="Arial" charset="0"/>
              <a:ea typeface="ＭＳ Ｐゴシック" charset="0"/>
              <a:sym typeface="Wingdings" charset="0"/>
            </a:endParaRPr>
          </a:p>
          <a:p>
            <a:pPr marL="0" lvl="1" indent="0">
              <a:buClr>
                <a:schemeClr val="accent2"/>
              </a:buClr>
              <a:buSzPct val="100000"/>
              <a:buNone/>
            </a:pPr>
            <a:r>
              <a:rPr lang="en-GB" sz="1500" b="1" dirty="0" smtClean="0">
                <a:solidFill>
                  <a:srgbClr val="372167"/>
                </a:solidFill>
                <a:latin typeface="Arial" charset="0"/>
                <a:ea typeface="ＭＳ Ｐゴシック" charset="0"/>
                <a:sym typeface="Wingdings" charset="0"/>
              </a:rPr>
              <a:t>Single Photon Sens.</a:t>
            </a:r>
          </a:p>
          <a:p>
            <a:pPr marL="0" lvl="1" indent="0" algn="r">
              <a:buClr>
                <a:schemeClr val="accent2"/>
              </a:buClr>
              <a:buSzPct val="100000"/>
              <a:buNone/>
            </a:pPr>
            <a:r>
              <a:rPr lang="en-GB" sz="1500" dirty="0" smtClean="0">
                <a:solidFill>
                  <a:srgbClr val="372167"/>
                </a:solidFill>
                <a:latin typeface="Arial" charset="0"/>
                <a:ea typeface="ＭＳ Ｐゴシック" charset="0"/>
                <a:sym typeface="Wingdings" charset="0"/>
              </a:rPr>
              <a:t>Yes</a:t>
            </a:r>
          </a:p>
          <a:p>
            <a:pPr marL="0" lvl="1" indent="0">
              <a:buClr>
                <a:schemeClr val="accent2"/>
              </a:buClr>
              <a:buSzPct val="100000"/>
              <a:buNone/>
            </a:pPr>
            <a:r>
              <a:rPr lang="en-GB" sz="1500" b="1" dirty="0" smtClean="0">
                <a:solidFill>
                  <a:srgbClr val="372167"/>
                </a:solidFill>
                <a:latin typeface="Arial" charset="0"/>
                <a:ea typeface="ＭＳ Ｐゴシック" charset="0"/>
                <a:sym typeface="Wingdings" charset="0"/>
              </a:rPr>
              <a:t>Memory</a:t>
            </a:r>
            <a:r>
              <a:rPr lang="en-GB" sz="1500" dirty="0" smtClean="0">
                <a:solidFill>
                  <a:srgbClr val="372167"/>
                </a:solidFill>
                <a:latin typeface="Arial" charset="0"/>
                <a:ea typeface="ＭＳ Ｐゴシック" charset="0"/>
                <a:sym typeface="Wingdings" charset="0"/>
              </a:rPr>
              <a:t>         </a:t>
            </a:r>
            <a:r>
              <a:rPr lang="en-GB" sz="1500" dirty="0" smtClean="0">
                <a:solidFill>
                  <a:schemeClr val="tx1">
                    <a:lumMod val="90000"/>
                    <a:lumOff val="10000"/>
                  </a:schemeClr>
                </a:solidFill>
                <a:latin typeface="Arial" charset="0"/>
                <a:ea typeface="ＭＳ Ｐゴシック" charset="0"/>
                <a:sym typeface="Wingdings" charset="0"/>
              </a:rPr>
              <a:t>≈</a:t>
            </a:r>
            <a:r>
              <a:rPr lang="en-GB" sz="1500" dirty="0" smtClean="0">
                <a:solidFill>
                  <a:srgbClr val="372167"/>
                </a:solidFill>
                <a:latin typeface="Arial" charset="0"/>
                <a:ea typeface="ＭＳ Ｐゴシック" charset="0"/>
                <a:sym typeface="Wingdings" charset="0"/>
              </a:rPr>
              <a:t>800 images</a:t>
            </a:r>
          </a:p>
          <a:p>
            <a:pPr marL="0" lvl="1" indent="0">
              <a:buClr>
                <a:schemeClr val="accent2"/>
              </a:buClr>
              <a:buSzPct val="100000"/>
              <a:buNone/>
            </a:pPr>
            <a:r>
              <a:rPr lang="en-GB" sz="1500" b="1" dirty="0" smtClean="0">
                <a:solidFill>
                  <a:srgbClr val="372167"/>
                </a:solidFill>
                <a:latin typeface="Arial" charset="0"/>
                <a:ea typeface="ＭＳ Ｐゴシック" charset="0"/>
                <a:sym typeface="Wingdings" charset="0"/>
              </a:rPr>
              <a:t>Pixel Size </a:t>
            </a:r>
            <a:r>
              <a:rPr lang="en-GB" sz="1500" dirty="0" smtClean="0">
                <a:solidFill>
                  <a:srgbClr val="372167"/>
                </a:solidFill>
                <a:latin typeface="Arial" charset="0"/>
                <a:ea typeface="ＭＳ Ｐゴシック" charset="0"/>
                <a:sym typeface="Wingdings" charset="0"/>
              </a:rPr>
              <a:t>    </a:t>
            </a:r>
            <a:r>
              <a:rPr lang="en-GB" sz="1500" dirty="0" smtClean="0">
                <a:solidFill>
                  <a:schemeClr val="tx1">
                    <a:lumMod val="90000"/>
                    <a:lumOff val="10000"/>
                  </a:schemeClr>
                </a:solidFill>
                <a:latin typeface="Arial" charset="0"/>
                <a:ea typeface="ＭＳ Ｐゴシック" charset="0"/>
                <a:sym typeface="Wingdings" charset="0"/>
              </a:rPr>
              <a:t>236×236 μm</a:t>
            </a:r>
            <a:r>
              <a:rPr lang="en-GB" sz="1500" baseline="30000" dirty="0" smtClean="0">
                <a:solidFill>
                  <a:schemeClr val="tx1">
                    <a:lumMod val="90000"/>
                    <a:lumOff val="10000"/>
                  </a:schemeClr>
                </a:solidFill>
                <a:latin typeface="Arial" charset="0"/>
                <a:ea typeface="ＭＳ Ｐゴシック" charset="0"/>
                <a:sym typeface="Wingdings" charset="0"/>
              </a:rPr>
              <a:t>2</a:t>
            </a:r>
          </a:p>
        </p:txBody>
      </p:sp>
      <p:sp>
        <p:nvSpPr>
          <p:cNvPr id="12" name="Title 1"/>
          <p:cNvSpPr>
            <a:spLocks noGrp="1"/>
          </p:cNvSpPr>
          <p:nvPr>
            <p:ph type="title"/>
          </p:nvPr>
        </p:nvSpPr>
        <p:spPr>
          <a:xfrm>
            <a:off x="1093788" y="541338"/>
            <a:ext cx="7283450" cy="481012"/>
          </a:xfrm>
        </p:spPr>
        <p:txBody>
          <a:bodyPr/>
          <a:lstStyle/>
          <a:p>
            <a:r>
              <a:rPr lang="en-US" dirty="0" smtClean="0"/>
              <a:t>Detectors for Day One Operation at XFEL.EU</a:t>
            </a:r>
            <a:endParaRPr lang="en-US" dirty="0"/>
          </a:p>
        </p:txBody>
      </p:sp>
      <p:sp>
        <p:nvSpPr>
          <p:cNvPr id="13" name="Rectangle 15"/>
          <p:cNvSpPr txBox="1">
            <a:spLocks noChangeAspect="1" noChangeArrowheads="1"/>
          </p:cNvSpPr>
          <p:nvPr/>
        </p:nvSpPr>
        <p:spPr bwMode="auto">
          <a:xfrm>
            <a:off x="-133680" y="3779506"/>
            <a:ext cx="4585368" cy="31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SzPct val="100000"/>
              <a:buNone/>
            </a:pPr>
            <a:r>
              <a:rPr lang="en-US" sz="1800" b="1" dirty="0" smtClean="0">
                <a:solidFill>
                  <a:srgbClr val="FD930A"/>
                </a:solidFill>
              </a:rPr>
              <a:t>Large Pixel Detector (LPD)</a:t>
            </a:r>
            <a:endParaRPr lang="en-GB" sz="1600" baseline="30000" dirty="0" smtClean="0">
              <a:solidFill>
                <a:srgbClr val="FD930A"/>
              </a:solidFill>
              <a:latin typeface="Arial" charset="0"/>
              <a:ea typeface="ＭＳ Ｐゴシック" charset="0"/>
              <a:sym typeface="Wingdings" charset="0"/>
            </a:endParaRPr>
          </a:p>
        </p:txBody>
      </p:sp>
      <p:sp>
        <p:nvSpPr>
          <p:cNvPr id="15" name="Rectangle 15"/>
          <p:cNvSpPr txBox="1">
            <a:spLocks noChangeAspect="1" noChangeArrowheads="1"/>
          </p:cNvSpPr>
          <p:nvPr/>
        </p:nvSpPr>
        <p:spPr bwMode="auto">
          <a:xfrm>
            <a:off x="1697790" y="4132350"/>
            <a:ext cx="2513264" cy="227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Energy Range</a:t>
            </a:r>
          </a:p>
          <a:p>
            <a:pPr marL="0" lvl="1" indent="0" algn="r">
              <a:buClr>
                <a:schemeClr val="accent2"/>
              </a:buClr>
              <a:buSzPct val="100000"/>
              <a:buNone/>
            </a:pPr>
            <a:r>
              <a:rPr lang="en-GB" sz="1500" dirty="0" smtClean="0">
                <a:solidFill>
                  <a:schemeClr val="tx1">
                    <a:lumMod val="90000"/>
                    <a:lumOff val="10000"/>
                  </a:schemeClr>
                </a:solidFill>
                <a:latin typeface="Arial" charset="0"/>
                <a:ea typeface="ＭＳ Ｐゴシック" charset="0"/>
                <a:sym typeface="Wingdings" charset="0"/>
              </a:rPr>
              <a:t>3 – 13 (25) </a:t>
            </a:r>
            <a:r>
              <a:rPr lang="en-GB" sz="1500" dirty="0" err="1" smtClean="0">
                <a:solidFill>
                  <a:schemeClr val="tx1">
                    <a:lumMod val="90000"/>
                    <a:lumOff val="10000"/>
                  </a:schemeClr>
                </a:solidFill>
                <a:latin typeface="Arial" charset="0"/>
                <a:ea typeface="ＭＳ Ｐゴシック" charset="0"/>
                <a:sym typeface="Wingdings" charset="0"/>
              </a:rPr>
              <a:t>keV</a:t>
            </a:r>
            <a:endParaRPr lang="en-GB" sz="1500" dirty="0" smtClean="0">
              <a:solidFill>
                <a:schemeClr val="tx1">
                  <a:lumMod val="90000"/>
                  <a:lumOff val="10000"/>
                </a:schemeClr>
              </a:solidFill>
              <a:latin typeface="Arial" charset="0"/>
              <a:ea typeface="ＭＳ Ｐゴシック" charset="0"/>
              <a:sym typeface="Wingdings" charset="0"/>
            </a:endParaRP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Dynamic Range</a:t>
            </a:r>
          </a:p>
          <a:p>
            <a:pPr marL="0" lvl="1" indent="0" algn="r">
              <a:buClr>
                <a:schemeClr val="accent2"/>
              </a:buClr>
              <a:buSzPct val="100000"/>
              <a:buNone/>
            </a:pPr>
            <a:r>
              <a:rPr lang="en-GB" sz="1500" dirty="0" smtClean="0">
                <a:solidFill>
                  <a:schemeClr val="tx1">
                    <a:lumMod val="90000"/>
                    <a:lumOff val="10000"/>
                  </a:schemeClr>
                </a:solidFill>
                <a:latin typeface="Arial" charset="0"/>
                <a:ea typeface="ＭＳ Ｐゴシック" charset="0"/>
                <a:sym typeface="Wingdings" charset="0"/>
              </a:rPr>
              <a:t>10</a:t>
            </a:r>
            <a:r>
              <a:rPr lang="en-GB" sz="1500" baseline="30000" dirty="0">
                <a:solidFill>
                  <a:schemeClr val="tx1">
                    <a:lumMod val="90000"/>
                    <a:lumOff val="10000"/>
                  </a:schemeClr>
                </a:solidFill>
                <a:latin typeface="Arial" charset="0"/>
                <a:ea typeface="ＭＳ Ｐゴシック" charset="0"/>
                <a:sym typeface="Wingdings" charset="0"/>
              </a:rPr>
              <a:t>5</a:t>
            </a:r>
            <a:r>
              <a:rPr lang="en-GB" sz="1500" baseline="30000" dirty="0" smtClean="0">
                <a:solidFill>
                  <a:schemeClr val="tx1">
                    <a:lumMod val="90000"/>
                    <a:lumOff val="10000"/>
                  </a:schemeClr>
                </a:solidFill>
                <a:latin typeface="Arial" charset="0"/>
                <a:ea typeface="ＭＳ Ｐゴシック" charset="0"/>
                <a:sym typeface="Wingdings" charset="0"/>
              </a:rPr>
              <a:t> </a:t>
            </a:r>
            <a:r>
              <a:rPr lang="en-GB" sz="1500" dirty="0" err="1">
                <a:solidFill>
                  <a:schemeClr val="tx1">
                    <a:lumMod val="90000"/>
                    <a:lumOff val="10000"/>
                  </a:schemeClr>
                </a:solidFill>
                <a:latin typeface="Arial" charset="0"/>
                <a:ea typeface="ＭＳ Ｐゴシック" charset="0"/>
                <a:sym typeface="Wingdings" charset="0"/>
              </a:rPr>
              <a:t>p</a:t>
            </a:r>
            <a:r>
              <a:rPr lang="en-GB" sz="1500" dirty="0" err="1" smtClean="0">
                <a:solidFill>
                  <a:schemeClr val="tx1">
                    <a:lumMod val="90000"/>
                    <a:lumOff val="10000"/>
                  </a:schemeClr>
                </a:solidFill>
                <a:latin typeface="Arial" charset="0"/>
                <a:ea typeface="ＭＳ Ｐゴシック" charset="0"/>
                <a:sym typeface="Wingdings" charset="0"/>
              </a:rPr>
              <a:t>h</a:t>
            </a:r>
            <a:r>
              <a:rPr lang="en-GB" sz="1500" dirty="0" smtClean="0">
                <a:solidFill>
                  <a:schemeClr val="tx1">
                    <a:lumMod val="90000"/>
                    <a:lumOff val="10000"/>
                  </a:schemeClr>
                </a:solidFill>
                <a:latin typeface="Arial" charset="0"/>
                <a:ea typeface="ＭＳ Ｐゴシック" charset="0"/>
                <a:sym typeface="Wingdings" charset="0"/>
              </a:rPr>
              <a:t>/</a:t>
            </a:r>
            <a:r>
              <a:rPr lang="en-GB" sz="1500" dirty="0" err="1" smtClean="0">
                <a:solidFill>
                  <a:schemeClr val="tx1">
                    <a:lumMod val="90000"/>
                    <a:lumOff val="10000"/>
                  </a:schemeClr>
                </a:solidFill>
                <a:latin typeface="Arial" charset="0"/>
                <a:ea typeface="ＭＳ Ｐゴシック" charset="0"/>
                <a:sym typeface="Wingdings" charset="0"/>
              </a:rPr>
              <a:t>px</a:t>
            </a:r>
            <a:r>
              <a:rPr lang="en-GB" sz="1500" dirty="0" smtClean="0">
                <a:solidFill>
                  <a:schemeClr val="tx1">
                    <a:lumMod val="90000"/>
                    <a:lumOff val="10000"/>
                  </a:schemeClr>
                </a:solidFill>
                <a:latin typeface="Arial" charset="0"/>
                <a:ea typeface="ＭＳ Ｐゴシック" charset="0"/>
                <a:sym typeface="Wingdings" charset="0"/>
              </a:rPr>
              <a:t>/pulse@12 keV</a:t>
            </a: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Single Photon Sens.</a:t>
            </a:r>
          </a:p>
          <a:p>
            <a:pPr marL="0" lvl="1" indent="0" algn="r">
              <a:buClr>
                <a:schemeClr val="accent2"/>
              </a:buClr>
              <a:buSzPct val="100000"/>
              <a:buNone/>
            </a:pPr>
            <a:r>
              <a:rPr lang="en-GB" sz="1500" dirty="0" smtClean="0">
                <a:solidFill>
                  <a:schemeClr val="tx1">
                    <a:lumMod val="90000"/>
                    <a:lumOff val="10000"/>
                  </a:schemeClr>
                </a:solidFill>
                <a:latin typeface="Arial" charset="0"/>
                <a:ea typeface="ＭＳ Ｐゴシック" charset="0"/>
                <a:sym typeface="Wingdings" charset="0"/>
              </a:rPr>
              <a:t>Yes</a:t>
            </a: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Memory</a:t>
            </a:r>
            <a:r>
              <a:rPr lang="en-GB" sz="1500" dirty="0">
                <a:solidFill>
                  <a:schemeClr val="tx1">
                    <a:lumMod val="90000"/>
                    <a:lumOff val="10000"/>
                  </a:schemeClr>
                </a:solidFill>
                <a:latin typeface="Arial" charset="0"/>
                <a:ea typeface="ＭＳ Ｐゴシック" charset="0"/>
                <a:sym typeface="Wingdings" charset="0"/>
              </a:rPr>
              <a:t>      </a:t>
            </a:r>
            <a:r>
              <a:rPr lang="en-GB" sz="1500" dirty="0" smtClean="0">
                <a:solidFill>
                  <a:schemeClr val="tx1">
                    <a:lumMod val="90000"/>
                    <a:lumOff val="10000"/>
                  </a:schemeClr>
                </a:solidFill>
                <a:latin typeface="Arial" charset="0"/>
                <a:ea typeface="ＭＳ Ｐゴシック" charset="0"/>
                <a:sym typeface="Wingdings" charset="0"/>
              </a:rPr>
              <a:t>≈</a:t>
            </a:r>
            <a:r>
              <a:rPr lang="en-GB" sz="1500" dirty="0">
                <a:solidFill>
                  <a:schemeClr val="tx1">
                    <a:lumMod val="90000"/>
                    <a:lumOff val="10000"/>
                  </a:schemeClr>
                </a:solidFill>
                <a:latin typeface="Arial" charset="0"/>
                <a:ea typeface="ＭＳ Ｐゴシック" charset="0"/>
                <a:sym typeface="Wingdings" charset="0"/>
              </a:rPr>
              <a:t>512 </a:t>
            </a:r>
            <a:r>
              <a:rPr lang="en-GB" sz="1500" dirty="0" smtClean="0">
                <a:solidFill>
                  <a:schemeClr val="tx1">
                    <a:lumMod val="90000"/>
                    <a:lumOff val="10000"/>
                  </a:schemeClr>
                </a:solidFill>
                <a:latin typeface="Arial" charset="0"/>
                <a:ea typeface="ＭＳ Ｐゴシック" charset="0"/>
                <a:sym typeface="Wingdings" charset="0"/>
              </a:rPr>
              <a:t>images</a:t>
            </a: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Pixel Size</a:t>
            </a:r>
            <a:r>
              <a:rPr lang="en-GB" sz="1500" dirty="0" smtClean="0">
                <a:solidFill>
                  <a:schemeClr val="tx1">
                    <a:lumMod val="90000"/>
                    <a:lumOff val="10000"/>
                  </a:schemeClr>
                </a:solidFill>
                <a:latin typeface="Arial" charset="0"/>
                <a:ea typeface="ＭＳ Ｐゴシック" charset="0"/>
                <a:sym typeface="Wingdings" charset="0"/>
              </a:rPr>
              <a:t>  500×500 μm</a:t>
            </a:r>
            <a:r>
              <a:rPr lang="en-GB" sz="1500" baseline="30000" dirty="0" smtClean="0">
                <a:solidFill>
                  <a:schemeClr val="tx1">
                    <a:lumMod val="90000"/>
                    <a:lumOff val="10000"/>
                  </a:schemeClr>
                </a:solidFill>
                <a:latin typeface="Arial" charset="0"/>
                <a:ea typeface="ＭＳ Ｐゴシック" charset="0"/>
                <a:sym typeface="Wingdings" charset="0"/>
              </a:rPr>
              <a:t>2</a:t>
            </a:r>
          </a:p>
        </p:txBody>
      </p:sp>
      <p:sp>
        <p:nvSpPr>
          <p:cNvPr id="16" name="Rectangle 15"/>
          <p:cNvSpPr txBox="1">
            <a:spLocks noChangeAspect="1" noChangeArrowheads="1"/>
          </p:cNvSpPr>
          <p:nvPr/>
        </p:nvSpPr>
        <p:spPr bwMode="auto">
          <a:xfrm>
            <a:off x="4343065" y="3779506"/>
            <a:ext cx="4379491" cy="3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SzPct val="100000"/>
              <a:buNone/>
            </a:pPr>
            <a:r>
              <a:rPr lang="en-US" sz="1800" b="1" dirty="0" smtClean="0">
                <a:solidFill>
                  <a:srgbClr val="FD930A"/>
                </a:solidFill>
              </a:rPr>
              <a:t>FastCCD</a:t>
            </a:r>
            <a:endParaRPr lang="en-GB" sz="1600" baseline="30000" dirty="0" smtClean="0">
              <a:solidFill>
                <a:srgbClr val="FD930A"/>
              </a:solidFill>
              <a:latin typeface="Arial" charset="0"/>
              <a:ea typeface="ＭＳ Ｐゴシック" charset="0"/>
              <a:sym typeface="Wingdings" charset="0"/>
            </a:endParaRPr>
          </a:p>
        </p:txBody>
      </p:sp>
      <p:pic>
        <p:nvPicPr>
          <p:cNvPr id="19" name="Picture 18" descr="Screen Shot 2015-04-21 at 14.35.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718" y="4166682"/>
            <a:ext cx="2230755" cy="1257300"/>
          </a:xfrm>
          <a:prstGeom prst="rect">
            <a:avLst/>
          </a:prstGeom>
        </p:spPr>
      </p:pic>
      <p:sp>
        <p:nvSpPr>
          <p:cNvPr id="20" name="Rectangle 15"/>
          <p:cNvSpPr txBox="1">
            <a:spLocks noChangeAspect="1" noChangeArrowheads="1"/>
          </p:cNvSpPr>
          <p:nvPr/>
        </p:nvSpPr>
        <p:spPr bwMode="auto">
          <a:xfrm>
            <a:off x="6331284" y="4159158"/>
            <a:ext cx="2652294" cy="228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lvl="1" indent="0">
              <a:buClr>
                <a:schemeClr val="accent2"/>
              </a:buClr>
              <a:buSzPct val="100000"/>
              <a:buNone/>
            </a:pPr>
            <a:r>
              <a:rPr lang="en-GB" sz="1500" b="1" dirty="0" smtClean="0">
                <a:solidFill>
                  <a:srgbClr val="372167"/>
                </a:solidFill>
                <a:latin typeface="Arial" charset="0"/>
                <a:ea typeface="ＭＳ Ｐゴシック" charset="0"/>
                <a:sym typeface="Wingdings" charset="0"/>
              </a:rPr>
              <a:t>Energy Range</a:t>
            </a:r>
          </a:p>
          <a:p>
            <a:pPr marL="0" lvl="1" indent="0" algn="r">
              <a:buClr>
                <a:schemeClr val="accent2"/>
              </a:buClr>
              <a:buSzPct val="100000"/>
              <a:buNone/>
            </a:pPr>
            <a:r>
              <a:rPr lang="en-GB" sz="1500" dirty="0" smtClean="0">
                <a:solidFill>
                  <a:srgbClr val="372167"/>
                </a:solidFill>
                <a:latin typeface="Arial" charset="0"/>
                <a:ea typeface="ＭＳ Ｐゴシック" charset="0"/>
                <a:sym typeface="Wingdings" charset="0"/>
              </a:rPr>
              <a:t>0.25 – 6 keV</a:t>
            </a:r>
          </a:p>
          <a:p>
            <a:pPr marL="0" lvl="1" indent="0">
              <a:buClr>
                <a:schemeClr val="accent2"/>
              </a:buClr>
              <a:buSzPct val="100000"/>
              <a:buNone/>
            </a:pPr>
            <a:r>
              <a:rPr lang="en-GB" sz="1500" b="1" dirty="0" smtClean="0">
                <a:solidFill>
                  <a:srgbClr val="372167"/>
                </a:solidFill>
                <a:latin typeface="Arial" charset="0"/>
                <a:ea typeface="ＭＳ Ｐゴシック" charset="0"/>
                <a:sym typeface="Wingdings" charset="0"/>
              </a:rPr>
              <a:t>Dynamic Range</a:t>
            </a:r>
          </a:p>
          <a:p>
            <a:pPr marL="0" lvl="1" indent="0" algn="r">
              <a:buClr>
                <a:schemeClr val="accent2"/>
              </a:buClr>
              <a:buSzPct val="100000"/>
              <a:buNone/>
            </a:pPr>
            <a:r>
              <a:rPr lang="en-GB" sz="1400" dirty="0" smtClean="0">
                <a:solidFill>
                  <a:schemeClr val="tx1">
                    <a:lumMod val="90000"/>
                    <a:lumOff val="10000"/>
                  </a:schemeClr>
                </a:solidFill>
                <a:latin typeface="Arial" charset="0"/>
                <a:ea typeface="ＭＳ Ｐゴシック" charset="0"/>
                <a:sym typeface="Wingdings" charset="0"/>
              </a:rPr>
              <a:t>≈</a:t>
            </a:r>
            <a:r>
              <a:rPr lang="en-GB" sz="1400" dirty="0" smtClean="0">
                <a:solidFill>
                  <a:srgbClr val="372167"/>
                </a:solidFill>
                <a:latin typeface="Arial" charset="0"/>
                <a:ea typeface="ＭＳ Ｐゴシック" charset="0"/>
                <a:sym typeface="Wingdings" charset="0"/>
              </a:rPr>
              <a:t>360</a:t>
            </a:r>
            <a:r>
              <a:rPr lang="en-GB" sz="1400" baseline="30000" dirty="0" smtClean="0">
                <a:solidFill>
                  <a:srgbClr val="372167"/>
                </a:solidFill>
                <a:latin typeface="Arial" charset="0"/>
                <a:ea typeface="ＭＳ Ｐゴシック" charset="0"/>
                <a:sym typeface="Wingdings" charset="0"/>
              </a:rPr>
              <a:t> </a:t>
            </a:r>
            <a:r>
              <a:rPr lang="en-GB" sz="1400" dirty="0" err="1" smtClean="0">
                <a:solidFill>
                  <a:srgbClr val="372167"/>
                </a:solidFill>
                <a:latin typeface="Arial" charset="0"/>
                <a:ea typeface="ＭＳ Ｐゴシック" charset="0"/>
                <a:sym typeface="Wingdings" charset="0"/>
              </a:rPr>
              <a:t>ph</a:t>
            </a:r>
            <a:r>
              <a:rPr lang="en-GB" sz="1400" dirty="0" smtClean="0">
                <a:solidFill>
                  <a:srgbClr val="372167"/>
                </a:solidFill>
                <a:latin typeface="Arial" charset="0"/>
                <a:ea typeface="ＭＳ Ｐゴシック" charset="0"/>
                <a:sym typeface="Wingdings" charset="0"/>
              </a:rPr>
              <a:t>/</a:t>
            </a:r>
            <a:r>
              <a:rPr lang="en-GB" sz="1400" dirty="0" err="1" smtClean="0">
                <a:solidFill>
                  <a:srgbClr val="372167"/>
                </a:solidFill>
                <a:latin typeface="Arial" charset="0"/>
                <a:ea typeface="ＭＳ Ｐゴシック" charset="0"/>
                <a:sym typeface="Wingdings" charset="0"/>
              </a:rPr>
              <a:t>px</a:t>
            </a:r>
            <a:r>
              <a:rPr lang="en-GB" sz="1400" dirty="0" smtClean="0">
                <a:solidFill>
                  <a:srgbClr val="372167"/>
                </a:solidFill>
                <a:latin typeface="Arial" charset="0"/>
                <a:ea typeface="ＭＳ Ｐゴシック" charset="0"/>
                <a:sym typeface="Wingdings" charset="0"/>
              </a:rPr>
              <a:t>/pulse@1 keV</a:t>
            </a:r>
          </a:p>
          <a:p>
            <a:pPr marL="0" lvl="1" indent="0">
              <a:buClr>
                <a:schemeClr val="accent2"/>
              </a:buClr>
              <a:buSzPct val="100000"/>
              <a:buNone/>
            </a:pPr>
            <a:r>
              <a:rPr lang="en-GB" sz="1500" b="1" dirty="0" smtClean="0">
                <a:solidFill>
                  <a:srgbClr val="372167"/>
                </a:solidFill>
                <a:latin typeface="Arial" charset="0"/>
                <a:ea typeface="ＭＳ Ｐゴシック" charset="0"/>
                <a:sym typeface="Wingdings" charset="0"/>
              </a:rPr>
              <a:t>Single Photon Sens.</a:t>
            </a:r>
          </a:p>
          <a:p>
            <a:pPr marL="0" lvl="1" indent="0" algn="r">
              <a:buClr>
                <a:schemeClr val="accent2"/>
              </a:buClr>
              <a:buSzPct val="100000"/>
              <a:buNone/>
            </a:pPr>
            <a:r>
              <a:rPr lang="en-GB" sz="1500" dirty="0" smtClean="0">
                <a:solidFill>
                  <a:srgbClr val="372167"/>
                </a:solidFill>
                <a:latin typeface="Arial" charset="0"/>
                <a:ea typeface="ＭＳ Ｐゴシック" charset="0"/>
                <a:sym typeface="Wingdings" charset="0"/>
              </a:rPr>
              <a:t>Yes</a:t>
            </a:r>
          </a:p>
          <a:p>
            <a:pPr marL="0" lvl="1" indent="0">
              <a:buClr>
                <a:schemeClr val="accent2"/>
              </a:buClr>
              <a:buSzPct val="100000"/>
              <a:buNone/>
            </a:pPr>
            <a:r>
              <a:rPr lang="en-GB" sz="1500" b="1" dirty="0" smtClean="0">
                <a:solidFill>
                  <a:srgbClr val="372167"/>
                </a:solidFill>
                <a:latin typeface="Arial" charset="0"/>
                <a:ea typeface="ＭＳ Ｐゴシック" charset="0"/>
                <a:sym typeface="Wingdings" charset="0"/>
              </a:rPr>
              <a:t>Memory</a:t>
            </a:r>
            <a:r>
              <a:rPr lang="en-GB" sz="1500" dirty="0" smtClean="0">
                <a:solidFill>
                  <a:srgbClr val="372167"/>
                </a:solidFill>
                <a:latin typeface="Arial" charset="0"/>
                <a:ea typeface="ＭＳ Ｐゴシック" charset="0"/>
                <a:sym typeface="Wingdings" charset="0"/>
              </a:rPr>
              <a:t>                        No</a:t>
            </a:r>
          </a:p>
          <a:p>
            <a:pPr marL="0" lvl="1" indent="0">
              <a:buClr>
                <a:schemeClr val="accent2"/>
              </a:buClr>
              <a:buSzPct val="100000"/>
              <a:buNone/>
            </a:pPr>
            <a:r>
              <a:rPr lang="en-GB" sz="1500" b="1" dirty="0" smtClean="0">
                <a:solidFill>
                  <a:srgbClr val="372167"/>
                </a:solidFill>
                <a:latin typeface="Arial" charset="0"/>
                <a:ea typeface="ＭＳ Ｐゴシック" charset="0"/>
                <a:sym typeface="Wingdings" charset="0"/>
              </a:rPr>
              <a:t>Pixel Size </a:t>
            </a:r>
            <a:r>
              <a:rPr lang="en-GB" sz="1500" dirty="0" smtClean="0">
                <a:solidFill>
                  <a:srgbClr val="372167"/>
                </a:solidFill>
                <a:latin typeface="Arial" charset="0"/>
                <a:ea typeface="ＭＳ Ｐゴシック" charset="0"/>
                <a:sym typeface="Wingdings" charset="0"/>
              </a:rPr>
              <a:t>        </a:t>
            </a:r>
            <a:r>
              <a:rPr lang="en-GB" sz="1500" dirty="0" smtClean="0">
                <a:solidFill>
                  <a:schemeClr val="tx1">
                    <a:lumMod val="90000"/>
                    <a:lumOff val="10000"/>
                  </a:schemeClr>
                </a:solidFill>
                <a:latin typeface="Arial" charset="0"/>
                <a:ea typeface="ＭＳ Ｐゴシック" charset="0"/>
                <a:sym typeface="Wingdings" charset="0"/>
              </a:rPr>
              <a:t>30×30 μm</a:t>
            </a:r>
            <a:r>
              <a:rPr lang="en-GB" sz="1500" baseline="30000" dirty="0" smtClean="0">
                <a:solidFill>
                  <a:schemeClr val="tx1">
                    <a:lumMod val="90000"/>
                    <a:lumOff val="10000"/>
                  </a:schemeClr>
                </a:solidFill>
                <a:latin typeface="Arial" charset="0"/>
                <a:ea typeface="ＭＳ Ｐゴシック" charset="0"/>
                <a:sym typeface="Wingdings" charset="0"/>
              </a:rPr>
              <a:t>2</a:t>
            </a:r>
          </a:p>
        </p:txBody>
      </p:sp>
      <p:grpSp>
        <p:nvGrpSpPr>
          <p:cNvPr id="32" name="Group 31"/>
          <p:cNvGrpSpPr>
            <a:grpSpLocks noChangeAspect="1"/>
          </p:cNvGrpSpPr>
          <p:nvPr/>
        </p:nvGrpSpPr>
        <p:grpSpPr>
          <a:xfrm>
            <a:off x="8283611" y="1274951"/>
            <a:ext cx="683684" cy="486000"/>
            <a:chOff x="3481136" y="1310106"/>
            <a:chExt cx="704964" cy="486613"/>
          </a:xfrm>
        </p:grpSpPr>
        <p:sp>
          <p:nvSpPr>
            <p:cNvPr id="33" name="Explosion 2 32"/>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34" name="TextBox 33"/>
            <p:cNvSpPr txBox="1"/>
            <p:nvPr/>
          </p:nvSpPr>
          <p:spPr>
            <a:xfrm>
              <a:off x="3561563" y="1463440"/>
              <a:ext cx="500961" cy="187881"/>
            </a:xfrm>
            <a:prstGeom prst="rect">
              <a:avLst/>
            </a:prstGeom>
            <a:noFill/>
            <a:scene3d>
              <a:camera prst="orthographicFront">
                <a:rot lat="0" lon="0" rev="1500000"/>
              </a:camera>
              <a:lightRig rig="threePt" dir="t"/>
            </a:scene3d>
          </p:spPr>
          <p:txBody>
            <a:bodyPr wrap="square" rtlCol="0">
              <a:spAutoFit/>
            </a:bodyPr>
            <a:lstStyle/>
            <a:p>
              <a:pPr algn="ctr">
                <a:buNone/>
              </a:pPr>
              <a:r>
                <a:rPr lang="en-US" sz="600" b="1" dirty="0" smtClean="0">
                  <a:solidFill>
                    <a:srgbClr val="FF0000"/>
                  </a:solidFill>
                </a:rPr>
                <a:t>4.5 MHz</a:t>
              </a:r>
              <a:endParaRPr lang="en-US" sz="600" b="1" dirty="0">
                <a:solidFill>
                  <a:srgbClr val="FF0000"/>
                </a:solidFill>
              </a:endParaRPr>
            </a:p>
          </p:txBody>
        </p:sp>
      </p:grpSp>
      <p:grpSp>
        <p:nvGrpSpPr>
          <p:cNvPr id="35" name="Group 34"/>
          <p:cNvGrpSpPr>
            <a:grpSpLocks noChangeAspect="1"/>
          </p:cNvGrpSpPr>
          <p:nvPr/>
        </p:nvGrpSpPr>
        <p:grpSpPr>
          <a:xfrm>
            <a:off x="3457611" y="3757801"/>
            <a:ext cx="683684" cy="486000"/>
            <a:chOff x="3481136" y="1310106"/>
            <a:chExt cx="704964" cy="486613"/>
          </a:xfrm>
        </p:grpSpPr>
        <p:sp>
          <p:nvSpPr>
            <p:cNvPr id="36" name="Explosion 2 35"/>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37" name="TextBox 36"/>
            <p:cNvSpPr txBox="1"/>
            <p:nvPr/>
          </p:nvSpPr>
          <p:spPr>
            <a:xfrm>
              <a:off x="3561563" y="1463440"/>
              <a:ext cx="500961" cy="187881"/>
            </a:xfrm>
            <a:prstGeom prst="rect">
              <a:avLst/>
            </a:prstGeom>
            <a:noFill/>
            <a:scene3d>
              <a:camera prst="orthographicFront">
                <a:rot lat="0" lon="0" rev="1500000"/>
              </a:camera>
              <a:lightRig rig="threePt" dir="t"/>
            </a:scene3d>
          </p:spPr>
          <p:txBody>
            <a:bodyPr wrap="square" rtlCol="0">
              <a:spAutoFit/>
            </a:bodyPr>
            <a:lstStyle/>
            <a:p>
              <a:pPr algn="ctr">
                <a:buNone/>
              </a:pPr>
              <a:r>
                <a:rPr lang="en-US" sz="600" b="1" dirty="0" smtClean="0">
                  <a:solidFill>
                    <a:srgbClr val="FF0000"/>
                  </a:solidFill>
                </a:rPr>
                <a:t>4.5 MHz</a:t>
              </a:r>
              <a:endParaRPr lang="en-US" sz="600" b="1" dirty="0">
                <a:solidFill>
                  <a:srgbClr val="FF0000"/>
                </a:solidFill>
              </a:endParaRPr>
            </a:p>
          </p:txBody>
        </p:sp>
      </p:grpSp>
      <p:grpSp>
        <p:nvGrpSpPr>
          <p:cNvPr id="38" name="Group 37"/>
          <p:cNvGrpSpPr>
            <a:grpSpLocks noChangeAspect="1"/>
          </p:cNvGrpSpPr>
          <p:nvPr/>
        </p:nvGrpSpPr>
        <p:grpSpPr>
          <a:xfrm>
            <a:off x="3483011" y="1313051"/>
            <a:ext cx="683684" cy="486000"/>
            <a:chOff x="3481136" y="1310106"/>
            <a:chExt cx="704964" cy="486613"/>
          </a:xfrm>
        </p:grpSpPr>
        <p:sp>
          <p:nvSpPr>
            <p:cNvPr id="39" name="Explosion 2 38"/>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40" name="TextBox 39"/>
            <p:cNvSpPr txBox="1"/>
            <p:nvPr/>
          </p:nvSpPr>
          <p:spPr>
            <a:xfrm>
              <a:off x="3561563" y="1463440"/>
              <a:ext cx="500961" cy="187881"/>
            </a:xfrm>
            <a:prstGeom prst="rect">
              <a:avLst/>
            </a:prstGeom>
            <a:noFill/>
            <a:scene3d>
              <a:camera prst="orthographicFront">
                <a:rot lat="0" lon="0" rev="1500000"/>
              </a:camera>
              <a:lightRig rig="threePt" dir="t"/>
            </a:scene3d>
          </p:spPr>
          <p:txBody>
            <a:bodyPr wrap="square" rtlCol="0">
              <a:spAutoFit/>
            </a:bodyPr>
            <a:lstStyle/>
            <a:p>
              <a:pPr algn="ctr">
                <a:buNone/>
              </a:pPr>
              <a:r>
                <a:rPr lang="en-US" sz="600" b="1" dirty="0" smtClean="0">
                  <a:solidFill>
                    <a:srgbClr val="FF0000"/>
                  </a:solidFill>
                </a:rPr>
                <a:t>4.5 MHz</a:t>
              </a:r>
              <a:endParaRPr lang="en-US" sz="600" b="1" dirty="0">
                <a:solidFill>
                  <a:srgbClr val="FF0000"/>
                </a:solidFill>
              </a:endParaRPr>
            </a:p>
          </p:txBody>
        </p:sp>
      </p:grpSp>
      <p:pic>
        <p:nvPicPr>
          <p:cNvPr id="26" name="Picture 25" descr="LPD-MPx-Detector-Draw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7" y="4001199"/>
            <a:ext cx="1790821" cy="1831129"/>
          </a:xfrm>
          <a:prstGeom prst="rect">
            <a:avLst/>
          </a:prstGeom>
          <a:effectLst>
            <a:outerShdw blurRad="50800" dist="38100" dir="2700000" algn="tl" rotWithShape="0">
              <a:srgbClr val="000000">
                <a:alpha val="43000"/>
              </a:srgbClr>
            </a:outerShdw>
          </a:effectLst>
        </p:spPr>
      </p:pic>
      <p:pic>
        <p:nvPicPr>
          <p:cNvPr id="25" name="Picture 24" descr="Screen Shot 2015-07-14 at 14.03.2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31" y="1820343"/>
            <a:ext cx="1789683" cy="1591496"/>
          </a:xfrm>
          <a:prstGeom prst="rect">
            <a:avLst/>
          </a:prstGeom>
        </p:spPr>
      </p:pic>
    </p:spTree>
    <p:extLst>
      <p:ext uri="{BB962C8B-B14F-4D97-AF65-F5344CB8AC3E}">
        <p14:creationId xmlns:p14="http://schemas.microsoft.com/office/powerpoint/2010/main" val="26313590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6F024603-50EC-45A7-88E9-780BAF159FCE}" type="slidenum">
              <a:rPr lang="en-GB" sz="1000">
                <a:solidFill>
                  <a:schemeClr val="bg1"/>
                </a:solidFill>
              </a:rPr>
              <a:pPr/>
              <a:t>5</a:t>
            </a:fld>
            <a:endParaRPr lang="en-GB" sz="1000">
              <a:solidFill>
                <a:schemeClr val="bg1"/>
              </a:solidFill>
            </a:endParaRPr>
          </a:p>
        </p:txBody>
      </p:sp>
      <p:pic>
        <p:nvPicPr>
          <p:cNvPr id="4" name="Picture 3"/>
          <p:cNvPicPr>
            <a:picLocks noChangeAspect="1"/>
          </p:cNvPicPr>
          <p:nvPr/>
        </p:nvPicPr>
        <p:blipFill>
          <a:blip r:embed="rId3"/>
          <a:stretch>
            <a:fillRect/>
          </a:stretch>
        </p:blipFill>
        <p:spPr>
          <a:xfrm>
            <a:off x="4064003" y="1741897"/>
            <a:ext cx="2624753" cy="1917700"/>
          </a:xfrm>
          <a:prstGeom prst="rect">
            <a:avLst/>
          </a:prstGeom>
        </p:spPr>
      </p:pic>
      <p:sp>
        <p:nvSpPr>
          <p:cNvPr id="7" name="Rectangle 15"/>
          <p:cNvSpPr txBox="1">
            <a:spLocks noChangeAspect="1" noChangeArrowheads="1"/>
          </p:cNvSpPr>
          <p:nvPr/>
        </p:nvSpPr>
        <p:spPr bwMode="auto">
          <a:xfrm>
            <a:off x="-133684" y="1073728"/>
            <a:ext cx="4585368" cy="58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SzPct val="100000"/>
              <a:buNone/>
            </a:pPr>
            <a:r>
              <a:rPr lang="en-US" sz="1800" b="1" dirty="0" smtClean="0">
                <a:solidFill>
                  <a:srgbClr val="FD930A"/>
                </a:solidFill>
              </a:rPr>
              <a:t>Adaptive Gain Integrating Pixel De-</a:t>
            </a:r>
            <a:r>
              <a:rPr lang="en-US" sz="1800" b="1" dirty="0" err="1" smtClean="0">
                <a:solidFill>
                  <a:srgbClr val="FD930A"/>
                </a:solidFill>
              </a:rPr>
              <a:t>tector</a:t>
            </a:r>
            <a:r>
              <a:rPr lang="en-US" sz="1800" b="1" dirty="0" smtClean="0">
                <a:solidFill>
                  <a:srgbClr val="FD930A"/>
                </a:solidFill>
              </a:rPr>
              <a:t> (AGIPD)</a:t>
            </a:r>
            <a:endParaRPr lang="en-GB" sz="1600" baseline="30000" dirty="0" smtClean="0">
              <a:solidFill>
                <a:srgbClr val="FD930A"/>
              </a:solidFill>
              <a:latin typeface="Arial" charset="0"/>
              <a:ea typeface="ＭＳ Ｐゴシック" charset="0"/>
              <a:sym typeface="Wingdings" charset="0"/>
            </a:endParaRPr>
          </a:p>
        </p:txBody>
      </p:sp>
      <p:sp>
        <p:nvSpPr>
          <p:cNvPr id="8" name="Rectangle 15"/>
          <p:cNvSpPr txBox="1">
            <a:spLocks noChangeAspect="1" noChangeArrowheads="1"/>
          </p:cNvSpPr>
          <p:nvPr/>
        </p:nvSpPr>
        <p:spPr bwMode="auto">
          <a:xfrm>
            <a:off x="1737895" y="1520238"/>
            <a:ext cx="2473158" cy="228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Energy Range</a:t>
            </a:r>
          </a:p>
          <a:p>
            <a:pPr marL="0" lvl="1" indent="0" algn="r">
              <a:buClr>
                <a:schemeClr val="accent2"/>
              </a:buClr>
              <a:buSzPct val="100000"/>
              <a:buNone/>
            </a:pPr>
            <a:r>
              <a:rPr lang="en-GB" sz="1500" dirty="0" smtClean="0">
                <a:solidFill>
                  <a:schemeClr val="tx1">
                    <a:lumMod val="90000"/>
                    <a:lumOff val="10000"/>
                  </a:schemeClr>
                </a:solidFill>
                <a:latin typeface="Arial" charset="0"/>
                <a:ea typeface="ＭＳ Ｐゴシック" charset="0"/>
                <a:sym typeface="Wingdings" charset="0"/>
              </a:rPr>
              <a:t>3 – 13 (25) </a:t>
            </a:r>
            <a:r>
              <a:rPr lang="en-GB" sz="1500" dirty="0" err="1" smtClean="0">
                <a:solidFill>
                  <a:schemeClr val="tx1">
                    <a:lumMod val="90000"/>
                    <a:lumOff val="10000"/>
                  </a:schemeClr>
                </a:solidFill>
                <a:latin typeface="Arial" charset="0"/>
                <a:ea typeface="ＭＳ Ｐゴシック" charset="0"/>
                <a:sym typeface="Wingdings" charset="0"/>
              </a:rPr>
              <a:t>keV</a:t>
            </a:r>
            <a:endParaRPr lang="en-GB" sz="1500" dirty="0" smtClean="0">
              <a:solidFill>
                <a:schemeClr val="tx1">
                  <a:lumMod val="90000"/>
                  <a:lumOff val="10000"/>
                </a:schemeClr>
              </a:solidFill>
              <a:latin typeface="Arial" charset="0"/>
              <a:ea typeface="ＭＳ Ｐゴシック" charset="0"/>
              <a:sym typeface="Wingdings" charset="0"/>
            </a:endParaRP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Dynamic Range</a:t>
            </a:r>
          </a:p>
          <a:p>
            <a:pPr marL="0" lvl="1" indent="0" algn="ctr">
              <a:buClr>
                <a:schemeClr val="accent2"/>
              </a:buClr>
              <a:buSzPct val="100000"/>
              <a:buNone/>
            </a:pPr>
            <a:r>
              <a:rPr lang="en-GB" sz="1500" dirty="0" smtClean="0">
                <a:solidFill>
                  <a:schemeClr val="tx1">
                    <a:lumMod val="90000"/>
                    <a:lumOff val="10000"/>
                  </a:schemeClr>
                </a:solidFill>
                <a:latin typeface="Arial" charset="0"/>
                <a:ea typeface="ＭＳ Ｐゴシック" charset="0"/>
                <a:sym typeface="Wingdings" charset="0"/>
              </a:rPr>
              <a:t>10</a:t>
            </a:r>
            <a:r>
              <a:rPr lang="en-GB" sz="1500" baseline="30000" dirty="0" smtClean="0">
                <a:solidFill>
                  <a:schemeClr val="tx1">
                    <a:lumMod val="90000"/>
                    <a:lumOff val="10000"/>
                  </a:schemeClr>
                </a:solidFill>
                <a:latin typeface="Arial" charset="0"/>
                <a:ea typeface="ＭＳ Ｐゴシック" charset="0"/>
                <a:sym typeface="Wingdings" charset="0"/>
              </a:rPr>
              <a:t>4 </a:t>
            </a:r>
            <a:r>
              <a:rPr lang="en-GB" sz="1500" dirty="0" err="1">
                <a:solidFill>
                  <a:schemeClr val="tx1">
                    <a:lumMod val="90000"/>
                    <a:lumOff val="10000"/>
                  </a:schemeClr>
                </a:solidFill>
                <a:latin typeface="Arial" charset="0"/>
                <a:ea typeface="ＭＳ Ｐゴシック" charset="0"/>
                <a:sym typeface="Wingdings" charset="0"/>
              </a:rPr>
              <a:t>p</a:t>
            </a:r>
            <a:r>
              <a:rPr lang="en-GB" sz="1500" dirty="0" err="1" smtClean="0">
                <a:solidFill>
                  <a:schemeClr val="tx1">
                    <a:lumMod val="90000"/>
                    <a:lumOff val="10000"/>
                  </a:schemeClr>
                </a:solidFill>
                <a:latin typeface="Arial" charset="0"/>
                <a:ea typeface="ＭＳ Ｐゴシック" charset="0"/>
                <a:sym typeface="Wingdings" charset="0"/>
              </a:rPr>
              <a:t>h</a:t>
            </a:r>
            <a:r>
              <a:rPr lang="en-GB" sz="1500" dirty="0" smtClean="0">
                <a:solidFill>
                  <a:schemeClr val="tx1">
                    <a:lumMod val="90000"/>
                    <a:lumOff val="10000"/>
                  </a:schemeClr>
                </a:solidFill>
                <a:latin typeface="Arial" charset="0"/>
                <a:ea typeface="ＭＳ Ｐゴシック" charset="0"/>
                <a:sym typeface="Wingdings" charset="0"/>
              </a:rPr>
              <a:t>/</a:t>
            </a:r>
            <a:r>
              <a:rPr lang="en-GB" sz="1500" dirty="0" err="1" smtClean="0">
                <a:solidFill>
                  <a:schemeClr val="tx1">
                    <a:lumMod val="90000"/>
                    <a:lumOff val="10000"/>
                  </a:schemeClr>
                </a:solidFill>
                <a:latin typeface="Arial" charset="0"/>
                <a:ea typeface="ＭＳ Ｐゴシック" charset="0"/>
                <a:sym typeface="Wingdings" charset="0"/>
              </a:rPr>
              <a:t>px</a:t>
            </a:r>
            <a:r>
              <a:rPr lang="en-GB" sz="1500" dirty="0" smtClean="0">
                <a:solidFill>
                  <a:schemeClr val="tx1">
                    <a:lumMod val="90000"/>
                    <a:lumOff val="10000"/>
                  </a:schemeClr>
                </a:solidFill>
                <a:latin typeface="Arial" charset="0"/>
                <a:ea typeface="ＭＳ Ｐゴシック" charset="0"/>
                <a:sym typeface="Wingdings" charset="0"/>
              </a:rPr>
              <a:t>/pulse@12 </a:t>
            </a:r>
            <a:r>
              <a:rPr lang="en-GB" sz="1500" dirty="0" err="1" smtClean="0">
                <a:solidFill>
                  <a:schemeClr val="tx1">
                    <a:lumMod val="90000"/>
                    <a:lumOff val="10000"/>
                  </a:schemeClr>
                </a:solidFill>
                <a:latin typeface="Arial" charset="0"/>
                <a:ea typeface="ＭＳ Ｐゴシック" charset="0"/>
                <a:sym typeface="Wingdings" charset="0"/>
              </a:rPr>
              <a:t>keV</a:t>
            </a:r>
            <a:endParaRPr lang="en-GB" sz="1500" dirty="0" smtClean="0">
              <a:solidFill>
                <a:schemeClr val="tx1">
                  <a:lumMod val="90000"/>
                  <a:lumOff val="10000"/>
                </a:schemeClr>
              </a:solidFill>
              <a:latin typeface="Arial" charset="0"/>
              <a:ea typeface="ＭＳ Ｐゴシック" charset="0"/>
              <a:sym typeface="Wingdings" charset="0"/>
            </a:endParaRP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Single Photon Sens.</a:t>
            </a:r>
          </a:p>
          <a:p>
            <a:pPr marL="0" lvl="1" indent="0" algn="r">
              <a:buClr>
                <a:schemeClr val="accent2"/>
              </a:buClr>
              <a:buSzPct val="100000"/>
              <a:buNone/>
            </a:pPr>
            <a:r>
              <a:rPr lang="en-GB" sz="1500" dirty="0" smtClean="0">
                <a:solidFill>
                  <a:schemeClr val="tx1">
                    <a:lumMod val="90000"/>
                    <a:lumOff val="10000"/>
                  </a:schemeClr>
                </a:solidFill>
                <a:latin typeface="Arial" charset="0"/>
                <a:ea typeface="ＭＳ Ｐゴシック" charset="0"/>
                <a:sym typeface="Wingdings" charset="0"/>
              </a:rPr>
              <a:t>Yes</a:t>
            </a: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Memory</a:t>
            </a:r>
            <a:r>
              <a:rPr lang="en-GB" sz="1500" dirty="0">
                <a:solidFill>
                  <a:schemeClr val="tx1">
                    <a:lumMod val="90000"/>
                    <a:lumOff val="10000"/>
                  </a:schemeClr>
                </a:solidFill>
                <a:latin typeface="Arial" charset="0"/>
                <a:ea typeface="ＭＳ Ｐゴシック" charset="0"/>
                <a:sym typeface="Wingdings" charset="0"/>
              </a:rPr>
              <a:t>     </a:t>
            </a:r>
            <a:r>
              <a:rPr lang="en-GB" sz="1500" dirty="0" smtClean="0">
                <a:solidFill>
                  <a:schemeClr val="tx1">
                    <a:lumMod val="90000"/>
                    <a:lumOff val="10000"/>
                  </a:schemeClr>
                </a:solidFill>
                <a:latin typeface="Arial" charset="0"/>
                <a:ea typeface="ＭＳ Ｐゴシック" charset="0"/>
                <a:sym typeface="Wingdings" charset="0"/>
              </a:rPr>
              <a:t>≈</a:t>
            </a:r>
            <a:r>
              <a:rPr lang="en-GB" sz="1500" dirty="0">
                <a:solidFill>
                  <a:schemeClr val="tx1">
                    <a:lumMod val="90000"/>
                    <a:lumOff val="10000"/>
                  </a:schemeClr>
                </a:solidFill>
                <a:latin typeface="Arial" charset="0"/>
                <a:ea typeface="ＭＳ Ｐゴシック" charset="0"/>
                <a:sym typeface="Wingdings" charset="0"/>
              </a:rPr>
              <a:t>380 </a:t>
            </a:r>
            <a:r>
              <a:rPr lang="en-GB" sz="1500" dirty="0" smtClean="0">
                <a:solidFill>
                  <a:schemeClr val="tx1">
                    <a:lumMod val="90000"/>
                    <a:lumOff val="10000"/>
                  </a:schemeClr>
                </a:solidFill>
                <a:latin typeface="Arial" charset="0"/>
                <a:ea typeface="ＭＳ Ｐゴシック" charset="0"/>
                <a:sym typeface="Wingdings" charset="0"/>
              </a:rPr>
              <a:t>images</a:t>
            </a: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Pixel Size</a:t>
            </a:r>
            <a:r>
              <a:rPr lang="en-GB" sz="1500" dirty="0" smtClean="0">
                <a:solidFill>
                  <a:schemeClr val="tx1">
                    <a:lumMod val="90000"/>
                    <a:lumOff val="10000"/>
                  </a:schemeClr>
                </a:solidFill>
                <a:latin typeface="Arial" charset="0"/>
                <a:ea typeface="ＭＳ Ｐゴシック" charset="0"/>
                <a:sym typeface="Wingdings" charset="0"/>
              </a:rPr>
              <a:t> 200×200 μm</a:t>
            </a:r>
            <a:r>
              <a:rPr lang="en-GB" sz="1500" baseline="30000" dirty="0" smtClean="0">
                <a:solidFill>
                  <a:schemeClr val="tx1">
                    <a:lumMod val="90000"/>
                    <a:lumOff val="10000"/>
                  </a:schemeClr>
                </a:solidFill>
                <a:latin typeface="Arial" charset="0"/>
                <a:ea typeface="ＭＳ Ｐゴシック" charset="0"/>
                <a:sym typeface="Wingdings" charset="0"/>
              </a:rPr>
              <a:t>2</a:t>
            </a:r>
          </a:p>
        </p:txBody>
      </p:sp>
      <p:sp>
        <p:nvSpPr>
          <p:cNvPr id="9" name="Rectangle 15"/>
          <p:cNvSpPr txBox="1">
            <a:spLocks noChangeAspect="1" noChangeArrowheads="1"/>
          </p:cNvSpPr>
          <p:nvPr/>
        </p:nvSpPr>
        <p:spPr bwMode="auto">
          <a:xfrm>
            <a:off x="4343065" y="1073728"/>
            <a:ext cx="4653881" cy="58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SzPct val="100000"/>
              <a:buNone/>
            </a:pPr>
            <a:r>
              <a:rPr lang="en-US" sz="1800" b="1" dirty="0" smtClean="0">
                <a:solidFill>
                  <a:srgbClr val="FD930A"/>
                </a:solidFill>
              </a:rPr>
              <a:t>DePFET Sensor with Signal </a:t>
            </a:r>
            <a:r>
              <a:rPr lang="en-US" sz="1800" b="1" dirty="0" err="1" smtClean="0">
                <a:solidFill>
                  <a:srgbClr val="FD930A"/>
                </a:solidFill>
              </a:rPr>
              <a:t>Compres-sion</a:t>
            </a:r>
            <a:r>
              <a:rPr lang="en-US" sz="1800" b="1" dirty="0" smtClean="0">
                <a:solidFill>
                  <a:srgbClr val="FD930A"/>
                </a:solidFill>
              </a:rPr>
              <a:t> (DSSC)</a:t>
            </a:r>
            <a:endParaRPr lang="en-GB" sz="1800" baseline="30000" dirty="0" smtClean="0">
              <a:solidFill>
                <a:srgbClr val="FD930A"/>
              </a:solidFill>
              <a:latin typeface="Arial" charset="0"/>
              <a:ea typeface="ＭＳ Ｐゴシック" charset="0"/>
              <a:sym typeface="Wingdings" charset="0"/>
            </a:endParaRPr>
          </a:p>
        </p:txBody>
      </p:sp>
      <p:sp>
        <p:nvSpPr>
          <p:cNvPr id="10" name="Rectangle 15"/>
          <p:cNvSpPr txBox="1">
            <a:spLocks noChangeAspect="1" noChangeArrowheads="1"/>
          </p:cNvSpPr>
          <p:nvPr/>
        </p:nvSpPr>
        <p:spPr bwMode="auto">
          <a:xfrm>
            <a:off x="6390106" y="1520239"/>
            <a:ext cx="2652294" cy="228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lvl="1" indent="0">
              <a:buClr>
                <a:schemeClr val="accent2"/>
              </a:buClr>
              <a:buSzPct val="100000"/>
              <a:buNone/>
            </a:pPr>
            <a:r>
              <a:rPr lang="en-GB" sz="1500" b="1" dirty="0" smtClean="0">
                <a:solidFill>
                  <a:srgbClr val="372167"/>
                </a:solidFill>
                <a:latin typeface="Arial" charset="0"/>
                <a:ea typeface="ＭＳ Ｐゴシック" charset="0"/>
                <a:sym typeface="Wingdings" charset="0"/>
              </a:rPr>
              <a:t>Energy Range</a:t>
            </a:r>
          </a:p>
          <a:p>
            <a:pPr marL="0" lvl="1" indent="0" algn="r">
              <a:buClr>
                <a:schemeClr val="accent2"/>
              </a:buClr>
              <a:buSzPct val="100000"/>
              <a:buNone/>
            </a:pPr>
            <a:r>
              <a:rPr lang="en-GB" sz="1500" dirty="0" smtClean="0">
                <a:solidFill>
                  <a:srgbClr val="372167"/>
                </a:solidFill>
                <a:latin typeface="Arial" charset="0"/>
                <a:ea typeface="ＭＳ Ｐゴシック" charset="0"/>
                <a:sym typeface="Wingdings" charset="0"/>
              </a:rPr>
              <a:t>0.5 – 6 (25) </a:t>
            </a:r>
            <a:r>
              <a:rPr lang="en-GB" sz="1500" dirty="0" err="1" smtClean="0">
                <a:solidFill>
                  <a:srgbClr val="372167"/>
                </a:solidFill>
                <a:latin typeface="Arial" charset="0"/>
                <a:ea typeface="ＭＳ Ｐゴシック" charset="0"/>
                <a:sym typeface="Wingdings" charset="0"/>
              </a:rPr>
              <a:t>keV</a:t>
            </a:r>
            <a:endParaRPr lang="en-GB" sz="1500" dirty="0" smtClean="0">
              <a:solidFill>
                <a:srgbClr val="372167"/>
              </a:solidFill>
              <a:latin typeface="Arial" charset="0"/>
              <a:ea typeface="ＭＳ Ｐゴシック" charset="0"/>
              <a:sym typeface="Wingdings" charset="0"/>
            </a:endParaRPr>
          </a:p>
          <a:p>
            <a:pPr marL="0" lvl="1" indent="0">
              <a:buClr>
                <a:schemeClr val="accent2"/>
              </a:buClr>
              <a:buSzPct val="100000"/>
              <a:buNone/>
            </a:pPr>
            <a:r>
              <a:rPr lang="en-GB" sz="1500" b="1" dirty="0" smtClean="0">
                <a:solidFill>
                  <a:srgbClr val="372167"/>
                </a:solidFill>
                <a:latin typeface="Arial" charset="0"/>
                <a:ea typeface="ＭＳ Ｐゴシック" charset="0"/>
                <a:sym typeface="Wingdings" charset="0"/>
              </a:rPr>
              <a:t>Dynamic Range</a:t>
            </a:r>
          </a:p>
          <a:p>
            <a:pPr marL="0" lvl="1" indent="0" algn="r">
              <a:buClr>
                <a:schemeClr val="accent2"/>
              </a:buClr>
              <a:buSzPct val="100000"/>
              <a:buNone/>
            </a:pPr>
            <a:r>
              <a:rPr lang="en-GB" sz="1400" dirty="0" smtClean="0">
                <a:solidFill>
                  <a:srgbClr val="372167"/>
                </a:solidFill>
                <a:latin typeface="Arial" charset="0"/>
                <a:ea typeface="ＭＳ Ｐゴシック" charset="0"/>
                <a:sym typeface="Wingdings" charset="0"/>
              </a:rPr>
              <a:t>6000 </a:t>
            </a:r>
            <a:r>
              <a:rPr lang="en-GB" sz="1400" dirty="0" err="1" smtClean="0">
                <a:solidFill>
                  <a:srgbClr val="372167"/>
                </a:solidFill>
                <a:latin typeface="Arial" charset="0"/>
                <a:ea typeface="ＭＳ Ｐゴシック" charset="0"/>
                <a:sym typeface="Wingdings" charset="0"/>
              </a:rPr>
              <a:t>ph</a:t>
            </a:r>
            <a:r>
              <a:rPr lang="en-GB" sz="1400" dirty="0" smtClean="0">
                <a:solidFill>
                  <a:srgbClr val="372167"/>
                </a:solidFill>
                <a:latin typeface="Arial" charset="0"/>
                <a:ea typeface="ＭＳ Ｐゴシック" charset="0"/>
                <a:sym typeface="Wingdings" charset="0"/>
              </a:rPr>
              <a:t>/</a:t>
            </a:r>
            <a:r>
              <a:rPr lang="en-GB" sz="1400" dirty="0" err="1" smtClean="0">
                <a:solidFill>
                  <a:srgbClr val="372167"/>
                </a:solidFill>
                <a:latin typeface="Arial" charset="0"/>
                <a:ea typeface="ＭＳ Ｐゴシック" charset="0"/>
                <a:sym typeface="Wingdings" charset="0"/>
              </a:rPr>
              <a:t>px</a:t>
            </a:r>
            <a:r>
              <a:rPr lang="en-GB" sz="1400" dirty="0" smtClean="0">
                <a:solidFill>
                  <a:srgbClr val="372167"/>
                </a:solidFill>
                <a:latin typeface="Arial" charset="0"/>
                <a:ea typeface="ＭＳ Ｐゴシック" charset="0"/>
                <a:sym typeface="Wingdings" charset="0"/>
              </a:rPr>
              <a:t>/pulse@1 </a:t>
            </a:r>
            <a:r>
              <a:rPr lang="en-GB" sz="1400" dirty="0" err="1" smtClean="0">
                <a:solidFill>
                  <a:srgbClr val="372167"/>
                </a:solidFill>
                <a:latin typeface="Arial" charset="0"/>
                <a:ea typeface="ＭＳ Ｐゴシック" charset="0"/>
                <a:sym typeface="Wingdings" charset="0"/>
              </a:rPr>
              <a:t>keV</a:t>
            </a:r>
            <a:endParaRPr lang="en-GB" sz="1400" dirty="0" smtClean="0">
              <a:solidFill>
                <a:srgbClr val="372167"/>
              </a:solidFill>
              <a:latin typeface="Arial" charset="0"/>
              <a:ea typeface="ＭＳ Ｐゴシック" charset="0"/>
              <a:sym typeface="Wingdings" charset="0"/>
            </a:endParaRPr>
          </a:p>
          <a:p>
            <a:pPr marL="0" lvl="1" indent="0">
              <a:buClr>
                <a:schemeClr val="accent2"/>
              </a:buClr>
              <a:buSzPct val="100000"/>
              <a:buNone/>
            </a:pPr>
            <a:r>
              <a:rPr lang="en-GB" sz="1500" b="1" dirty="0" smtClean="0">
                <a:solidFill>
                  <a:srgbClr val="372167"/>
                </a:solidFill>
                <a:latin typeface="Arial" charset="0"/>
                <a:ea typeface="ＭＳ Ｐゴシック" charset="0"/>
                <a:sym typeface="Wingdings" charset="0"/>
              </a:rPr>
              <a:t>Single Photon Sens.</a:t>
            </a:r>
          </a:p>
          <a:p>
            <a:pPr marL="0" lvl="1" indent="0" algn="r">
              <a:buClr>
                <a:schemeClr val="accent2"/>
              </a:buClr>
              <a:buSzPct val="100000"/>
              <a:buNone/>
            </a:pPr>
            <a:r>
              <a:rPr lang="en-GB" sz="1500" dirty="0" smtClean="0">
                <a:solidFill>
                  <a:srgbClr val="372167"/>
                </a:solidFill>
                <a:latin typeface="Arial" charset="0"/>
                <a:ea typeface="ＭＳ Ｐゴシック" charset="0"/>
                <a:sym typeface="Wingdings" charset="0"/>
              </a:rPr>
              <a:t>Yes</a:t>
            </a:r>
          </a:p>
          <a:p>
            <a:pPr marL="0" lvl="1" indent="0">
              <a:buClr>
                <a:schemeClr val="accent2"/>
              </a:buClr>
              <a:buSzPct val="100000"/>
              <a:buNone/>
            </a:pPr>
            <a:r>
              <a:rPr lang="en-GB" sz="1500" b="1" dirty="0" smtClean="0">
                <a:solidFill>
                  <a:srgbClr val="372167"/>
                </a:solidFill>
                <a:latin typeface="Arial" charset="0"/>
                <a:ea typeface="ＭＳ Ｐゴシック" charset="0"/>
                <a:sym typeface="Wingdings" charset="0"/>
              </a:rPr>
              <a:t>Memory</a:t>
            </a:r>
            <a:r>
              <a:rPr lang="en-GB" sz="1500" dirty="0" smtClean="0">
                <a:solidFill>
                  <a:srgbClr val="372167"/>
                </a:solidFill>
                <a:latin typeface="Arial" charset="0"/>
                <a:ea typeface="ＭＳ Ｐゴシック" charset="0"/>
                <a:sym typeface="Wingdings" charset="0"/>
              </a:rPr>
              <a:t>         </a:t>
            </a:r>
            <a:r>
              <a:rPr lang="en-GB" sz="1500" dirty="0">
                <a:solidFill>
                  <a:schemeClr val="tx1">
                    <a:lumMod val="90000"/>
                    <a:lumOff val="10000"/>
                  </a:schemeClr>
                </a:solidFill>
                <a:latin typeface="Arial" charset="0"/>
                <a:ea typeface="ＭＳ Ｐゴシック" charset="0"/>
                <a:sym typeface="Wingdings" charset="0"/>
              </a:rPr>
              <a:t>≈</a:t>
            </a:r>
            <a:r>
              <a:rPr lang="en-GB" sz="1500" dirty="0" smtClean="0">
                <a:solidFill>
                  <a:srgbClr val="372167"/>
                </a:solidFill>
                <a:latin typeface="Arial" charset="0"/>
                <a:ea typeface="ＭＳ Ｐゴシック" charset="0"/>
                <a:sym typeface="Wingdings" charset="0"/>
              </a:rPr>
              <a:t>800 images</a:t>
            </a:r>
          </a:p>
          <a:p>
            <a:pPr marL="0" lvl="1" indent="0">
              <a:buClr>
                <a:schemeClr val="accent2"/>
              </a:buClr>
              <a:buSzPct val="100000"/>
              <a:buNone/>
            </a:pPr>
            <a:r>
              <a:rPr lang="en-GB" sz="1500" b="1" dirty="0" smtClean="0">
                <a:solidFill>
                  <a:srgbClr val="372167"/>
                </a:solidFill>
                <a:latin typeface="Arial" charset="0"/>
                <a:ea typeface="ＭＳ Ｐゴシック" charset="0"/>
                <a:sym typeface="Wingdings" charset="0"/>
              </a:rPr>
              <a:t>Pixel Size </a:t>
            </a:r>
            <a:r>
              <a:rPr lang="en-GB" sz="1500" dirty="0" smtClean="0">
                <a:solidFill>
                  <a:srgbClr val="372167"/>
                </a:solidFill>
                <a:latin typeface="Arial" charset="0"/>
                <a:ea typeface="ＭＳ Ｐゴシック" charset="0"/>
                <a:sym typeface="Wingdings" charset="0"/>
              </a:rPr>
              <a:t>    </a:t>
            </a:r>
            <a:r>
              <a:rPr lang="en-GB" sz="1500" dirty="0" smtClean="0">
                <a:solidFill>
                  <a:schemeClr val="tx1">
                    <a:lumMod val="90000"/>
                    <a:lumOff val="10000"/>
                  </a:schemeClr>
                </a:solidFill>
                <a:latin typeface="Arial" charset="0"/>
                <a:ea typeface="ＭＳ Ｐゴシック" charset="0"/>
                <a:sym typeface="Wingdings" charset="0"/>
              </a:rPr>
              <a:t>236×236 μm</a:t>
            </a:r>
            <a:r>
              <a:rPr lang="en-GB" sz="1500" baseline="30000" dirty="0" smtClean="0">
                <a:solidFill>
                  <a:schemeClr val="tx1">
                    <a:lumMod val="90000"/>
                    <a:lumOff val="10000"/>
                  </a:schemeClr>
                </a:solidFill>
                <a:latin typeface="Arial" charset="0"/>
                <a:ea typeface="ＭＳ Ｐゴシック" charset="0"/>
                <a:sym typeface="Wingdings" charset="0"/>
              </a:rPr>
              <a:t>2</a:t>
            </a:r>
          </a:p>
        </p:txBody>
      </p:sp>
      <p:sp>
        <p:nvSpPr>
          <p:cNvPr id="12" name="Title 1"/>
          <p:cNvSpPr>
            <a:spLocks noGrp="1"/>
          </p:cNvSpPr>
          <p:nvPr>
            <p:ph type="title"/>
          </p:nvPr>
        </p:nvSpPr>
        <p:spPr>
          <a:xfrm>
            <a:off x="1093788" y="541338"/>
            <a:ext cx="7283450" cy="481012"/>
          </a:xfrm>
        </p:spPr>
        <p:txBody>
          <a:bodyPr/>
          <a:lstStyle/>
          <a:p>
            <a:r>
              <a:rPr lang="en-US" dirty="0" smtClean="0"/>
              <a:t>Detectors for Day One Operation at XFEL.EU</a:t>
            </a:r>
            <a:endParaRPr lang="en-US" dirty="0"/>
          </a:p>
        </p:txBody>
      </p:sp>
      <p:sp>
        <p:nvSpPr>
          <p:cNvPr id="13" name="Rectangle 15"/>
          <p:cNvSpPr txBox="1">
            <a:spLocks noChangeAspect="1" noChangeArrowheads="1"/>
          </p:cNvSpPr>
          <p:nvPr/>
        </p:nvSpPr>
        <p:spPr bwMode="auto">
          <a:xfrm>
            <a:off x="-133680" y="3779506"/>
            <a:ext cx="4585368" cy="31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SzPct val="100000"/>
              <a:buNone/>
            </a:pPr>
            <a:r>
              <a:rPr lang="en-US" sz="1800" b="1" dirty="0" smtClean="0">
                <a:solidFill>
                  <a:srgbClr val="FD930A"/>
                </a:solidFill>
              </a:rPr>
              <a:t>Large Pixel Detector (LPD)</a:t>
            </a:r>
            <a:endParaRPr lang="en-GB" sz="1600" baseline="30000" dirty="0" smtClean="0">
              <a:solidFill>
                <a:srgbClr val="FD930A"/>
              </a:solidFill>
              <a:latin typeface="Arial" charset="0"/>
              <a:ea typeface="ＭＳ Ｐゴシック" charset="0"/>
              <a:sym typeface="Wingdings" charset="0"/>
            </a:endParaRPr>
          </a:p>
        </p:txBody>
      </p:sp>
      <p:sp>
        <p:nvSpPr>
          <p:cNvPr id="15" name="Rectangle 15"/>
          <p:cNvSpPr txBox="1">
            <a:spLocks noChangeAspect="1" noChangeArrowheads="1"/>
          </p:cNvSpPr>
          <p:nvPr/>
        </p:nvSpPr>
        <p:spPr bwMode="auto">
          <a:xfrm>
            <a:off x="1697790" y="4132350"/>
            <a:ext cx="2513264" cy="227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Energy Range</a:t>
            </a:r>
          </a:p>
          <a:p>
            <a:pPr marL="0" lvl="1" indent="0" algn="r">
              <a:buClr>
                <a:schemeClr val="accent2"/>
              </a:buClr>
              <a:buSzPct val="100000"/>
              <a:buNone/>
            </a:pPr>
            <a:r>
              <a:rPr lang="en-GB" sz="1500" dirty="0" smtClean="0">
                <a:solidFill>
                  <a:schemeClr val="tx1">
                    <a:lumMod val="90000"/>
                    <a:lumOff val="10000"/>
                  </a:schemeClr>
                </a:solidFill>
                <a:latin typeface="Arial" charset="0"/>
                <a:ea typeface="ＭＳ Ｐゴシック" charset="0"/>
                <a:sym typeface="Wingdings" charset="0"/>
              </a:rPr>
              <a:t>3 – 13 (25) </a:t>
            </a:r>
            <a:r>
              <a:rPr lang="en-GB" sz="1500" dirty="0" err="1" smtClean="0">
                <a:solidFill>
                  <a:schemeClr val="tx1">
                    <a:lumMod val="90000"/>
                    <a:lumOff val="10000"/>
                  </a:schemeClr>
                </a:solidFill>
                <a:latin typeface="Arial" charset="0"/>
                <a:ea typeface="ＭＳ Ｐゴシック" charset="0"/>
                <a:sym typeface="Wingdings" charset="0"/>
              </a:rPr>
              <a:t>keV</a:t>
            </a:r>
            <a:endParaRPr lang="en-GB" sz="1500" dirty="0" smtClean="0">
              <a:solidFill>
                <a:schemeClr val="tx1">
                  <a:lumMod val="90000"/>
                  <a:lumOff val="10000"/>
                </a:schemeClr>
              </a:solidFill>
              <a:latin typeface="Arial" charset="0"/>
              <a:ea typeface="ＭＳ Ｐゴシック" charset="0"/>
              <a:sym typeface="Wingdings" charset="0"/>
            </a:endParaRP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Dynamic Range</a:t>
            </a:r>
          </a:p>
          <a:p>
            <a:pPr marL="0" lvl="1" indent="0" algn="r">
              <a:buClr>
                <a:schemeClr val="accent2"/>
              </a:buClr>
              <a:buSzPct val="100000"/>
              <a:buNone/>
            </a:pPr>
            <a:r>
              <a:rPr lang="en-GB" sz="1500" dirty="0" smtClean="0">
                <a:solidFill>
                  <a:schemeClr val="tx1">
                    <a:lumMod val="90000"/>
                    <a:lumOff val="10000"/>
                  </a:schemeClr>
                </a:solidFill>
                <a:latin typeface="Arial" charset="0"/>
                <a:ea typeface="ＭＳ Ｐゴシック" charset="0"/>
                <a:sym typeface="Wingdings" charset="0"/>
              </a:rPr>
              <a:t>10</a:t>
            </a:r>
            <a:r>
              <a:rPr lang="en-GB" sz="1500" baseline="30000" dirty="0">
                <a:solidFill>
                  <a:schemeClr val="tx1">
                    <a:lumMod val="90000"/>
                    <a:lumOff val="10000"/>
                  </a:schemeClr>
                </a:solidFill>
                <a:latin typeface="Arial" charset="0"/>
                <a:ea typeface="ＭＳ Ｐゴシック" charset="0"/>
                <a:sym typeface="Wingdings" charset="0"/>
              </a:rPr>
              <a:t>5</a:t>
            </a:r>
            <a:r>
              <a:rPr lang="en-GB" sz="1500" baseline="30000" dirty="0" smtClean="0">
                <a:solidFill>
                  <a:schemeClr val="tx1">
                    <a:lumMod val="90000"/>
                    <a:lumOff val="10000"/>
                  </a:schemeClr>
                </a:solidFill>
                <a:latin typeface="Arial" charset="0"/>
                <a:ea typeface="ＭＳ Ｐゴシック" charset="0"/>
                <a:sym typeface="Wingdings" charset="0"/>
              </a:rPr>
              <a:t> </a:t>
            </a:r>
            <a:r>
              <a:rPr lang="en-GB" sz="1500" dirty="0" err="1">
                <a:solidFill>
                  <a:schemeClr val="tx1">
                    <a:lumMod val="90000"/>
                    <a:lumOff val="10000"/>
                  </a:schemeClr>
                </a:solidFill>
                <a:latin typeface="Arial" charset="0"/>
                <a:ea typeface="ＭＳ Ｐゴシック" charset="0"/>
                <a:sym typeface="Wingdings" charset="0"/>
              </a:rPr>
              <a:t>p</a:t>
            </a:r>
            <a:r>
              <a:rPr lang="en-GB" sz="1500" dirty="0" err="1" smtClean="0">
                <a:solidFill>
                  <a:schemeClr val="tx1">
                    <a:lumMod val="90000"/>
                    <a:lumOff val="10000"/>
                  </a:schemeClr>
                </a:solidFill>
                <a:latin typeface="Arial" charset="0"/>
                <a:ea typeface="ＭＳ Ｐゴシック" charset="0"/>
                <a:sym typeface="Wingdings" charset="0"/>
              </a:rPr>
              <a:t>h</a:t>
            </a:r>
            <a:r>
              <a:rPr lang="en-GB" sz="1500" dirty="0" smtClean="0">
                <a:solidFill>
                  <a:schemeClr val="tx1">
                    <a:lumMod val="90000"/>
                    <a:lumOff val="10000"/>
                  </a:schemeClr>
                </a:solidFill>
                <a:latin typeface="Arial" charset="0"/>
                <a:ea typeface="ＭＳ Ｐゴシック" charset="0"/>
                <a:sym typeface="Wingdings" charset="0"/>
              </a:rPr>
              <a:t>/</a:t>
            </a:r>
            <a:r>
              <a:rPr lang="en-GB" sz="1500" dirty="0" err="1" smtClean="0">
                <a:solidFill>
                  <a:schemeClr val="tx1">
                    <a:lumMod val="90000"/>
                    <a:lumOff val="10000"/>
                  </a:schemeClr>
                </a:solidFill>
                <a:latin typeface="Arial" charset="0"/>
                <a:ea typeface="ＭＳ Ｐゴシック" charset="0"/>
                <a:sym typeface="Wingdings" charset="0"/>
              </a:rPr>
              <a:t>px</a:t>
            </a:r>
            <a:r>
              <a:rPr lang="en-GB" sz="1500" dirty="0" smtClean="0">
                <a:solidFill>
                  <a:schemeClr val="tx1">
                    <a:lumMod val="90000"/>
                    <a:lumOff val="10000"/>
                  </a:schemeClr>
                </a:solidFill>
                <a:latin typeface="Arial" charset="0"/>
                <a:ea typeface="ＭＳ Ｐゴシック" charset="0"/>
                <a:sym typeface="Wingdings" charset="0"/>
              </a:rPr>
              <a:t>/pulse@12 keV</a:t>
            </a: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Single Photon Sens.</a:t>
            </a:r>
          </a:p>
          <a:p>
            <a:pPr marL="0" lvl="1" indent="0" algn="r">
              <a:buClr>
                <a:schemeClr val="accent2"/>
              </a:buClr>
              <a:buSzPct val="100000"/>
              <a:buNone/>
            </a:pPr>
            <a:r>
              <a:rPr lang="en-GB" sz="1500" dirty="0" smtClean="0">
                <a:solidFill>
                  <a:schemeClr val="tx1">
                    <a:lumMod val="90000"/>
                    <a:lumOff val="10000"/>
                  </a:schemeClr>
                </a:solidFill>
                <a:latin typeface="Arial" charset="0"/>
                <a:ea typeface="ＭＳ Ｐゴシック" charset="0"/>
                <a:sym typeface="Wingdings" charset="0"/>
              </a:rPr>
              <a:t>Yes</a:t>
            </a: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Memory</a:t>
            </a:r>
            <a:r>
              <a:rPr lang="en-GB" sz="1500" dirty="0">
                <a:solidFill>
                  <a:schemeClr val="tx1">
                    <a:lumMod val="90000"/>
                    <a:lumOff val="10000"/>
                  </a:schemeClr>
                </a:solidFill>
                <a:latin typeface="Arial" charset="0"/>
                <a:ea typeface="ＭＳ Ｐゴシック" charset="0"/>
                <a:sym typeface="Wingdings" charset="0"/>
              </a:rPr>
              <a:t>      </a:t>
            </a:r>
            <a:r>
              <a:rPr lang="en-GB" sz="1500" dirty="0" smtClean="0">
                <a:solidFill>
                  <a:schemeClr val="tx1">
                    <a:lumMod val="90000"/>
                    <a:lumOff val="10000"/>
                  </a:schemeClr>
                </a:solidFill>
                <a:latin typeface="Arial" charset="0"/>
                <a:ea typeface="ＭＳ Ｐゴシック" charset="0"/>
                <a:sym typeface="Wingdings" charset="0"/>
              </a:rPr>
              <a:t>≈</a:t>
            </a:r>
            <a:r>
              <a:rPr lang="en-GB" sz="1500" dirty="0">
                <a:solidFill>
                  <a:schemeClr val="tx1">
                    <a:lumMod val="90000"/>
                    <a:lumOff val="10000"/>
                  </a:schemeClr>
                </a:solidFill>
                <a:latin typeface="Arial" charset="0"/>
                <a:ea typeface="ＭＳ Ｐゴシック" charset="0"/>
                <a:sym typeface="Wingdings" charset="0"/>
              </a:rPr>
              <a:t>512 </a:t>
            </a:r>
            <a:r>
              <a:rPr lang="en-GB" sz="1500" dirty="0" smtClean="0">
                <a:solidFill>
                  <a:schemeClr val="tx1">
                    <a:lumMod val="90000"/>
                    <a:lumOff val="10000"/>
                  </a:schemeClr>
                </a:solidFill>
                <a:latin typeface="Arial" charset="0"/>
                <a:ea typeface="ＭＳ Ｐゴシック" charset="0"/>
                <a:sym typeface="Wingdings" charset="0"/>
              </a:rPr>
              <a:t>images</a:t>
            </a:r>
          </a:p>
          <a:p>
            <a:pPr marL="0" lvl="1" indent="0">
              <a:buClr>
                <a:schemeClr val="accent2"/>
              </a:buClr>
              <a:buSzPct val="100000"/>
              <a:buNone/>
            </a:pPr>
            <a:r>
              <a:rPr lang="en-GB" sz="1500" b="1" dirty="0" smtClean="0">
                <a:solidFill>
                  <a:schemeClr val="tx1">
                    <a:lumMod val="90000"/>
                    <a:lumOff val="10000"/>
                  </a:schemeClr>
                </a:solidFill>
                <a:latin typeface="Arial" charset="0"/>
                <a:ea typeface="ＭＳ Ｐゴシック" charset="0"/>
                <a:sym typeface="Wingdings" charset="0"/>
              </a:rPr>
              <a:t>Pixel Size</a:t>
            </a:r>
            <a:r>
              <a:rPr lang="en-GB" sz="1500" dirty="0" smtClean="0">
                <a:solidFill>
                  <a:schemeClr val="tx1">
                    <a:lumMod val="90000"/>
                    <a:lumOff val="10000"/>
                  </a:schemeClr>
                </a:solidFill>
                <a:latin typeface="Arial" charset="0"/>
                <a:ea typeface="ＭＳ Ｐゴシック" charset="0"/>
                <a:sym typeface="Wingdings" charset="0"/>
              </a:rPr>
              <a:t>  500×500 μm</a:t>
            </a:r>
            <a:r>
              <a:rPr lang="en-GB" sz="1500" baseline="30000" dirty="0" smtClean="0">
                <a:solidFill>
                  <a:schemeClr val="tx1">
                    <a:lumMod val="90000"/>
                    <a:lumOff val="10000"/>
                  </a:schemeClr>
                </a:solidFill>
                <a:latin typeface="Arial" charset="0"/>
                <a:ea typeface="ＭＳ Ｐゴシック" charset="0"/>
                <a:sym typeface="Wingdings" charset="0"/>
              </a:rPr>
              <a:t>2</a:t>
            </a:r>
          </a:p>
        </p:txBody>
      </p:sp>
      <p:sp>
        <p:nvSpPr>
          <p:cNvPr id="16" name="Rectangle 15"/>
          <p:cNvSpPr txBox="1">
            <a:spLocks noChangeAspect="1" noChangeArrowheads="1"/>
          </p:cNvSpPr>
          <p:nvPr/>
        </p:nvSpPr>
        <p:spPr bwMode="auto">
          <a:xfrm>
            <a:off x="4343065" y="3779506"/>
            <a:ext cx="4379491" cy="3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0" indent="0">
              <a:buSzPct val="100000"/>
              <a:buNone/>
            </a:pPr>
            <a:r>
              <a:rPr lang="en-US" sz="1800" b="1" dirty="0" smtClean="0">
                <a:solidFill>
                  <a:srgbClr val="FD930A"/>
                </a:solidFill>
              </a:rPr>
              <a:t>Other Detectors</a:t>
            </a:r>
            <a:endParaRPr lang="en-GB" sz="1600" baseline="30000" dirty="0" smtClean="0">
              <a:solidFill>
                <a:srgbClr val="FD930A"/>
              </a:solidFill>
              <a:latin typeface="Arial" charset="0"/>
              <a:ea typeface="ＭＳ Ｐゴシック" charset="0"/>
              <a:sym typeface="Wingdings" charset="0"/>
            </a:endParaRPr>
          </a:p>
        </p:txBody>
      </p:sp>
      <p:sp>
        <p:nvSpPr>
          <p:cNvPr id="17" name="Rectangle 15"/>
          <p:cNvSpPr txBox="1">
            <a:spLocks noChangeAspect="1" noChangeArrowheads="1"/>
          </p:cNvSpPr>
          <p:nvPr/>
        </p:nvSpPr>
        <p:spPr bwMode="auto">
          <a:xfrm>
            <a:off x="4318001" y="4151065"/>
            <a:ext cx="4678946" cy="227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marL="285750" lvl="1" indent="-285750">
              <a:buClr>
                <a:schemeClr val="accent2"/>
              </a:buClr>
              <a:buSzPct val="100000"/>
            </a:pPr>
            <a:r>
              <a:rPr lang="en-GB" sz="1800" dirty="0" smtClean="0">
                <a:solidFill>
                  <a:schemeClr val="tx1">
                    <a:lumMod val="90000"/>
                    <a:lumOff val="10000"/>
                  </a:schemeClr>
                </a:solidFill>
                <a:latin typeface="Arial" charset="0"/>
                <a:ea typeface="ＭＳ Ｐゴシック" charset="0"/>
                <a:sym typeface="Wingdings" charset="0"/>
              </a:rPr>
              <a:t>1D detectors for high repetition rate applications</a:t>
            </a:r>
          </a:p>
          <a:p>
            <a:pPr marL="285750" lvl="1" indent="-285750">
              <a:buClr>
                <a:schemeClr val="accent2"/>
              </a:buClr>
              <a:buSzPct val="100000"/>
            </a:pPr>
            <a:r>
              <a:rPr lang="en-GB" sz="1800" dirty="0" smtClean="0">
                <a:solidFill>
                  <a:schemeClr val="tx1">
                    <a:lumMod val="90000"/>
                    <a:lumOff val="10000"/>
                  </a:schemeClr>
                </a:solidFill>
                <a:latin typeface="Arial" charset="0"/>
                <a:ea typeface="ＭＳ Ｐゴシック" charset="0"/>
                <a:sym typeface="Wingdings" charset="0"/>
              </a:rPr>
              <a:t>Small area, low repetition rate, low energy 2D detectors</a:t>
            </a:r>
          </a:p>
          <a:p>
            <a:pPr marL="285750" lvl="1" indent="-285750">
              <a:buClr>
                <a:schemeClr val="accent2"/>
              </a:buClr>
              <a:buSzPct val="100000"/>
            </a:pPr>
            <a:r>
              <a:rPr lang="en-GB" sz="1800" dirty="0" smtClean="0">
                <a:solidFill>
                  <a:schemeClr val="tx1">
                    <a:lumMod val="90000"/>
                    <a:lumOff val="10000"/>
                  </a:schemeClr>
                </a:solidFill>
                <a:latin typeface="Arial" charset="0"/>
                <a:ea typeface="ＭＳ Ｐゴシック" charset="0"/>
                <a:sym typeface="Wingdings" charset="0"/>
              </a:rPr>
              <a:t>CCDs for low speed imaging</a:t>
            </a:r>
          </a:p>
          <a:p>
            <a:pPr marL="285750" lvl="1" indent="-285750">
              <a:buClr>
                <a:schemeClr val="accent2"/>
              </a:buClr>
              <a:buSzPct val="100000"/>
            </a:pPr>
            <a:r>
              <a:rPr lang="en-GB" sz="1800" dirty="0" smtClean="0">
                <a:solidFill>
                  <a:schemeClr val="tx1">
                    <a:lumMod val="90000"/>
                    <a:lumOff val="10000"/>
                  </a:schemeClr>
                </a:solidFill>
                <a:latin typeface="Arial" charset="0"/>
                <a:ea typeface="ＭＳ Ｐゴシック" charset="0"/>
                <a:sym typeface="Wingdings" charset="0"/>
              </a:rPr>
              <a:t>Point like detectors for veto applications</a:t>
            </a:r>
          </a:p>
        </p:txBody>
      </p:sp>
      <p:sp>
        <p:nvSpPr>
          <p:cNvPr id="19" name="Slide Number Placeholder 3"/>
          <p:cNvSpPr txBox="1">
            <a:spLocks/>
          </p:cNvSpPr>
          <p:nvPr/>
        </p:nvSpPr>
        <p:spPr bwMode="auto">
          <a:xfrm>
            <a:off x="8442325" y="114300"/>
            <a:ext cx="576263" cy="911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000" tIns="45720" rIns="54000" bIns="18000" numCol="1" anchor="b" anchorCtr="0" compatLnSpc="1">
            <a:prstTxWarp prst="textNoShape">
              <a:avLst/>
            </a:prstTxWarp>
          </a:bodyPr>
          <a:lstStyle>
            <a:defPPr>
              <a:defRPr lang="de-DE"/>
            </a:defPPr>
            <a:lvl1pPr algn="ctr" rtl="0" eaLnBrk="0" fontAlgn="base" hangingPunct="0">
              <a:spcBef>
                <a:spcPct val="0"/>
              </a:spcBef>
              <a:spcAft>
                <a:spcPct val="0"/>
              </a:spcAft>
              <a:buClrTx/>
              <a:buFontTx/>
              <a:buNone/>
              <a:defRPr sz="900" b="1" kern="1200">
                <a:solidFill>
                  <a:schemeClr val="tx1"/>
                </a:solidFill>
                <a:latin typeface="Arial" charset="0"/>
                <a:ea typeface="ＭＳ Ｐゴシック" charset="-128"/>
                <a:cs typeface="+mn-cs"/>
              </a:defRPr>
            </a:lvl1pPr>
            <a:lvl2pPr marL="742950" indent="-285750" algn="l" rtl="0" eaLnBrk="0" fontAlgn="base" hangingPunct="0">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2pPr>
            <a:lvl3pPr marL="1143000" indent="-228600" algn="l" rtl="0" eaLnBrk="0" fontAlgn="base" hangingPunct="0">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3pPr>
            <a:lvl4pPr marL="1600200" indent="-228600" algn="l" rtl="0" eaLnBrk="0" fontAlgn="base" hangingPunct="0">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4pPr>
            <a:lvl5pPr marL="2057400" indent="-228600" algn="l" rtl="0" eaLnBrk="0" fontAlgn="base" hangingPunct="0">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9pPr>
          </a:lstStyle>
          <a:p>
            <a:fld id="{6F024603-50EC-45A7-88E9-780BAF159FCE}" type="slidenum">
              <a:rPr lang="en-GB" sz="1000" smtClean="0">
                <a:solidFill>
                  <a:schemeClr val="bg1"/>
                </a:solidFill>
              </a:rPr>
              <a:pPr/>
              <a:t>5</a:t>
            </a:fld>
            <a:endParaRPr lang="en-GB" sz="1000">
              <a:solidFill>
                <a:schemeClr val="bg1"/>
              </a:solidFill>
            </a:endParaRPr>
          </a:p>
        </p:txBody>
      </p:sp>
      <p:grpSp>
        <p:nvGrpSpPr>
          <p:cNvPr id="29" name="Group 28"/>
          <p:cNvGrpSpPr>
            <a:grpSpLocks noChangeAspect="1"/>
          </p:cNvGrpSpPr>
          <p:nvPr/>
        </p:nvGrpSpPr>
        <p:grpSpPr>
          <a:xfrm>
            <a:off x="8283611" y="1274951"/>
            <a:ext cx="683684" cy="486000"/>
            <a:chOff x="3481136" y="1310106"/>
            <a:chExt cx="704964" cy="486613"/>
          </a:xfrm>
        </p:grpSpPr>
        <p:sp>
          <p:nvSpPr>
            <p:cNvPr id="30" name="Explosion 2 29"/>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31" name="TextBox 30"/>
            <p:cNvSpPr txBox="1"/>
            <p:nvPr/>
          </p:nvSpPr>
          <p:spPr>
            <a:xfrm>
              <a:off x="3561563" y="1463440"/>
              <a:ext cx="500961" cy="187881"/>
            </a:xfrm>
            <a:prstGeom prst="rect">
              <a:avLst/>
            </a:prstGeom>
            <a:noFill/>
            <a:scene3d>
              <a:camera prst="orthographicFront">
                <a:rot lat="0" lon="0" rev="1500000"/>
              </a:camera>
              <a:lightRig rig="threePt" dir="t"/>
            </a:scene3d>
          </p:spPr>
          <p:txBody>
            <a:bodyPr wrap="square" rtlCol="0">
              <a:spAutoFit/>
            </a:bodyPr>
            <a:lstStyle/>
            <a:p>
              <a:pPr algn="ctr">
                <a:buNone/>
              </a:pPr>
              <a:r>
                <a:rPr lang="en-US" sz="600" b="1" dirty="0" smtClean="0">
                  <a:solidFill>
                    <a:srgbClr val="FF0000"/>
                  </a:solidFill>
                </a:rPr>
                <a:t>4.5 MHz</a:t>
              </a:r>
              <a:endParaRPr lang="en-US" sz="600" b="1" dirty="0">
                <a:solidFill>
                  <a:srgbClr val="FF0000"/>
                </a:solidFill>
              </a:endParaRPr>
            </a:p>
          </p:txBody>
        </p:sp>
      </p:grpSp>
      <p:grpSp>
        <p:nvGrpSpPr>
          <p:cNvPr id="35" name="Group 34"/>
          <p:cNvGrpSpPr>
            <a:grpSpLocks noChangeAspect="1"/>
          </p:cNvGrpSpPr>
          <p:nvPr/>
        </p:nvGrpSpPr>
        <p:grpSpPr>
          <a:xfrm>
            <a:off x="3457611" y="3757801"/>
            <a:ext cx="683684" cy="486000"/>
            <a:chOff x="3481136" y="1310106"/>
            <a:chExt cx="704964" cy="486613"/>
          </a:xfrm>
        </p:grpSpPr>
        <p:sp>
          <p:nvSpPr>
            <p:cNvPr id="36" name="Explosion 2 35"/>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37" name="TextBox 36"/>
            <p:cNvSpPr txBox="1"/>
            <p:nvPr/>
          </p:nvSpPr>
          <p:spPr>
            <a:xfrm>
              <a:off x="3561563" y="1463440"/>
              <a:ext cx="500961" cy="187881"/>
            </a:xfrm>
            <a:prstGeom prst="rect">
              <a:avLst/>
            </a:prstGeom>
            <a:noFill/>
            <a:scene3d>
              <a:camera prst="orthographicFront">
                <a:rot lat="0" lon="0" rev="1500000"/>
              </a:camera>
              <a:lightRig rig="threePt" dir="t"/>
            </a:scene3d>
          </p:spPr>
          <p:txBody>
            <a:bodyPr wrap="square" rtlCol="0">
              <a:spAutoFit/>
            </a:bodyPr>
            <a:lstStyle/>
            <a:p>
              <a:pPr algn="ctr">
                <a:buNone/>
              </a:pPr>
              <a:r>
                <a:rPr lang="en-US" sz="600" b="1" dirty="0" smtClean="0">
                  <a:solidFill>
                    <a:srgbClr val="FF0000"/>
                  </a:solidFill>
                </a:rPr>
                <a:t>4.5 MHz</a:t>
              </a:r>
              <a:endParaRPr lang="en-US" sz="600" b="1" dirty="0">
                <a:solidFill>
                  <a:srgbClr val="FF0000"/>
                </a:solidFill>
              </a:endParaRPr>
            </a:p>
          </p:txBody>
        </p:sp>
      </p:grpSp>
      <p:grpSp>
        <p:nvGrpSpPr>
          <p:cNvPr id="32" name="Group 31"/>
          <p:cNvGrpSpPr>
            <a:grpSpLocks noChangeAspect="1"/>
          </p:cNvGrpSpPr>
          <p:nvPr/>
        </p:nvGrpSpPr>
        <p:grpSpPr>
          <a:xfrm>
            <a:off x="3483011" y="1313051"/>
            <a:ext cx="683684" cy="486000"/>
            <a:chOff x="3481136" y="1310106"/>
            <a:chExt cx="704964" cy="486613"/>
          </a:xfrm>
        </p:grpSpPr>
        <p:sp>
          <p:nvSpPr>
            <p:cNvPr id="33" name="Explosion 2 32"/>
            <p:cNvSpPr/>
            <p:nvPr/>
          </p:nvSpPr>
          <p:spPr bwMode="auto">
            <a:xfrm>
              <a:off x="3481136" y="1310106"/>
              <a:ext cx="704964" cy="486613"/>
            </a:xfrm>
            <a:prstGeom prst="irregularSeal2">
              <a:avLst/>
            </a:prstGeom>
            <a:solidFill>
              <a:srgbClr val="FFD72E"/>
            </a:solidFill>
            <a:ln>
              <a:solidFill>
                <a:schemeClr val="tx1">
                  <a:lumMod val="90000"/>
                  <a:lumOff val="10000"/>
                </a:schemeClr>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rgbClr val="F8B323"/>
                </a:buClr>
                <a:buSzTx/>
                <a:buNone/>
                <a:tabLst/>
              </a:pPr>
              <a:endParaRPr kumimoji="0" lang="en-US" sz="1400" b="1" i="0" u="none" strike="noStrike" cap="none" normalizeH="0" baseline="0" dirty="0" smtClean="0">
                <a:ln>
                  <a:noFill/>
                </a:ln>
                <a:solidFill>
                  <a:schemeClr val="tx1"/>
                </a:solidFill>
                <a:effectLst/>
                <a:latin typeface="Arial" charset="0"/>
                <a:ea typeface="ＭＳ Ｐゴシック" pitchFamily="18" charset="-128"/>
              </a:endParaRPr>
            </a:p>
          </p:txBody>
        </p:sp>
        <p:sp>
          <p:nvSpPr>
            <p:cNvPr id="34" name="TextBox 33"/>
            <p:cNvSpPr txBox="1"/>
            <p:nvPr/>
          </p:nvSpPr>
          <p:spPr>
            <a:xfrm>
              <a:off x="3561563" y="1463440"/>
              <a:ext cx="500961" cy="187881"/>
            </a:xfrm>
            <a:prstGeom prst="rect">
              <a:avLst/>
            </a:prstGeom>
            <a:noFill/>
            <a:scene3d>
              <a:camera prst="orthographicFront">
                <a:rot lat="0" lon="0" rev="1500000"/>
              </a:camera>
              <a:lightRig rig="threePt" dir="t"/>
            </a:scene3d>
          </p:spPr>
          <p:txBody>
            <a:bodyPr wrap="square" rtlCol="0">
              <a:spAutoFit/>
            </a:bodyPr>
            <a:lstStyle/>
            <a:p>
              <a:pPr algn="ctr">
                <a:buNone/>
              </a:pPr>
              <a:r>
                <a:rPr lang="en-US" sz="600" b="1" dirty="0" smtClean="0">
                  <a:solidFill>
                    <a:srgbClr val="FF0000"/>
                  </a:solidFill>
                </a:rPr>
                <a:t>4.5 MHz</a:t>
              </a:r>
              <a:endParaRPr lang="en-US" sz="600" b="1" dirty="0">
                <a:solidFill>
                  <a:srgbClr val="FF0000"/>
                </a:solidFill>
              </a:endParaRPr>
            </a:p>
          </p:txBody>
        </p:sp>
      </p:grpSp>
      <p:pic>
        <p:nvPicPr>
          <p:cNvPr id="25" name="Picture 24" descr="LPD-MPx-Detector-Draw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7" y="4001199"/>
            <a:ext cx="1790821" cy="1831129"/>
          </a:xfrm>
          <a:prstGeom prst="rect">
            <a:avLst/>
          </a:prstGeom>
          <a:effectLst>
            <a:outerShdw blurRad="50800" dist="38100" dir="2700000" algn="tl" rotWithShape="0">
              <a:srgbClr val="000000">
                <a:alpha val="43000"/>
              </a:srgbClr>
            </a:outerShdw>
          </a:effectLst>
        </p:spPr>
      </p:pic>
      <p:pic>
        <p:nvPicPr>
          <p:cNvPr id="28" name="Picture 27" descr="Screen Shot 2015-07-14 at 14.03.2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31" y="1820343"/>
            <a:ext cx="1789683" cy="1591496"/>
          </a:xfrm>
          <a:prstGeom prst="rect">
            <a:avLst/>
          </a:prstGeom>
        </p:spPr>
      </p:pic>
    </p:spTree>
    <p:extLst>
      <p:ext uri="{BB962C8B-B14F-4D97-AF65-F5344CB8AC3E}">
        <p14:creationId xmlns:p14="http://schemas.microsoft.com/office/powerpoint/2010/main" val="34319035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1089025" y="490538"/>
            <a:ext cx="7283450" cy="528637"/>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smtClean="0"/>
              <a:t>Steps Towards First Day of Operation</a:t>
            </a:r>
          </a:p>
        </p:txBody>
      </p:sp>
      <p:sp>
        <p:nvSpPr>
          <p:cNvPr id="8194" name="Rectangle 2"/>
          <p:cNvSpPr>
            <a:spLocks noGrp="1" noChangeArrowheads="1"/>
          </p:cNvSpPr>
          <p:nvPr>
            <p:ph type="body" idx="4294967295"/>
          </p:nvPr>
        </p:nvSpPr>
        <p:spPr>
          <a:xfrm>
            <a:off x="104775" y="1060450"/>
            <a:ext cx="6261100" cy="2151063"/>
          </a:xfrm>
          <a:ln>
            <a:noFill/>
          </a:ln>
          <a:extLst>
            <a:ext uri="{91240B29-F687-4f45-9708-019B960494DF}">
              <a14:hiddenLine xmlns:a14="http://schemas.microsoft.com/office/drawing/2010/main" w="54000" cap="flat">
                <a:solidFill>
                  <a:srgbClr val="FF0000"/>
                </a:solidFill>
                <a:bevel/>
                <a:headEnd/>
                <a:tailEnd/>
              </a14:hiddenLine>
            </a:ext>
          </a:extLst>
        </p:spPr>
        <p:txBody>
          <a:bodyPr lIns="72000" tIns="36000" rIns="72000" bIns="36000"/>
          <a:lstStyle/>
          <a:p>
            <a:pPr marL="0" indent="0" eaLnBrk="1" hangingPunct="1">
              <a:buNone/>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2000" b="1" dirty="0" smtClean="0">
                <a:solidFill>
                  <a:srgbClr val="FF950E"/>
                </a:solidFill>
              </a:rPr>
              <a:t>Before delivery of the detector to XFEL</a:t>
            </a:r>
          </a:p>
          <a:p>
            <a:pPr marL="557213" lvl="1" eaLnBrk="1" hangingPunct="1">
              <a:buClr>
                <a:srgbClr val="261748"/>
              </a:buClr>
              <a:buFont typeface="Wingdings" charset="0"/>
              <a:buChar char=""/>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1600" dirty="0">
                <a:solidFill>
                  <a:srgbClr val="372167"/>
                </a:solidFill>
              </a:rPr>
              <a:t>Early performance testing and commissioning of prototype systems (single modules/quadrants) together with developer groups with in-house and external sources</a:t>
            </a:r>
          </a:p>
          <a:p>
            <a:pPr marL="557213" lvl="1" indent="-258763" eaLnBrk="1" hangingPunct="1">
              <a:buClr>
                <a:srgbClr val="261748"/>
              </a:buClr>
              <a:buFont typeface="Wingdings" charset="0"/>
              <a:buChar char=""/>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1600" dirty="0" smtClean="0">
                <a:solidFill>
                  <a:srgbClr val="372167"/>
                </a:solidFill>
              </a:rPr>
              <a:t>Control and DAQ integration as early as possible</a:t>
            </a:r>
          </a:p>
          <a:p>
            <a:pPr marL="557213" lvl="1" indent="-258763" eaLnBrk="1" hangingPunct="1">
              <a:buClr>
                <a:srgbClr val="261748"/>
              </a:buClr>
              <a:buFont typeface="Wingdings" charset="0"/>
              <a:buChar char=""/>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1600" dirty="0" smtClean="0">
                <a:solidFill>
                  <a:srgbClr val="372167"/>
                </a:solidFill>
              </a:rPr>
              <a:t>Participate in and perform performance optimization and calibration together with development groups</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675" y="1104900"/>
            <a:ext cx="2598738" cy="2471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6" name="Rectangle 4"/>
          <p:cNvSpPr>
            <a:spLocks noChangeArrowheads="1"/>
          </p:cNvSpPr>
          <p:nvPr/>
        </p:nvSpPr>
        <p:spPr bwMode="auto">
          <a:xfrm>
            <a:off x="6397625" y="2451100"/>
            <a:ext cx="835025"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XFEL</a:t>
            </a:r>
          </a:p>
        </p:txBody>
      </p:sp>
      <p:sp>
        <p:nvSpPr>
          <p:cNvPr id="8197" name="Rectangle 5"/>
          <p:cNvSpPr>
            <a:spLocks noChangeArrowheads="1"/>
          </p:cNvSpPr>
          <p:nvPr/>
        </p:nvSpPr>
        <p:spPr bwMode="auto">
          <a:xfrm>
            <a:off x="7621588" y="3011488"/>
            <a:ext cx="83502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AGIPD</a:t>
            </a:r>
          </a:p>
        </p:txBody>
      </p:sp>
      <p:sp>
        <p:nvSpPr>
          <p:cNvPr id="8198" name="Rectangle 6"/>
          <p:cNvSpPr>
            <a:spLocks noChangeArrowheads="1"/>
          </p:cNvSpPr>
          <p:nvPr/>
        </p:nvSpPr>
        <p:spPr bwMode="auto">
          <a:xfrm>
            <a:off x="8216900" y="1833563"/>
            <a:ext cx="83502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DSSC</a:t>
            </a:r>
          </a:p>
        </p:txBody>
      </p:sp>
      <p:sp>
        <p:nvSpPr>
          <p:cNvPr id="8199" name="Rectangle 7"/>
          <p:cNvSpPr>
            <a:spLocks noChangeArrowheads="1"/>
          </p:cNvSpPr>
          <p:nvPr/>
        </p:nvSpPr>
        <p:spPr bwMode="auto">
          <a:xfrm>
            <a:off x="6958013" y="1293813"/>
            <a:ext cx="83502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LPD</a:t>
            </a:r>
          </a:p>
        </p:txBody>
      </p:sp>
      <p:sp>
        <p:nvSpPr>
          <p:cNvPr id="8200" name="Text Box 8"/>
          <p:cNvSpPr txBox="1">
            <a:spLocks noChangeArrowheads="1"/>
          </p:cNvSpPr>
          <p:nvPr/>
        </p:nvSpPr>
        <p:spPr bwMode="auto">
          <a:xfrm>
            <a:off x="111125" y="3086743"/>
            <a:ext cx="8913813" cy="334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4000" cap="flat">
                <a:solidFill>
                  <a:srgbClr val="FF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000" tIns="36000" rIns="72000" bIns="36000"/>
          <a:lstStyle>
            <a:lvl1pPr>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1pPr>
            <a:lvl2pPr marL="557213" indent="-258763">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2pPr>
            <a:lvl3pPr marL="815975" indent="-257175">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3pPr>
            <a:lvl4pPr>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4pPr>
            <a:lvl5pPr>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9pPr>
          </a:lstStyle>
          <a:p>
            <a:pPr>
              <a:spcBef>
                <a:spcPts val="288"/>
              </a:spcBef>
              <a:buNone/>
              <a:defRPr/>
            </a:pPr>
            <a:r>
              <a:rPr lang="en-US" sz="2000" b="1" dirty="0" smtClean="0">
                <a:solidFill>
                  <a:srgbClr val="FF950E"/>
                </a:solidFill>
                <a:latin typeface="Arial" charset="0"/>
                <a:cs typeface="ＭＳ Ｐゴシック" charset="0"/>
              </a:rPr>
              <a:t>Delivery of the detector to XFEL</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Verification of detector performance, control system and DAQ/data management system “end-to-end” test in the XFEL detector laboratories at HERA South without XFEL beam</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Commissioning and initial calibration of the detector at HERA South before integration of the system into the beam line experiment</a:t>
            </a:r>
          </a:p>
          <a:p>
            <a:pPr>
              <a:spcBef>
                <a:spcPts val="288"/>
              </a:spcBef>
              <a:buClrTx/>
              <a:buSzTx/>
              <a:buFontTx/>
              <a:buNone/>
              <a:defRPr/>
            </a:pPr>
            <a:r>
              <a:rPr lang="en-US" sz="2000" b="1" dirty="0" smtClean="0">
                <a:solidFill>
                  <a:srgbClr val="FF950E"/>
                </a:solidFill>
                <a:latin typeface="Arial" charset="0"/>
                <a:cs typeface="ＭＳ Ｐゴシック" charset="0"/>
              </a:rPr>
              <a:t>Detector Integration into and Commissioning at Beam Line</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DAQ and control system installation will take place before the detector will be installed</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Installation of the detector system and functional tests (vacuum, mechanics, control system, DAQ system, data management system) → repeat end-to-end test at beam line</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Commissioning and alignment with XFEL beam in-situ</a:t>
            </a:r>
          </a:p>
          <a:p>
            <a:pPr lvl="2">
              <a:spcBef>
                <a:spcPts val="600"/>
              </a:spcBef>
              <a:buClr>
                <a:srgbClr val="FD930A"/>
              </a:buClr>
              <a:buSzPct val="60000"/>
              <a:buFont typeface="Wingdings" charset="0"/>
              <a:buChar char=""/>
              <a:defRPr/>
            </a:pPr>
            <a:r>
              <a:rPr lang="en-US" sz="1600" dirty="0" smtClean="0">
                <a:solidFill>
                  <a:srgbClr val="372167"/>
                </a:solidFill>
                <a:latin typeface="Arial" charset="0"/>
                <a:cs typeface="ＭＳ Ｐゴシック" charset="0"/>
              </a:rPr>
              <a:t>Detector ready for first day user operation</a:t>
            </a:r>
          </a:p>
        </p:txBody>
      </p:sp>
      <p:sp>
        <p:nvSpPr>
          <p:cNvPr id="12" name="Slide Number Placeholder 3"/>
          <p:cNvSpPr>
            <a:spLocks noGrp="1"/>
          </p:cNvSpPr>
          <p:nvPr>
            <p:ph type="sldNum" sz="quarter" idx="10"/>
          </p:nvPr>
        </p:nvSpPr>
        <p:spPr>
          <a:xfrm>
            <a:off x="8442325" y="114300"/>
            <a:ext cx="576263" cy="91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6F024603-50EC-45A7-88E9-780BAF159FCE}" type="slidenum">
              <a:rPr lang="en-GB" sz="1000">
                <a:solidFill>
                  <a:schemeClr val="bg1"/>
                </a:solidFill>
              </a:rPr>
              <a:pPr/>
              <a:t>6</a:t>
            </a:fld>
            <a:endParaRPr lang="en-GB" sz="1000">
              <a:solidFill>
                <a:schemeClr val="bg1"/>
              </a:solidFill>
            </a:endParaRPr>
          </a:p>
        </p:txBody>
      </p:sp>
    </p:spTree>
    <p:extLst>
      <p:ext uri="{BB962C8B-B14F-4D97-AF65-F5344CB8AC3E}">
        <p14:creationId xmlns:p14="http://schemas.microsoft.com/office/powerpoint/2010/main" val="18397658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1089025" y="490538"/>
            <a:ext cx="7283450" cy="528637"/>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smtClean="0"/>
              <a:t>Steps Towards First Day of Operation</a:t>
            </a:r>
          </a:p>
        </p:txBody>
      </p:sp>
      <p:sp>
        <p:nvSpPr>
          <p:cNvPr id="8194" name="Rectangle 2"/>
          <p:cNvSpPr>
            <a:spLocks noGrp="1" noChangeArrowheads="1"/>
          </p:cNvSpPr>
          <p:nvPr>
            <p:ph type="body" idx="4294967295"/>
          </p:nvPr>
        </p:nvSpPr>
        <p:spPr>
          <a:xfrm>
            <a:off x="104775" y="1060450"/>
            <a:ext cx="6261100" cy="2151063"/>
          </a:xfrm>
          <a:ln>
            <a:noFill/>
          </a:ln>
          <a:extLst>
            <a:ext uri="{91240B29-F687-4f45-9708-019B960494DF}">
              <a14:hiddenLine xmlns:a14="http://schemas.microsoft.com/office/drawing/2010/main" w="54000" cap="flat">
                <a:solidFill>
                  <a:srgbClr val="FF0000"/>
                </a:solidFill>
                <a:bevel/>
                <a:headEnd/>
                <a:tailEnd/>
              </a14:hiddenLine>
            </a:ext>
          </a:extLst>
        </p:spPr>
        <p:txBody>
          <a:bodyPr lIns="72000" tIns="36000" rIns="72000" bIns="36000"/>
          <a:lstStyle/>
          <a:p>
            <a:pPr marL="0" indent="0" eaLnBrk="1" hangingPunct="1">
              <a:buNone/>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2000" b="1" dirty="0" smtClean="0">
                <a:solidFill>
                  <a:srgbClr val="FF0000"/>
                </a:solidFill>
              </a:rPr>
              <a:t>Before delivery of the detector to XFEL</a:t>
            </a:r>
          </a:p>
          <a:p>
            <a:pPr marL="557213" lvl="1" eaLnBrk="1" hangingPunct="1">
              <a:buClr>
                <a:srgbClr val="261748"/>
              </a:buClr>
              <a:buFont typeface="Wingdings" charset="0"/>
              <a:buChar char=""/>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1600" dirty="0">
                <a:solidFill>
                  <a:srgbClr val="372167"/>
                </a:solidFill>
              </a:rPr>
              <a:t>Early performance testing and commissioning of prototype systems (single modules/quadrants) together with developer groups with in-house and external sources</a:t>
            </a:r>
          </a:p>
          <a:p>
            <a:pPr marL="557213" lvl="1" indent="-258763" eaLnBrk="1" hangingPunct="1">
              <a:buClr>
                <a:srgbClr val="261748"/>
              </a:buClr>
              <a:buFont typeface="Wingdings" charset="0"/>
              <a:buChar char=""/>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1600" dirty="0" smtClean="0">
                <a:solidFill>
                  <a:srgbClr val="372167"/>
                </a:solidFill>
              </a:rPr>
              <a:t>Control and DAQ integration as early as possible</a:t>
            </a:r>
          </a:p>
          <a:p>
            <a:pPr marL="557213" lvl="1" indent="-258763" eaLnBrk="1" hangingPunct="1">
              <a:buClr>
                <a:srgbClr val="261748"/>
              </a:buClr>
              <a:buFont typeface="Wingdings" charset="0"/>
              <a:buChar char=""/>
              <a:tabLst>
                <a:tab pos="614363" algn="l"/>
                <a:tab pos="1528763" algn="l"/>
                <a:tab pos="2443163" algn="l"/>
                <a:tab pos="3357563" algn="l"/>
                <a:tab pos="4271963" algn="l"/>
                <a:tab pos="5186363" algn="l"/>
                <a:tab pos="6100763" algn="l"/>
                <a:tab pos="7015163" algn="l"/>
                <a:tab pos="7929563" algn="l"/>
                <a:tab pos="8843963" algn="l"/>
                <a:tab pos="9758363" algn="l"/>
              </a:tabLst>
              <a:defRPr/>
            </a:pPr>
            <a:r>
              <a:rPr lang="en-US" sz="1600" dirty="0" smtClean="0">
                <a:solidFill>
                  <a:srgbClr val="372167"/>
                </a:solidFill>
              </a:rPr>
              <a:t>Participate in and perform performance optimization and calibration together with development groups</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675" y="1104900"/>
            <a:ext cx="2598738" cy="2471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6" name="Rectangle 4"/>
          <p:cNvSpPr>
            <a:spLocks noChangeArrowheads="1"/>
          </p:cNvSpPr>
          <p:nvPr/>
        </p:nvSpPr>
        <p:spPr bwMode="auto">
          <a:xfrm>
            <a:off x="6397625" y="2451100"/>
            <a:ext cx="835025"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XFEL</a:t>
            </a:r>
          </a:p>
        </p:txBody>
      </p:sp>
      <p:sp>
        <p:nvSpPr>
          <p:cNvPr id="8197" name="Rectangle 5"/>
          <p:cNvSpPr>
            <a:spLocks noChangeArrowheads="1"/>
          </p:cNvSpPr>
          <p:nvPr/>
        </p:nvSpPr>
        <p:spPr bwMode="auto">
          <a:xfrm>
            <a:off x="7621588" y="3011488"/>
            <a:ext cx="83502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AGIPD</a:t>
            </a:r>
          </a:p>
        </p:txBody>
      </p:sp>
      <p:sp>
        <p:nvSpPr>
          <p:cNvPr id="8198" name="Rectangle 6"/>
          <p:cNvSpPr>
            <a:spLocks noChangeArrowheads="1"/>
          </p:cNvSpPr>
          <p:nvPr/>
        </p:nvSpPr>
        <p:spPr bwMode="auto">
          <a:xfrm>
            <a:off x="8216900" y="1833563"/>
            <a:ext cx="83502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DSSC</a:t>
            </a:r>
          </a:p>
        </p:txBody>
      </p:sp>
      <p:sp>
        <p:nvSpPr>
          <p:cNvPr id="8199" name="Rectangle 7"/>
          <p:cNvSpPr>
            <a:spLocks noChangeArrowheads="1"/>
          </p:cNvSpPr>
          <p:nvPr/>
        </p:nvSpPr>
        <p:spPr bwMode="auto">
          <a:xfrm>
            <a:off x="6958013" y="1293813"/>
            <a:ext cx="83502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pPr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b="1" dirty="0">
                <a:solidFill>
                  <a:srgbClr val="261748"/>
                </a:solidFill>
                <a:latin typeface="Arial" charset="0"/>
                <a:cs typeface="Tahoma" charset="0"/>
              </a:rPr>
              <a:t>LPD</a:t>
            </a:r>
          </a:p>
        </p:txBody>
      </p:sp>
      <p:sp>
        <p:nvSpPr>
          <p:cNvPr id="8200" name="Text Box 8"/>
          <p:cNvSpPr txBox="1">
            <a:spLocks noChangeArrowheads="1"/>
          </p:cNvSpPr>
          <p:nvPr/>
        </p:nvSpPr>
        <p:spPr bwMode="auto">
          <a:xfrm>
            <a:off x="111125" y="3086743"/>
            <a:ext cx="8913813" cy="334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4000" cap="flat">
                <a:solidFill>
                  <a:srgbClr val="FF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000" tIns="36000" rIns="72000" bIns="36000"/>
          <a:lstStyle>
            <a:lvl1pPr>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1pPr>
            <a:lvl2pPr marL="557213" indent="-258763">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2pPr>
            <a:lvl3pPr marL="815975" indent="-257175">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3pPr>
            <a:lvl4pPr>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4pPr>
            <a:lvl5pPr>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5pPr>
            <a:lvl6pPr marL="25146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6pPr>
            <a:lvl7pPr marL="29718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7pPr>
            <a:lvl8pPr marL="34290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8pPr>
            <a:lvl9pPr marL="3886200" indent="-228600" defTabSz="449263" fontAlgn="base">
              <a:spcBef>
                <a:spcPct val="0"/>
              </a:spcBef>
              <a:spcAft>
                <a:spcPct val="0"/>
              </a:spcAft>
              <a:buClr>
                <a:srgbClr val="000000"/>
              </a:buClr>
              <a:buSzPct val="100000"/>
              <a:buFont typeface="Times New Roman" charset="0"/>
              <a:tabLst>
                <a:tab pos="614363" algn="l"/>
                <a:tab pos="1528763" algn="l"/>
                <a:tab pos="2443163" algn="l"/>
                <a:tab pos="3357563" algn="l"/>
                <a:tab pos="4271963" algn="l"/>
                <a:tab pos="5186363" algn="l"/>
                <a:tab pos="6100763" algn="l"/>
                <a:tab pos="7015163" algn="l"/>
                <a:tab pos="7929563" algn="l"/>
                <a:tab pos="8843963" algn="l"/>
                <a:tab pos="9758363" algn="l"/>
              </a:tabLst>
              <a:defRPr sz="2400">
                <a:solidFill>
                  <a:srgbClr val="261748"/>
                </a:solidFill>
                <a:latin typeface="Times New Roman" charset="0"/>
                <a:ea typeface="ＭＳ Ｐゴシック" charset="0"/>
                <a:cs typeface="Tahoma" charset="0"/>
              </a:defRPr>
            </a:lvl9pPr>
          </a:lstStyle>
          <a:p>
            <a:pPr>
              <a:spcBef>
                <a:spcPts val="288"/>
              </a:spcBef>
              <a:buNone/>
              <a:defRPr/>
            </a:pPr>
            <a:r>
              <a:rPr lang="en-US" sz="2000" b="1" dirty="0" smtClean="0">
                <a:solidFill>
                  <a:srgbClr val="FF950E"/>
                </a:solidFill>
                <a:latin typeface="Arial" charset="0"/>
                <a:cs typeface="ＭＳ Ｐゴシック" charset="0"/>
              </a:rPr>
              <a:t>Delivery of the detector to XFEL</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Verification of detector performance, control system and DAQ/data management system “end-to-end” test in the XFEL detector laboratories at HERA South without XFEL beam</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Commissioning and initial calibration of the detector at HERA South before integration of the system into the beam line experiment</a:t>
            </a:r>
          </a:p>
          <a:p>
            <a:pPr>
              <a:spcBef>
                <a:spcPts val="288"/>
              </a:spcBef>
              <a:buClrTx/>
              <a:buSzTx/>
              <a:buFontTx/>
              <a:buNone/>
              <a:defRPr/>
            </a:pPr>
            <a:r>
              <a:rPr lang="en-US" sz="2000" b="1" dirty="0" smtClean="0">
                <a:solidFill>
                  <a:srgbClr val="FF950E"/>
                </a:solidFill>
                <a:latin typeface="Arial" charset="0"/>
                <a:cs typeface="ＭＳ Ｐゴシック" charset="0"/>
              </a:rPr>
              <a:t>Detector Integration into and Commissioning at Beam Line</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DAQ and control system installation will take place before the detector will be installed</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Installation of the detector system and functional tests (vacuum, mechanics, control system, DAQ system, data management system) → repeat end-to-end test at beam line</a:t>
            </a:r>
          </a:p>
          <a:p>
            <a:pPr lvl="1">
              <a:spcBef>
                <a:spcPts val="600"/>
              </a:spcBef>
              <a:buClr>
                <a:srgbClr val="261748"/>
              </a:buClr>
              <a:buFont typeface="Wingdings" charset="0"/>
              <a:buChar char=""/>
              <a:defRPr/>
            </a:pPr>
            <a:r>
              <a:rPr lang="en-US" sz="1600" dirty="0" smtClean="0">
                <a:solidFill>
                  <a:srgbClr val="372167"/>
                </a:solidFill>
                <a:latin typeface="Arial" charset="0"/>
                <a:cs typeface="ＭＳ Ｐゴシック" charset="0"/>
              </a:rPr>
              <a:t>Commissioning and alignment with XFEL beam in-situ</a:t>
            </a:r>
          </a:p>
          <a:p>
            <a:pPr lvl="2">
              <a:spcBef>
                <a:spcPts val="600"/>
              </a:spcBef>
              <a:buClr>
                <a:srgbClr val="FD930A"/>
              </a:buClr>
              <a:buSzPct val="60000"/>
              <a:buFont typeface="Wingdings" charset="0"/>
              <a:buChar char=""/>
              <a:defRPr/>
            </a:pPr>
            <a:r>
              <a:rPr lang="en-US" sz="1600" dirty="0" smtClean="0">
                <a:solidFill>
                  <a:srgbClr val="372167"/>
                </a:solidFill>
                <a:latin typeface="Arial" charset="0"/>
                <a:cs typeface="ＭＳ Ｐゴシック" charset="0"/>
              </a:rPr>
              <a:t>Detector ready for first day user operation</a:t>
            </a:r>
          </a:p>
        </p:txBody>
      </p:sp>
      <p:sp>
        <p:nvSpPr>
          <p:cNvPr id="12" name="Slide Number Placeholder 3"/>
          <p:cNvSpPr>
            <a:spLocks noGrp="1"/>
          </p:cNvSpPr>
          <p:nvPr>
            <p:ph type="sldNum" sz="quarter" idx="10"/>
          </p:nvPr>
        </p:nvSpPr>
        <p:spPr>
          <a:xfrm>
            <a:off x="8442325" y="114300"/>
            <a:ext cx="576263" cy="91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6F024603-50EC-45A7-88E9-780BAF159FCE}" type="slidenum">
              <a:rPr lang="en-GB" sz="1000">
                <a:solidFill>
                  <a:schemeClr val="bg1"/>
                </a:solidFill>
              </a:rPr>
              <a:pPr/>
              <a:t>7</a:t>
            </a:fld>
            <a:endParaRPr lang="en-GB" sz="1000">
              <a:solidFill>
                <a:schemeClr val="bg1"/>
              </a:solidFill>
            </a:endParaRPr>
          </a:p>
        </p:txBody>
      </p:sp>
    </p:spTree>
    <p:extLst>
      <p:ext uri="{BB962C8B-B14F-4D97-AF65-F5344CB8AC3E}">
        <p14:creationId xmlns:p14="http://schemas.microsoft.com/office/powerpoint/2010/main" val="28074710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Calibration and Commissioning Strategy</a:t>
            </a:r>
            <a:endParaRPr lang="de-DE" sz="2400" dirty="0"/>
          </a:p>
        </p:txBody>
      </p:sp>
      <p:graphicFrame>
        <p:nvGraphicFramePr>
          <p:cNvPr id="6" name="Table 5"/>
          <p:cNvGraphicFramePr>
            <a:graphicFrameLocks noGrp="1"/>
          </p:cNvGraphicFramePr>
          <p:nvPr>
            <p:extLst>
              <p:ext uri="{D42A27DB-BD31-4B8C-83A1-F6EECF244321}">
                <p14:modId xmlns:p14="http://schemas.microsoft.com/office/powerpoint/2010/main" val="4143361136"/>
              </p:ext>
            </p:extLst>
          </p:nvPr>
        </p:nvGraphicFramePr>
        <p:xfrm>
          <a:off x="163887" y="1084264"/>
          <a:ext cx="8733587" cy="5486400"/>
        </p:xfrm>
        <a:graphic>
          <a:graphicData uri="http://schemas.openxmlformats.org/drawingml/2006/table">
            <a:tbl>
              <a:tblPr firstRow="1" bandRow="1">
                <a:tableStyleId>{5940675A-B579-460E-94D1-54222C63F5DA}</a:tableStyleId>
              </a:tblPr>
              <a:tblGrid>
                <a:gridCol w="1229814"/>
                <a:gridCol w="1898586"/>
                <a:gridCol w="1681937"/>
                <a:gridCol w="2137393"/>
                <a:gridCol w="1785857"/>
              </a:tblGrid>
              <a:tr h="355033">
                <a:tc rowSpan="3">
                  <a:txBody>
                    <a:bodyPr/>
                    <a:lstStyle/>
                    <a:p>
                      <a:r>
                        <a:rPr lang="en-US" b="1" dirty="0" smtClean="0">
                          <a:latin typeface="Calibri" panose="020F0502020204030204" pitchFamily="34" charset="0"/>
                        </a:rPr>
                        <a:t>XFEL.EU Project Phase</a:t>
                      </a:r>
                      <a:endParaRPr lang="en-US" b="1" dirty="0">
                        <a:latin typeface="Calibri" panose="020F0502020204030204" pitchFamily="34" charset="0"/>
                      </a:endParaRPr>
                    </a:p>
                  </a:txBody>
                  <a:tcPr>
                    <a:solidFill>
                      <a:schemeClr val="accent6">
                        <a:lumMod val="20000"/>
                        <a:lumOff val="80000"/>
                      </a:schemeClr>
                    </a:solidFill>
                  </a:tcPr>
                </a:tc>
                <a:tc rowSpan="3">
                  <a:txBody>
                    <a:bodyPr/>
                    <a:lstStyle/>
                    <a:p>
                      <a:r>
                        <a:rPr lang="en-US" b="1" dirty="0" smtClean="0">
                          <a:latin typeface="Calibri" panose="020F0502020204030204" pitchFamily="34" charset="0"/>
                        </a:rPr>
                        <a:t>Detector Laboratory</a:t>
                      </a:r>
                      <a:endParaRPr lang="en-US" b="1" dirty="0">
                        <a:latin typeface="Calibri" panose="020F0502020204030204" pitchFamily="34" charset="0"/>
                      </a:endParaRPr>
                    </a:p>
                  </a:txBody>
                  <a:tcPr>
                    <a:solidFill>
                      <a:schemeClr val="accent6">
                        <a:lumMod val="20000"/>
                        <a:lumOff val="80000"/>
                      </a:schemeClr>
                    </a:solidFill>
                  </a:tcPr>
                </a:tc>
                <a:tc gridSpan="3">
                  <a:txBody>
                    <a:bodyPr/>
                    <a:lstStyle/>
                    <a:p>
                      <a:pPr algn="ctr"/>
                      <a:r>
                        <a:rPr lang="en-US" b="1" dirty="0" smtClean="0">
                          <a:latin typeface="Calibri" panose="020F0502020204030204" pitchFamily="34" charset="0"/>
                        </a:rPr>
                        <a:t>FELs/Synchrotrons/ Particle Accelerators</a:t>
                      </a:r>
                      <a:endParaRPr lang="en-US" b="1" dirty="0">
                        <a:latin typeface="Calibri" panose="020F0502020204030204" pitchFamily="34" charset="0"/>
                      </a:endParaRPr>
                    </a:p>
                  </a:txBody>
                  <a:tcPr>
                    <a:solidFill>
                      <a:schemeClr val="accent6">
                        <a:lumMod val="20000"/>
                        <a:lumOff val="80000"/>
                      </a:schemeClr>
                    </a:solidFill>
                  </a:tcPr>
                </a:tc>
                <a:tc hMerge="1">
                  <a:txBody>
                    <a:bodyPr/>
                    <a:lstStyle/>
                    <a:p>
                      <a:endParaRPr lang="en-US"/>
                    </a:p>
                  </a:txBody>
                  <a:tcPr/>
                </a:tc>
                <a:tc hMerge="1">
                  <a:txBody>
                    <a:bodyPr/>
                    <a:lstStyle/>
                    <a:p>
                      <a:endParaRPr lang="en-US"/>
                    </a:p>
                  </a:txBody>
                  <a:tcPr/>
                </a:tc>
              </a:tr>
              <a:tr h="355033">
                <a:tc vMerge="1">
                  <a:txBody>
                    <a:bodyPr/>
                    <a:lstStyle/>
                    <a:p>
                      <a:endParaRPr lang="en-US"/>
                    </a:p>
                  </a:txBody>
                  <a:tcPr/>
                </a:tc>
                <a:tc vMerge="1">
                  <a:txBody>
                    <a:bodyPr/>
                    <a:lstStyle/>
                    <a:p>
                      <a:endParaRPr lang="en-US"/>
                    </a:p>
                  </a:txBody>
                  <a:tcPr/>
                </a:tc>
                <a:tc rowSpan="2">
                  <a:txBody>
                    <a:bodyPr/>
                    <a:lstStyle/>
                    <a:p>
                      <a:r>
                        <a:rPr lang="en-US" b="1" dirty="0" smtClean="0">
                          <a:latin typeface="Calibri" panose="020F0502020204030204" pitchFamily="34" charset="0"/>
                        </a:rPr>
                        <a:t>External Sources</a:t>
                      </a:r>
                    </a:p>
                  </a:txBody>
                  <a:tcPr>
                    <a:solidFill>
                      <a:schemeClr val="accent6">
                        <a:lumMod val="20000"/>
                        <a:lumOff val="80000"/>
                      </a:schemeClr>
                    </a:solidFill>
                  </a:tcPr>
                </a:tc>
                <a:tc gridSpan="2">
                  <a:txBody>
                    <a:bodyPr/>
                    <a:lstStyle/>
                    <a:p>
                      <a:pPr algn="ctr"/>
                      <a:r>
                        <a:rPr lang="en-US" b="1" dirty="0" smtClean="0">
                          <a:latin typeface="Calibri" panose="020F0502020204030204" pitchFamily="34" charset="0"/>
                        </a:rPr>
                        <a:t>XFEL. EU</a:t>
                      </a:r>
                      <a:endParaRPr lang="en-US" b="1" dirty="0">
                        <a:latin typeface="Calibri" panose="020F0502020204030204" pitchFamily="34" charset="0"/>
                      </a:endParaRPr>
                    </a:p>
                  </a:txBody>
                  <a:tcPr>
                    <a:solidFill>
                      <a:schemeClr val="accent6">
                        <a:lumMod val="20000"/>
                        <a:lumOff val="80000"/>
                      </a:schemeClr>
                    </a:solidFill>
                  </a:tcPr>
                </a:tc>
                <a:tc hMerge="1">
                  <a:txBody>
                    <a:bodyPr/>
                    <a:lstStyle/>
                    <a:p>
                      <a:endParaRPr lang="en-US"/>
                    </a:p>
                  </a:txBody>
                  <a:tcPr/>
                </a:tc>
              </a:tr>
              <a:tr h="32544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600" b="1" dirty="0" smtClean="0">
                          <a:latin typeface="Calibri" panose="020F0502020204030204" pitchFamily="34" charset="0"/>
                        </a:rPr>
                        <a:t>Instr.</a:t>
                      </a:r>
                      <a:r>
                        <a:rPr lang="en-US" sz="1600" b="1" baseline="0" dirty="0" smtClean="0">
                          <a:latin typeface="Calibri" panose="020F0502020204030204" pitchFamily="34" charset="0"/>
                        </a:rPr>
                        <a:t> Hutches</a:t>
                      </a:r>
                      <a:endParaRPr lang="en-US" sz="1600" b="1" dirty="0">
                        <a:latin typeface="Calibri" panose="020F0502020204030204" pitchFamily="34" charset="0"/>
                      </a:endParaRPr>
                    </a:p>
                  </a:txBody>
                  <a:tcPr>
                    <a:solidFill>
                      <a:schemeClr val="accent6">
                        <a:lumMod val="20000"/>
                        <a:lumOff val="80000"/>
                      </a:schemeClr>
                    </a:solidFill>
                  </a:tcPr>
                </a:tc>
                <a:tc>
                  <a:txBody>
                    <a:bodyPr/>
                    <a:lstStyle/>
                    <a:p>
                      <a:r>
                        <a:rPr lang="en-US" sz="1600" b="1" baseline="0" dirty="0" smtClean="0">
                          <a:latin typeface="Calibri" panose="020F0502020204030204" pitchFamily="34" charset="0"/>
                        </a:rPr>
                        <a:t>Dedicated beam</a:t>
                      </a:r>
                    </a:p>
                  </a:txBody>
                  <a:tcPr>
                    <a:solidFill>
                      <a:schemeClr val="accent6">
                        <a:lumMod val="20000"/>
                        <a:lumOff val="80000"/>
                      </a:schemeClr>
                    </a:solidFill>
                  </a:tcPr>
                </a:tc>
              </a:tr>
              <a:tr h="1272203">
                <a:tc>
                  <a:txBody>
                    <a:bodyPr/>
                    <a:lstStyle/>
                    <a:p>
                      <a:r>
                        <a:rPr lang="en-US" dirty="0" smtClean="0">
                          <a:latin typeface="Calibri" panose="020F0502020204030204" pitchFamily="34" charset="0"/>
                        </a:rPr>
                        <a:t>Start-up</a:t>
                      </a:r>
                    </a:p>
                    <a:p>
                      <a:r>
                        <a:rPr lang="en-US" baseline="0" dirty="0" smtClean="0">
                          <a:latin typeface="Calibri" panose="020F0502020204030204" pitchFamily="34" charset="0"/>
                        </a:rPr>
                        <a:t>(before delivery)</a:t>
                      </a:r>
                      <a:endParaRPr lang="en-US" dirty="0">
                        <a:latin typeface="Calibri" panose="020F0502020204030204" pitchFamily="34" charset="0"/>
                      </a:endParaRPr>
                    </a:p>
                  </a:txBody>
                  <a:tcPr/>
                </a:tc>
                <a:tc>
                  <a:txBody>
                    <a:bodyPr/>
                    <a:lstStyle/>
                    <a:p>
                      <a:pPr marL="0" indent="0">
                        <a:buFontTx/>
                        <a:buNone/>
                      </a:pPr>
                      <a:r>
                        <a:rPr lang="en-US" sz="1600" dirty="0" smtClean="0">
                          <a:latin typeface="Calibri" panose="020F0502020204030204" pitchFamily="34" charset="0"/>
                        </a:rPr>
                        <a:t>Initial detailed calibration</a:t>
                      </a:r>
                      <a:r>
                        <a:rPr lang="en-US" sz="1600" baseline="0" dirty="0" smtClean="0">
                          <a:latin typeface="Calibri" panose="020F0502020204030204" pitchFamily="34" charset="0"/>
                        </a:rPr>
                        <a:t>  </a:t>
                      </a:r>
                      <a:r>
                        <a:rPr lang="en-US" sz="1600" dirty="0" smtClean="0">
                          <a:latin typeface="Calibri" panose="020F0502020204030204" pitchFamily="34" charset="0"/>
                        </a:rPr>
                        <a:t>and characterization</a:t>
                      </a:r>
                    </a:p>
                    <a:p>
                      <a:pPr marL="0" indent="0">
                        <a:buFontTx/>
                        <a:buNone/>
                      </a:pPr>
                      <a:r>
                        <a:rPr lang="en-US" sz="1600" dirty="0" smtClean="0">
                          <a:latin typeface="Calibri" panose="020F0502020204030204" pitchFamily="34" charset="0"/>
                        </a:rPr>
                        <a:t>of detector modules</a:t>
                      </a:r>
                    </a:p>
                  </a:txBody>
                  <a:tcPr/>
                </a:tc>
                <a:tc>
                  <a:txBody>
                    <a:bodyPr/>
                    <a:lstStyle/>
                    <a:p>
                      <a:pPr marL="0" indent="0">
                        <a:buFontTx/>
                        <a:buNone/>
                      </a:pPr>
                      <a:r>
                        <a:rPr lang="en-US" sz="1600" baseline="0" dirty="0" smtClean="0">
                          <a:latin typeface="Calibri" panose="020F0502020204030204" pitchFamily="34" charset="0"/>
                        </a:rPr>
                        <a:t>Response of the detector depending on repetition rate and intensity. </a:t>
                      </a:r>
                    </a:p>
                  </a:txBody>
                  <a:tcPr/>
                </a:tc>
                <a:tc gridSpan="2">
                  <a:txBody>
                    <a:bodyPr/>
                    <a:lstStyle/>
                    <a:p>
                      <a:endParaRPr lang="en-US" sz="1600" dirty="0">
                        <a:latin typeface="Calibri" panose="020F0502020204030204" pitchFamily="34" charset="0"/>
                      </a:endParaRPr>
                    </a:p>
                  </a:txBody>
                  <a:tcPr/>
                </a:tc>
                <a:tc hMerge="1">
                  <a:txBody>
                    <a:bodyPr/>
                    <a:lstStyle/>
                    <a:p>
                      <a:endParaRPr lang="en-US"/>
                    </a:p>
                  </a:txBody>
                  <a:tcPr/>
                </a:tc>
              </a:tr>
              <a:tr h="1035514">
                <a:tc>
                  <a:txBody>
                    <a:bodyPr/>
                    <a:lstStyle/>
                    <a:p>
                      <a:r>
                        <a:rPr lang="en-US" dirty="0" smtClean="0">
                          <a:latin typeface="Calibri" panose="020F0502020204030204" pitchFamily="34" charset="0"/>
                        </a:rPr>
                        <a:t>Commissioning</a:t>
                      </a:r>
                      <a:endParaRPr lang="en-US" dirty="0">
                        <a:latin typeface="Calibri" panose="020F0502020204030204" pitchFamily="34" charset="0"/>
                      </a:endParaRPr>
                    </a:p>
                  </a:txBody>
                  <a:tcPr/>
                </a:tc>
                <a:tc>
                  <a:txBody>
                    <a:bodyPr/>
                    <a:lstStyle/>
                    <a:p>
                      <a:pPr marL="0" indent="0">
                        <a:buFontTx/>
                        <a:buNone/>
                      </a:pPr>
                      <a:r>
                        <a:rPr lang="en-US" sz="1600" dirty="0" smtClean="0">
                          <a:latin typeface="Calibri" panose="020F0502020204030204" pitchFamily="34" charset="0"/>
                        </a:rPr>
                        <a:t>Initial detailed calibration</a:t>
                      </a:r>
                      <a:r>
                        <a:rPr lang="en-US" sz="1600" baseline="0" dirty="0" smtClean="0">
                          <a:latin typeface="Calibri" panose="020F0502020204030204" pitchFamily="34" charset="0"/>
                        </a:rPr>
                        <a:t>  </a:t>
                      </a:r>
                      <a:r>
                        <a:rPr lang="en-US" sz="1600" dirty="0" smtClean="0">
                          <a:latin typeface="Calibri" panose="020F0502020204030204" pitchFamily="34" charset="0"/>
                        </a:rPr>
                        <a:t>and characterization of </a:t>
                      </a:r>
                      <a:r>
                        <a:rPr lang="en-US" sz="1600" baseline="0" dirty="0" smtClean="0">
                          <a:latin typeface="Calibri" panose="020F0502020204030204" pitchFamily="34" charset="0"/>
                        </a:rPr>
                        <a:t>full systems</a:t>
                      </a:r>
                      <a:endParaRPr lang="en-US" sz="1600" dirty="0" smtClean="0">
                        <a:latin typeface="Calibri" panose="020F0502020204030204" pitchFamily="34" charset="0"/>
                      </a:endParaRPr>
                    </a:p>
                  </a:txBody>
                  <a:tcPr/>
                </a:tc>
                <a:tc rowSpan="2">
                  <a:txBody>
                    <a:bodyPr/>
                    <a:lstStyle/>
                    <a:p>
                      <a:endParaRPr lang="en-US" sz="1600" b="1" dirty="0" smtClean="0">
                        <a:solidFill>
                          <a:srgbClr val="C00000"/>
                        </a:solidFill>
                        <a:latin typeface="Calibri" panose="020F0502020204030204" pitchFamily="34" charset="0"/>
                      </a:endParaRPr>
                    </a:p>
                    <a:p>
                      <a:endParaRPr lang="en-US" sz="1600" b="1" dirty="0" smtClean="0">
                        <a:solidFill>
                          <a:srgbClr val="C00000"/>
                        </a:solidFill>
                        <a:latin typeface="Calibri" panose="020F0502020204030204" pitchFamily="34" charset="0"/>
                      </a:endParaRPr>
                    </a:p>
                    <a:p>
                      <a:r>
                        <a:rPr lang="en-US" sz="1600" b="1" dirty="0" smtClean="0">
                          <a:solidFill>
                            <a:srgbClr val="C00000"/>
                          </a:solidFill>
                          <a:latin typeface="Calibri" panose="020F0502020204030204" pitchFamily="34" charset="0"/>
                        </a:rPr>
                        <a:t>Calibration of</a:t>
                      </a:r>
                      <a:r>
                        <a:rPr lang="en-US" sz="1600" b="1" baseline="0" dirty="0" smtClean="0">
                          <a:solidFill>
                            <a:srgbClr val="C00000"/>
                          </a:solidFill>
                          <a:latin typeface="Calibri" panose="020F0502020204030204" pitchFamily="34" charset="0"/>
                        </a:rPr>
                        <a:t> </a:t>
                      </a:r>
                      <a:r>
                        <a:rPr lang="en-US" sz="1600" b="1" dirty="0" smtClean="0">
                          <a:solidFill>
                            <a:srgbClr val="C00000"/>
                          </a:solidFill>
                          <a:latin typeface="Calibri" panose="020F0502020204030204" pitchFamily="34" charset="0"/>
                        </a:rPr>
                        <a:t>large</a:t>
                      </a:r>
                      <a:r>
                        <a:rPr lang="en-US" sz="1600" b="1" baseline="0" dirty="0" smtClean="0">
                          <a:solidFill>
                            <a:srgbClr val="C00000"/>
                          </a:solidFill>
                          <a:latin typeface="Calibri" panose="020F0502020204030204" pitchFamily="34" charset="0"/>
                        </a:rPr>
                        <a:t> area</a:t>
                      </a:r>
                      <a:r>
                        <a:rPr lang="en-US" sz="1600" b="1" dirty="0" smtClean="0">
                          <a:solidFill>
                            <a:srgbClr val="C00000"/>
                          </a:solidFill>
                          <a:latin typeface="Calibri" panose="020F0502020204030204" pitchFamily="34" charset="0"/>
                        </a:rPr>
                        <a:t> 1MPix 2D</a:t>
                      </a:r>
                      <a:r>
                        <a:rPr lang="en-US" sz="1600" b="1" baseline="0" dirty="0" smtClean="0">
                          <a:solidFill>
                            <a:srgbClr val="C00000"/>
                          </a:solidFill>
                          <a:latin typeface="Calibri" panose="020F0502020204030204" pitchFamily="34" charset="0"/>
                        </a:rPr>
                        <a:t> </a:t>
                      </a:r>
                      <a:r>
                        <a:rPr lang="en-US" sz="1600" b="1" dirty="0" smtClean="0">
                          <a:solidFill>
                            <a:srgbClr val="C00000"/>
                          </a:solidFill>
                          <a:latin typeface="Calibri" panose="020F0502020204030204" pitchFamily="34" charset="0"/>
                        </a:rPr>
                        <a:t>cameras is NOT </a:t>
                      </a:r>
                    </a:p>
                    <a:p>
                      <a:r>
                        <a:rPr lang="en-US" sz="1600" b="1" dirty="0" smtClean="0">
                          <a:solidFill>
                            <a:srgbClr val="C00000"/>
                          </a:solidFill>
                          <a:latin typeface="Calibri" panose="020F0502020204030204" pitchFamily="34" charset="0"/>
                        </a:rPr>
                        <a:t>feasible</a:t>
                      </a:r>
                      <a:r>
                        <a:rPr lang="en-US" sz="1600" b="1" baseline="0" dirty="0" smtClean="0">
                          <a:solidFill>
                            <a:srgbClr val="C00000"/>
                          </a:solidFill>
                          <a:latin typeface="Calibri" panose="020F0502020204030204" pitchFamily="34" charset="0"/>
                        </a:rPr>
                        <a:t>  due to infrastructure constraints </a:t>
                      </a:r>
                      <a:r>
                        <a:rPr lang="en-US" sz="1600" b="1" dirty="0" smtClean="0">
                          <a:solidFill>
                            <a:srgbClr val="C00000"/>
                          </a:solidFill>
                          <a:latin typeface="Calibri" panose="020F0502020204030204" pitchFamily="34" charset="0"/>
                        </a:rPr>
                        <a:t> </a:t>
                      </a:r>
                      <a:endParaRPr lang="en-US" sz="1600" b="1" dirty="0">
                        <a:solidFill>
                          <a:srgbClr val="C00000"/>
                        </a:solidFill>
                        <a:latin typeface="Calibri" panose="020F0502020204030204" pitchFamily="34" charset="0"/>
                      </a:endParaRPr>
                    </a:p>
                  </a:txBody>
                  <a:tcPr/>
                </a:tc>
                <a:tc gridSpan="2">
                  <a:txBody>
                    <a:bodyPr/>
                    <a:lstStyle/>
                    <a:p>
                      <a:pPr marL="0" indent="0">
                        <a:buFont typeface="Arial" panose="020B0604020202020204" pitchFamily="34" charset="0"/>
                        <a:buNone/>
                      </a:pPr>
                      <a:r>
                        <a:rPr lang="en-US" sz="1600" dirty="0" smtClean="0">
                          <a:latin typeface="Calibri" panose="020F0502020204030204" pitchFamily="34" charset="0"/>
                        </a:rPr>
                        <a:t>Validate</a:t>
                      </a:r>
                      <a:r>
                        <a:rPr lang="en-US" sz="1600" baseline="0" dirty="0" smtClean="0">
                          <a:latin typeface="Calibri" panose="020F0502020204030204" pitchFamily="34" charset="0"/>
                        </a:rPr>
                        <a:t> laboratory calibration</a:t>
                      </a:r>
                    </a:p>
                    <a:p>
                      <a:pPr marL="0" indent="0">
                        <a:buFont typeface="Arial" panose="020B0604020202020204" pitchFamily="34" charset="0"/>
                        <a:buNone/>
                      </a:pPr>
                      <a:r>
                        <a:rPr lang="en-US" sz="1600" baseline="0" dirty="0" smtClean="0">
                          <a:latin typeface="Calibri" panose="020F0502020204030204" pitchFamily="34" charset="0"/>
                        </a:rPr>
                        <a:t>Characterization of detector response under XFEL.EU conditions (repetition rate and intensity) </a:t>
                      </a:r>
                      <a:endParaRPr lang="en-US" sz="1600" dirty="0">
                        <a:latin typeface="Calibri" panose="020F0502020204030204" pitchFamily="34" charset="0"/>
                      </a:endParaRPr>
                    </a:p>
                  </a:txBody>
                  <a:tcPr/>
                </a:tc>
                <a:tc hMerge="1">
                  <a:txBody>
                    <a:bodyPr/>
                    <a:lstStyle/>
                    <a:p>
                      <a:endParaRPr lang="en-US"/>
                    </a:p>
                  </a:txBody>
                  <a:tcPr/>
                </a:tc>
              </a:tr>
              <a:tr h="1982270">
                <a:tc>
                  <a:txBody>
                    <a:bodyPr/>
                    <a:lstStyle/>
                    <a:p>
                      <a:r>
                        <a:rPr lang="en-US" dirty="0" smtClean="0">
                          <a:latin typeface="Calibri" panose="020F0502020204030204" pitchFamily="34" charset="0"/>
                        </a:rPr>
                        <a:t>User </a:t>
                      </a:r>
                    </a:p>
                    <a:p>
                      <a:r>
                        <a:rPr lang="en-US" dirty="0" smtClean="0">
                          <a:latin typeface="Calibri" panose="020F0502020204030204" pitchFamily="34" charset="0"/>
                        </a:rPr>
                        <a:t>Operation</a:t>
                      </a:r>
                      <a:r>
                        <a:rPr lang="en-US" baseline="0" dirty="0" smtClean="0">
                          <a:latin typeface="Calibri" panose="020F0502020204030204" pitchFamily="34" charset="0"/>
                        </a:rPr>
                        <a:t> </a:t>
                      </a:r>
                    </a:p>
                    <a:p>
                      <a:pPr marL="285750" indent="-285750">
                        <a:buFontTx/>
                        <a:buChar char="-"/>
                      </a:pPr>
                      <a:endParaRPr lang="en-US" baseline="0" dirty="0" smtClean="0">
                        <a:latin typeface="Calibri" panose="020F0502020204030204" pitchFamily="34" charset="0"/>
                      </a:endParaRPr>
                    </a:p>
                  </a:txBody>
                  <a:tcPr/>
                </a:tc>
                <a:tc>
                  <a:txBody>
                    <a:bodyPr/>
                    <a:lstStyle/>
                    <a:p>
                      <a:pPr marL="0" indent="0">
                        <a:buFontTx/>
                        <a:buNone/>
                      </a:pPr>
                      <a:r>
                        <a:rPr lang="en-US" sz="1600" baseline="0" dirty="0" smtClean="0">
                          <a:latin typeface="Calibri" panose="020F0502020204030204" pitchFamily="34" charset="0"/>
                        </a:rPr>
                        <a:t>Calibration of full systems only if necessary</a:t>
                      </a:r>
                      <a:r>
                        <a:rPr lang="en-US" sz="1600" dirty="0" smtClean="0">
                          <a:latin typeface="Calibri" panose="020F0502020204030204" pitchFamily="34" charset="0"/>
                        </a:rPr>
                        <a:t> (accident,</a:t>
                      </a:r>
                      <a:r>
                        <a:rPr lang="en-US" sz="1600" baseline="0" dirty="0" smtClean="0">
                          <a:latin typeface="Calibri" panose="020F0502020204030204" pitchFamily="34" charset="0"/>
                        </a:rPr>
                        <a:t> detailed  detector response investigation, etc.) </a:t>
                      </a:r>
                      <a:endParaRPr lang="en-US" sz="1600" dirty="0">
                        <a:latin typeface="Calibri" panose="020F0502020204030204" pitchFamily="34" charset="0"/>
                      </a:endParaRPr>
                    </a:p>
                  </a:txBody>
                  <a:tcPr/>
                </a:tc>
                <a:tc vMerge="1">
                  <a:txBody>
                    <a:bodyPr/>
                    <a:lstStyle/>
                    <a:p>
                      <a:endParaRPr lang="en-US" sz="1600" b="1" dirty="0">
                        <a:solidFill>
                          <a:srgbClr val="C00000"/>
                        </a:solidFill>
                        <a:latin typeface="Calibri" panose="020F0502020204030204" pitchFamily="34" charset="0"/>
                      </a:endParaRPr>
                    </a:p>
                  </a:txBody>
                  <a:tcPr/>
                </a:tc>
                <a:tc>
                  <a:txBody>
                    <a:bodyPr/>
                    <a:lstStyle/>
                    <a:p>
                      <a:r>
                        <a:rPr lang="en-US" sz="1600" b="1" dirty="0" smtClean="0">
                          <a:latin typeface="Calibri" panose="020F0502020204030204" pitchFamily="34" charset="0"/>
                        </a:rPr>
                        <a:t>Scientific</a:t>
                      </a:r>
                      <a:r>
                        <a:rPr lang="en-US" sz="1600" b="1" baseline="0" dirty="0" smtClean="0">
                          <a:latin typeface="Calibri" panose="020F0502020204030204" pitchFamily="34" charset="0"/>
                        </a:rPr>
                        <a:t> Experiments</a:t>
                      </a:r>
                      <a:endParaRPr lang="en-US" sz="1600" b="1" dirty="0" smtClean="0">
                        <a:latin typeface="Calibri" panose="020F0502020204030204" pitchFamily="34" charset="0"/>
                      </a:endParaRPr>
                    </a:p>
                    <a:p>
                      <a:r>
                        <a:rPr lang="en-US" sz="1600" baseline="0" dirty="0" smtClean="0">
                          <a:latin typeface="Calibri" panose="020F0502020204030204" pitchFamily="34" charset="0"/>
                        </a:rPr>
                        <a:t>Part of regular data taking procedure (shall take a few minutes)</a:t>
                      </a:r>
                    </a:p>
                    <a:p>
                      <a:endParaRPr lang="en-US" sz="1600" b="0" baseline="0" dirty="0" smtClean="0">
                        <a:latin typeface="Calibri" panose="020F0502020204030204" pitchFamily="34" charset="0"/>
                      </a:endParaRPr>
                    </a:p>
                    <a:p>
                      <a:r>
                        <a:rPr lang="en-US" sz="1600" b="0" baseline="0" dirty="0" smtClean="0">
                          <a:latin typeface="Calibri" panose="020F0502020204030204" pitchFamily="34" charset="0"/>
                        </a:rPr>
                        <a:t>Calibration/tests using in-hutch sources  </a:t>
                      </a:r>
                    </a:p>
                  </a:txBody>
                  <a:tcPr/>
                </a:tc>
                <a:tc>
                  <a:txBody>
                    <a:bodyPr/>
                    <a:lstStyle/>
                    <a:p>
                      <a:endParaRPr lang="en-US" sz="1600" baseline="0" dirty="0" smtClean="0">
                        <a:latin typeface="Calibri" panose="020F0502020204030204" pitchFamily="34" charset="0"/>
                      </a:endParaRPr>
                    </a:p>
                    <a:p>
                      <a:r>
                        <a:rPr lang="en-US" sz="1600" baseline="0" dirty="0" smtClean="0">
                          <a:latin typeface="Calibri" panose="020F0502020204030204" pitchFamily="34" charset="0"/>
                        </a:rPr>
                        <a:t>Detailed  detector response investigation under realistic  conditions (repetition rate and intensity) </a:t>
                      </a:r>
                      <a:endParaRPr lang="en-US" sz="1600" dirty="0" smtClean="0">
                        <a:latin typeface="Calibri" panose="020F0502020204030204" pitchFamily="34" charset="0"/>
                      </a:endParaRPr>
                    </a:p>
                    <a:p>
                      <a:endParaRPr lang="en-US" sz="1600" dirty="0">
                        <a:latin typeface="Calibri" panose="020F0502020204030204" pitchFamily="34" charset="0"/>
                      </a:endParaRPr>
                    </a:p>
                  </a:txBody>
                  <a:tcPr/>
                </a:tc>
              </a:tr>
            </a:tbl>
          </a:graphicData>
        </a:graphic>
      </p:graphicFrame>
      <p:sp>
        <p:nvSpPr>
          <p:cNvPr id="3" name="Slide Number Placeholder 2"/>
          <p:cNvSpPr>
            <a:spLocks noGrp="1"/>
          </p:cNvSpPr>
          <p:nvPr>
            <p:ph type="sldNum" sz="quarter" idx="10"/>
          </p:nvPr>
        </p:nvSpPr>
        <p:spPr/>
        <p:txBody>
          <a:bodyPr/>
          <a:lstStyle/>
          <a:p>
            <a:pPr>
              <a:defRPr/>
            </a:pPr>
            <a:fld id="{14404834-5313-40AC-B135-E30BD596D545}" type="slidenum">
              <a:rPr lang="en-GB" smtClean="0"/>
              <a:pPr>
                <a:defRPr/>
              </a:pPr>
              <a:t>8</a:t>
            </a:fld>
            <a:endParaRPr lang="en-GB"/>
          </a:p>
        </p:txBody>
      </p:sp>
    </p:spTree>
    <p:extLst>
      <p:ext uri="{BB962C8B-B14F-4D97-AF65-F5344CB8AC3E}">
        <p14:creationId xmlns:p14="http://schemas.microsoft.com/office/powerpoint/2010/main" val="14736772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500" dirty="0" smtClean="0"/>
              <a:t>Detector Calibration &amp; Characterization  Parameters</a:t>
            </a:r>
            <a:endParaRPr lang="en-US" sz="2500" dirty="0"/>
          </a:p>
        </p:txBody>
      </p:sp>
      <p:graphicFrame>
        <p:nvGraphicFramePr>
          <p:cNvPr id="5" name="Table 4"/>
          <p:cNvGraphicFramePr>
            <a:graphicFrameLocks noGrp="1"/>
          </p:cNvGraphicFramePr>
          <p:nvPr>
            <p:extLst>
              <p:ext uri="{D42A27DB-BD31-4B8C-83A1-F6EECF244321}">
                <p14:modId xmlns:p14="http://schemas.microsoft.com/office/powerpoint/2010/main" val="1128751586"/>
              </p:ext>
            </p:extLst>
          </p:nvPr>
        </p:nvGraphicFramePr>
        <p:xfrm>
          <a:off x="112060" y="1225400"/>
          <a:ext cx="8889998" cy="4795087"/>
        </p:xfrm>
        <a:graphic>
          <a:graphicData uri="http://schemas.openxmlformats.org/drawingml/2006/table">
            <a:tbl>
              <a:tblPr firstRow="1" firstCol="1" bandRow="1"/>
              <a:tblGrid>
                <a:gridCol w="2674635"/>
                <a:gridCol w="886209"/>
                <a:gridCol w="781949"/>
                <a:gridCol w="847111"/>
                <a:gridCol w="1107760"/>
                <a:gridCol w="1342347"/>
                <a:gridCol w="1249987"/>
              </a:tblGrid>
              <a:tr h="529798">
                <a:tc>
                  <a:txBody>
                    <a:bodyPr/>
                    <a:lstStyle/>
                    <a:p>
                      <a:pPr algn="just">
                        <a:spcAft>
                          <a:spcPts val="0"/>
                        </a:spcAft>
                      </a:pPr>
                      <a:r>
                        <a:rPr lang="en-GB" sz="1600" b="1" dirty="0">
                          <a:solidFill>
                            <a:srgbClr val="FFFFFF"/>
                          </a:solidFill>
                          <a:effectLst/>
                          <a:latin typeface="Calibri" panose="020F0502020204030204" pitchFamily="34" charset="0"/>
                          <a:ea typeface="Times New Roman"/>
                          <a:cs typeface="Calibri"/>
                        </a:rPr>
                        <a:t>Parameter</a:t>
                      </a:r>
                      <a:endParaRPr lang="de-DE" sz="16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90000"/>
                        <a:lumOff val="10000"/>
                      </a:schemeClr>
                    </a:solidFill>
                  </a:tcPr>
                </a:tc>
                <a:tc>
                  <a:txBody>
                    <a:bodyPr/>
                    <a:lstStyle/>
                    <a:p>
                      <a:pPr algn="just">
                        <a:spcAft>
                          <a:spcPts val="0"/>
                        </a:spcAft>
                      </a:pPr>
                      <a:r>
                        <a:rPr lang="en-GB" sz="1600" b="1" dirty="0">
                          <a:solidFill>
                            <a:srgbClr val="FFFFFF"/>
                          </a:solidFill>
                          <a:effectLst/>
                          <a:latin typeface="Calibri" panose="020F0502020204030204" pitchFamily="34" charset="0"/>
                          <a:ea typeface="Times New Roman"/>
                          <a:cs typeface="Calibri"/>
                        </a:rPr>
                        <a:t>AGIPD</a:t>
                      </a:r>
                      <a:endParaRPr lang="de-DE" sz="16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90000"/>
                        <a:lumOff val="10000"/>
                      </a:schemeClr>
                    </a:solidFill>
                  </a:tcPr>
                </a:tc>
                <a:tc>
                  <a:txBody>
                    <a:bodyPr/>
                    <a:lstStyle/>
                    <a:p>
                      <a:pPr algn="just">
                        <a:spcAft>
                          <a:spcPts val="0"/>
                        </a:spcAft>
                      </a:pPr>
                      <a:r>
                        <a:rPr lang="en-GB" sz="1600" b="1" dirty="0">
                          <a:solidFill>
                            <a:srgbClr val="FFFFFF"/>
                          </a:solidFill>
                          <a:effectLst/>
                          <a:latin typeface="Calibri" panose="020F0502020204030204" pitchFamily="34" charset="0"/>
                          <a:ea typeface="Times New Roman"/>
                          <a:cs typeface="Calibri"/>
                        </a:rPr>
                        <a:t>DSSC</a:t>
                      </a:r>
                      <a:endParaRPr lang="de-DE" sz="16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90000"/>
                        <a:lumOff val="10000"/>
                      </a:schemeClr>
                    </a:solidFill>
                  </a:tcPr>
                </a:tc>
                <a:tc>
                  <a:txBody>
                    <a:bodyPr/>
                    <a:lstStyle/>
                    <a:p>
                      <a:pPr algn="just">
                        <a:spcAft>
                          <a:spcPts val="0"/>
                        </a:spcAft>
                      </a:pPr>
                      <a:r>
                        <a:rPr lang="en-GB" sz="1600" b="1" dirty="0">
                          <a:solidFill>
                            <a:srgbClr val="FFFFFF"/>
                          </a:solidFill>
                          <a:effectLst/>
                          <a:latin typeface="Calibri" panose="020F0502020204030204" pitchFamily="34" charset="0"/>
                          <a:ea typeface="Times New Roman"/>
                          <a:cs typeface="Calibri"/>
                        </a:rPr>
                        <a:t>LPD</a:t>
                      </a:r>
                      <a:endParaRPr lang="de-DE" sz="16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90000"/>
                        <a:lumOff val="10000"/>
                      </a:schemeClr>
                    </a:solidFill>
                  </a:tcPr>
                </a:tc>
                <a:tc>
                  <a:txBody>
                    <a:bodyPr/>
                    <a:lstStyle/>
                    <a:p>
                      <a:pPr algn="just">
                        <a:spcAft>
                          <a:spcPts val="0"/>
                        </a:spcAft>
                      </a:pPr>
                      <a:r>
                        <a:rPr lang="en-GB" sz="1600" b="1" dirty="0">
                          <a:solidFill>
                            <a:srgbClr val="FFFFFF"/>
                          </a:solidFill>
                          <a:effectLst/>
                          <a:latin typeface="Calibri" panose="020F0502020204030204" pitchFamily="34" charset="0"/>
                          <a:ea typeface="Times New Roman"/>
                          <a:cs typeface="Calibri"/>
                        </a:rPr>
                        <a:t>CCDs </a:t>
                      </a:r>
                      <a:endParaRPr lang="en-GB" sz="1600" b="1" dirty="0" smtClean="0">
                        <a:solidFill>
                          <a:srgbClr val="FFFFFF"/>
                        </a:solidFill>
                        <a:effectLst/>
                        <a:latin typeface="Calibri" panose="020F0502020204030204" pitchFamily="34" charset="0"/>
                        <a:ea typeface="Times New Roman"/>
                        <a:cs typeface="Calibri"/>
                      </a:endParaRPr>
                    </a:p>
                    <a:p>
                      <a:pPr algn="just">
                        <a:spcAft>
                          <a:spcPts val="0"/>
                        </a:spcAft>
                      </a:pPr>
                      <a:r>
                        <a:rPr lang="en-GB" sz="1600" b="1" dirty="0" smtClean="0">
                          <a:solidFill>
                            <a:srgbClr val="FFFFFF"/>
                          </a:solidFill>
                          <a:effectLst/>
                          <a:latin typeface="Calibri" panose="020F0502020204030204" pitchFamily="34" charset="0"/>
                          <a:ea typeface="Times New Roman"/>
                          <a:cs typeface="Calibri"/>
                        </a:rPr>
                        <a:t>(</a:t>
                      </a:r>
                      <a:r>
                        <a:rPr lang="en-GB" sz="1600" b="1" dirty="0">
                          <a:solidFill>
                            <a:srgbClr val="FFFFFF"/>
                          </a:solidFill>
                          <a:effectLst/>
                          <a:latin typeface="Calibri" panose="020F0502020204030204" pitchFamily="34" charset="0"/>
                          <a:ea typeface="Times New Roman"/>
                          <a:cs typeface="Calibri"/>
                        </a:rPr>
                        <a:t>10 Hz)</a:t>
                      </a:r>
                      <a:endParaRPr lang="de-DE" sz="16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90000"/>
                        <a:lumOff val="10000"/>
                      </a:schemeClr>
                    </a:solidFill>
                  </a:tcPr>
                </a:tc>
                <a:tc>
                  <a:txBody>
                    <a:bodyPr/>
                    <a:lstStyle/>
                    <a:p>
                      <a:pPr algn="just">
                        <a:spcAft>
                          <a:spcPts val="0"/>
                        </a:spcAft>
                      </a:pPr>
                      <a:r>
                        <a:rPr lang="en-GB" sz="1600" b="1" dirty="0">
                          <a:solidFill>
                            <a:srgbClr val="FFFFFF"/>
                          </a:solidFill>
                          <a:effectLst/>
                          <a:latin typeface="Calibri" panose="020F0502020204030204" pitchFamily="34" charset="0"/>
                          <a:ea typeface="Times New Roman"/>
                          <a:cs typeface="Calibri"/>
                        </a:rPr>
                        <a:t>Strip</a:t>
                      </a:r>
                      <a:endParaRPr lang="de-DE" sz="1600" dirty="0">
                        <a:effectLst/>
                        <a:latin typeface="Calibri" panose="020F0502020204030204" pitchFamily="34" charset="0"/>
                        <a:ea typeface="Times New Roman"/>
                      </a:endParaRPr>
                    </a:p>
                    <a:p>
                      <a:pPr algn="just">
                        <a:spcAft>
                          <a:spcPts val="0"/>
                        </a:spcAft>
                      </a:pPr>
                      <a:r>
                        <a:rPr lang="en-GB" sz="1600" b="1" dirty="0">
                          <a:solidFill>
                            <a:srgbClr val="FFFFFF"/>
                          </a:solidFill>
                          <a:effectLst/>
                          <a:latin typeface="Calibri" panose="020F0502020204030204" pitchFamily="34" charset="0"/>
                          <a:ea typeface="Times New Roman"/>
                          <a:cs typeface="Calibri"/>
                        </a:rPr>
                        <a:t>Detectors</a:t>
                      </a:r>
                      <a:endParaRPr lang="de-DE" sz="16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90000"/>
                        <a:lumOff val="10000"/>
                      </a:schemeClr>
                    </a:solidFill>
                  </a:tcPr>
                </a:tc>
                <a:tc>
                  <a:txBody>
                    <a:bodyPr/>
                    <a:lstStyle/>
                    <a:p>
                      <a:pPr algn="just">
                        <a:spcAft>
                          <a:spcPts val="0"/>
                        </a:spcAft>
                      </a:pPr>
                      <a:r>
                        <a:rPr lang="en-GB" sz="1600" b="1" dirty="0">
                          <a:solidFill>
                            <a:srgbClr val="FFFFFF"/>
                          </a:solidFill>
                          <a:effectLst/>
                          <a:latin typeface="Calibri" panose="020F0502020204030204" pitchFamily="34" charset="0"/>
                          <a:ea typeface="Times New Roman"/>
                          <a:cs typeface="Calibri"/>
                        </a:rPr>
                        <a:t>Point</a:t>
                      </a:r>
                      <a:endParaRPr lang="de-DE" sz="1600" dirty="0">
                        <a:effectLst/>
                        <a:latin typeface="Calibri" panose="020F0502020204030204" pitchFamily="34" charset="0"/>
                        <a:ea typeface="Times New Roman"/>
                      </a:endParaRPr>
                    </a:p>
                    <a:p>
                      <a:pPr algn="just">
                        <a:spcAft>
                          <a:spcPts val="0"/>
                        </a:spcAft>
                      </a:pPr>
                      <a:r>
                        <a:rPr lang="en-GB" sz="1600" b="1" dirty="0">
                          <a:solidFill>
                            <a:srgbClr val="FFFFFF"/>
                          </a:solidFill>
                          <a:effectLst/>
                          <a:latin typeface="Calibri" panose="020F0502020204030204" pitchFamily="34" charset="0"/>
                          <a:ea typeface="Times New Roman"/>
                          <a:cs typeface="Calibri"/>
                        </a:rPr>
                        <a:t>Detectors</a:t>
                      </a:r>
                      <a:endParaRPr lang="de-DE" sz="16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2167"/>
                    </a:solidFill>
                  </a:tcPr>
                </a:tc>
              </a:tr>
              <a:tr h="208057">
                <a:tc>
                  <a:txBody>
                    <a:bodyPr/>
                    <a:lstStyle/>
                    <a:p>
                      <a:pPr algn="l">
                        <a:spcAft>
                          <a:spcPts val="0"/>
                        </a:spcAft>
                      </a:pPr>
                      <a:r>
                        <a:rPr lang="en-GB" sz="1400" dirty="0">
                          <a:effectLst/>
                          <a:latin typeface="Calibri" panose="020F0502020204030204" pitchFamily="34" charset="0"/>
                          <a:ea typeface="Times New Roman"/>
                          <a:cs typeface="Calibri"/>
                        </a:rPr>
                        <a:t>Conversion gain </a:t>
                      </a:r>
                      <a:r>
                        <a:rPr lang="en-GB" sz="1400" b="1" i="1" dirty="0" smtClean="0">
                          <a:effectLst/>
                          <a:latin typeface="Calibri" panose="020F0502020204030204" pitchFamily="34" charset="0"/>
                          <a:ea typeface="Times New Roman"/>
                          <a:cs typeface="Calibri"/>
                        </a:rPr>
                        <a:t>G</a:t>
                      </a:r>
                      <a:r>
                        <a:rPr lang="en-GB" sz="1400" b="1" dirty="0" smtClean="0">
                          <a:effectLst/>
                          <a:latin typeface="Calibri" panose="020F0502020204030204" pitchFamily="34" charset="0"/>
                          <a:ea typeface="Times New Roman"/>
                          <a:cs typeface="Calibri"/>
                        </a:rPr>
                        <a:t>(cell nr, </a:t>
                      </a:r>
                      <a:r>
                        <a:rPr lang="en-GB" sz="1400" b="1" dirty="0" err="1" smtClean="0">
                          <a:effectLst/>
                          <a:latin typeface="Calibri" panose="020F0502020204030204" pitchFamily="34" charset="0"/>
                          <a:ea typeface="Times New Roman"/>
                          <a:cs typeface="Calibri"/>
                        </a:rPr>
                        <a:t>x,y</a:t>
                      </a:r>
                      <a:r>
                        <a:rPr lang="en-GB" sz="1400" b="1" dirty="0" smtClean="0">
                          <a:effectLst/>
                          <a:latin typeface="Calibri" panose="020F0502020204030204" pitchFamily="34" charset="0"/>
                          <a:ea typeface="Times New Roman"/>
                          <a:cs typeface="Calibri"/>
                        </a:rPr>
                        <a:t>)</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r>
              <a:tr h="208057">
                <a:tc>
                  <a:txBody>
                    <a:bodyPr/>
                    <a:lstStyle/>
                    <a:p>
                      <a:pPr algn="l">
                        <a:spcAft>
                          <a:spcPts val="0"/>
                        </a:spcAft>
                      </a:pPr>
                      <a:r>
                        <a:rPr lang="en-GB" sz="1400" dirty="0">
                          <a:effectLst/>
                          <a:latin typeface="Calibri" panose="020F0502020204030204" pitchFamily="34" charset="0"/>
                          <a:ea typeface="Times New Roman"/>
                          <a:cs typeface="Calibri"/>
                        </a:rPr>
                        <a:t>Dark signal </a:t>
                      </a:r>
                      <a:r>
                        <a:rPr lang="en-GB" sz="1400" b="1" i="1" dirty="0">
                          <a:effectLst/>
                          <a:latin typeface="Calibri" panose="020F0502020204030204" pitchFamily="34" charset="0"/>
                          <a:ea typeface="Times New Roman"/>
                          <a:cs typeface="Calibri"/>
                        </a:rPr>
                        <a:t>O</a:t>
                      </a:r>
                      <a:r>
                        <a:rPr lang="en-GB" sz="1400" b="1" dirty="0">
                          <a:effectLst/>
                          <a:latin typeface="Calibri" panose="020F0502020204030204" pitchFamily="34" charset="0"/>
                          <a:ea typeface="Times New Roman"/>
                          <a:cs typeface="Calibri"/>
                        </a:rPr>
                        <a:t>(cell </a:t>
                      </a:r>
                      <a:r>
                        <a:rPr lang="en-GB" sz="1400" b="1" dirty="0" err="1">
                          <a:effectLst/>
                          <a:latin typeface="Calibri" panose="020F0502020204030204" pitchFamily="34" charset="0"/>
                          <a:ea typeface="Times New Roman"/>
                          <a:cs typeface="Calibri"/>
                        </a:rPr>
                        <a:t>nr,x,y</a:t>
                      </a:r>
                      <a:r>
                        <a:rPr lang="en-GB" sz="1400" b="1" dirty="0">
                          <a:effectLst/>
                          <a:latin typeface="Calibri" panose="020F0502020204030204" pitchFamily="34" charset="0"/>
                          <a:ea typeface="Times New Roman"/>
                          <a:cs typeface="Calibri"/>
                        </a:rPr>
                        <a:t>)</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r>
              <a:tr h="208057">
                <a:tc>
                  <a:txBody>
                    <a:bodyPr/>
                    <a:lstStyle/>
                    <a:p>
                      <a:pPr algn="l">
                        <a:spcAft>
                          <a:spcPts val="0"/>
                        </a:spcAft>
                      </a:pPr>
                      <a:r>
                        <a:rPr lang="en-GB" sz="1400" dirty="0">
                          <a:effectLst/>
                          <a:latin typeface="Calibri" panose="020F0502020204030204" pitchFamily="34" charset="0"/>
                          <a:ea typeface="Times New Roman"/>
                          <a:cs typeface="Calibri"/>
                        </a:rPr>
                        <a:t>Noise </a:t>
                      </a:r>
                      <a:r>
                        <a:rPr lang="en-GB" sz="1400" b="1" i="1" dirty="0" smtClean="0">
                          <a:effectLst/>
                          <a:latin typeface="Calibri" panose="020F0502020204030204" pitchFamily="34" charset="0"/>
                          <a:ea typeface="Times New Roman"/>
                          <a:cs typeface="Calibri"/>
                        </a:rPr>
                        <a:t>N</a:t>
                      </a:r>
                      <a:r>
                        <a:rPr lang="en-GB" sz="1400" b="1" dirty="0" smtClean="0">
                          <a:effectLst/>
                          <a:latin typeface="Calibri" panose="020F0502020204030204" pitchFamily="34" charset="0"/>
                          <a:ea typeface="Times New Roman"/>
                          <a:cs typeface="Calibri"/>
                        </a:rPr>
                        <a:t>(cell nr, </a:t>
                      </a:r>
                      <a:r>
                        <a:rPr lang="en-GB" sz="1400" b="1" dirty="0" err="1" smtClean="0">
                          <a:effectLst/>
                          <a:latin typeface="Calibri" panose="020F0502020204030204" pitchFamily="34" charset="0"/>
                          <a:ea typeface="Times New Roman"/>
                          <a:cs typeface="Calibri"/>
                        </a:rPr>
                        <a:t>x,y</a:t>
                      </a:r>
                      <a:r>
                        <a:rPr lang="en-GB" sz="1400" b="1" dirty="0">
                          <a:effectLst/>
                          <a:latin typeface="Calibri" panose="020F0502020204030204" pitchFamily="34" charset="0"/>
                          <a:ea typeface="Times New Roman"/>
                          <a:cs typeface="Calibri"/>
                        </a:rPr>
                        <a:t>)</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r>
              <a:tr h="208057">
                <a:tc>
                  <a:txBody>
                    <a:bodyPr/>
                    <a:lstStyle/>
                    <a:p>
                      <a:pPr algn="l">
                        <a:spcAft>
                          <a:spcPts val="0"/>
                        </a:spcAft>
                      </a:pPr>
                      <a:r>
                        <a:rPr lang="en-US" sz="1400" dirty="0">
                          <a:effectLst/>
                          <a:latin typeface="Calibri" panose="020F0502020204030204" pitchFamily="34" charset="0"/>
                          <a:ea typeface="Times New Roman"/>
                          <a:cs typeface="Calibri"/>
                        </a:rPr>
                        <a:t>Bad pixel </a:t>
                      </a:r>
                      <a:r>
                        <a:rPr lang="en-US" sz="1400" b="1" i="1" dirty="0">
                          <a:effectLst/>
                          <a:latin typeface="Calibri" panose="020F0502020204030204" pitchFamily="34" charset="0"/>
                          <a:ea typeface="Times New Roman"/>
                          <a:cs typeface="Calibri"/>
                        </a:rPr>
                        <a:t>B</a:t>
                      </a:r>
                      <a:r>
                        <a:rPr lang="en-US" sz="1400" b="1" dirty="0">
                          <a:effectLst/>
                          <a:latin typeface="Calibri" panose="020F0502020204030204" pitchFamily="34" charset="0"/>
                          <a:ea typeface="Times New Roman"/>
                          <a:cs typeface="Calibri"/>
                        </a:rPr>
                        <a:t>(cell </a:t>
                      </a:r>
                      <a:r>
                        <a:rPr lang="en-US" sz="1400" b="1" dirty="0" err="1">
                          <a:effectLst/>
                          <a:latin typeface="Calibri" panose="020F0502020204030204" pitchFamily="34" charset="0"/>
                          <a:ea typeface="Times New Roman"/>
                          <a:cs typeface="Calibri"/>
                        </a:rPr>
                        <a:t>nr,x,y</a:t>
                      </a:r>
                      <a:r>
                        <a:rPr lang="en-US" sz="1400" b="1" dirty="0">
                          <a:effectLst/>
                          <a:latin typeface="Calibri" panose="020F0502020204030204" pitchFamily="34" charset="0"/>
                          <a:ea typeface="Times New Roman"/>
                          <a:cs typeface="Calibri"/>
                        </a:rPr>
                        <a:t>)</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US"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US"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US"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US"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US"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057">
                <a:tc>
                  <a:txBody>
                    <a:bodyPr/>
                    <a:lstStyle/>
                    <a:p>
                      <a:pPr algn="l">
                        <a:spcAft>
                          <a:spcPts val="0"/>
                        </a:spcAft>
                      </a:pPr>
                      <a:r>
                        <a:rPr lang="en-GB" sz="1400" dirty="0">
                          <a:effectLst/>
                          <a:latin typeface="Calibri" panose="020F0502020204030204" pitchFamily="34" charset="0"/>
                          <a:ea typeface="Times New Roman"/>
                          <a:cs typeface="Calibri"/>
                        </a:rPr>
                        <a:t>Quantum efficiency </a:t>
                      </a:r>
                      <a:r>
                        <a:rPr lang="en-GB" sz="1400" b="1" i="1" dirty="0" smtClean="0">
                          <a:effectLst/>
                          <a:latin typeface="Calibri" panose="020F0502020204030204" pitchFamily="34" charset="0"/>
                          <a:ea typeface="Times New Roman"/>
                          <a:cs typeface="Calibri"/>
                        </a:rPr>
                        <a:t>QE(</a:t>
                      </a:r>
                      <a:r>
                        <a:rPr lang="en-GB" sz="1400" b="1" i="1" dirty="0" err="1" smtClean="0">
                          <a:effectLst/>
                          <a:latin typeface="Calibri" panose="020F0502020204030204" pitchFamily="34" charset="0"/>
                          <a:ea typeface="Times New Roman"/>
                          <a:cs typeface="Calibri"/>
                        </a:rPr>
                        <a:t>x,y</a:t>
                      </a:r>
                      <a:r>
                        <a:rPr lang="en-GB" sz="1400" b="1" i="1" dirty="0" smtClean="0">
                          <a:effectLst/>
                          <a:latin typeface="Calibri" panose="020F0502020204030204" pitchFamily="34" charset="0"/>
                          <a:ea typeface="Times New Roman"/>
                          <a:cs typeface="Calibri"/>
                        </a:rPr>
                        <a:t>)</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r>
              <a:tr h="236763">
                <a:tc>
                  <a:txBody>
                    <a:bodyPr/>
                    <a:lstStyle/>
                    <a:p>
                      <a:pPr algn="l">
                        <a:spcAft>
                          <a:spcPts val="0"/>
                        </a:spcAft>
                      </a:pPr>
                      <a:r>
                        <a:rPr lang="en-GB" sz="1400" dirty="0">
                          <a:effectLst/>
                          <a:latin typeface="Calibri" panose="020F0502020204030204" pitchFamily="34" charset="0"/>
                          <a:ea typeface="Times New Roman"/>
                          <a:cs typeface="Calibri"/>
                        </a:rPr>
                        <a:t>Detective quantum efficiency </a:t>
                      </a:r>
                      <a:r>
                        <a:rPr lang="en-GB" sz="1400" b="1" i="1" dirty="0">
                          <a:effectLst/>
                          <a:latin typeface="Calibri" panose="020F0502020204030204" pitchFamily="34" charset="0"/>
                          <a:ea typeface="Times New Roman"/>
                          <a:cs typeface="Calibri"/>
                        </a:rPr>
                        <a:t>DQE</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r>
              <a:tr h="208057">
                <a:tc>
                  <a:txBody>
                    <a:bodyPr/>
                    <a:lstStyle/>
                    <a:p>
                      <a:pPr algn="l">
                        <a:spcAft>
                          <a:spcPts val="0"/>
                        </a:spcAft>
                      </a:pPr>
                      <a:r>
                        <a:rPr lang="en-GB" sz="1400" dirty="0">
                          <a:effectLst/>
                          <a:latin typeface="Calibri" panose="020F0502020204030204" pitchFamily="34" charset="0"/>
                          <a:ea typeface="Times New Roman"/>
                          <a:cs typeface="Calibri"/>
                        </a:rPr>
                        <a:t>Dynamic range </a:t>
                      </a:r>
                      <a:r>
                        <a:rPr lang="en-GB" sz="1400" b="1" i="1" dirty="0">
                          <a:effectLst/>
                          <a:latin typeface="Calibri" panose="020F0502020204030204" pitchFamily="34" charset="0"/>
                          <a:ea typeface="Times New Roman"/>
                          <a:cs typeface="Calibri"/>
                        </a:rPr>
                        <a:t>DR(</a:t>
                      </a:r>
                      <a:r>
                        <a:rPr lang="en-GB" sz="1400" b="1" dirty="0" err="1">
                          <a:effectLst/>
                          <a:latin typeface="Calibri" panose="020F0502020204030204" pitchFamily="34" charset="0"/>
                          <a:ea typeface="Times New Roman"/>
                          <a:cs typeface="Calibri"/>
                        </a:rPr>
                        <a:t>x,y</a:t>
                      </a:r>
                      <a:r>
                        <a:rPr lang="en-GB" sz="1400" b="1" dirty="0">
                          <a:effectLst/>
                          <a:latin typeface="Calibri" panose="020F0502020204030204" pitchFamily="34" charset="0"/>
                          <a:ea typeface="Times New Roman"/>
                          <a:cs typeface="Calibri"/>
                        </a:rPr>
                        <a:t>)</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r>
              <a:tr h="208057">
                <a:tc>
                  <a:txBody>
                    <a:bodyPr/>
                    <a:lstStyle/>
                    <a:p>
                      <a:pPr algn="l">
                        <a:spcAft>
                          <a:spcPts val="0"/>
                        </a:spcAft>
                      </a:pPr>
                      <a:r>
                        <a:rPr lang="en-GB" sz="1400" dirty="0">
                          <a:effectLst/>
                          <a:latin typeface="Calibri" panose="020F0502020204030204" pitchFamily="34" charset="0"/>
                          <a:ea typeface="Times New Roman"/>
                          <a:cs typeface="Calibri"/>
                        </a:rPr>
                        <a:t>Pile-up</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r>
              <a:tr h="462367">
                <a:tc>
                  <a:txBody>
                    <a:bodyPr/>
                    <a:lstStyle/>
                    <a:p>
                      <a:pPr algn="l">
                        <a:spcAft>
                          <a:spcPts val="0"/>
                        </a:spcAft>
                      </a:pPr>
                      <a:r>
                        <a:rPr lang="en-GB" sz="1400" dirty="0">
                          <a:effectLst/>
                          <a:latin typeface="Calibri" panose="020F0502020204030204" pitchFamily="34" charset="0"/>
                          <a:ea typeface="Times New Roman"/>
                          <a:cs typeface="Calibri"/>
                        </a:rPr>
                        <a:t>Memory cell droop (signal losses) </a:t>
                      </a:r>
                      <a:r>
                        <a:rPr lang="de-DE" sz="1400" baseline="0" dirty="0" smtClean="0">
                          <a:effectLst/>
                          <a:latin typeface="Calibri" panose="020F0502020204030204" pitchFamily="34" charset="0"/>
                          <a:ea typeface="Times New Roman"/>
                          <a:cs typeface="+mn-cs"/>
                        </a:rPr>
                        <a:t> </a:t>
                      </a:r>
                      <a:r>
                        <a:rPr lang="en-US" sz="1400" b="1" i="1" dirty="0" smtClean="0">
                          <a:effectLst/>
                          <a:latin typeface="Calibri" panose="020F0502020204030204" pitchFamily="34" charset="0"/>
                          <a:ea typeface="Times New Roman"/>
                          <a:cs typeface="Calibri"/>
                        </a:rPr>
                        <a:t>MD</a:t>
                      </a:r>
                      <a:r>
                        <a:rPr lang="en-US" sz="1400" b="1" dirty="0" smtClean="0">
                          <a:effectLst/>
                          <a:latin typeface="Calibri" panose="020F0502020204030204" pitchFamily="34" charset="0"/>
                          <a:ea typeface="Times New Roman"/>
                          <a:cs typeface="Calibri"/>
                        </a:rPr>
                        <a:t>(cell </a:t>
                      </a:r>
                      <a:r>
                        <a:rPr lang="en-US" sz="1400" b="1" dirty="0">
                          <a:effectLst/>
                          <a:latin typeface="Calibri" panose="020F0502020204030204" pitchFamily="34" charset="0"/>
                          <a:ea typeface="Times New Roman"/>
                          <a:cs typeface="Calibri"/>
                        </a:rPr>
                        <a:t>nr, </a:t>
                      </a:r>
                      <a:r>
                        <a:rPr lang="en-US" sz="1400" b="1" dirty="0" err="1">
                          <a:effectLst/>
                          <a:latin typeface="Calibri" panose="020F0502020204030204" pitchFamily="34" charset="0"/>
                          <a:ea typeface="Times New Roman"/>
                          <a:cs typeface="Calibri"/>
                        </a:rPr>
                        <a:t>x,y</a:t>
                      </a:r>
                      <a:r>
                        <a:rPr lang="en-US" sz="1400" b="1" dirty="0">
                          <a:effectLst/>
                          <a:latin typeface="Calibri" panose="020F0502020204030204" pitchFamily="34" charset="0"/>
                          <a:ea typeface="Times New Roman"/>
                          <a:cs typeface="Calibri"/>
                        </a:rPr>
                        <a:t>)</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US"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US" sz="1400" b="1">
                          <a:effectLst/>
                          <a:latin typeface="Calibri"/>
                          <a:ea typeface="Times New Roman"/>
                          <a:cs typeface="Calibri"/>
                        </a:rPr>
                        <a:t> </a:t>
                      </a:r>
                      <a:endParaRPr lang="de-DE" sz="1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effectLst/>
                          <a:latin typeface="Calibri"/>
                          <a:ea typeface="Times New Roman"/>
                          <a:cs typeface="Calibri"/>
                        </a:rPr>
                        <a:t>D</a:t>
                      </a:r>
                      <a:r>
                        <a:rPr lang="en-US" sz="1200" dirty="0" smtClean="0">
                          <a:effectLst/>
                          <a:latin typeface="Calibri"/>
                          <a:ea typeface="Times New Roman"/>
                          <a:cs typeface="Calibri"/>
                        </a:rPr>
                        <a:t>epends </a:t>
                      </a:r>
                      <a:r>
                        <a:rPr lang="en-US" sz="1200" dirty="0">
                          <a:effectLst/>
                          <a:latin typeface="Calibri"/>
                          <a:ea typeface="Times New Roman"/>
                          <a:cs typeface="Calibri"/>
                        </a:rPr>
                        <a:t>on the </a:t>
                      </a:r>
                      <a:r>
                        <a:rPr lang="en-US" sz="1200" dirty="0" smtClean="0">
                          <a:effectLst/>
                          <a:latin typeface="Calibri"/>
                          <a:ea typeface="Times New Roman"/>
                          <a:cs typeface="Calibri"/>
                        </a:rPr>
                        <a:t>detector</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114">
                <a:tc>
                  <a:txBody>
                    <a:bodyPr/>
                    <a:lstStyle/>
                    <a:p>
                      <a:pPr algn="l">
                        <a:spcAft>
                          <a:spcPts val="0"/>
                        </a:spcAft>
                      </a:pPr>
                      <a:r>
                        <a:rPr lang="en-GB" sz="1400" dirty="0">
                          <a:effectLst/>
                          <a:latin typeface="Calibri" panose="020F0502020204030204" pitchFamily="34" charset="0"/>
                          <a:ea typeface="Times New Roman"/>
                          <a:cs typeface="Calibri"/>
                        </a:rPr>
                        <a:t>Charge transfer inefficiency </a:t>
                      </a:r>
                      <a:r>
                        <a:rPr lang="en-GB" sz="1400" b="1" i="1" dirty="0">
                          <a:effectLst/>
                          <a:latin typeface="Calibri" panose="020F0502020204030204" pitchFamily="34" charset="0"/>
                          <a:ea typeface="Times New Roman"/>
                          <a:cs typeface="Calibri"/>
                        </a:rPr>
                        <a:t>CTI</a:t>
                      </a:r>
                      <a:r>
                        <a:rPr lang="en-GB" sz="1400" b="1" dirty="0">
                          <a:effectLst/>
                          <a:latin typeface="Calibri" panose="020F0502020204030204" pitchFamily="34" charset="0"/>
                          <a:ea typeface="Times New Roman"/>
                          <a:cs typeface="Calibri"/>
                        </a:rPr>
                        <a:t>(</a:t>
                      </a:r>
                      <a:r>
                        <a:rPr lang="en-GB" sz="1400" b="1" dirty="0" err="1">
                          <a:effectLst/>
                          <a:latin typeface="Calibri" panose="020F0502020204030204" pitchFamily="34" charset="0"/>
                          <a:ea typeface="Times New Roman"/>
                          <a:cs typeface="Calibri"/>
                        </a:rPr>
                        <a:t>x,y</a:t>
                      </a:r>
                      <a:r>
                        <a:rPr lang="en-GB" sz="1400" b="1" dirty="0">
                          <a:effectLst/>
                          <a:latin typeface="Calibri" panose="020F0502020204030204" pitchFamily="34" charset="0"/>
                          <a:ea typeface="Times New Roman"/>
                          <a:cs typeface="Calibri"/>
                        </a:rPr>
                        <a:t>)</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057">
                <a:tc>
                  <a:txBody>
                    <a:bodyPr/>
                    <a:lstStyle/>
                    <a:p>
                      <a:pPr algn="l">
                        <a:spcAft>
                          <a:spcPts val="0"/>
                        </a:spcAft>
                      </a:pPr>
                      <a:r>
                        <a:rPr lang="en-GB" sz="1400" dirty="0">
                          <a:effectLst/>
                          <a:latin typeface="Calibri" panose="020F0502020204030204" pitchFamily="34" charset="0"/>
                          <a:ea typeface="Times New Roman"/>
                          <a:cs typeface="Calibri"/>
                        </a:rPr>
                        <a:t>Point spread function </a:t>
                      </a:r>
                      <a:r>
                        <a:rPr lang="en-GB" sz="1400" b="1" i="1" dirty="0">
                          <a:effectLst/>
                          <a:latin typeface="Calibri" panose="020F0502020204030204" pitchFamily="34" charset="0"/>
                          <a:ea typeface="Times New Roman"/>
                          <a:cs typeface="Calibri"/>
                        </a:rPr>
                        <a:t>PSF</a:t>
                      </a:r>
                      <a:r>
                        <a:rPr lang="en-GB" sz="1400" b="1" dirty="0">
                          <a:effectLst/>
                          <a:latin typeface="Calibri" panose="020F0502020204030204" pitchFamily="34" charset="0"/>
                          <a:ea typeface="Times New Roman"/>
                          <a:cs typeface="Calibri"/>
                        </a:rPr>
                        <a:t>(</a:t>
                      </a:r>
                      <a:r>
                        <a:rPr lang="en-GB" sz="1400" b="1" dirty="0" err="1">
                          <a:effectLst/>
                          <a:latin typeface="Calibri" panose="020F0502020204030204" pitchFamily="34" charset="0"/>
                          <a:ea typeface="Times New Roman"/>
                          <a:cs typeface="Calibri"/>
                        </a:rPr>
                        <a:t>x,y</a:t>
                      </a:r>
                      <a:r>
                        <a:rPr lang="en-GB" sz="1400" b="1" dirty="0">
                          <a:effectLst/>
                          <a:latin typeface="Calibri" panose="020F0502020204030204" pitchFamily="34" charset="0"/>
                          <a:ea typeface="Times New Roman"/>
                          <a:cs typeface="Calibri"/>
                        </a:rPr>
                        <a:t>)</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057">
                <a:tc>
                  <a:txBody>
                    <a:bodyPr/>
                    <a:lstStyle/>
                    <a:p>
                      <a:pPr algn="l">
                        <a:spcAft>
                          <a:spcPts val="0"/>
                        </a:spcAft>
                      </a:pPr>
                      <a:r>
                        <a:rPr lang="en-GB" sz="1400" dirty="0">
                          <a:effectLst/>
                          <a:latin typeface="Calibri" panose="020F0502020204030204" pitchFamily="34" charset="0"/>
                          <a:ea typeface="Times New Roman"/>
                          <a:cs typeface="Calibri"/>
                        </a:rPr>
                        <a:t>Line spread function</a:t>
                      </a:r>
                      <a:r>
                        <a:rPr lang="en-GB" sz="1400" i="1" dirty="0">
                          <a:effectLst/>
                          <a:latin typeface="Calibri" panose="020F0502020204030204" pitchFamily="34" charset="0"/>
                          <a:ea typeface="Times New Roman"/>
                          <a:cs typeface="Calibri"/>
                        </a:rPr>
                        <a:t> </a:t>
                      </a:r>
                      <a:r>
                        <a:rPr lang="en-GB" sz="1400" b="1" i="1" dirty="0">
                          <a:effectLst/>
                          <a:latin typeface="Calibri" panose="020F0502020204030204" pitchFamily="34" charset="0"/>
                          <a:ea typeface="Times New Roman"/>
                          <a:cs typeface="Calibri"/>
                        </a:rPr>
                        <a:t>LSF</a:t>
                      </a:r>
                      <a:r>
                        <a:rPr lang="en-GB" sz="1400" b="1" dirty="0">
                          <a:effectLst/>
                          <a:latin typeface="Calibri" panose="020F0502020204030204" pitchFamily="34" charset="0"/>
                          <a:ea typeface="Times New Roman"/>
                          <a:cs typeface="Calibri"/>
                        </a:rPr>
                        <a:t>(</a:t>
                      </a:r>
                      <a:r>
                        <a:rPr lang="en-GB" sz="1400" b="1" dirty="0" err="1">
                          <a:effectLst/>
                          <a:latin typeface="Calibri" panose="020F0502020204030204" pitchFamily="34" charset="0"/>
                          <a:ea typeface="Times New Roman"/>
                          <a:cs typeface="Calibri"/>
                        </a:rPr>
                        <a:t>x,y</a:t>
                      </a:r>
                      <a:r>
                        <a:rPr lang="en-GB" sz="1400" b="1" dirty="0">
                          <a:effectLst/>
                          <a:latin typeface="Calibri" panose="020F0502020204030204" pitchFamily="34" charset="0"/>
                          <a:ea typeface="Times New Roman"/>
                          <a:cs typeface="Calibri"/>
                        </a:rPr>
                        <a:t>)</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057">
                <a:tc>
                  <a:txBody>
                    <a:bodyPr/>
                    <a:lstStyle/>
                    <a:p>
                      <a:pPr algn="l">
                        <a:spcAft>
                          <a:spcPts val="0"/>
                        </a:spcAft>
                      </a:pPr>
                      <a:r>
                        <a:rPr lang="en-GB" sz="1400" dirty="0">
                          <a:effectLst/>
                          <a:latin typeface="Calibri" panose="020F0502020204030204" pitchFamily="34" charset="0"/>
                          <a:ea typeface="Times New Roman"/>
                          <a:cs typeface="Calibri"/>
                        </a:rPr>
                        <a:t>Spectral response</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2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ctr">
                        <a:spcAft>
                          <a:spcPts val="0"/>
                        </a:spcAft>
                      </a:pPr>
                      <a:r>
                        <a:rPr lang="en-GB" sz="1200" dirty="0">
                          <a:effectLst/>
                          <a:latin typeface="Calibri"/>
                          <a:ea typeface="Times New Roman"/>
                          <a:cs typeface="Calibri"/>
                        </a:rPr>
                        <a:t>D</a:t>
                      </a:r>
                      <a:r>
                        <a:rPr lang="en-GB" sz="1200" dirty="0" smtClean="0">
                          <a:effectLst/>
                          <a:latin typeface="Calibri"/>
                          <a:ea typeface="Times New Roman"/>
                          <a:cs typeface="Calibri"/>
                        </a:rPr>
                        <a:t>epends </a:t>
                      </a:r>
                      <a:r>
                        <a:rPr lang="en-GB" sz="1200" dirty="0">
                          <a:effectLst/>
                          <a:latin typeface="Calibri"/>
                          <a:ea typeface="Times New Roman"/>
                          <a:cs typeface="Calibri"/>
                        </a:rPr>
                        <a:t>on the detector</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057">
                <a:tc>
                  <a:txBody>
                    <a:bodyPr/>
                    <a:lstStyle/>
                    <a:p>
                      <a:pPr algn="l">
                        <a:spcAft>
                          <a:spcPts val="0"/>
                        </a:spcAft>
                      </a:pPr>
                      <a:r>
                        <a:rPr lang="en-GB" sz="1400" dirty="0">
                          <a:effectLst/>
                          <a:latin typeface="Calibri" panose="020F0502020204030204" pitchFamily="34" charset="0"/>
                          <a:ea typeface="Times New Roman"/>
                          <a:cs typeface="Calibri"/>
                        </a:rPr>
                        <a:t>Flat field corrections</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057">
                <a:tc>
                  <a:txBody>
                    <a:bodyPr/>
                    <a:lstStyle/>
                    <a:p>
                      <a:pPr algn="l">
                        <a:spcAft>
                          <a:spcPts val="0"/>
                        </a:spcAft>
                      </a:pPr>
                      <a:r>
                        <a:rPr lang="en-GB" sz="1400" dirty="0">
                          <a:effectLst/>
                          <a:latin typeface="Calibri" panose="020F0502020204030204" pitchFamily="34" charset="0"/>
                          <a:ea typeface="Times New Roman"/>
                          <a:cs typeface="Calibri"/>
                        </a:rPr>
                        <a:t>Common mode </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057">
                <a:tc>
                  <a:txBody>
                    <a:bodyPr/>
                    <a:lstStyle/>
                    <a:p>
                      <a:pPr algn="l">
                        <a:spcAft>
                          <a:spcPts val="0"/>
                        </a:spcAft>
                      </a:pPr>
                      <a:r>
                        <a:rPr lang="en-GB" sz="1400" dirty="0">
                          <a:effectLst/>
                          <a:latin typeface="Calibri" panose="020F0502020204030204" pitchFamily="34" charset="0"/>
                          <a:ea typeface="Times New Roman"/>
                          <a:cs typeface="Calibri"/>
                        </a:rPr>
                        <a:t>Event splitting </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057">
                <a:tc>
                  <a:txBody>
                    <a:bodyPr/>
                    <a:lstStyle/>
                    <a:p>
                      <a:pPr algn="l">
                        <a:spcAft>
                          <a:spcPts val="0"/>
                        </a:spcAft>
                      </a:pPr>
                      <a:r>
                        <a:rPr lang="en-GB" sz="1400" dirty="0">
                          <a:effectLst/>
                          <a:latin typeface="Calibri" panose="020F0502020204030204" pitchFamily="34" charset="0"/>
                          <a:ea typeface="Times New Roman"/>
                          <a:cs typeface="Calibri"/>
                        </a:rPr>
                        <a:t>Alignment </a:t>
                      </a:r>
                      <a:endParaRPr lang="de-DE" sz="1400" dirty="0">
                        <a:effectLst/>
                        <a:latin typeface="Calibri" panose="020F0502020204030204"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a:effectLst/>
                          <a:latin typeface="Calibri"/>
                          <a:ea typeface="Times New Roman"/>
                          <a:cs typeface="Calibri"/>
                        </a:rPr>
                        <a:t> </a:t>
                      </a:r>
                      <a:endParaRPr lang="de-DE"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62CD"/>
                    </a:solidFill>
                  </a:tcPr>
                </a:tc>
                <a:tc>
                  <a:txBody>
                    <a:bodyPr/>
                    <a:lstStyle/>
                    <a:p>
                      <a:pPr algn="just">
                        <a:spcAft>
                          <a:spcPts val="0"/>
                        </a:spcAft>
                      </a:pPr>
                      <a:r>
                        <a:rPr lang="en-GB" sz="1000" b="1" dirty="0">
                          <a:effectLst/>
                          <a:latin typeface="Calibri"/>
                          <a:ea typeface="Times New Roman"/>
                          <a:cs typeface="Calibri"/>
                        </a:rPr>
                        <a:t> </a:t>
                      </a:r>
                      <a:endParaRPr lang="de-D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0"/>
          </p:nvPr>
        </p:nvSpPr>
        <p:spPr/>
        <p:txBody>
          <a:bodyPr/>
          <a:lstStyle/>
          <a:p>
            <a:pPr>
              <a:defRPr/>
            </a:pPr>
            <a:fld id="{14404834-5313-40AC-B135-E30BD596D545}" type="slidenum">
              <a:rPr lang="en-GB" smtClean="0"/>
              <a:pPr>
                <a:defRPr/>
              </a:pPr>
              <a:t>9</a:t>
            </a:fld>
            <a:endParaRPr lang="en-GB"/>
          </a:p>
        </p:txBody>
      </p:sp>
    </p:spTree>
    <p:extLst>
      <p:ext uri="{BB962C8B-B14F-4D97-AF65-F5344CB8AC3E}">
        <p14:creationId xmlns:p14="http://schemas.microsoft.com/office/powerpoint/2010/main" val="39466795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SY European XFEL">
  <a:themeElements>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fontScheme name="DESY European XF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8" charset="-128"/>
          </a:defRPr>
        </a:defPPr>
      </a:lstStyle>
    </a:spDef>
    <a:ln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8" charset="-128"/>
          </a:defRPr>
        </a:defPPr>
      </a:lstStyle>
    </a:lnDef>
  </a:objectDefaults>
  <a:extraClrSchemeLst>
    <a:extraClrScheme>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39284</TotalTime>
  <Words>5277</Words>
  <Application>Microsoft Macintosh PowerPoint</Application>
  <PresentationFormat>On-screen Show (4:3)</PresentationFormat>
  <Paragraphs>1194</Paragraphs>
  <Slides>39</Slides>
  <Notes>20</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DESY European XFEL</vt:lpstr>
      <vt:lpstr>Equation</vt:lpstr>
      <vt:lpstr>Detector Commissioning and Calibration</vt:lpstr>
      <vt:lpstr>Detectors for the European XFEL</vt:lpstr>
      <vt:lpstr>Detector Mapping to the Scientific Instruments at the European XFEL – “Primary Customer”</vt:lpstr>
      <vt:lpstr>Detectors for Day One Operation at XFEL.EU</vt:lpstr>
      <vt:lpstr>Detectors for Day One Operation at XFEL.EU</vt:lpstr>
      <vt:lpstr>Steps Towards First Day of Operation</vt:lpstr>
      <vt:lpstr>Steps Towards First Day of Operation</vt:lpstr>
      <vt:lpstr>Calibration and Commissioning Strategy</vt:lpstr>
      <vt:lpstr>Detector Calibration &amp; Characterization  Parameters</vt:lpstr>
      <vt:lpstr>What is needed to calibrate and commission our detectors?</vt:lpstr>
      <vt:lpstr>Detector Calibration – Priorities</vt:lpstr>
      <vt:lpstr>Laboratory X-ray  Sources vs. Requirements </vt:lpstr>
      <vt:lpstr>In-House Calibration and Commissioning Tools</vt:lpstr>
      <vt:lpstr>In-House Calibration and Commissioning Tools</vt:lpstr>
      <vt:lpstr>Detector Laboratory in HERA South</vt:lpstr>
      <vt:lpstr>Size of Detector Parameter Space</vt:lpstr>
      <vt:lpstr>Scientific Requirements for Day-1 Operation</vt:lpstr>
      <vt:lpstr>Detector Operation Modes – First Day</vt:lpstr>
      <vt:lpstr>Detector Operation Modes – First Day</vt:lpstr>
      <vt:lpstr>Calibration Plan &amp; Schedule – Example DSSC</vt:lpstr>
      <vt:lpstr>Steps Towards First Day of Operation</vt:lpstr>
      <vt:lpstr>Detector Tests and Commissioning – HERA South</vt:lpstr>
      <vt:lpstr>Steps Towards First Day of Operation</vt:lpstr>
      <vt:lpstr>Detector Tests and Commissioning – at Experiment (First Steps)</vt:lpstr>
      <vt:lpstr>Commissioning – Base Line Operating Modes</vt:lpstr>
      <vt:lpstr>Commissioning – Base Line Operating Modes</vt:lpstr>
      <vt:lpstr>Dynamic Range Scan and Gain Validation</vt:lpstr>
      <vt:lpstr>Dynamic Range Scan and Gain Validation</vt:lpstr>
      <vt:lpstr>Dynamic Range Scan and Gain Validation</vt:lpstr>
      <vt:lpstr>Example: AGIPD 1 Mpx Integration at SPB</vt:lpstr>
      <vt:lpstr>Example: AGIPD 1 Mpx Integration at SPB</vt:lpstr>
      <vt:lpstr>Example: AGIPD 1 Mpx Integration at SPB</vt:lpstr>
      <vt:lpstr>AGIPD 1 Mpx Integration at SPB – Tasks</vt:lpstr>
      <vt:lpstr>AGIPD 1 Mpx Integration at SPB – Tasks</vt:lpstr>
      <vt:lpstr>Thank you for your Attention</vt:lpstr>
      <vt:lpstr>Bunch Trains</vt:lpstr>
      <vt:lpstr>Injector Commissioning: Goal(s)</vt:lpstr>
      <vt:lpstr>Initial e- Beam Parameters – Bunch Repetition</vt:lpstr>
      <vt:lpstr>Overview of e--Beam &amp; FEL Operation Modes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WP-X   XFEL Project Progress Report (2-2009)</dc:title>
  <dc:creator>Wichmann, Riko</dc:creator>
  <cp:lastModifiedBy>Markus Kuster</cp:lastModifiedBy>
  <cp:revision>4177</cp:revision>
  <dcterms:modified xsi:type="dcterms:W3CDTF">2015-07-15T10:05:05Z</dcterms:modified>
</cp:coreProperties>
</file>