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8B79-0FEC-4696-8B30-5565775340F8}" type="datetimeFigureOut">
              <a:rPr lang="en-GB" smtClean="0"/>
              <a:pPr/>
              <a:t>09/09/2015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9EAA17C-70C5-4A6F-BAE2-78034227FB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8B79-0FEC-4696-8B30-5565775340F8}" type="datetimeFigureOut">
              <a:rPr lang="en-GB" smtClean="0"/>
              <a:pPr/>
              <a:t>09/09/2015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A17C-70C5-4A6F-BAE2-78034227FB1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8B79-0FEC-4696-8B30-5565775340F8}" type="datetimeFigureOut">
              <a:rPr lang="en-GB" smtClean="0"/>
              <a:pPr/>
              <a:t>09/09/2015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A17C-70C5-4A6F-BAE2-78034227FB1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8B79-0FEC-4696-8B30-5565775340F8}" type="datetimeFigureOut">
              <a:rPr lang="en-GB" smtClean="0"/>
              <a:pPr/>
              <a:t>09/09/2015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A17C-70C5-4A6F-BAE2-78034227FB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8B79-0FEC-4696-8B30-5565775340F8}" type="datetimeFigureOut">
              <a:rPr lang="en-GB" smtClean="0"/>
              <a:pPr/>
              <a:t>09/09/2015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9EAA17C-70C5-4A6F-BAE2-78034227FB1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8B79-0FEC-4696-8B30-5565775340F8}" type="datetimeFigureOut">
              <a:rPr lang="en-GB" smtClean="0"/>
              <a:pPr/>
              <a:t>09/09/2015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A17C-70C5-4A6F-BAE2-78034227FB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8B79-0FEC-4696-8B30-5565775340F8}" type="datetimeFigureOut">
              <a:rPr lang="en-GB" smtClean="0"/>
              <a:pPr/>
              <a:t>09/09/2015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A17C-70C5-4A6F-BAE2-78034227FB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8B79-0FEC-4696-8B30-5565775340F8}" type="datetimeFigureOut">
              <a:rPr lang="en-GB" smtClean="0"/>
              <a:pPr/>
              <a:t>09/09/2015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A17C-70C5-4A6F-BAE2-78034227FB1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8B79-0FEC-4696-8B30-5565775340F8}" type="datetimeFigureOut">
              <a:rPr lang="en-GB" smtClean="0"/>
              <a:pPr/>
              <a:t>09/09/2015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A17C-70C5-4A6F-BAE2-78034227FB1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8B79-0FEC-4696-8B30-5565775340F8}" type="datetimeFigureOut">
              <a:rPr lang="en-GB" smtClean="0"/>
              <a:pPr/>
              <a:t>09/09/2015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A17C-70C5-4A6F-BAE2-78034227FB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8B79-0FEC-4696-8B30-5565775340F8}" type="datetimeFigureOut">
              <a:rPr lang="en-GB" smtClean="0"/>
              <a:pPr/>
              <a:t>09/09/2015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9EAA17C-70C5-4A6F-BAE2-78034227FB1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61D8B79-0FEC-4696-8B30-5565775340F8}" type="datetimeFigureOut">
              <a:rPr lang="en-GB" smtClean="0"/>
              <a:pPr/>
              <a:t>09/09/2015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9EAA17C-70C5-4A6F-BAE2-78034227FB1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Presented by: Amy </a:t>
            </a:r>
            <a:r>
              <a:rPr lang="en-GB" dirty="0" smtClean="0"/>
              <a:t>Joyce</a:t>
            </a:r>
          </a:p>
          <a:p>
            <a:r>
              <a:rPr lang="en-GB" dirty="0" smtClean="0"/>
              <a:t>Supervisor: Shan </a:t>
            </a:r>
            <a:r>
              <a:rPr lang="en-GB" dirty="0" err="1" smtClean="0"/>
              <a:t>Gao</a:t>
            </a:r>
            <a:endParaRPr lang="en-GB" dirty="0" smtClean="0"/>
          </a:p>
          <a:p>
            <a:r>
              <a:rPr lang="en-GB" dirty="0" smtClean="0"/>
              <a:t>Group: THAT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Predicting the Neutrino Flux from the Brightest Gamma-Ray Burst 130427A</a:t>
            </a:r>
            <a:endParaRPr lang="en-GB" dirty="0"/>
          </a:p>
        </p:txBody>
      </p:sp>
      <p:pic>
        <p:nvPicPr>
          <p:cNvPr id="4" name="Picture 3" descr="des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4077072"/>
            <a:ext cx="2088233" cy="2592288"/>
          </a:xfrm>
          <a:prstGeom prst="rect">
            <a:avLst/>
          </a:prstGeom>
        </p:spPr>
      </p:pic>
      <p:pic>
        <p:nvPicPr>
          <p:cNvPr id="5" name="Picture 4" descr="NU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869160"/>
            <a:ext cx="3599688" cy="110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Neutrino </a:t>
            </a:r>
            <a:r>
              <a:rPr lang="en-GB" dirty="0" smtClean="0"/>
              <a:t>Fluxes Continued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Second stage has highest peak neutrino flux of 0.00045 </a:t>
            </a:r>
            <a:r>
              <a:rPr lang="en-GB" dirty="0" err="1" smtClean="0"/>
              <a:t>GeV</a:t>
            </a:r>
            <a:r>
              <a:rPr lang="en-GB" dirty="0" smtClean="0"/>
              <a:t>/cm</a:t>
            </a:r>
            <a:r>
              <a:rPr lang="en-GB" baseline="30000" dirty="0" smtClean="0"/>
              <a:t>2</a:t>
            </a:r>
            <a:r>
              <a:rPr lang="en-GB" dirty="0" smtClean="0"/>
              <a:t>/s.</a:t>
            </a:r>
          </a:p>
          <a:p>
            <a:r>
              <a:rPr lang="en-GB" dirty="0" smtClean="0"/>
              <a:t>Diffuse astrophysical</a:t>
            </a:r>
            <a:r>
              <a:rPr lang="en-GB" dirty="0" smtClean="0"/>
              <a:t> </a:t>
            </a:r>
            <a:r>
              <a:rPr lang="en-GB" dirty="0" smtClean="0"/>
              <a:t>neutrino flux detected by </a:t>
            </a:r>
            <a:r>
              <a:rPr lang="en-GB" dirty="0" err="1" smtClean="0"/>
              <a:t>IceCube</a:t>
            </a:r>
            <a:r>
              <a:rPr lang="en-GB" dirty="0" smtClean="0"/>
              <a:t> per year </a:t>
            </a:r>
            <a:r>
              <a:rPr lang="en-GB" dirty="0" smtClean="0"/>
              <a:t>in the </a:t>
            </a:r>
            <a:r>
              <a:rPr lang="en-GB" dirty="0" err="1" smtClean="0"/>
              <a:t>TeV</a:t>
            </a:r>
            <a:r>
              <a:rPr lang="en-GB" dirty="0" smtClean="0"/>
              <a:t> to </a:t>
            </a:r>
            <a:r>
              <a:rPr lang="en-GB" dirty="0" err="1" smtClean="0"/>
              <a:t>PeV</a:t>
            </a:r>
            <a:r>
              <a:rPr lang="en-GB" dirty="0" smtClean="0"/>
              <a:t> energy range is </a:t>
            </a:r>
            <a:r>
              <a:rPr lang="en-GB" dirty="0" smtClean="0"/>
              <a:t>1.2x10</a:t>
            </a:r>
            <a:r>
              <a:rPr lang="en-GB" baseline="30000" dirty="0" smtClean="0"/>
              <a:t>-8 </a:t>
            </a:r>
            <a:r>
              <a:rPr lang="en-GB" dirty="0" err="1" smtClean="0"/>
              <a:t>GeV</a:t>
            </a:r>
            <a:r>
              <a:rPr lang="en-GB" dirty="0" smtClean="0"/>
              <a:t>/cm</a:t>
            </a:r>
            <a:r>
              <a:rPr lang="en-GB" baseline="30000" dirty="0" smtClean="0"/>
              <a:t>2</a:t>
            </a:r>
            <a:r>
              <a:rPr lang="en-GB" dirty="0" smtClean="0"/>
              <a:t>/s/</a:t>
            </a:r>
            <a:r>
              <a:rPr lang="en-GB" dirty="0" err="1" smtClean="0"/>
              <a:t>sr</a:t>
            </a:r>
            <a:r>
              <a:rPr lang="en-GB" dirty="0" smtClean="0"/>
              <a:t>, roughly </a:t>
            </a:r>
            <a:r>
              <a:rPr lang="en-GB" dirty="0" smtClean="0"/>
              <a:t>1 event per month.</a:t>
            </a:r>
            <a:endParaRPr lang="en-GB" dirty="0" smtClean="0"/>
          </a:p>
          <a:p>
            <a:r>
              <a:rPr lang="en-GB" dirty="0" smtClean="0"/>
              <a:t>To compare, the second stage corresponds to 9.5x10-4 events per </a:t>
            </a:r>
            <a:r>
              <a:rPr lang="en-GB" dirty="0" smtClean="0"/>
              <a:t>year, and all three stages correspond to 10</a:t>
            </a:r>
            <a:r>
              <a:rPr lang="en-GB" baseline="30000" dirty="0" smtClean="0"/>
              <a:t>-3 </a:t>
            </a:r>
            <a:r>
              <a:rPr lang="en-GB" dirty="0" smtClean="0"/>
              <a:t>events per year.</a:t>
            </a:r>
            <a:endParaRPr lang="en-GB" dirty="0" smtClean="0"/>
          </a:p>
          <a:p>
            <a:r>
              <a:rPr lang="en-GB" dirty="0" smtClean="0"/>
              <a:t>Therefore, the non-detection of neutrinos by </a:t>
            </a:r>
            <a:r>
              <a:rPr lang="en-GB" dirty="0" err="1" smtClean="0"/>
              <a:t>IceCube</a:t>
            </a:r>
            <a:r>
              <a:rPr lang="en-GB" dirty="0" smtClean="0"/>
              <a:t> of GRB130427A is an expected result. </a:t>
            </a:r>
          </a:p>
          <a:p>
            <a:pPr>
              <a:buNone/>
            </a:pPr>
            <a:r>
              <a:rPr lang="en-GB" baseline="30000" dirty="0" smtClean="0"/>
              <a:t> 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Use neutrino constraints to study the allowed parameter space of this GRB, as a supplement to photon messengers, for example: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Study the correlation between the neutrino messengers and photon messengers from this GRB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 descr="Parameter Spa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492896"/>
            <a:ext cx="3528392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DESY, of course, for this amazing opportunity!</a:t>
            </a:r>
          </a:p>
          <a:p>
            <a:r>
              <a:rPr lang="en-GB" dirty="0" smtClean="0"/>
              <a:t>My supervisor, Shan </a:t>
            </a:r>
            <a:r>
              <a:rPr lang="en-GB" dirty="0" err="1" smtClean="0"/>
              <a:t>Gao</a:t>
            </a:r>
            <a:r>
              <a:rPr lang="en-GB" dirty="0" smtClean="0"/>
              <a:t>, for his beyond endless patience in explaining everything.</a:t>
            </a:r>
          </a:p>
          <a:p>
            <a:r>
              <a:rPr lang="en-GB" dirty="0" err="1" smtClean="0"/>
              <a:t>Gernot</a:t>
            </a:r>
            <a:r>
              <a:rPr lang="en-GB" dirty="0" smtClean="0"/>
              <a:t> and </a:t>
            </a:r>
            <a:r>
              <a:rPr lang="en-GB" dirty="0" err="1" smtClean="0"/>
              <a:t>Katrin</a:t>
            </a:r>
            <a:r>
              <a:rPr lang="en-GB" dirty="0" smtClean="0"/>
              <a:t> in particular for organising everything.</a:t>
            </a:r>
          </a:p>
          <a:p>
            <a:r>
              <a:rPr lang="en-GB" dirty="0" smtClean="0"/>
              <a:t>All of you summer students, just for being fantastic people!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Little Bit of Revision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GB" dirty="0" smtClean="0"/>
          </a:p>
          <a:p>
            <a:r>
              <a:rPr lang="en-GB" sz="2000" dirty="0" smtClean="0"/>
              <a:t>Intense </a:t>
            </a:r>
            <a:r>
              <a:rPr lang="el-GR" sz="2000" dirty="0" smtClean="0"/>
              <a:t>γ</a:t>
            </a:r>
            <a:r>
              <a:rPr lang="en-GB" sz="2000" dirty="0" smtClean="0"/>
              <a:t>-ray emission </a:t>
            </a:r>
            <a:r>
              <a:rPr lang="en-GB" sz="2000" dirty="0" smtClean="0"/>
              <a:t>from jets</a:t>
            </a:r>
            <a:endParaRPr lang="en-GB" sz="2000" dirty="0" smtClean="0"/>
          </a:p>
          <a:p>
            <a:r>
              <a:rPr lang="en-GB" sz="2000" dirty="0" smtClean="0"/>
              <a:t>Lorentz factor &gt; 100 </a:t>
            </a:r>
            <a:r>
              <a:rPr lang="en-GB" sz="2000" dirty="0" smtClean="0">
                <a:latin typeface="Calibri"/>
              </a:rPr>
              <a:t>→ v &gt; 0.9999c</a:t>
            </a:r>
          </a:p>
          <a:p>
            <a:r>
              <a:rPr lang="en-GB" sz="2000" dirty="0" smtClean="0">
                <a:latin typeface="Calibri"/>
              </a:rPr>
              <a:t>Apparent </a:t>
            </a:r>
            <a:r>
              <a:rPr lang="en-GB" sz="2000" dirty="0" err="1" smtClean="0">
                <a:latin typeface="Calibri"/>
              </a:rPr>
              <a:t>L</a:t>
            </a:r>
            <a:r>
              <a:rPr lang="en-GB" sz="2000" baseline="-25000" dirty="0" err="1" smtClean="0">
                <a:latin typeface="Calibri"/>
              </a:rPr>
              <a:t>iso</a:t>
            </a:r>
            <a:r>
              <a:rPr lang="en-GB" sz="2000" dirty="0" smtClean="0">
                <a:latin typeface="Calibri"/>
              </a:rPr>
              <a:t> of 10</a:t>
            </a:r>
            <a:r>
              <a:rPr lang="en-GB" sz="2000" baseline="30000" dirty="0" smtClean="0">
                <a:latin typeface="Calibri"/>
              </a:rPr>
              <a:t>50</a:t>
            </a:r>
            <a:r>
              <a:rPr lang="en-GB" sz="2000" dirty="0" smtClean="0">
                <a:latin typeface="Calibri"/>
              </a:rPr>
              <a:t> to 10</a:t>
            </a:r>
            <a:r>
              <a:rPr lang="en-GB" sz="2000" baseline="30000" dirty="0" smtClean="0">
                <a:latin typeface="Calibri"/>
              </a:rPr>
              <a:t>54</a:t>
            </a:r>
            <a:r>
              <a:rPr lang="en-GB" sz="2000" dirty="0" smtClean="0">
                <a:latin typeface="Calibri"/>
              </a:rPr>
              <a:t> </a:t>
            </a:r>
            <a:r>
              <a:rPr lang="en-GB" sz="2000" dirty="0" smtClean="0">
                <a:latin typeface="Calibri"/>
              </a:rPr>
              <a:t>erg/s</a:t>
            </a:r>
          </a:p>
          <a:p>
            <a:r>
              <a:rPr lang="en-GB" sz="2000" dirty="0" smtClean="0">
                <a:latin typeface="Calibri"/>
              </a:rPr>
              <a:t>Average </a:t>
            </a:r>
            <a:r>
              <a:rPr lang="en-GB" sz="2000" dirty="0" err="1" smtClean="0">
                <a:latin typeface="Calibri"/>
              </a:rPr>
              <a:t>redshift</a:t>
            </a:r>
            <a:r>
              <a:rPr lang="en-GB" sz="2000" dirty="0" smtClean="0">
                <a:latin typeface="Calibri"/>
              </a:rPr>
              <a:t> of z = 2</a:t>
            </a:r>
            <a:endParaRPr lang="en-GB" sz="2000" dirty="0" smtClean="0">
              <a:latin typeface="Calibri"/>
            </a:endParaRPr>
          </a:p>
          <a:p>
            <a:endParaRPr lang="en-GB" sz="2000" dirty="0" smtClean="0">
              <a:latin typeface="Calibri"/>
            </a:endParaRPr>
          </a:p>
          <a:p>
            <a:endParaRPr lang="en-GB" sz="2000" dirty="0" smtClean="0">
              <a:latin typeface="Calibri"/>
            </a:endParaRPr>
          </a:p>
          <a:p>
            <a:r>
              <a:rPr lang="en-GB" sz="2000" dirty="0" smtClean="0">
                <a:latin typeface="Calibri"/>
              </a:rPr>
              <a:t>GRB130427A had a prompt emission of 276 ± 5s.</a:t>
            </a:r>
          </a:p>
          <a:p>
            <a:r>
              <a:rPr lang="en-GB" sz="2000" dirty="0" err="1" smtClean="0">
                <a:latin typeface="Calibri"/>
              </a:rPr>
              <a:t>L</a:t>
            </a:r>
            <a:r>
              <a:rPr lang="en-GB" sz="2000" baseline="-25000" dirty="0" err="1" smtClean="0">
                <a:latin typeface="Calibri"/>
              </a:rPr>
              <a:t>iso</a:t>
            </a:r>
            <a:r>
              <a:rPr lang="en-GB" sz="2000" dirty="0" smtClean="0">
                <a:latin typeface="Calibri"/>
              </a:rPr>
              <a:t> = 3x10</a:t>
            </a:r>
            <a:r>
              <a:rPr lang="en-GB" sz="2000" baseline="30000" dirty="0" smtClean="0">
                <a:latin typeface="Calibri"/>
              </a:rPr>
              <a:t>53</a:t>
            </a:r>
            <a:r>
              <a:rPr lang="en-GB" sz="2000" dirty="0" smtClean="0">
                <a:latin typeface="Calibri"/>
              </a:rPr>
              <a:t> </a:t>
            </a:r>
            <a:r>
              <a:rPr lang="en-GB" sz="2000" dirty="0" smtClean="0">
                <a:latin typeface="Calibri"/>
              </a:rPr>
              <a:t>erg/s and </a:t>
            </a:r>
            <a:r>
              <a:rPr lang="en-GB" sz="2000" dirty="0" err="1" smtClean="0">
                <a:latin typeface="Calibri"/>
              </a:rPr>
              <a:t>redshift</a:t>
            </a:r>
            <a:r>
              <a:rPr lang="en-GB" sz="2000" dirty="0" smtClean="0">
                <a:latin typeface="Calibri"/>
              </a:rPr>
              <a:t> of z = 0.34.</a:t>
            </a:r>
          </a:p>
          <a:p>
            <a:endParaRPr lang="en-GB" sz="2000" dirty="0" smtClean="0">
              <a:latin typeface="Calibri"/>
            </a:endParaRPr>
          </a:p>
          <a:p>
            <a:endParaRPr lang="en-GB" sz="1800" dirty="0"/>
          </a:p>
        </p:txBody>
      </p:sp>
      <p:pic>
        <p:nvPicPr>
          <p:cNvPr id="15" name="Content Placeholder 14" descr="Gamma Ray Burst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772816"/>
            <a:ext cx="4038600" cy="36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Fireball Internal-External Shocks Model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z="2000" dirty="0" smtClean="0"/>
              <a:t>Internal shocks occur when two shells </a:t>
            </a:r>
            <a:r>
              <a:rPr lang="en-GB" sz="2000" dirty="0" smtClean="0"/>
              <a:t>in the jet collide</a:t>
            </a:r>
            <a:r>
              <a:rPr lang="en-GB" sz="2000" dirty="0" smtClean="0"/>
              <a:t>, producing prompt emission.</a:t>
            </a:r>
            <a:endParaRPr lang="en-GB" sz="2000" dirty="0" smtClean="0"/>
          </a:p>
          <a:p>
            <a:r>
              <a:rPr lang="en-GB" sz="2000" dirty="0" smtClean="0"/>
              <a:t>External shocks occur when the jet hits the surrounding </a:t>
            </a:r>
            <a:r>
              <a:rPr lang="en-GB" sz="2000" dirty="0" smtClean="0"/>
              <a:t>medium, producing afterglow.</a:t>
            </a:r>
            <a:endParaRPr lang="en-GB" sz="2000" dirty="0" smtClean="0"/>
          </a:p>
          <a:p>
            <a:r>
              <a:rPr lang="en-GB" sz="2000" dirty="0" smtClean="0"/>
              <a:t>The nature of the inner engine is unknown, but the properties of the GRB give some clues.</a:t>
            </a:r>
          </a:p>
          <a:p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endParaRPr lang="en-GB" sz="2000" dirty="0"/>
          </a:p>
        </p:txBody>
      </p:sp>
      <p:pic>
        <p:nvPicPr>
          <p:cNvPr id="9" name="Picture 8" descr="Fireball Mod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429000"/>
            <a:ext cx="8568952" cy="319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Fermi Acceleration and Photon Radiation</a:t>
            </a:r>
            <a:endParaRPr lang="en-GB" dirty="0"/>
          </a:p>
        </p:txBody>
      </p:sp>
      <p:pic>
        <p:nvPicPr>
          <p:cNvPr id="6" name="Content Placeholder 5" descr="Fermi Acceleratio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327672"/>
            <a:ext cx="3749675" cy="2812256"/>
          </a:xfrm>
        </p:spPr>
      </p:pic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648200" y="2276872"/>
            <a:ext cx="4038600" cy="3240361"/>
          </a:xfrm>
        </p:spPr>
        <p:txBody>
          <a:bodyPr>
            <a:normAutofit/>
          </a:bodyPr>
          <a:lstStyle/>
          <a:p>
            <a:r>
              <a:rPr lang="en-GB" sz="2000" dirty="0" smtClean="0"/>
              <a:t>Particles are accelerated via Fermi-acceleration mechanism.</a:t>
            </a:r>
          </a:p>
          <a:p>
            <a:r>
              <a:rPr lang="en-GB" sz="2000" dirty="0" smtClean="0"/>
              <a:t>After gaining enough energy, they emit photons via synchrotron radiation.</a:t>
            </a:r>
          </a:p>
          <a:p>
            <a:r>
              <a:rPr lang="en-GB" sz="2000" dirty="0" smtClean="0"/>
              <a:t>Photons gain energy via inverse Compton and Synchrotron Self Compton.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Photon and Proton Energy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z="2000" dirty="0" smtClean="0"/>
              <a:t>A broken power law is used to describe photon spectrum:</a:t>
            </a:r>
          </a:p>
          <a:p>
            <a:pPr algn="ctr">
              <a:buNone/>
            </a:pPr>
            <a:r>
              <a:rPr lang="en-GB" dirty="0" smtClean="0"/>
              <a:t>		</a:t>
            </a:r>
            <a:r>
              <a:rPr lang="en-GB" dirty="0" smtClean="0"/>
              <a:t>          </a:t>
            </a:r>
            <a:r>
              <a:rPr lang="el-GR" dirty="0" smtClean="0">
                <a:latin typeface="Calibri"/>
              </a:rPr>
              <a:t>ε</a:t>
            </a:r>
            <a:r>
              <a:rPr lang="en-GB" baseline="30000" dirty="0" smtClean="0">
                <a:latin typeface="Calibri"/>
              </a:rPr>
              <a:t>-</a:t>
            </a:r>
            <a:r>
              <a:rPr lang="el-GR" baseline="30000" dirty="0" smtClean="0">
                <a:latin typeface="Calibri"/>
              </a:rPr>
              <a:t>α</a:t>
            </a:r>
            <a:r>
              <a:rPr lang="en-GB" baseline="30000" dirty="0" smtClean="0">
                <a:latin typeface="Calibri"/>
              </a:rPr>
              <a:t> </a:t>
            </a:r>
            <a:r>
              <a:rPr lang="en-GB" dirty="0">
                <a:latin typeface="Calibri"/>
              </a:rPr>
              <a:t> </a:t>
            </a:r>
            <a:r>
              <a:rPr lang="en-GB" dirty="0" smtClean="0">
                <a:latin typeface="Calibri"/>
              </a:rPr>
              <a:t>for </a:t>
            </a:r>
            <a:r>
              <a:rPr lang="el-GR" dirty="0" smtClean="0">
                <a:latin typeface="Calibri"/>
              </a:rPr>
              <a:t>ε</a:t>
            </a:r>
            <a:r>
              <a:rPr lang="en-GB" baseline="30000" dirty="0" smtClean="0">
                <a:latin typeface="Calibri"/>
              </a:rPr>
              <a:t>min</a:t>
            </a:r>
            <a:r>
              <a:rPr lang="en-GB" dirty="0" smtClean="0">
                <a:latin typeface="Calibri"/>
              </a:rPr>
              <a:t> &lt; </a:t>
            </a:r>
            <a:r>
              <a:rPr lang="el-GR" dirty="0" smtClean="0">
                <a:latin typeface="Calibri"/>
              </a:rPr>
              <a:t>ε</a:t>
            </a:r>
            <a:r>
              <a:rPr lang="en-GB" dirty="0" smtClean="0">
                <a:latin typeface="Calibri"/>
              </a:rPr>
              <a:t> &lt; </a:t>
            </a:r>
            <a:r>
              <a:rPr lang="el-GR" dirty="0" smtClean="0">
                <a:latin typeface="Calibri"/>
              </a:rPr>
              <a:t>ε</a:t>
            </a:r>
            <a:r>
              <a:rPr lang="en-GB" baseline="30000" dirty="0" smtClean="0">
                <a:latin typeface="Calibri"/>
              </a:rPr>
              <a:t>b</a:t>
            </a:r>
            <a:r>
              <a:rPr lang="en-GB" dirty="0" smtClean="0"/>
              <a:t>	</a:t>
            </a:r>
          </a:p>
          <a:p>
            <a:pPr algn="ctr">
              <a:buNone/>
            </a:pPr>
            <a:r>
              <a:rPr lang="en-GB" dirty="0" smtClean="0"/>
              <a:t>		    </a:t>
            </a:r>
            <a:r>
              <a:rPr lang="el-GR" dirty="0" smtClean="0">
                <a:latin typeface="Calibri"/>
              </a:rPr>
              <a:t>ε</a:t>
            </a:r>
            <a:r>
              <a:rPr lang="en-GB" baseline="30000" dirty="0" smtClean="0">
                <a:latin typeface="Calibri"/>
              </a:rPr>
              <a:t>-</a:t>
            </a:r>
            <a:r>
              <a:rPr lang="el-GR" baseline="30000" dirty="0" smtClean="0">
                <a:latin typeface="Calibri"/>
              </a:rPr>
              <a:t>β</a:t>
            </a:r>
            <a:r>
              <a:rPr lang="en-GB" dirty="0" smtClean="0">
                <a:latin typeface="Calibri"/>
              </a:rPr>
              <a:t>  for </a:t>
            </a:r>
            <a:r>
              <a:rPr lang="el-GR" dirty="0" smtClean="0">
                <a:latin typeface="Calibri"/>
              </a:rPr>
              <a:t>ε</a:t>
            </a:r>
            <a:r>
              <a:rPr lang="en-GB" baseline="30000" dirty="0" smtClean="0">
                <a:latin typeface="Calibri"/>
              </a:rPr>
              <a:t>b</a:t>
            </a:r>
            <a:r>
              <a:rPr lang="en-GB" dirty="0" smtClean="0">
                <a:latin typeface="Calibri"/>
              </a:rPr>
              <a:t> &lt; </a:t>
            </a:r>
            <a:r>
              <a:rPr lang="el-GR" dirty="0" smtClean="0">
                <a:latin typeface="Calibri"/>
              </a:rPr>
              <a:t>ε</a:t>
            </a:r>
            <a:r>
              <a:rPr lang="en-GB" dirty="0" smtClean="0">
                <a:latin typeface="Calibri"/>
              </a:rPr>
              <a:t> &lt; </a:t>
            </a:r>
            <a:r>
              <a:rPr lang="el-GR" dirty="0" smtClean="0">
                <a:latin typeface="Calibri"/>
              </a:rPr>
              <a:t>ε</a:t>
            </a:r>
            <a:r>
              <a:rPr lang="en-GB" baseline="30000" dirty="0" smtClean="0">
                <a:latin typeface="Calibri"/>
              </a:rPr>
              <a:t>max</a:t>
            </a:r>
            <a:endParaRPr lang="en-GB" dirty="0" smtClean="0"/>
          </a:p>
          <a:p>
            <a:endParaRPr lang="en-GB" sz="2000" dirty="0" smtClean="0"/>
          </a:p>
          <a:p>
            <a:r>
              <a:rPr lang="en-GB" sz="2000" dirty="0" err="1" smtClean="0"/>
              <a:t>Hillas</a:t>
            </a:r>
            <a:r>
              <a:rPr lang="en-GB" sz="2000" dirty="0" smtClean="0"/>
              <a:t> Criterion places an upper limit on the maximum allowable proton energy . </a:t>
            </a:r>
          </a:p>
          <a:p>
            <a:r>
              <a:rPr lang="en-GB" sz="2000" dirty="0" smtClean="0"/>
              <a:t>The next step is to consider timescales and cooling rates for the protons.</a:t>
            </a:r>
          </a:p>
          <a:p>
            <a:endParaRPr lang="en-GB" sz="2000" dirty="0" smtClean="0"/>
          </a:p>
          <a:p>
            <a:pPr>
              <a:buNone/>
            </a:pPr>
            <a:endParaRPr lang="en-GB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627784" y="1772816"/>
          <a:ext cx="1368152" cy="1152128"/>
        </p:xfrm>
        <a:graphic>
          <a:graphicData uri="http://schemas.openxmlformats.org/presentationml/2006/ole">
            <p:oleObj spid="_x0000_s1028" name="Equation" r:id="rId3" imgW="5205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Timescale and Cooling </a:t>
            </a:r>
            <a:r>
              <a:rPr lang="en-GB" dirty="0" smtClean="0"/>
              <a:t>Rates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Need to consider acceleration timescale, </a:t>
            </a:r>
            <a:r>
              <a:rPr lang="en-GB" dirty="0" err="1" smtClean="0"/>
              <a:t>t</a:t>
            </a:r>
            <a:r>
              <a:rPr lang="en-GB" baseline="-25000" dirty="0" err="1" smtClean="0"/>
              <a:t>acc</a:t>
            </a:r>
            <a:r>
              <a:rPr lang="en-GB" dirty="0" smtClean="0"/>
              <a:t>,</a:t>
            </a:r>
            <a:r>
              <a:rPr lang="en-GB" dirty="0" smtClean="0"/>
              <a:t> </a:t>
            </a:r>
            <a:r>
              <a:rPr lang="en-GB" dirty="0" smtClean="0"/>
              <a:t>s</a:t>
            </a:r>
            <a:r>
              <a:rPr lang="en-GB" dirty="0" smtClean="0"/>
              <a:t>ynchrotron cooling timescale, </a:t>
            </a:r>
            <a:r>
              <a:rPr lang="en-GB" dirty="0" err="1" smtClean="0"/>
              <a:t>t</a:t>
            </a:r>
            <a:r>
              <a:rPr lang="en-GB" baseline="-25000" dirty="0" err="1" smtClean="0"/>
              <a:t>syn</a:t>
            </a:r>
            <a:r>
              <a:rPr lang="en-GB" dirty="0" smtClean="0"/>
              <a:t>, </a:t>
            </a:r>
            <a:r>
              <a:rPr lang="en-GB" dirty="0" smtClean="0"/>
              <a:t>a</a:t>
            </a:r>
            <a:r>
              <a:rPr lang="en-GB" dirty="0" smtClean="0"/>
              <a:t>diabatic cooling</a:t>
            </a:r>
            <a:r>
              <a:rPr lang="en-GB" dirty="0" smtClean="0"/>
              <a:t> </a:t>
            </a:r>
            <a:r>
              <a:rPr lang="en-GB" dirty="0" smtClean="0"/>
              <a:t>timescale, t</a:t>
            </a:r>
            <a:r>
              <a:rPr lang="en-GB" baseline="-25000" dirty="0" smtClean="0"/>
              <a:t>ad</a:t>
            </a:r>
            <a:r>
              <a:rPr lang="en-GB" dirty="0" smtClean="0"/>
              <a:t> </a:t>
            </a:r>
            <a:r>
              <a:rPr lang="en-GB" dirty="0" smtClean="0"/>
              <a:t>and the </a:t>
            </a:r>
            <a:r>
              <a:rPr lang="en-GB" dirty="0" err="1" smtClean="0"/>
              <a:t>photomeson</a:t>
            </a:r>
            <a:r>
              <a:rPr lang="en-GB" dirty="0" smtClean="0"/>
              <a:t> cooling rate, </a:t>
            </a:r>
            <a:r>
              <a:rPr lang="en-GB" dirty="0" smtClean="0"/>
              <a:t>     .</a:t>
            </a:r>
          </a:p>
          <a:p>
            <a:r>
              <a:rPr lang="en-GB" dirty="0" smtClean="0"/>
              <a:t>The total proton loss rate is calculated by: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And the </a:t>
            </a:r>
            <a:r>
              <a:rPr lang="en-GB" dirty="0" err="1" smtClean="0"/>
              <a:t>pion</a:t>
            </a:r>
            <a:r>
              <a:rPr lang="en-GB" dirty="0" smtClean="0"/>
              <a:t> production efficiency is expressed as: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355976" y="2276872"/>
          <a:ext cx="504056" cy="432048"/>
        </p:xfrm>
        <a:graphic>
          <a:graphicData uri="http://schemas.openxmlformats.org/presentationml/2006/ole">
            <p:oleObj spid="_x0000_s19466" name="Equation" r:id="rId3" imgW="203040" imgH="253800" progId="Equation.3">
              <p:embed/>
            </p:oleObj>
          </a:graphicData>
        </a:graphic>
      </p:graphicFrame>
      <p:graphicFrame>
        <p:nvGraphicFramePr>
          <p:cNvPr id="19467" name="Object 11"/>
          <p:cNvGraphicFramePr>
            <a:graphicFrameLocks noChangeAspect="1"/>
          </p:cNvGraphicFramePr>
          <p:nvPr/>
        </p:nvGraphicFramePr>
        <p:xfrm>
          <a:off x="1835696" y="3429000"/>
          <a:ext cx="4968875" cy="558800"/>
        </p:xfrm>
        <a:graphic>
          <a:graphicData uri="http://schemas.openxmlformats.org/presentationml/2006/ole">
            <p:oleObj spid="_x0000_s19467" name="Equation" r:id="rId4" imgW="1460160" imgH="253800" progId="Equation.3">
              <p:embed/>
            </p:oleObj>
          </a:graphicData>
        </a:graphic>
      </p:graphicFrame>
      <p:graphicFrame>
        <p:nvGraphicFramePr>
          <p:cNvPr id="19468" name="Object 12"/>
          <p:cNvGraphicFramePr>
            <a:graphicFrameLocks noChangeAspect="1"/>
          </p:cNvGraphicFramePr>
          <p:nvPr/>
        </p:nvGraphicFramePr>
        <p:xfrm>
          <a:off x="2915816" y="4797152"/>
          <a:ext cx="2663825" cy="1223963"/>
        </p:xfrm>
        <a:graphic>
          <a:graphicData uri="http://schemas.openxmlformats.org/presentationml/2006/ole">
            <p:oleObj spid="_x0000_s19468" name="Equation" r:id="rId5" imgW="54576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Pion</a:t>
            </a:r>
            <a:r>
              <a:rPr lang="en-GB" dirty="0" smtClean="0"/>
              <a:t> and Neutrino Production in GRBs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000" dirty="0" err="1" smtClean="0"/>
              <a:t>Pions</a:t>
            </a:r>
            <a:r>
              <a:rPr lang="en-GB" sz="2000" dirty="0" smtClean="0"/>
              <a:t> are produced via </a:t>
            </a:r>
            <a:r>
              <a:rPr lang="en-GB" sz="2000" dirty="0" err="1" smtClean="0"/>
              <a:t>photohadronic</a:t>
            </a:r>
            <a:r>
              <a:rPr lang="en-GB" sz="2000" dirty="0" smtClean="0"/>
              <a:t> interactions:</a:t>
            </a:r>
            <a:endParaRPr lang="en-GB" sz="2000" dirty="0" smtClean="0"/>
          </a:p>
          <a:p>
            <a:pPr algn="ctr">
              <a:buNone/>
            </a:pPr>
            <a:r>
              <a:rPr lang="en-GB" dirty="0" smtClean="0"/>
              <a:t>n + </a:t>
            </a:r>
            <a:r>
              <a:rPr lang="el-GR" dirty="0" smtClean="0">
                <a:latin typeface="Calibri"/>
              </a:rPr>
              <a:t>π</a:t>
            </a:r>
            <a:r>
              <a:rPr lang="en-GB" baseline="30000" dirty="0" smtClean="0">
                <a:latin typeface="Calibri"/>
              </a:rPr>
              <a:t>+</a:t>
            </a:r>
            <a:endParaRPr lang="en-GB" dirty="0" smtClean="0"/>
          </a:p>
          <a:p>
            <a:pPr algn="ctr">
              <a:buNone/>
            </a:pPr>
            <a:r>
              <a:rPr lang="en-GB" dirty="0" smtClean="0"/>
              <a:t>p + </a:t>
            </a:r>
            <a:r>
              <a:rPr lang="el-GR" dirty="0" smtClean="0">
                <a:latin typeface="Calibri"/>
              </a:rPr>
              <a:t>π</a:t>
            </a:r>
            <a:r>
              <a:rPr lang="en-GB" baseline="30000" dirty="0" smtClean="0">
                <a:latin typeface="Calibri"/>
              </a:rPr>
              <a:t>0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And neutrinos are produced via </a:t>
            </a:r>
            <a:r>
              <a:rPr lang="en-GB" dirty="0" err="1" smtClean="0"/>
              <a:t>pion</a:t>
            </a:r>
            <a:r>
              <a:rPr lang="en-GB" dirty="0" smtClean="0"/>
              <a:t> decay: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It is assumed </a:t>
            </a:r>
            <a:r>
              <a:rPr lang="en-GB" dirty="0" smtClean="0"/>
              <a:t>that all products of </a:t>
            </a:r>
            <a:r>
              <a:rPr lang="en-GB" dirty="0" smtClean="0">
                <a:latin typeface="Calibri"/>
              </a:rPr>
              <a:t>π</a:t>
            </a:r>
            <a:r>
              <a:rPr lang="en-GB" baseline="30000" dirty="0" smtClean="0">
                <a:latin typeface="Calibri"/>
              </a:rPr>
              <a:t>+</a:t>
            </a:r>
            <a:r>
              <a:rPr lang="en-GB" dirty="0" smtClean="0">
                <a:latin typeface="Calibri"/>
              </a:rPr>
              <a:t> and </a:t>
            </a:r>
            <a:r>
              <a:rPr lang="el-GR" dirty="0" smtClean="0">
                <a:latin typeface="Calibri"/>
              </a:rPr>
              <a:t>π</a:t>
            </a:r>
            <a:r>
              <a:rPr lang="en-GB" baseline="30000" dirty="0" smtClean="0">
                <a:latin typeface="Calibri"/>
              </a:rPr>
              <a:t>-</a:t>
            </a:r>
            <a:r>
              <a:rPr lang="en-GB" dirty="0" smtClean="0">
                <a:latin typeface="Calibri"/>
              </a:rPr>
              <a:t> </a:t>
            </a:r>
            <a:r>
              <a:rPr lang="en-GB" dirty="0" smtClean="0"/>
              <a:t>decay receive same energy, therefore neutrinos receive 3/8 of </a:t>
            </a:r>
            <a:r>
              <a:rPr lang="en-GB" dirty="0" smtClean="0"/>
              <a:t>charged </a:t>
            </a:r>
            <a:r>
              <a:rPr lang="en-GB" dirty="0" err="1" smtClean="0"/>
              <a:t>pion</a:t>
            </a:r>
            <a:r>
              <a:rPr lang="en-GB" dirty="0" smtClean="0"/>
              <a:t> </a:t>
            </a:r>
            <a:r>
              <a:rPr lang="en-GB" dirty="0" smtClean="0"/>
              <a:t>energy.</a:t>
            </a: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627784" y="2060848"/>
          <a:ext cx="1645394" cy="539998"/>
        </p:xfrm>
        <a:graphic>
          <a:graphicData uri="http://schemas.openxmlformats.org/presentationml/2006/ole">
            <p:oleObj spid="_x0000_s22530" name="Equation" r:id="rId3" imgW="698400" imgH="21564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627784" y="2636912"/>
          <a:ext cx="2592288" cy="546348"/>
        </p:xfrm>
        <a:graphic>
          <a:graphicData uri="http://schemas.openxmlformats.org/presentationml/2006/ole">
            <p:oleObj spid="_x0000_s22531" name="Equation" r:id="rId4" imgW="952200" imgH="2286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483768" y="3501008"/>
          <a:ext cx="2592288" cy="432048"/>
        </p:xfrm>
        <a:graphic>
          <a:graphicData uri="http://schemas.openxmlformats.org/presentationml/2006/ole">
            <p:oleObj spid="_x0000_s22532" name="Equation" r:id="rId5" imgW="1396800" imgH="2664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22533" name="Bitmap Image" r:id="rId6" imgW="0" imgH="0" progId="Paint.Picture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483768" y="4005064"/>
          <a:ext cx="1656184" cy="360040"/>
        </p:xfrm>
        <a:graphic>
          <a:graphicData uri="http://schemas.openxmlformats.org/presentationml/2006/ole">
            <p:oleObj spid="_x0000_s22534" name="Equation" r:id="rId7" imgW="723600" imgH="22860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483768" y="4437112"/>
          <a:ext cx="2376264" cy="432048"/>
        </p:xfrm>
        <a:graphic>
          <a:graphicData uri="http://schemas.openxmlformats.org/presentationml/2006/ole">
            <p:oleObj spid="_x0000_s22535" name="Equation" r:id="rId8" imgW="1409400" imgH="26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Calculating </a:t>
            </a:r>
            <a:r>
              <a:rPr lang="en-GB" dirty="0" err="1" smtClean="0"/>
              <a:t>Photomeson</a:t>
            </a:r>
            <a:r>
              <a:rPr lang="en-GB" dirty="0" smtClean="0"/>
              <a:t> Cooling Rate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The </a:t>
            </a:r>
            <a:r>
              <a:rPr lang="en-GB" sz="2400" dirty="0" err="1" smtClean="0"/>
              <a:t>photomeson</a:t>
            </a:r>
            <a:r>
              <a:rPr lang="en-GB" sz="2400" dirty="0" smtClean="0"/>
              <a:t> cooling rate is:</a:t>
            </a:r>
          </a:p>
          <a:p>
            <a:endParaRPr lang="en-GB" dirty="0" smtClean="0"/>
          </a:p>
          <a:p>
            <a:endParaRPr lang="en-GB" sz="2400" dirty="0" smtClean="0"/>
          </a:p>
          <a:p>
            <a:r>
              <a:rPr lang="en-GB" sz="2400" dirty="0" smtClean="0"/>
              <a:t>Analytical </a:t>
            </a:r>
            <a:r>
              <a:rPr lang="en-GB" sz="2400" dirty="0" smtClean="0"/>
              <a:t>approach: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Numerical approach gives a more accurate result.</a:t>
            </a:r>
          </a:p>
          <a:p>
            <a:r>
              <a:rPr lang="en-GB" sz="2400" dirty="0" smtClean="0"/>
              <a:t>Assume proton energy spectrum is a power law: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07704" y="3284984"/>
          <a:ext cx="5688632" cy="1008112"/>
        </p:xfrm>
        <a:graphic>
          <a:graphicData uri="http://schemas.openxmlformats.org/presentationml/2006/ole">
            <p:oleObj spid="_x0000_s21506" name="Equation" r:id="rId3" imgW="2539800" imgH="46980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491880" y="5301208"/>
          <a:ext cx="1660004" cy="936104"/>
        </p:xfrm>
        <a:graphic>
          <a:graphicData uri="http://schemas.openxmlformats.org/presentationml/2006/ole">
            <p:oleObj spid="_x0000_s21507" name="Equation" r:id="rId4" imgW="723600" imgH="469800" progId="Equation.3">
              <p:embed/>
            </p:oleObj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1691680" y="1988840"/>
          <a:ext cx="5930900" cy="1119188"/>
        </p:xfrm>
        <a:graphic>
          <a:graphicData uri="http://schemas.openxmlformats.org/presentationml/2006/ole">
            <p:oleObj spid="_x0000_s21508" name="Equation" r:id="rId5" imgW="2743200" imgH="6346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Calculated Neutrino Fluxes from GRB130427A Prompt Emission</a:t>
            </a:r>
            <a:endParaRPr lang="en-GB" dirty="0"/>
          </a:p>
        </p:txBody>
      </p:sp>
      <p:pic>
        <p:nvPicPr>
          <p:cNvPr id="6" name="Content Placeholder 5" descr="Graph1pres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4032448" cy="2376264"/>
          </a:xfrm>
        </p:spPr>
      </p:pic>
      <p:pic>
        <p:nvPicPr>
          <p:cNvPr id="7" name="Picture 6" descr="Graph2pr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556792"/>
            <a:ext cx="4788024" cy="2520280"/>
          </a:xfrm>
          <a:prstGeom prst="rect">
            <a:avLst/>
          </a:prstGeom>
        </p:spPr>
      </p:pic>
      <p:pic>
        <p:nvPicPr>
          <p:cNvPr id="8" name="Picture 7" descr="Graph3pr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3933056"/>
            <a:ext cx="5472608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534</TotalTime>
  <Words>482</Words>
  <Application>Microsoft Office PowerPoint</Application>
  <PresentationFormat>On-screen Show (4:3)</PresentationFormat>
  <Paragraphs>84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Equity</vt:lpstr>
      <vt:lpstr>Equation</vt:lpstr>
      <vt:lpstr>Microsoft Equation 3.0</vt:lpstr>
      <vt:lpstr>Paintbrush Picture</vt:lpstr>
      <vt:lpstr>Predicting the Neutrino Flux from the Brightest Gamma-Ray Burst 130427A</vt:lpstr>
      <vt:lpstr>A Little Bit of Revision</vt:lpstr>
      <vt:lpstr>Fireball Internal-External Shocks Model</vt:lpstr>
      <vt:lpstr>Fermi Acceleration and Photon Radiation</vt:lpstr>
      <vt:lpstr>Photon and Proton Energy</vt:lpstr>
      <vt:lpstr>Timescale and Cooling Rates</vt:lpstr>
      <vt:lpstr>Pion and Neutrino Production in GRBs</vt:lpstr>
      <vt:lpstr>Calculating Photomeson Cooling Rate</vt:lpstr>
      <vt:lpstr>Calculated Neutrino Fluxes from GRB130427A Prompt Emission</vt:lpstr>
      <vt:lpstr>Neutrino Fluxes Continued</vt:lpstr>
      <vt:lpstr>Future Work</vt:lpstr>
      <vt:lpstr>Acknowledgements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Predicting the Neutrino Flux from the Brightest Gamma-Ray Burst 130427A</dc:title>
  <dc:creator>Dave</dc:creator>
  <cp:lastModifiedBy>Dave</cp:lastModifiedBy>
  <cp:revision>44</cp:revision>
  <dcterms:created xsi:type="dcterms:W3CDTF">2015-09-08T09:57:55Z</dcterms:created>
  <dcterms:modified xsi:type="dcterms:W3CDTF">2015-09-09T18:17:16Z</dcterms:modified>
</cp:coreProperties>
</file>