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67" r:id="rId3"/>
    <p:sldId id="268" r:id="rId4"/>
    <p:sldId id="269" r:id="rId5"/>
    <p:sldId id="270" r:id="rId6"/>
    <p:sldId id="272" r:id="rId7"/>
    <p:sldId id="271" r:id="rId8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C9E9F"/>
    <a:srgbClr val="FFFFFF"/>
    <a:srgbClr val="DDDDDD"/>
    <a:srgbClr val="00A5EB"/>
    <a:srgbClr val="FFCC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119" d="100"/>
          <a:sy n="119" d="100"/>
        </p:scale>
        <p:origin x="-2136" y="-42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err="1" smtClean="0">
                <a:solidFill>
                  <a:schemeClr val="bg2"/>
                </a:solidFill>
              </a:rPr>
              <a:t>Niki</a:t>
            </a:r>
            <a:r>
              <a:rPr lang="en-GB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b="1" baseline="0" dirty="0" err="1" smtClean="0">
                <a:solidFill>
                  <a:schemeClr val="bg2"/>
                </a:solidFill>
              </a:rPr>
              <a:t>Vitoratou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Summer</a:t>
            </a:r>
            <a:r>
              <a:rPr lang="en-GB" sz="900" baseline="0" dirty="0" smtClean="0">
                <a:solidFill>
                  <a:schemeClr val="bg2"/>
                </a:solidFill>
              </a:rPr>
              <a:t> Student Project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7/6/2015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200" dirty="0">
                <a:solidFill>
                  <a:srgbClr val="FFFFFF"/>
                </a:solidFill>
              </a:rPr>
              <a:t>Beam </a:t>
            </a:r>
            <a:r>
              <a:rPr lang="de-DE" sz="3200" dirty="0" err="1">
                <a:solidFill>
                  <a:srgbClr val="FFFFFF"/>
                </a:solidFill>
              </a:rPr>
              <a:t>dynamics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study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of</a:t>
            </a:r>
            <a:r>
              <a:rPr lang="de-DE" sz="3200" dirty="0">
                <a:solidFill>
                  <a:srgbClr val="FFFFFF"/>
                </a:solidFill>
              </a:rPr>
              <a:t> RF </a:t>
            </a:r>
            <a:r>
              <a:rPr lang="de-DE" sz="3200" dirty="0" err="1">
                <a:solidFill>
                  <a:srgbClr val="FFFFFF"/>
                </a:solidFill>
              </a:rPr>
              <a:t>and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solenoid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fields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for</a:t>
            </a:r>
            <a:r>
              <a:rPr lang="de-DE" sz="3200" dirty="0">
                <a:solidFill>
                  <a:srgbClr val="FFFFFF"/>
                </a:solidFill>
              </a:rPr>
              <a:t> PITZ </a:t>
            </a:r>
            <a:r>
              <a:rPr lang="de-DE" sz="3200" dirty="0" err="1">
                <a:solidFill>
                  <a:srgbClr val="FFFFFF"/>
                </a:solidFill>
              </a:rPr>
              <a:t>gun</a:t>
            </a:r>
            <a:r>
              <a:rPr lang="de-DE" sz="3200" dirty="0">
                <a:solidFill>
                  <a:srgbClr val="FFFFFF"/>
                </a:solidFill>
              </a:rPr>
              <a:t>  </a:t>
            </a:r>
            <a:r>
              <a:rPr lang="de-DE" sz="3200" dirty="0" err="1">
                <a:solidFill>
                  <a:srgbClr val="FFFFFF"/>
                </a:solidFill>
              </a:rPr>
              <a:t>without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space</a:t>
            </a:r>
            <a:r>
              <a:rPr lang="de-DE" sz="3200" dirty="0">
                <a:solidFill>
                  <a:srgbClr val="FFFFFF"/>
                </a:solidFill>
              </a:rPr>
              <a:t> </a:t>
            </a:r>
            <a:r>
              <a:rPr lang="de-DE" sz="3200" dirty="0" err="1">
                <a:solidFill>
                  <a:srgbClr val="FFFFFF"/>
                </a:solidFill>
              </a:rPr>
              <a:t>charge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2799263"/>
          </a:xfrm>
        </p:spPr>
        <p:txBody>
          <a:bodyPr/>
          <a:lstStyle/>
          <a:p>
            <a:r>
              <a:rPr lang="de-DE" dirty="0" smtClean="0"/>
              <a:t>OUTLINE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PITZ </a:t>
            </a:r>
            <a:r>
              <a:rPr lang="de-DE" dirty="0" err="1" smtClean="0">
                <a:solidFill>
                  <a:schemeClr val="tx1"/>
                </a:solidFill>
              </a:rPr>
              <a:t>photoinjector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Simulation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Next </a:t>
            </a:r>
            <a:r>
              <a:rPr lang="de-DE" dirty="0" err="1" smtClean="0">
                <a:solidFill>
                  <a:schemeClr val="tx1"/>
                </a:solidFill>
              </a:rPr>
              <a:t>steps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373897" y="4356100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Niki </a:t>
            </a:r>
            <a:r>
              <a:rPr lang="de-DE" dirty="0" err="1" smtClean="0">
                <a:solidFill>
                  <a:srgbClr val="00A5EB"/>
                </a:solidFill>
              </a:rPr>
              <a:t>Vitoratou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/>
              <a:t>Summer Student Project</a:t>
            </a:r>
            <a:endParaRPr lang="de-DE" dirty="0"/>
          </a:p>
          <a:p>
            <a:r>
              <a:rPr lang="de-DE" dirty="0" smtClean="0"/>
              <a:t>Zeuthen, 9/8/2015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PITZ  </a:t>
            </a:r>
            <a:r>
              <a:rPr lang="en-US" dirty="0" err="1" smtClean="0"/>
              <a:t>beamline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16275" r="722" b="12639"/>
          <a:stretch/>
        </p:blipFill>
        <p:spPr bwMode="auto">
          <a:xfrm>
            <a:off x="825262" y="2881563"/>
            <a:ext cx="7892019" cy="314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26691" y="3108158"/>
            <a:ext cx="310593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3511" y="3108158"/>
            <a:ext cx="37817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62198" y="3108158"/>
            <a:ext cx="283573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2554" y="2642771"/>
            <a:ext cx="71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Screen 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522" y="2651902"/>
            <a:ext cx="7881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Screen 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6282" y="2651902"/>
            <a:ext cx="1053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Screen 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468393" cy="1821447"/>
          </a:xfrm>
        </p:spPr>
        <p:txBody>
          <a:bodyPr/>
          <a:lstStyle/>
          <a:p>
            <a:r>
              <a:rPr lang="en-US" b="1" dirty="0" smtClean="0"/>
              <a:t>PITZ</a:t>
            </a:r>
            <a:r>
              <a:rPr lang="en-US" dirty="0"/>
              <a:t> </a:t>
            </a:r>
            <a:r>
              <a:rPr lang="en-US" dirty="0" smtClean="0"/>
              <a:t>(Photo </a:t>
            </a:r>
            <a:r>
              <a:rPr lang="en-US" dirty="0"/>
              <a:t>Injector Test Facility at DESY, Location </a:t>
            </a:r>
            <a:r>
              <a:rPr lang="en-US" dirty="0" err="1"/>
              <a:t>Zeuthen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 was built in order to test and to optimize sources of high brightness electron beams for future free electron lasers (FELs) and linear colliders. </a:t>
            </a:r>
          </a:p>
        </p:txBody>
      </p:sp>
    </p:spTree>
    <p:extLst>
      <p:ext uri="{BB962C8B-B14F-4D97-AF65-F5344CB8AC3E}">
        <p14:creationId xmlns:p14="http://schemas.microsoft.com/office/powerpoint/2010/main" val="5825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937987" y="3745831"/>
            <a:ext cx="45719" cy="5133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57187" y="4259179"/>
            <a:ext cx="45719" cy="5133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812280" y="4114799"/>
            <a:ext cx="45719" cy="51334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863390" y="3232484"/>
            <a:ext cx="753979" cy="216568"/>
          </a:xfrm>
          <a:prstGeom prst="wedgeRectCallout">
            <a:avLst>
              <a:gd name="adj1" fmla="val -28549"/>
              <a:gd name="adj2" fmla="val 182326"/>
            </a:avLst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/>
              <a:t>Screen1</a:t>
            </a:r>
            <a:endParaRPr kumimoji="0" lang="en-US" sz="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6617369" y="3609472"/>
            <a:ext cx="753979" cy="216568"/>
          </a:xfrm>
          <a:prstGeom prst="wedgeRectCallout">
            <a:avLst>
              <a:gd name="adj1" fmla="val -12592"/>
              <a:gd name="adj2" fmla="val 174918"/>
            </a:avLst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/>
              <a:t>Screen2</a:t>
            </a:r>
            <a:endParaRPr kumimoji="0" lang="en-US" sz="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7523747" y="3842081"/>
            <a:ext cx="753979" cy="216568"/>
          </a:xfrm>
          <a:prstGeom prst="wedgeRectCallout">
            <a:avLst>
              <a:gd name="adj1" fmla="val -78549"/>
              <a:gd name="adj2" fmla="val 148993"/>
            </a:avLst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/>
              <a:t>Screen3</a:t>
            </a:r>
            <a:endParaRPr kumimoji="0" lang="en-US" sz="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4243136" y="3882185"/>
            <a:ext cx="866273" cy="352928"/>
          </a:xfrm>
          <a:prstGeom prst="wedgeRectCallout">
            <a:avLst>
              <a:gd name="adj1" fmla="val 69363"/>
              <a:gd name="adj2" fmla="val -85434"/>
            </a:avLst>
          </a:prstGeom>
          <a:solidFill>
            <a:srgbClr val="FFFF0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/>
              <a:t>Electron charge 20pC</a:t>
            </a:r>
            <a:r>
              <a:rPr lang="en-US" sz="1000" b="1" dirty="0" smtClean="0"/>
              <a:t> </a:t>
            </a:r>
            <a:endParaRPr kumimoji="0" lang="en-US" sz="1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983706" y="1820780"/>
            <a:ext cx="633663" cy="30881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GRID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1" y="1034331"/>
            <a:ext cx="8520113" cy="4396305"/>
          </a:xfrm>
        </p:spPr>
      </p:pic>
    </p:spTree>
    <p:extLst>
      <p:ext uri="{BB962C8B-B14F-4D97-AF65-F5344CB8AC3E}">
        <p14:creationId xmlns:p14="http://schemas.microsoft.com/office/powerpoint/2010/main" val="37043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dynamics study of RF and solenoids fields for PITZ gun.</a:t>
            </a:r>
          </a:p>
          <a:p>
            <a:endParaRPr lang="en-US" dirty="0" smtClean="0"/>
          </a:p>
          <a:p>
            <a:r>
              <a:rPr lang="en-US" dirty="0" smtClean="0"/>
              <a:t>Verification of the calibration of solenoids magnetic fields.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AND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294563"/>
          </a:xfrm>
        </p:spPr>
        <p:txBody>
          <a:bodyPr/>
          <a:lstStyle/>
          <a:p>
            <a:r>
              <a:rPr lang="en-US" dirty="0"/>
              <a:t>Experiment</a:t>
            </a:r>
            <a:r>
              <a:rPr lang="en-US" dirty="0" smtClean="0"/>
              <a:t>: </a:t>
            </a:r>
            <a:r>
              <a:rPr lang="en-US" dirty="0" err="1" smtClean="0"/>
              <a:t>tranverse</a:t>
            </a:r>
            <a:r>
              <a:rPr lang="en-US" dirty="0" smtClean="0"/>
              <a:t> plane of beam in the screens with RF gun power 5MW and 20pC beam charge.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ASTRA ( </a:t>
            </a:r>
            <a:r>
              <a:rPr lang="en-US" dirty="0"/>
              <a:t>A Space Charge Tracking </a:t>
            </a:r>
            <a:r>
              <a:rPr lang="en-US" dirty="0" smtClean="0"/>
              <a:t>Algorithm)</a:t>
            </a:r>
          </a:p>
          <a:p>
            <a:r>
              <a:rPr lang="en-US" sz="1600" dirty="0"/>
              <a:t>beam dynamics simulations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09" y="4505319"/>
            <a:ext cx="1708484" cy="14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33" y="4532066"/>
            <a:ext cx="1524002" cy="144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23" y="1640236"/>
            <a:ext cx="1836823" cy="1445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24" y="1654941"/>
            <a:ext cx="1532872" cy="1430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02799" y="3156751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Screen 2</a:t>
            </a:r>
          </a:p>
          <a:p>
            <a:r>
              <a:rPr lang="en-US" sz="1200" b="1" dirty="0"/>
              <a:t>B = 0.249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9339" y="3156751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Screen 1</a:t>
            </a:r>
          </a:p>
          <a:p>
            <a:r>
              <a:rPr lang="en-US" sz="1200" b="1" dirty="0"/>
              <a:t>B = </a:t>
            </a:r>
            <a:r>
              <a:rPr lang="en-US" sz="1200" b="1" dirty="0" smtClean="0"/>
              <a:t>0.272</a:t>
            </a:r>
            <a:endParaRPr lang="en-US" sz="12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7274" y="3192379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Screen 3</a:t>
            </a:r>
          </a:p>
          <a:p>
            <a:r>
              <a:rPr lang="en-US" sz="1200" b="1" dirty="0"/>
              <a:t>B = </a:t>
            </a:r>
            <a:r>
              <a:rPr lang="en-US" sz="1200" b="1" dirty="0" smtClean="0"/>
              <a:t>0.234</a:t>
            </a:r>
            <a:endParaRPr lang="en-US" sz="1200" b="1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54941"/>
            <a:ext cx="1646795" cy="143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84683" y="5944069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Screen 2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1773" y="5925554"/>
            <a:ext cx="97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Screen 3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89" y="4604084"/>
            <a:ext cx="1555556" cy="128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69339" y="5976506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Screen 1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of the experimental data with the simulation.</a:t>
            </a:r>
          </a:p>
          <a:p>
            <a:r>
              <a:rPr lang="en-US" dirty="0" smtClean="0"/>
              <a:t>Acquisition of more data with less RF power in the gun (3MW) .</a:t>
            </a:r>
          </a:p>
          <a:p>
            <a:r>
              <a:rPr lang="en-US" dirty="0" smtClean="0"/>
              <a:t>New simulation of the acquired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PPT_template_en</Template>
  <TotalTime>0</TotalTime>
  <Words>176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PPT_template_en</vt:lpstr>
      <vt:lpstr>Beam dynamics study of RF and solenoid fields for PITZ gun  without space charge</vt:lpstr>
      <vt:lpstr>PITZ  beamline</vt:lpstr>
      <vt:lpstr>SETUP</vt:lpstr>
      <vt:lpstr>MOTIVATION</vt:lpstr>
      <vt:lpstr>SIMULATION AND EXPERIMENT</vt:lpstr>
      <vt:lpstr>Next  steps</vt:lpstr>
      <vt:lpstr>THANK YOU FOR YOUR ATTENTION!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Quantang</dc:creator>
  <cp:lastModifiedBy>Vitoratou, Niki</cp:lastModifiedBy>
  <cp:revision>26</cp:revision>
  <dcterms:created xsi:type="dcterms:W3CDTF">2015-08-05T10:06:23Z</dcterms:created>
  <dcterms:modified xsi:type="dcterms:W3CDTF">2015-08-06T17:40:07Z</dcterms:modified>
</cp:coreProperties>
</file>