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  <p:sldMasterId id="2147483767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66" r:id="rId6"/>
    <p:sldId id="267" r:id="rId7"/>
    <p:sldId id="268" r:id="rId8"/>
    <p:sldId id="269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77" d="100"/>
          <a:sy n="77" d="100"/>
        </p:scale>
        <p:origin x="-11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E44F-04F7-470E-82A3-5157316013F8}" type="datetimeFigureOut">
              <a:rPr lang="it-IT" smtClean="0"/>
              <a:t>06/08/2015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C935-8334-4016-9057-568DDCD463F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99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90AA7-8CE5-436D-9260-90CF97D4E7E0}" type="datetimeFigureOut">
              <a:rPr lang="it-IT" smtClean="0"/>
              <a:t>06/08/2015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A546C-C81B-47AB-889E-C32CBC127C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2667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546C-C81B-47AB-889E-C32CBC127C1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74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546C-C81B-47AB-889E-C32CBC127C1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762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546C-C81B-47AB-889E-C32CBC127C1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50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10704-9EFC-40A9-8544-5BE043E6A899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1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84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342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0380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5579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17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85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82" y="91563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40" y="32296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38" y="609619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133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8460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24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9766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23" y="685818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45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286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1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23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77" y="685800"/>
            <a:ext cx="4665135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7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2352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778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6689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2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817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881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4475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23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5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899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3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3843867"/>
            <a:ext cx="8304211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39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5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1042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24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85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56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22" y="5132981"/>
            <a:ext cx="853599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4570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24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24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77680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24" y="4766750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856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0159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955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51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790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3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329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68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2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2" y="2507568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7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118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18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032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376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449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51"/>
            <a:ext cx="2981859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50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18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18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339293-181F-4182-A511-B7A60FED918C}" type="datetimeFigureOut">
              <a:rPr lang="it-IT" smtClean="0"/>
              <a:t>06/08/2015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18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93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4C33EE-77C2-4A83-854E-0A0258470B0B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4199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" y="18"/>
            <a:ext cx="12191999" cy="26086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/>
              <a:t>Path</a:t>
            </a:r>
            <a:r>
              <a:rPr lang="it-IT" dirty="0" smtClean="0"/>
              <a:t> </a:t>
            </a:r>
            <a:r>
              <a:rPr lang="en-GB" dirty="0" smtClean="0"/>
              <a:t>integrals</a:t>
            </a:r>
            <a:r>
              <a:rPr lang="it-IT" dirty="0" smtClean="0"/>
              <a:t> and the </a:t>
            </a:r>
            <a:r>
              <a:rPr lang="it-IT" dirty="0" err="1" smtClean="0"/>
              <a:t>Metropolis</a:t>
            </a:r>
            <a:r>
              <a:rPr lang="it-IT" dirty="0" smtClean="0"/>
              <a:t> </a:t>
            </a:r>
            <a:r>
              <a:rPr lang="it-IT" dirty="0" err="1" smtClean="0"/>
              <a:t>method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" y="2608643"/>
            <a:ext cx="12191999" cy="424937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/>
              <a:t>Marco Di Bella    </a:t>
            </a:r>
            <a:r>
              <a:rPr lang="en-US" sz="3200" dirty="0"/>
              <a:t>(University of Roma)</a:t>
            </a:r>
          </a:p>
          <a:p>
            <a:r>
              <a:rPr lang="en-US" sz="3200" b="1" dirty="0" err="1"/>
              <a:t>Alkistis</a:t>
            </a:r>
            <a:r>
              <a:rPr lang="en-US" sz="3200" b="1" dirty="0"/>
              <a:t> </a:t>
            </a:r>
            <a:r>
              <a:rPr lang="en-US" sz="3200" b="1" dirty="0" err="1"/>
              <a:t>Zervou</a:t>
            </a:r>
            <a:r>
              <a:rPr lang="en-US" sz="3200" b="1" dirty="0"/>
              <a:t>    </a:t>
            </a:r>
            <a:r>
              <a:rPr lang="en-US" sz="3200" dirty="0"/>
              <a:t>(University of Athens)</a:t>
            </a:r>
          </a:p>
          <a:p>
            <a:r>
              <a:rPr lang="en-US" sz="3200" dirty="0"/>
              <a:t>NIC group</a:t>
            </a:r>
          </a:p>
          <a:p>
            <a:r>
              <a:rPr lang="en-US" sz="3200" u="sng" dirty="0"/>
              <a:t>Supervisor: Stefan Schaefer</a:t>
            </a:r>
          </a:p>
          <a:p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209" y="5442232"/>
            <a:ext cx="2953529" cy="10759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533" y="5442232"/>
            <a:ext cx="1059316" cy="10593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703" y="5442232"/>
            <a:ext cx="2751470" cy="10593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3" y="5442232"/>
            <a:ext cx="1972790" cy="108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b="1" u="sng" dirty="0" smtClean="0"/>
              <a:t>The </a:t>
            </a:r>
            <a:r>
              <a:rPr lang="it-IT" b="1" u="sng" dirty="0" err="1" smtClean="0"/>
              <a:t>path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integrals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introduction</a:t>
            </a:r>
            <a:r>
              <a:rPr lang="it-IT" b="1" u="sng" dirty="0" smtClean="0"/>
              <a:t> I</a:t>
            </a:r>
            <a:endParaRPr lang="it-IT" b="1" u="sng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7847" y="1834019"/>
            <a:ext cx="5643316" cy="3040335"/>
          </a:xfrm>
          <a:prstGeom prst="rect">
            <a:avLst/>
          </a:prstGeom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845127" y="6385397"/>
            <a:ext cx="4114800" cy="365125"/>
          </a:xfrm>
        </p:spPr>
        <p:txBody>
          <a:bodyPr/>
          <a:lstStyle/>
          <a:p>
            <a:r>
              <a:rPr lang="en-US" dirty="0" smtClean="0"/>
              <a:t>[1] ref. from Feynman-Hibbs 1965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4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6281163" y="1834019"/>
                <a:ext cx="4067175" cy="4332288"/>
              </a:xfrm>
              <a:noFill/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𝑲</m:t>
                            </m:r>
                            <m:d>
                              <m:dPr>
                                <m:ctrlPr>
                                  <a:rPr lang="it-IT" sz="29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it-IT" sz="29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it-IT" sz="29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t-IT" sz="29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it-IT" sz="29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d>
                      <m:dPr>
                        <m:ctrlP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brk m:alnAt="7"/>
                              </m:rP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𝒗𝒆𝒓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𝒂𝒍𝒍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𝒑𝒂𝒕𝒉𝒔</m:t>
                            </m:r>
                          </m:e>
                          <m:e>
                            <m:r>
                              <m:rPr>
                                <m:brk m:alnAt="7"/>
                              </m:rP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𝒇𝒓𝒐𝒎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9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𝑨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𝒕𝒐</m:t>
                            </m:r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9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</m:eqArr>
                      </m:sub>
                      <m:sup/>
                      <m:e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)]</m:t>
                        </m:r>
                      </m:e>
                    </m:nary>
                  </m:oMath>
                </a14:m>
                <a:endParaRPr lang="it-IT" sz="29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l-GR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it-IT" sz="29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)]≈</m:t>
                    </m:r>
                    <m:sSup>
                      <m:sSupPr>
                        <m:ctrlP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sz="29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9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𝒊</m:t>
                                </m:r>
                              </m:num>
                              <m:den>
                                <m:r>
                                  <a:rPr lang="it-IT" sz="29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ℏ</m:t>
                                </m:r>
                              </m:den>
                            </m:f>
                          </m:e>
                        </m:d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9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it-IT" sz="2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p>
                    </m:sSup>
                  </m:oMath>
                </a14:m>
                <a:endParaRPr lang="it-IT" sz="29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it-IT" sz="29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it-IT" sz="29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it-IT" sz="29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sup>
                      <m:e>
                        <m:r>
                          <a:rPr lang="it-IT" sz="29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  <m:d>
                          <m:dPr>
                            <m:ctrlP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̇"/>
                                <m:ctrlPr>
                                  <a:rPr lang="it-IT" sz="29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it-IT" sz="29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  <m: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9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it-IT" sz="29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𝒅𝒕</m:t>
                        </m:r>
                        <m:r>
                          <a:rPr lang="it-IT" sz="29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it-IT" sz="2900" b="1" dirty="0" smtClean="0">
                  <a:solidFill>
                    <a:schemeClr val="tx1"/>
                  </a:solidFill>
                </a:endParaRPr>
              </a:p>
              <a:p>
                <a:r>
                  <a:rPr lang="it-IT" sz="2900" dirty="0" smtClean="0">
                    <a:solidFill>
                      <a:schemeClr val="tx1"/>
                    </a:solidFill>
                  </a:rPr>
                  <a:t>Each</a:t>
                </a:r>
                <a:r>
                  <a:rPr lang="it-IT" sz="2900" dirty="0">
                    <a:solidFill>
                      <a:schemeClr val="tx1"/>
                    </a:solidFill>
                  </a:rPr>
                  <a:t> path contribute equal amounts to the total amplitude, but contribute at different </a:t>
                </a:r>
                <a:r>
                  <a:rPr lang="it-IT" sz="2900" dirty="0" smtClean="0">
                    <a:solidFill>
                      <a:schemeClr val="tx1"/>
                    </a:solidFill>
                  </a:rPr>
                  <a:t>phases.</a:t>
                </a:r>
              </a:p>
              <a:p>
                <a:r>
                  <a:rPr lang="it-IT" sz="2900" dirty="0">
                    <a:solidFill>
                      <a:schemeClr val="tx1"/>
                    </a:solidFill>
                  </a:rPr>
                  <a:t>In the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Classical</a:t>
                </a:r>
                <a:r>
                  <a:rPr lang="it-IT" sz="2900" dirty="0">
                    <a:solidFill>
                      <a:schemeClr val="tx1"/>
                    </a:solidFill>
                  </a:rPr>
                  <a:t>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limits</a:t>
                </a:r>
                <a:r>
                  <a:rPr lang="it-IT" sz="29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29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it-IT" sz="29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/ℏ</m:t>
                    </m:r>
                  </m:oMath>
                </a14:m>
                <a:r>
                  <a:rPr lang="it-IT" sz="2900" dirty="0">
                    <a:solidFill>
                      <a:schemeClr val="tx1"/>
                    </a:solidFill>
                  </a:rPr>
                  <a:t>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represents</a:t>
                </a:r>
                <a:r>
                  <a:rPr lang="it-IT" sz="2900" dirty="0">
                    <a:solidFill>
                      <a:schemeClr val="tx1"/>
                    </a:solidFill>
                  </a:rPr>
                  <a:t> a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very,very</a:t>
                </a:r>
                <a:r>
                  <a:rPr lang="it-IT" sz="2900" dirty="0">
                    <a:solidFill>
                      <a:schemeClr val="tx1"/>
                    </a:solidFill>
                  </a:rPr>
                  <a:t> large angle.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Because</a:t>
                </a:r>
                <a:r>
                  <a:rPr lang="it-IT" sz="2900" dirty="0">
                    <a:solidFill>
                      <a:schemeClr val="tx1"/>
                    </a:solidFill>
                  </a:rPr>
                  <a:t> of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this</a:t>
                </a:r>
                <a:r>
                  <a:rPr lang="it-IT" sz="2900" dirty="0">
                    <a:solidFill>
                      <a:schemeClr val="tx1"/>
                    </a:solidFill>
                  </a:rPr>
                  <a:t> the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phase</a:t>
                </a:r>
                <a:r>
                  <a:rPr lang="it-IT" sz="2900" dirty="0">
                    <a:solidFill>
                      <a:schemeClr val="tx1"/>
                    </a:solidFill>
                  </a:rPr>
                  <a:t>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contribution</a:t>
                </a:r>
                <a:r>
                  <a:rPr lang="it-IT" sz="2900" dirty="0">
                    <a:solidFill>
                      <a:schemeClr val="tx1"/>
                    </a:solidFill>
                  </a:rPr>
                  <a:t> of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nearest</a:t>
                </a:r>
                <a:r>
                  <a:rPr lang="it-IT" sz="2900" dirty="0">
                    <a:solidFill>
                      <a:schemeClr val="tx1"/>
                    </a:solidFill>
                  </a:rPr>
                  <a:t>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path</a:t>
                </a:r>
                <a:r>
                  <a:rPr lang="it-IT" sz="2900" dirty="0">
                    <a:solidFill>
                      <a:schemeClr val="tx1"/>
                    </a:solidFill>
                  </a:rPr>
                  <a:t>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will</a:t>
                </a:r>
                <a:r>
                  <a:rPr lang="it-IT" sz="2900" dirty="0">
                    <a:solidFill>
                      <a:schemeClr val="tx1"/>
                    </a:solidFill>
                  </a:rPr>
                  <a:t>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then</a:t>
                </a:r>
                <a:r>
                  <a:rPr lang="it-IT" sz="2900" dirty="0">
                    <a:solidFill>
                      <a:schemeClr val="tx1"/>
                    </a:solidFill>
                  </a:rPr>
                  <a:t> </a:t>
                </a:r>
                <a:r>
                  <a:rPr lang="it-IT" sz="2900" dirty="0" err="1">
                    <a:solidFill>
                      <a:schemeClr val="tx1"/>
                    </a:solidFill>
                  </a:rPr>
                  <a:t>add</a:t>
                </a:r>
                <a:r>
                  <a:rPr lang="it-IT" sz="2900" dirty="0">
                    <a:solidFill>
                      <a:schemeClr val="tx1"/>
                    </a:solidFill>
                  </a:rPr>
                  <a:t> to zero.</a:t>
                </a:r>
              </a:p>
              <a:p>
                <a:endParaRPr lang="it-IT" b="1" dirty="0" smtClean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5" name="Segnaposto contenut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6281163" y="1834019"/>
                <a:ext cx="4067175" cy="4332288"/>
              </a:xfrm>
              <a:blipFill rotWithShape="1">
                <a:blip r:embed="rId4"/>
                <a:stretch>
                  <a:fillRect l="-1048" t="-28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/>
          <p:cNvSpPr txBox="1"/>
          <p:nvPr/>
        </p:nvSpPr>
        <p:spPr>
          <a:xfrm>
            <a:off x="1710545" y="5035828"/>
            <a:ext cx="3155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The </a:t>
            </a:r>
            <a:r>
              <a:rPr lang="it-IT" sz="1100" dirty="0" err="1" smtClean="0"/>
              <a:t>result</a:t>
            </a:r>
            <a:r>
              <a:rPr lang="it-IT" sz="1100" dirty="0" smtClean="0"/>
              <a:t> of </a:t>
            </a:r>
            <a:r>
              <a:rPr lang="it-IT" sz="1100" dirty="0" err="1" smtClean="0"/>
              <a:t>any</a:t>
            </a:r>
            <a:r>
              <a:rPr lang="it-IT" sz="1100" dirty="0" smtClean="0"/>
              <a:t> </a:t>
            </a:r>
            <a:r>
              <a:rPr lang="it-IT" sz="1100" dirty="0" err="1" smtClean="0"/>
              <a:t>experiment</a:t>
            </a:r>
            <a:r>
              <a:rPr lang="it-IT" sz="1100" dirty="0" smtClean="0"/>
              <a:t> in </a:t>
            </a:r>
            <a:r>
              <a:rPr lang="it-IT" sz="1100" dirty="0" err="1" smtClean="0"/>
              <a:t>which</a:t>
            </a:r>
            <a:r>
              <a:rPr lang="it-IT" sz="1100" dirty="0" smtClean="0"/>
              <a:t> </a:t>
            </a:r>
          </a:p>
          <a:p>
            <a:r>
              <a:rPr lang="it-IT" sz="1100" dirty="0" err="1" smtClean="0"/>
              <a:t>all</a:t>
            </a:r>
            <a:r>
              <a:rPr lang="it-IT" sz="1100" dirty="0" smtClean="0"/>
              <a:t> of the </a:t>
            </a:r>
            <a:r>
              <a:rPr lang="it-IT" sz="1100" dirty="0" err="1" smtClean="0"/>
              <a:t>holes</a:t>
            </a:r>
            <a:r>
              <a:rPr lang="it-IT" sz="1100" dirty="0" smtClean="0"/>
              <a:t> are open </a:t>
            </a:r>
            <a:r>
              <a:rPr lang="it-IT" sz="1100" dirty="0" err="1" smtClean="0"/>
              <a:t>requires</a:t>
            </a:r>
            <a:r>
              <a:rPr lang="it-IT" sz="1100" dirty="0" smtClean="0"/>
              <a:t> the</a:t>
            </a:r>
          </a:p>
          <a:p>
            <a:r>
              <a:rPr lang="it-IT" sz="1100" dirty="0" err="1"/>
              <a:t>a</a:t>
            </a:r>
            <a:r>
              <a:rPr lang="it-IT" sz="1100" dirty="0" err="1" smtClean="0"/>
              <a:t>ddition</a:t>
            </a:r>
            <a:r>
              <a:rPr lang="it-IT" sz="1100" dirty="0" smtClean="0"/>
              <a:t> of </a:t>
            </a:r>
            <a:r>
              <a:rPr lang="it-IT" sz="1100" dirty="0" err="1" smtClean="0"/>
              <a:t>all</a:t>
            </a:r>
            <a:r>
              <a:rPr lang="it-IT" sz="1100" dirty="0" smtClean="0"/>
              <a:t> the </a:t>
            </a:r>
            <a:r>
              <a:rPr lang="it-IT" sz="1100" dirty="0" err="1" smtClean="0"/>
              <a:t>amplitudes</a:t>
            </a:r>
            <a:r>
              <a:rPr lang="it-IT" sz="1100" dirty="0" smtClean="0"/>
              <a:t> for </a:t>
            </a:r>
            <a:r>
              <a:rPr lang="it-IT" sz="1100" dirty="0" err="1" smtClean="0"/>
              <a:t>each</a:t>
            </a:r>
            <a:endParaRPr lang="it-IT" sz="1100" dirty="0" smtClean="0"/>
          </a:p>
          <a:p>
            <a:r>
              <a:rPr lang="it-IT" sz="1100" dirty="0" err="1"/>
              <a:t>p</a:t>
            </a:r>
            <a:r>
              <a:rPr lang="it-IT" sz="1100" dirty="0" err="1" smtClean="0"/>
              <a:t>ossible</a:t>
            </a:r>
            <a:r>
              <a:rPr lang="it-IT" sz="1100" dirty="0" smtClean="0"/>
              <a:t> </a:t>
            </a:r>
            <a:r>
              <a:rPr lang="it-IT" sz="1100" dirty="0" err="1" smtClean="0"/>
              <a:t>path</a:t>
            </a:r>
            <a:r>
              <a:rPr lang="it-IT" sz="1100" dirty="0" smtClean="0"/>
              <a:t>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56547" y="1703214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smtClean="0">
                <a:solidFill>
                  <a:schemeClr val="bg1"/>
                </a:solidFill>
              </a:rPr>
              <a:t>[1]</a:t>
            </a:r>
            <a:endParaRPr lang="it-IT" sz="11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964" y="4888125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[1]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5515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b="1" u="sng" dirty="0" smtClean="0"/>
              <a:t>The </a:t>
            </a:r>
            <a:r>
              <a:rPr lang="it-IT" b="1" u="sng" dirty="0" err="1" smtClean="0"/>
              <a:t>path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integrals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introduction</a:t>
            </a:r>
            <a:r>
              <a:rPr lang="it-IT" b="1" u="sng" dirty="0" smtClean="0"/>
              <a:t> II</a:t>
            </a:r>
            <a:endParaRPr lang="it-IT" b="1" u="sng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2868" y="1771523"/>
            <a:ext cx="3559126" cy="35964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3756824" y="1926069"/>
                <a:ext cx="7526629" cy="4190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 smtClean="0">
                    <a:solidFill>
                      <a:schemeClr val="tx1"/>
                    </a:solidFill>
                  </a:rPr>
                  <a:t>Analogy with the </a:t>
                </a:r>
                <a:r>
                  <a:rPr lang="it-IT" b="1" dirty="0" err="1" smtClean="0">
                    <a:solidFill>
                      <a:schemeClr val="tx1"/>
                    </a:solidFill>
                  </a:rPr>
                  <a:t>Riemann</a:t>
                </a:r>
                <a:r>
                  <a:rPr lang="it-IT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b="1" dirty="0" err="1" smtClean="0">
                    <a:solidFill>
                      <a:schemeClr val="tx1"/>
                    </a:solidFill>
                  </a:rPr>
                  <a:t>Integral</a:t>
                </a:r>
                <a:endParaRPr lang="it-IT" b="1" dirty="0">
                  <a:solidFill>
                    <a:schemeClr val="tx1"/>
                  </a:solidFill>
                </a:endParaRPr>
              </a:p>
              <a:p>
                <a:r>
                  <a:rPr lang="it-IT" dirty="0" err="1" smtClean="0">
                    <a:solidFill>
                      <a:schemeClr val="tx1"/>
                    </a:solidFill>
                  </a:rPr>
                  <a:t>Through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an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analogous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procedure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we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can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define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the sum over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all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paths</a:t>
                </a:r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in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this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manner</a:t>
                </a:r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by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taking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a multiple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integral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over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all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values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it-I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between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1 and </a:t>
                </a:r>
                <a14:m>
                  <m:oMath xmlns:m="http://schemas.openxmlformats.org/officeDocument/2006/math">
                    <m:r>
                      <a:rPr lang="it-IT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it-IT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it-IT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The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resulting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equation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is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d>
                        <m:dPr>
                          <m:ctrlP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it-IT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l-GR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𝝓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t-IT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d>
                                    <m:dPr>
                                      <m:ctrlP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  <m: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</m:t>
                          </m:r>
                          <m: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it-IT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ctrlP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  <m:sup>
                          <m: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p>
                        <m:e>
                          <m:sSup>
                            <m:sSupPr>
                              <m:ctrlPr>
                                <a:rPr lang="it-IT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t-IT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it-IT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it-IT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num>
                                    <m:den>
                                      <m:r>
                                        <a:rPr lang="it-IT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ℏ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it-IT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t-IT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it-IT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it-IT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d>
                            </m:sup>
                          </m:sSup>
                          <m: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𝑫𝒙</m:t>
                          </m:r>
                          <m: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it-I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it-IT" b="1" dirty="0" smtClean="0">
                  <a:solidFill>
                    <a:schemeClr val="tx1"/>
                  </a:solidFill>
                </a:endParaRPr>
              </a:p>
              <a:p>
                <a:r>
                  <a:rPr lang="it-IT" dirty="0" err="1" smtClean="0">
                    <a:solidFill>
                      <a:schemeClr val="tx1"/>
                    </a:solidFill>
                  </a:rPr>
                  <a:t>Where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:</a:t>
                </a:r>
                <a:r>
                  <a:rPr lang="it-IT" dirty="0">
                    <a:solidFill>
                      <a:schemeClr val="tx1"/>
                    </a:solidFill>
                  </a:rPr>
                  <a:t>		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it-IT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𝑫𝒙</m:t>
                        </m:r>
                        <m:r>
                          <a:rPr lang="it-IT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it-IT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it-IT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it-IT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∞</m:t>
                        </m:r>
                      </m:sub>
                      <m:sup>
                        <m:r>
                          <a:rPr lang="it-IT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nary>
                          <m:naryPr>
                            <m:chr m:val="∏"/>
                            <m:ctrlPr>
                              <a:rPr lang="it-IT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it-IT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it-IT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it-IT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it-IT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t-IT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  <m:e>
                            <m:r>
                              <a:rPr lang="it-IT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it-IT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it-IT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it-IT" b="1" dirty="0" smtClean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chemeClr val="tx1"/>
                  </a:solidFill>
                </a:endParaRPr>
              </a:p>
              <a:p>
                <a:r>
                  <a:rPr lang="it-IT" dirty="0" err="1" smtClean="0">
                    <a:solidFill>
                      <a:schemeClr val="tx1"/>
                    </a:solidFill>
                  </a:rPr>
                  <a:t>Now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if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we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define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the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action</a:t>
                </a:r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on the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coordinates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of the lattice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then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we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can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write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the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ampitude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of a single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step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through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the lattice in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this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way: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</m:t>
                      </m:r>
                      <m:r>
                        <a:rPr lang="it-IT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d>
                        <m:dPr>
                          <m:ctrlPr>
                            <a:rPr lang="it-IT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a:rPr lang="it-IT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it-IT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𝒆𝒙𝒑</m:t>
                      </m:r>
                      <m:d>
                        <m:dPr>
                          <m:begChr m:val="["/>
                          <m:endChr m:val="]"/>
                          <m:ctrlPr>
                            <a:rPr lang="it-IT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it-IT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𝝐</m:t>
                              </m:r>
                            </m:num>
                            <m:den>
                              <m:r>
                                <a:rPr lang="it-IT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  <m:r>
                            <a:rPr lang="it-I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d>
                            <m:dPr>
                              <m:ctrlPr>
                                <a:rPr lang="it-IT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it-IT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𝝐</m:t>
                                  </m:r>
                                </m:den>
                              </m:f>
                              <m:r>
                                <a:rPr lang="it-IT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it-IT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it-IT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it-IT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it-IT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</m:e>
                                        <m:sub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it-IT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it-IT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it-IT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it-IT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it-IT" b="1" dirty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chemeClr val="tx1"/>
                  </a:solidFill>
                </a:endParaRPr>
              </a:p>
              <a:p>
                <a:endParaRPr lang="it-IT" dirty="0" smtClean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824" y="1926069"/>
                <a:ext cx="7526629" cy="4190827"/>
              </a:xfrm>
              <a:prstGeom prst="rect">
                <a:avLst/>
              </a:prstGeom>
              <a:blipFill rotWithShape="1">
                <a:blip r:embed="rId4"/>
                <a:stretch>
                  <a:fillRect l="-648" t="-728" r="-5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845127" y="6385397"/>
            <a:ext cx="4114800" cy="365125"/>
          </a:xfrm>
        </p:spPr>
        <p:txBody>
          <a:bodyPr/>
          <a:lstStyle/>
          <a:p>
            <a:r>
              <a:rPr lang="en-US" dirty="0" smtClean="0"/>
              <a:t>[1] ref. from Feynman-Hibbs 1965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404776" y="5172330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[1]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2926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u="sng" dirty="0" smtClean="0"/>
              <a:t>The Monte-Carlo Method</a:t>
            </a:r>
            <a:endParaRPr lang="el-GR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sub>
                      <m:sup/>
                    </m:sSubSup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sSubSup>
                          <m:sSub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</m:sup>
                            </m:sSup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1, </m:t>
                            </m:r>
                          </m:sub>
                          <m:sup/>
                        </m:sSubSup>
                        <m:sSubSup>
                          <m:sSub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</m:sup>
                            </m:sSup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2,</m:t>
                            </m:r>
                          </m:sub>
                          <m:sup/>
                        </m:sSub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,….,</m:t>
                        </m:r>
                        <m:sSubSup>
                          <m:sSub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sup>
                            </m:sSup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  <m:sup/>
                        </m:sSub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sz="24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&lt; A&gt; </a:t>
                </a: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..</m:t>
                        </m:r>
                        <m:r>
                          <m:rPr>
                            <m:brk/>
                          </m:rP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(</m:t>
                            </m:r>
                          </m:e>
                        </m:nary>
                      </m:e>
                    </m:nary>
                    <m:sSub>
                      <m:sSubPr>
                        <m:ctrlPr>
                          <a:rPr lang="en-US" sz="2400" b="1" i="1" smtClean="0"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)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P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)</a:t>
                </a: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  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)</m:t>
                            </m:r>
                          </m:sup>
                        </m:sSup>
                      </m:e>
                      <m:sub>
                        <m:r>
                          <a:rPr lang="en-US" sz="2400" b="0" i="1" dirty="0" smtClean="0"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 ..d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)</m:t>
                            </m:r>
                          </m:sup>
                        </m:sSup>
                      </m:e>
                      <m:sub>
                        <m: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l-GR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28" t="-14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wn Arrow 4"/>
          <p:cNvSpPr/>
          <p:nvPr/>
        </p:nvSpPr>
        <p:spPr>
          <a:xfrm>
            <a:off x="3719803" y="3400605"/>
            <a:ext cx="335901" cy="78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5571" y="2670285"/>
            <a:ext cx="8832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prstClr val="black"/>
                </a:solidFill>
                <a:ea typeface="Cambria Math" pitchFamily="18" charset="0"/>
              </a:rPr>
              <a:t>				</a:t>
            </a:r>
            <a:endParaRPr lang="en-US" dirty="0">
              <a:solidFill>
                <a:prstClr val="black"/>
              </a:solidFill>
              <a:ea typeface="Cambria Math" pitchFamily="18" charset="0"/>
            </a:endParaRPr>
          </a:p>
          <a:p>
            <a:r>
              <a:rPr lang="en-US" dirty="0" smtClean="0">
                <a:solidFill>
                  <a:prstClr val="black"/>
                </a:solidFill>
                <a:ea typeface="Cambria Math" pitchFamily="18" charset="0"/>
              </a:rPr>
              <a:t>                                                                 </a:t>
            </a:r>
            <a:endParaRPr lang="el-GR" dirty="0">
              <a:solidFill>
                <a:prstClr val="black"/>
              </a:solidFill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994926" y="4187861"/>
                <a:ext cx="8371496" cy="892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𝑒𝑞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num>
                      <m:den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..</m:t>
                            </m:r>
                            <m:r>
                              <m:rPr>
                                <m:brk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l-GR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𝑆</m:t>
                                    </m:r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𝒌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)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d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sup>
                            </m:sSup>
                          </m:e>
                          <m:sub>
                            <m:r>
                              <a:rPr lang="en-US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..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d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sup>
                            </m:sSup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l-GR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     </a:t>
                </a:r>
                <a:r>
                  <a:rPr lang="en-US" dirty="0">
                    <a:solidFill>
                      <a:prstClr val="black"/>
                    </a:solidFill>
                    <a:ea typeface="Cambria Math" pitchFamily="18" charset="0"/>
                  </a:rPr>
                  <a:t>based on Boltzmann in the </a:t>
                </a: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  <a:ea typeface="Cambria Math" pitchFamily="18" charset="0"/>
                  </a:rPr>
                  <a:t>Euclidean time t=</a:t>
                </a:r>
                <a:r>
                  <a:rPr lang="el-GR" dirty="0">
                    <a:solidFill>
                      <a:schemeClr val="accent1">
                        <a:lumMod val="50000"/>
                      </a:schemeClr>
                    </a:solidFill>
                    <a:ea typeface="Cambria Math" pitchFamily="18" charset="0"/>
                  </a:rPr>
                  <a:t> </a:t>
                </a:r>
                <a:r>
                  <a:rPr lang="en-US" dirty="0" err="1">
                    <a:solidFill>
                      <a:schemeClr val="accent1">
                        <a:lumMod val="50000"/>
                      </a:schemeClr>
                    </a:solidFill>
                    <a:ea typeface="Cambria Math" pitchFamily="18" charset="0"/>
                  </a:rPr>
                  <a:t>i</a:t>
                </a:r>
                <a:r>
                  <a:rPr lang="el-GR" dirty="0">
                    <a:solidFill>
                      <a:schemeClr val="accent1">
                        <a:lumMod val="50000"/>
                      </a:schemeClr>
                    </a:solidFill>
                    <a:ea typeface="Cambria Math" pitchFamily="18" charset="0"/>
                  </a:rPr>
                  <a:t>τ</a:t>
                </a:r>
                <a:r>
                  <a:rPr lang="el-GR" dirty="0">
                    <a:solidFill>
                      <a:prstClr val="black"/>
                    </a:solidFill>
                    <a:ea typeface="Cambria Math" pitchFamily="18" charset="0"/>
                  </a:rPr>
                  <a:t>.</a:t>
                </a:r>
              </a:p>
              <a:p>
                <a:endParaRPr lang="en-US" dirty="0">
                  <a:solidFill>
                    <a:prstClr val="black"/>
                  </a:solidFill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926" y="4187861"/>
                <a:ext cx="8371496" cy="8921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9403" y="4915064"/>
                <a:ext cx="10369152" cy="1388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i="1" dirty="0">
                    <a:solidFill>
                      <a:prstClr val="black"/>
                    </a:solidFill>
                    <a:ea typeface="Cambria Math" pitchFamily="18" charset="0"/>
                  </a:rPr>
                  <a:t>We need a method to estimate such quantities. Then by using Monte-Carlo, we take the average over all the paths:</a:t>
                </a:r>
              </a:p>
              <a:p>
                <a:pPr algn="ctr"/>
                <a:r>
                  <a:rPr lang="en-US" sz="2000" i="1" dirty="0" smtClean="0">
                    <a:solidFill>
                      <a:srgbClr val="F79646">
                        <a:lumMod val="75000"/>
                      </a:srgbClr>
                    </a:solidFill>
                    <a:latin typeface="Cambria Math" pitchFamily="18" charset="0"/>
                    <a:ea typeface="Cambria Math" pitchFamily="18" charset="0"/>
                  </a:rPr>
                  <a:t>&lt;A&gt;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𝑀</m:t>
                        </m:r>
                      </m:den>
                    </m:f>
                    <m:r>
                      <a:rPr lang="en-US" sz="2000" i="1" smtClean="0">
                        <a:solidFill>
                          <a:srgbClr val="F79646">
                            <a:lumMod val="75000"/>
                          </a:srgbClr>
                        </a:solidFill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naryPr>
                      <m:sub>
                        <m: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𝑘</m:t>
                        </m:r>
                        <m: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𝑀</m:t>
                        </m:r>
                      </m:sup>
                      <m:e>
                        <m: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𝐴</m:t>
                        </m:r>
                        <m:r>
                          <a:rPr lang="en-US" sz="2000" b="1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79646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79646">
                                    <a:lumMod val="75000"/>
                                  </a:srgbClr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79646">
                                    <a:lumMod val="75000"/>
                                  </a:srgbClr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𝒌</m:t>
                            </m:r>
                          </m:sub>
                        </m:sSub>
                        <m:r>
                          <a:rPr lang="en-US" sz="2000" i="1" smtClean="0">
                            <a:solidFill>
                              <a:srgbClr val="F79646">
                                <a:lumMod val="75000"/>
                              </a:srgb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000" i="1" dirty="0" smtClean="0">
                  <a:solidFill>
                    <a:srgbClr val="F79646">
                      <a:lumMod val="75000"/>
                    </a:srgbClr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i="1" dirty="0">
                    <a:solidFill>
                      <a:prstClr val="black"/>
                    </a:solidFill>
                    <a:ea typeface="Cambria Math" pitchFamily="18" charset="0"/>
                  </a:rPr>
                  <a:t>M is the number of the paths we want to generate </a:t>
                </a:r>
                <a:r>
                  <a:rPr lang="en-US" sz="2000" i="1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03" y="4915064"/>
                <a:ext cx="10369152" cy="1388713"/>
              </a:xfrm>
              <a:prstGeom prst="rect">
                <a:avLst/>
              </a:prstGeom>
              <a:blipFill rotWithShape="0">
                <a:blip r:embed="rId6"/>
                <a:stretch>
                  <a:fillRect l="-470" t="-2193" b="-258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9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u="sng" dirty="0" smtClean="0"/>
              <a:t>Markov Process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5127" y="1854561"/>
                <a:ext cx="10515600" cy="43513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l-GR" sz="2400" dirty="0">
                    <a:ea typeface="Cambria Math" pitchFamily="18" charset="0"/>
                  </a:rPr>
                  <a:t>Ε</a:t>
                </a:r>
                <a:r>
                  <a:rPr lang="en-US" sz="2400" dirty="0" err="1" smtClean="0">
                    <a:ea typeface="Cambria Math" pitchFamily="18" charset="0"/>
                  </a:rPr>
                  <a:t>nsures</a:t>
                </a:r>
                <a:r>
                  <a:rPr lang="en-US" sz="2400" dirty="0" smtClean="0">
                    <a:ea typeface="Cambria Math" pitchFamily="18" charset="0"/>
                  </a:rPr>
                  <a:t> the “</a:t>
                </a:r>
                <a:r>
                  <a:rPr lang="en-US" sz="2400" u="sng" dirty="0" smtClean="0">
                    <a:solidFill>
                      <a:schemeClr val="accent6">
                        <a:lumMod val="75000"/>
                      </a:schemeClr>
                    </a:solidFill>
                    <a:ea typeface="Cambria Math" pitchFamily="18" charset="0"/>
                  </a:rPr>
                  <a:t>importance sampling</a:t>
                </a:r>
                <a:r>
                  <a:rPr lang="en-US" sz="2400" dirty="0" smtClean="0">
                    <a:ea typeface="Cambria Math" pitchFamily="18" charset="0"/>
                  </a:rPr>
                  <a:t>”. It is used to</a:t>
                </a:r>
                <a:r>
                  <a:rPr lang="el-GR" sz="2400" dirty="0" smtClean="0">
                    <a:ea typeface="Cambria Math" pitchFamily="18" charset="0"/>
                  </a:rPr>
                  <a:t>:</a:t>
                </a:r>
                <a:endParaRPr lang="en-US" sz="2400" dirty="0" smtClean="0"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  <a:ea typeface="Cambria Math" pitchFamily="18" charset="0"/>
                  </a:rPr>
                  <a:t>a)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  <a:ea typeface="Cambria Math" pitchFamily="18" charset="0"/>
                  </a:rPr>
                  <a:t>generate M configurations (paths)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  <a:ea typeface="Cambria Math" pitchFamily="18" charset="0"/>
                  </a:rPr>
                  <a:t>b)</a:t>
                </a:r>
                <a:r>
                  <a:rPr lang="en-US" sz="2400" dirty="0" smtClean="0">
                    <a:ea typeface="Cambria Math" pitchFamily="18" charset="0"/>
                  </a:rPr>
                  <a:t>when M &gt;&gt; 0 </a:t>
                </a:r>
                <a:r>
                  <a:rPr lang="en-US" sz="2400" dirty="0" smtClean="0">
                    <a:solidFill>
                      <a:srgbClr val="FF0000"/>
                    </a:solidFill>
                    <a:ea typeface="Cambria Math" pitchFamily="18" charset="0"/>
                  </a:rPr>
                  <a:t> </a:t>
                </a:r>
                <a:r>
                  <a:rPr lang="en-US" sz="2400" dirty="0" smtClean="0">
                    <a:ea typeface="Cambria Math" pitchFamily="18" charset="0"/>
                  </a:rPr>
                  <a:t>the probability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400" b="0" i="1" smtClean="0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 smtClean="0">
                    <a:ea typeface="Cambria Math" pitchFamily="18" charset="0"/>
                  </a:rPr>
                  <a:t> configuration to occur </a:t>
                </a:r>
                <a:r>
                  <a:rPr lang="en-US" sz="2400" dirty="0" smtClean="0">
                    <a:solidFill>
                      <a:schemeClr val="accent3">
                        <a:lumMod val="75000"/>
                      </a:schemeClr>
                    </a:solidFill>
                    <a:ea typeface="Cambria Math" pitchFamily="18" charset="0"/>
                  </a:rPr>
                  <a:t>is 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  <a:ea typeface="Cambria Math" pitchFamily="18" charset="0"/>
                  </a:rPr>
                  <a:t>P(</a:t>
                </a:r>
                <a:r>
                  <a:rPr lang="en-US" sz="2400" dirty="0" err="1" smtClean="0">
                    <a:solidFill>
                      <a:schemeClr val="accent6">
                        <a:lumMod val="75000"/>
                      </a:schemeClr>
                    </a:solidFill>
                    <a:ea typeface="Cambria Math" pitchFamily="18" charset="0"/>
                  </a:rPr>
                  <a:t>eq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  <a:ea typeface="Cambria Math" pitchFamily="18" charset="0"/>
                  </a:rPr>
                  <a:t>)  </a:t>
                </a:r>
                <a:r>
                  <a:rPr lang="en-US" sz="2400" dirty="0" smtClean="0">
                    <a:solidFill>
                      <a:schemeClr val="accent3">
                        <a:lumMod val="75000"/>
                      </a:schemeClr>
                    </a:solidFill>
                    <a:ea typeface="Cambria Math" pitchFamily="18" charset="0"/>
                  </a:rPr>
                  <a:t>      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3">
                        <a:lumMod val="75000"/>
                      </a:schemeClr>
                    </a:solidFill>
                    <a:ea typeface="Cambria Math" pitchFamily="18" charset="0"/>
                  </a:rPr>
                  <a:t>       </a:t>
                </a:r>
                <a:r>
                  <a:rPr lang="en-US" sz="2400" dirty="0" smtClean="0">
                    <a:ea typeface="Cambria Math" pitchFamily="18" charset="0"/>
                  </a:rPr>
                  <a:t>(exactly what we wanted !! )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                               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                                    </a:t>
                </a:r>
                <a:r>
                  <a:rPr lang="en-US" sz="2800" b="1" dirty="0" err="1" smtClean="0"/>
                  <a:t>W</a:t>
                </a:r>
                <a:r>
                  <a:rPr lang="en-US" sz="1600" b="1" dirty="0" err="1" smtClean="0"/>
                  <a:t>ij</a:t>
                </a:r>
                <a:endParaRPr lang="en-US" sz="2800" b="1" dirty="0"/>
              </a:p>
              <a:p>
                <a:pPr marL="0" indent="0">
                  <a:buNone/>
                </a:pPr>
                <a:r>
                  <a:rPr lang="en-US" sz="2400" dirty="0" smtClean="0"/>
                  <a:t> 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                           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5127" y="1854561"/>
                <a:ext cx="10515600" cy="4351337"/>
              </a:xfrm>
              <a:blipFill rotWithShape="1">
                <a:blip r:embed="rId2"/>
                <a:stretch>
                  <a:fillRect l="-928" t="-9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3067086" y="4808223"/>
            <a:ext cx="1897859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9404" y="5085201"/>
            <a:ext cx="10273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ea typeface="Cambria Math" pitchFamily="18" charset="0"/>
              </a:rPr>
              <a:t>Probing </a:t>
            </a:r>
            <a:r>
              <a:rPr lang="en-US" sz="2400" dirty="0" smtClean="0">
                <a:solidFill>
                  <a:srgbClr val="9BBB59">
                    <a:lumMod val="75000"/>
                  </a:srgbClr>
                </a:solidFill>
                <a:ea typeface="Cambria Math" pitchFamily="18" charset="0"/>
              </a:rPr>
              <a:t>successively</a:t>
            </a:r>
            <a:r>
              <a:rPr lang="en-US" sz="2400" dirty="0" smtClean="0">
                <a:solidFill>
                  <a:prstClr val="black"/>
                </a:solidFill>
                <a:ea typeface="Cambria Math" pitchFamily="18" charset="0"/>
              </a:rPr>
              <a:t> ( one coordinate at a time)  all coordinates </a:t>
            </a:r>
            <a:r>
              <a:rPr lang="en-US" sz="2400" dirty="0" smtClean="0">
                <a:solidFill>
                  <a:srgbClr val="9BBB59">
                    <a:lumMod val="75000"/>
                  </a:srgbClr>
                </a:solidFill>
                <a:ea typeface="Cambria Math" pitchFamily="18" charset="0"/>
              </a:rPr>
              <a:t>many times</a:t>
            </a:r>
            <a:r>
              <a:rPr lang="en-US" sz="2400" dirty="0" smtClean="0">
                <a:solidFill>
                  <a:prstClr val="black"/>
                </a:solidFill>
                <a:ea typeface="Cambria Math" pitchFamily="18" charset="0"/>
              </a:rPr>
              <a:t>. </a:t>
            </a:r>
            <a:endParaRPr lang="el-GR" sz="2400" dirty="0">
              <a:solidFill>
                <a:prstClr val="black"/>
              </a:solidFill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1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u="sng" dirty="0" smtClean="0"/>
              <a:t>Metropolis Algorithm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6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000" dirty="0">
                    <a:ea typeface="Cambria Math" pitchFamily="18" charset="0"/>
                  </a:rPr>
                  <a:t>P</a:t>
                </a:r>
                <a:r>
                  <a:rPr lang="en-US" sz="2000" dirty="0" smtClean="0">
                    <a:ea typeface="Cambria Math" pitchFamily="18" charset="0"/>
                  </a:rPr>
                  <a:t>eaks a form  of </a:t>
                </a:r>
                <a:r>
                  <a:rPr lang="en-US" sz="2000" b="1" dirty="0" smtClean="0">
                    <a:ea typeface="Cambria Math" pitchFamily="18" charset="0"/>
                  </a:rPr>
                  <a:t>W</a:t>
                </a:r>
                <a:r>
                  <a:rPr lang="en-US" sz="2000" dirty="0" smtClean="0">
                    <a:ea typeface="Cambria Math" pitchFamily="18" charset="0"/>
                  </a:rPr>
                  <a:t> ( transitional operator ).</a:t>
                </a:r>
              </a:p>
              <a:p>
                <a:pPr marL="0" indent="0">
                  <a:buNone/>
                </a:pPr>
                <a:endParaRPr lang="en-US" sz="2000" dirty="0" smtClean="0">
                  <a:ea typeface="Cambria Math" pitchFamily="18" charset="0"/>
                </a:endParaRPr>
              </a:p>
              <a:p>
                <a:r>
                  <a:rPr lang="en-US" sz="2000" dirty="0">
                    <a:ea typeface="Cambria Math" pitchFamily="18" charset="0"/>
                  </a:rPr>
                  <a:t> I</a:t>
                </a:r>
                <a:r>
                  <a:rPr lang="en-US" sz="2000" dirty="0" smtClean="0">
                    <a:ea typeface="Cambria Math" pitchFamily="18" charset="0"/>
                  </a:rPr>
                  <a:t>t is a 2 steps procedure so as to  update </a:t>
                </a:r>
                <a:r>
                  <a:rPr lang="en-US" sz="2000" u="sng" dirty="0" smtClean="0">
                    <a:solidFill>
                      <a:schemeClr val="accent1">
                        <a:lumMod val="75000"/>
                      </a:schemeClr>
                    </a:solidFill>
                    <a:ea typeface="Cambria Math" pitchFamily="18" charset="0"/>
                  </a:rPr>
                  <a:t>each coordinate</a:t>
                </a: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  <a:ea typeface="Cambria Math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ea typeface="Cambria Math" pitchFamily="18" charset="0"/>
                  </a:rPr>
                  <a:t>	</a:t>
                </a:r>
                <a:r>
                  <a:rPr lang="en-US" sz="2000" b="1" dirty="0" smtClean="0">
                    <a:ea typeface="Cambria Math" pitchFamily="18" charset="0"/>
                  </a:rPr>
                  <a:t>1)</a:t>
                </a:r>
                <a:r>
                  <a:rPr lang="en-US" sz="2000" dirty="0" smtClean="0">
                    <a:ea typeface="Cambria Math" pitchFamily="18" charset="0"/>
                  </a:rPr>
                  <a:t>We propose a new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′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)</m:t>
                            </m:r>
                          </m:sup>
                        </m:sSup>
                      </m:e>
                      <m:sub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ea typeface="Cambria Math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b="1" dirty="0" smtClean="0">
                    <a:ea typeface="Cambria Math" pitchFamily="18" charset="0"/>
                  </a:rPr>
                  <a:t>	2) </a:t>
                </a:r>
                <a:r>
                  <a:rPr lang="en-US" sz="2000" dirty="0" smtClean="0">
                    <a:solidFill>
                      <a:srgbClr val="FF0000"/>
                    </a:solidFill>
                    <a:ea typeface="Cambria Math" pitchFamily="18" charset="0"/>
                  </a:rPr>
                  <a:t>acceptance/ rejection </a:t>
                </a:r>
                <a:r>
                  <a:rPr lang="en-US" sz="2000" dirty="0" smtClean="0">
                    <a:ea typeface="Cambria Math" pitchFamily="18" charset="0"/>
                  </a:rPr>
                  <a:t>method to ensure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  <a:ea typeface="Cambria Math" pitchFamily="18" charset="0"/>
                              </a:rPr>
                              <m:t>′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  <a:ea typeface="Cambria Math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latin typeface="Cambria Math"/>
                                <a:ea typeface="Cambria Math" pitchFamily="18" charset="0"/>
                              </a:rPr>
                              <m:t>)</m:t>
                            </m:r>
                          </m:sup>
                        </m:sSup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ea typeface="Cambria Math" pitchFamily="18" charset="0"/>
                  </a:rPr>
                  <a:t> has the right distribution.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ea typeface="Cambria Math" pitchFamily="18" charset="0"/>
                  </a:rPr>
                  <a:t>Now the path has changed !!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ea typeface="Cambria Math" pitchFamily="18" charset="0"/>
                  </a:rPr>
                  <a:t>       For </a:t>
                </a:r>
                <a:r>
                  <a:rPr lang="en-US" sz="2000" dirty="0">
                    <a:ea typeface="Cambria Math" pitchFamily="18" charset="0"/>
                  </a:rPr>
                  <a:t>every </a:t>
                </a:r>
                <a:r>
                  <a:rPr lang="en-US" sz="2000" b="1" u="sng" dirty="0" smtClean="0">
                    <a:ea typeface="Cambria Math" pitchFamily="18" charset="0"/>
                  </a:rPr>
                  <a:t>new</a:t>
                </a:r>
                <a:r>
                  <a:rPr lang="en-US" sz="2000" dirty="0" smtClean="0">
                    <a:ea typeface="Cambria Math" pitchFamily="18" charset="0"/>
                  </a:rPr>
                  <a:t> path </a:t>
                </a:r>
                <a:r>
                  <a:rPr lang="en-US" sz="2000" dirty="0">
                    <a:ea typeface="Cambria Math" pitchFamily="18" charset="0"/>
                  </a:rPr>
                  <a:t>we measure the </a:t>
                </a:r>
                <a:r>
                  <a:rPr lang="en-US" sz="2000" dirty="0">
                    <a:solidFill>
                      <a:srgbClr val="FF0000"/>
                    </a:solidFill>
                    <a:ea typeface="Cambria Math" pitchFamily="18" charset="0"/>
                  </a:rPr>
                  <a:t>observable A</a:t>
                </a:r>
                <a:r>
                  <a:rPr lang="en-US" sz="2000" dirty="0" smtClean="0">
                    <a:ea typeface="Cambria Math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2000" dirty="0" smtClean="0">
                  <a:ea typeface="Cambria Math" pitchFamily="18" charset="0"/>
                </a:endParaRPr>
              </a:p>
              <a:p>
                <a:r>
                  <a:rPr lang="en-US" sz="2000" dirty="0">
                    <a:ea typeface="Cambria Math" pitchFamily="18" charset="0"/>
                  </a:rPr>
                  <a:t>We </a:t>
                </a:r>
                <a:r>
                  <a:rPr lang="en-US" sz="2000" u="sng" dirty="0">
                    <a:solidFill>
                      <a:schemeClr val="accent1">
                        <a:lumMod val="75000"/>
                      </a:schemeClr>
                    </a:solidFill>
                    <a:ea typeface="Cambria Math" pitchFamily="18" charset="0"/>
                  </a:rPr>
                  <a:t>repeat</a:t>
                </a:r>
                <a:r>
                  <a:rPr lang="en-US" sz="2000" dirty="0">
                    <a:ea typeface="Cambria Math" pitchFamily="18" charset="0"/>
                  </a:rPr>
                  <a:t> for as many times as </a:t>
                </a:r>
                <a:r>
                  <a:rPr lang="en-US" sz="2000" u="sng" dirty="0">
                    <a:solidFill>
                      <a:schemeClr val="accent1">
                        <a:lumMod val="75000"/>
                      </a:schemeClr>
                    </a:solidFill>
                    <a:ea typeface="Cambria Math" pitchFamily="18" charset="0"/>
                  </a:rPr>
                  <a:t>the number </a:t>
                </a:r>
                <a:r>
                  <a:rPr lang="en-US" sz="2000" u="sng" dirty="0" smtClean="0">
                    <a:solidFill>
                      <a:schemeClr val="accent1">
                        <a:lumMod val="75000"/>
                      </a:schemeClr>
                    </a:solidFill>
                    <a:ea typeface="Cambria Math" pitchFamily="18" charset="0"/>
                  </a:rPr>
                  <a:t>M </a:t>
                </a:r>
                <a:r>
                  <a:rPr lang="en-US" sz="2000" dirty="0">
                    <a:ea typeface="Cambria Math" pitchFamily="18" charset="0"/>
                  </a:rPr>
                  <a:t>of the paths we want to </a:t>
                </a:r>
                <a:r>
                  <a:rPr lang="en-US" sz="2000" dirty="0" smtClean="0">
                    <a:ea typeface="Cambria Math" pitchFamily="18" charset="0"/>
                  </a:rPr>
                  <a:t>generate. </a:t>
                </a:r>
                <a:r>
                  <a:rPr lang="en-US" sz="2000" dirty="0">
                    <a:ea typeface="Cambria Math" pitchFamily="18" charset="0"/>
                  </a:rPr>
                  <a:t>Then we take the </a:t>
                </a:r>
                <a:r>
                  <a:rPr lang="en-US" sz="2000" dirty="0" smtClean="0">
                    <a:ea typeface="Cambria Math" pitchFamily="18" charset="0"/>
                  </a:rPr>
                  <a:t>Monte- Carlo average </a:t>
                </a:r>
                <a:r>
                  <a:rPr lang="en-US" sz="2000" dirty="0">
                    <a:ea typeface="Cambria Math" pitchFamily="18" charset="0"/>
                  </a:rPr>
                  <a:t>over all the </a:t>
                </a:r>
                <a:r>
                  <a:rPr lang="en-US" sz="2000" dirty="0" smtClean="0">
                    <a:ea typeface="Cambria Math" pitchFamily="18" charset="0"/>
                  </a:rPr>
                  <a:t>paths</a:t>
                </a:r>
                <a:r>
                  <a:rPr lang="en-US" sz="2000" dirty="0" smtClean="0">
                    <a:latin typeface="Cambria Math" pitchFamily="18" charset="0"/>
                    <a:ea typeface="Cambria Math" pitchFamily="18" charset="0"/>
                  </a:rPr>
                  <a:t>  </a:t>
                </a:r>
                <a:r>
                  <a:rPr lang="en-US" sz="2000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&lt;A&gt;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𝑀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𝑀</m:t>
                        </m:r>
                      </m:sup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𝐴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𝒌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000" i="1" dirty="0">
                  <a:solidFill>
                    <a:schemeClr val="accent6">
                      <a:lumMod val="75000"/>
                    </a:schemeClr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/>
                  <a:t>           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</a:t>
                </a:r>
                <a:endParaRPr lang="en-US" sz="1600" dirty="0"/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2400" dirty="0"/>
              </a:p>
              <a:p>
                <a:endParaRPr lang="en-US" sz="2400" dirty="0" smtClean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64" t="-1401" b="-15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0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u="sng" dirty="0" smtClean="0"/>
              <a:t>Application in lattice QCD </a:t>
            </a:r>
            <a:endParaRPr lang="el-GR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ea typeface="Cambria Math" pitchFamily="18" charset="0"/>
                  </a:rPr>
                  <a:t>Properties: </a:t>
                </a:r>
                <a:endParaRPr lang="en-US" sz="2400" dirty="0" smtClean="0"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ea typeface="Cambria Math" pitchFamily="18" charset="0"/>
                  </a:rPr>
                  <a:t>a) </a:t>
                </a:r>
                <a:r>
                  <a:rPr lang="en-US" sz="2400" dirty="0">
                    <a:ea typeface="Cambria Math" pitchFamily="18" charset="0"/>
                  </a:rPr>
                  <a:t>Asymptotic freedom for E &gt;&gt; 0                 </a:t>
                </a:r>
                <a:r>
                  <a:rPr lang="en-US" sz="2400" dirty="0" smtClean="0">
                    <a:ea typeface="Cambria Math" pitchFamily="18" charset="0"/>
                  </a:rPr>
                  <a:t>    </a:t>
                </a:r>
                <a:r>
                  <a:rPr lang="en-US" sz="2400" dirty="0">
                    <a:ea typeface="Cambria Math" pitchFamily="18" charset="0"/>
                  </a:rPr>
                  <a:t>perturbation theory</a:t>
                </a:r>
                <a:endParaRPr lang="el-GR" sz="2400" dirty="0">
                  <a:ea typeface="Cambria Math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sz="2400" u="sng" dirty="0" smtClean="0">
                    <a:solidFill>
                      <a:srgbClr val="00CC00"/>
                    </a:solidFill>
                    <a:ea typeface="Cambria Math" pitchFamily="18" charset="0"/>
                  </a:rPr>
                  <a:t>b) Confinement</a:t>
                </a:r>
                <a:r>
                  <a:rPr lang="en-US" sz="2400" dirty="0" smtClean="0">
                    <a:ea typeface="Cambria Math" pitchFamily="18" charset="0"/>
                  </a:rPr>
                  <a:t> </a:t>
                </a:r>
                <a:r>
                  <a:rPr lang="en-US" sz="2400" dirty="0" smtClean="0">
                    <a:ea typeface="Cambria Math" pitchFamily="18" charset="0"/>
                  </a:rPr>
                  <a:t>(for low E no free quarks &amp; gluons </a:t>
                </a:r>
                <a:r>
                  <a:rPr lang="en-US" sz="2400" dirty="0" smtClean="0">
                    <a:ea typeface="Cambria Math" pitchFamily="18" charset="0"/>
                  </a:rPr>
                  <a:t>exist)            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00CC00"/>
                    </a:solidFill>
                    <a:ea typeface="Cambria Math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00CC00"/>
                    </a:solidFill>
                    <a:ea typeface="Cambria Math" pitchFamily="18" charset="0"/>
                  </a:rPr>
                  <a:t>                                                                                        lattice QCD   (non </a:t>
                </a:r>
                <a:r>
                  <a:rPr lang="en-US" sz="2400" dirty="0" err="1" smtClean="0">
                    <a:solidFill>
                      <a:srgbClr val="00CC00"/>
                    </a:solidFill>
                    <a:ea typeface="Cambria Math" pitchFamily="18" charset="0"/>
                  </a:rPr>
                  <a:t>perturbative</a:t>
                </a:r>
                <a:r>
                  <a:rPr lang="en-US" sz="2400" dirty="0" smtClean="0">
                    <a:solidFill>
                      <a:srgbClr val="00CC00"/>
                    </a:solidFill>
                    <a:ea typeface="Cambria Math" pitchFamily="18" charset="0"/>
                  </a:rPr>
                  <a:t> theory)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                            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l-GR" sz="2400" dirty="0" smtClean="0"/>
                  <a:t>              </a:t>
                </a:r>
                <a:r>
                  <a:rPr lang="en-US" sz="18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endParaRPr lang="en-US" sz="1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                            </a:t>
                </a:r>
                <a:r>
                  <a:rPr lang="en-US" sz="2400" dirty="0">
                    <a:ea typeface="Cambria Math" pitchFamily="18" charset="0"/>
                  </a:rPr>
                  <a:t>4d lattice (we discretize </a:t>
                </a:r>
                <a:r>
                  <a:rPr lang="en-US" sz="2400" dirty="0" smtClean="0">
                    <a:ea typeface="Cambria Math" pitchFamily="18" charset="0"/>
                  </a:rPr>
                  <a:t>space-time )</a:t>
                </a:r>
                <a:r>
                  <a:rPr lang="en-US" sz="2400" dirty="0" smtClean="0"/>
                  <a:t>      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sz="2400" dirty="0">
                    <a:ea typeface="Cambria Math" pitchFamily="18" charset="0"/>
                  </a:rPr>
                  <a:t> </a:t>
                </a:r>
                <a:r>
                  <a:rPr lang="en-US" sz="2400" dirty="0" smtClean="0">
                    <a:ea typeface="Cambria Math" pitchFamily="18" charset="0"/>
                  </a:rPr>
                  <a:t>                                                                            128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 pitchFamily="18" charset="0"/>
                          </a:rPr>
                          <m:t>64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>
                    <a:ea typeface="Cambria Math" pitchFamily="18" charset="0"/>
                  </a:rPr>
                  <a:t>x 4 x SU(3)   variables </a:t>
                </a:r>
                <a:r>
                  <a:rPr lang="en-US" sz="2400" dirty="0" smtClean="0">
                    <a:solidFill>
                      <a:srgbClr val="FF0000"/>
                    </a:solidFill>
                    <a:ea typeface="Cambria Math" pitchFamily="18" charset="0"/>
                  </a:rPr>
                  <a:t>!!!!</a:t>
                </a:r>
              </a:p>
              <a:p>
                <a:pPr marL="0" indent="0">
                  <a:buNone/>
                </a:pPr>
                <a:r>
                  <a:rPr lang="en-US" sz="2400" dirty="0">
                    <a:ea typeface="Cambria Math" pitchFamily="18" charset="0"/>
                  </a:rPr>
                  <a:t> </a:t>
                </a:r>
                <a:r>
                  <a:rPr lang="en-US" sz="2400" dirty="0" smtClean="0">
                    <a:ea typeface="Cambria Math" pitchFamily="18" charset="0"/>
                  </a:rPr>
                  <a:t>                                                           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ea typeface="Cambria Math" pitchFamily="18" charset="0"/>
                  </a:rPr>
                  <a:t>Monte Carlo </a:t>
                </a:r>
              </a:p>
              <a:p>
                <a:pPr marL="0" indent="0">
                  <a:buNone/>
                </a:pPr>
                <a:endParaRPr lang="en-US" sz="24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54" t="-1681" b="-4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8061858" y="3234877"/>
            <a:ext cx="1056117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846730" y="2412713"/>
            <a:ext cx="105611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235569"/>
              </p:ext>
            </p:extLst>
          </p:nvPr>
        </p:nvGraphicFramePr>
        <p:xfrm>
          <a:off x="1339224" y="3547921"/>
          <a:ext cx="3065350" cy="2632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crobat Document" r:id="rId4" imgW="4495665" imgH="4695757" progId="AcroExch.Document.DC">
                  <p:embed/>
                </p:oleObj>
              </mc:Choice>
              <mc:Fallback>
                <p:oleObj name="Acrobat Document" r:id="rId4" imgW="4495665" imgH="469575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9224" y="3547921"/>
                        <a:ext cx="3065350" cy="2632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3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b="1" u="sng" dirty="0" smtClean="0"/>
              <a:t>Goal of </a:t>
            </a:r>
            <a:r>
              <a:rPr lang="it-IT" b="1" u="sng" dirty="0" err="1" smtClean="0"/>
              <a:t>our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project</a:t>
            </a:r>
            <a:endParaRPr lang="it-IT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278308" y="1841242"/>
                <a:ext cx="11082419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it-IT" sz="2000" dirty="0" smtClean="0">
                    <a:solidFill>
                      <a:schemeClr val="tx1"/>
                    </a:solidFill>
                  </a:rPr>
                  <a:t>We are going to apply Monte Carlo methods to the study of simple quantum systems as free particles, harmonic oscillator and (maybe) anharmonic oscillator.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it-IT" sz="20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it-IT" sz="2000" dirty="0" smtClean="0">
                    <a:solidFill>
                      <a:schemeClr val="tx1"/>
                    </a:solidFill>
                  </a:rPr>
                  <a:t>The main object is to calculate values of different observables at the ground state of a particle in arbitrary potential.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it-IT" sz="20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it-IT" sz="2000" dirty="0" smtClean="0">
                    <a:solidFill>
                      <a:schemeClr val="tx1"/>
                    </a:solidFill>
                  </a:rPr>
                  <a:t>We will try to mesure different kinds of observables from the low-lying energy eigenvalues to the </a:t>
                </a:r>
                <a14:m>
                  <m:oMath xmlns:m="http://schemas.openxmlformats.org/officeDocument/2006/math">
                    <m:r>
                      <a:rPr lang="it-IT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t-IT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it-IT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0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it-IT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it-IT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it-IT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0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it-IT" sz="20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it-IT" sz="2000" dirty="0" smtClean="0">
                    <a:solidFill>
                      <a:schemeClr val="tx1"/>
                    </a:solidFill>
                  </a:rPr>
                  <a:t>This project is based on acquiring the base of how to work on the Lattice QCD and how to evaluate values of N-dimensional integral through computing.</a:t>
                </a:r>
                <a:endParaRPr lang="it-IT" sz="2000" dirty="0">
                  <a:solidFill>
                    <a:prstClr val="white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it-IT" sz="2000" dirty="0" smtClean="0">
                  <a:solidFill>
                    <a:prstClr val="white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it-IT" sz="2000" dirty="0">
                  <a:solidFill>
                    <a:prstClr val="white"/>
                  </a:solidFill>
                </a:endParaRPr>
              </a:p>
              <a:p>
                <a:r>
                  <a:rPr lang="it-IT" sz="2000" b="1" dirty="0" smtClean="0"/>
                  <a:t>GOOD LUCK TO US ALL!!!!</a:t>
                </a:r>
              </a:p>
              <a:p>
                <a:r>
                  <a:rPr lang="it-IT" sz="2000" b="1" dirty="0">
                    <a:solidFill>
                      <a:prstClr val="white"/>
                    </a:solidFill>
                  </a:rPr>
                  <a:t>	</a:t>
                </a:r>
                <a:r>
                  <a:rPr lang="it-IT" sz="2000" b="1" dirty="0" smtClean="0">
                    <a:solidFill>
                      <a:prstClr val="white"/>
                    </a:solidFill>
                  </a:rPr>
                  <a:t>								</a:t>
                </a:r>
                <a:r>
                  <a:rPr lang="it-IT" sz="2000" i="1" dirty="0" err="1" smtClean="0"/>
                  <a:t>Alkistis</a:t>
                </a:r>
                <a:r>
                  <a:rPr lang="it-IT" sz="2000" i="1" dirty="0" smtClean="0"/>
                  <a:t> &amp;</a:t>
                </a:r>
              </a:p>
              <a:p>
                <a:r>
                  <a:rPr lang="it-IT" sz="2000" i="1" dirty="0"/>
                  <a:t>	</a:t>
                </a:r>
                <a:r>
                  <a:rPr lang="it-IT" sz="2000" i="1" dirty="0" smtClean="0"/>
                  <a:t>								Marco</a:t>
                </a:r>
                <a:endParaRPr lang="it-IT" sz="2000" dirty="0" smtClean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08" y="1841242"/>
                <a:ext cx="11082419" cy="5016758"/>
              </a:xfrm>
              <a:prstGeom prst="rect">
                <a:avLst/>
              </a:prstGeom>
              <a:blipFill rotWithShape="1">
                <a:blip r:embed="rId2"/>
                <a:stretch>
                  <a:fillRect l="-605" t="-608" r="-550" b="-12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zion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ezion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TM02892315[[fn=Filo]]</Template>
  <TotalTime>658</TotalTime>
  <Words>760</Words>
  <Application>Microsoft Office PowerPoint</Application>
  <PresentationFormat>Custom</PresentationFormat>
  <Paragraphs>91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HDOfficeLightV0</vt:lpstr>
      <vt:lpstr>Sezione</vt:lpstr>
      <vt:lpstr>Acrobat Document</vt:lpstr>
      <vt:lpstr>Path integrals and the Metropolis method</vt:lpstr>
      <vt:lpstr>The path integrals introduction I</vt:lpstr>
      <vt:lpstr>The path integrals introduction II</vt:lpstr>
      <vt:lpstr>The Monte-Carlo Method</vt:lpstr>
      <vt:lpstr>Markov Process</vt:lpstr>
      <vt:lpstr>Metropolis Algorithm</vt:lpstr>
      <vt:lpstr>Application in lattice QCD </vt:lpstr>
      <vt:lpstr>Goal of our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 integrals and the Metropolis metode</dc:title>
  <dc:creator>ever and ever</dc:creator>
  <cp:lastModifiedBy>HP</cp:lastModifiedBy>
  <cp:revision>46</cp:revision>
  <dcterms:created xsi:type="dcterms:W3CDTF">2015-08-05T09:32:27Z</dcterms:created>
  <dcterms:modified xsi:type="dcterms:W3CDTF">2015-08-06T20:52:02Z</dcterms:modified>
</cp:coreProperties>
</file>