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gif" ContentType="image/gif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5" r:id="rId1"/>
    <p:sldMasterId id="2147483767" r:id="rId2"/>
  </p:sldMasterIdLst>
  <p:notesMasterIdLst>
    <p:notesMasterId r:id="rId11"/>
  </p:notesMasterIdLst>
  <p:handoutMasterIdLst>
    <p:handoutMasterId r:id="rId12"/>
  </p:handoutMasterIdLst>
  <p:sldIdLst>
    <p:sldId id="256" r:id="rId3"/>
    <p:sldId id="257" r:id="rId4"/>
    <p:sldId id="258" r:id="rId5"/>
    <p:sldId id="266" r:id="rId6"/>
    <p:sldId id="267" r:id="rId7"/>
    <p:sldId id="268" r:id="rId8"/>
    <p:sldId id="269" r:id="rId9"/>
    <p:sldId id="265" r:id="rId10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7" autoAdjust="0"/>
    <p:restoredTop sz="94660"/>
  </p:normalViewPr>
  <p:slideViewPr>
    <p:cSldViewPr snapToGrid="0">
      <p:cViewPr>
        <p:scale>
          <a:sx n="77" d="100"/>
          <a:sy n="77" d="100"/>
        </p:scale>
        <p:origin x="-114" y="-12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E4E44F-04F7-470E-82A3-5157316013F8}" type="datetimeFigureOut">
              <a:rPr lang="it-IT" smtClean="0"/>
              <a:t>06/08/2015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6EC935-8334-4016-9057-568DDCD463FA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509960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090AA7-8CE5-436D-9260-90CF97D4E7E0}" type="datetimeFigureOut">
              <a:rPr lang="it-IT" smtClean="0"/>
              <a:t>06/08/2015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AA546C-C81B-47AB-889E-C32CBC127C1A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6926678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AA546C-C81B-47AB-889E-C32CBC127C1A}" type="slidenum">
              <a:rPr lang="it-IT" smtClean="0"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397493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AA546C-C81B-47AB-889E-C32CBC127C1A}" type="slidenum">
              <a:rPr lang="it-IT" smtClean="0"/>
              <a:t>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917623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AA546C-C81B-47AB-889E-C32CBC127C1A}" type="slidenum">
              <a:rPr lang="it-IT" smtClean="0"/>
              <a:t>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4750406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E10704-9EFC-40A9-8544-5BE043E6A899}" type="slidenum">
              <a:rPr lang="el-GR" smtClean="0">
                <a:solidFill>
                  <a:prstClr val="black"/>
                </a:solidFill>
              </a:rPr>
              <a:pPr/>
              <a:t>4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09187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4530"/>
            <a:ext cx="9144000" cy="2387600"/>
          </a:xfrm>
        </p:spPr>
        <p:txBody>
          <a:bodyPr anchor="b">
            <a:normAutofit/>
          </a:bodyPr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339293-181F-4182-A511-B7A60FED918C}" type="datetimeFigureOut">
              <a:rPr lang="it-IT" smtClean="0"/>
              <a:t>06/08/2015</a:t>
            </a:fld>
            <a:endParaRPr lang="it-I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C33EE-77C2-4A83-854E-0A0258470B0B}" type="slidenum">
              <a:rPr lang="it-IT" smtClean="0"/>
              <a:t>‹#›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0428460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339293-181F-4182-A511-B7A60FED918C}" type="datetimeFigureOut">
              <a:rPr lang="it-IT" smtClean="0"/>
              <a:t>06/08/2015</a:t>
            </a:fld>
            <a:endParaRPr lang="it-I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C33EE-77C2-4A83-854E-0A0258470B0B}" type="slidenum">
              <a:rPr lang="it-IT" smtClean="0"/>
              <a:t>‹#›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7934299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2" y="360362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3" y="360380"/>
            <a:ext cx="7734300" cy="5811837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339293-181F-4182-A511-B7A60FED918C}" type="datetimeFigureOut">
              <a:rPr lang="it-IT" smtClean="0"/>
              <a:t>06/08/2015</a:t>
            </a:fld>
            <a:endParaRPr lang="it-I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C33EE-77C2-4A83-854E-0A0258470B0B}" type="slidenum">
              <a:rPr lang="it-IT" smtClean="0"/>
              <a:t>‹#›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63557993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817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85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339293-181F-4182-A511-B7A60FED918C}" type="datetimeFigureOut">
              <a:rPr lang="it-IT" smtClean="0"/>
              <a:t>06/08/2015</a:t>
            </a:fld>
            <a:endParaRPr lang="it-I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C33EE-77C2-4A83-854E-0A0258470B0B}" type="slidenum">
              <a:rPr lang="it-IT" smtClean="0"/>
              <a:t>‹#›</a:t>
            </a:fld>
            <a:endParaRPr lang="it-IT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82" y="91563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40" y="32296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38" y="609619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8313315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339293-181F-4182-A511-B7A60FED918C}" type="datetimeFigureOut">
              <a:rPr lang="it-IT" smtClean="0"/>
              <a:t>06/08/2015</a:t>
            </a:fld>
            <a:endParaRPr lang="it-I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C33EE-77C2-4A83-854E-0A0258470B0B}" type="slidenum">
              <a:rPr lang="it-IT" smtClean="0"/>
              <a:t>‹#›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00846023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24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339293-181F-4182-A511-B7A60FED918C}" type="datetimeFigureOut">
              <a:rPr lang="it-IT" smtClean="0"/>
              <a:t>06/08/2015</a:t>
            </a:fld>
            <a:endParaRPr lang="it-I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C33EE-77C2-4A83-854E-0A0258470B0B}" type="slidenum">
              <a:rPr lang="it-IT" smtClean="0"/>
              <a:t>‹#›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00976689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23" y="685818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45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339293-181F-4182-A511-B7A60FED918C}" type="datetimeFigureOut">
              <a:rPr lang="it-IT" smtClean="0"/>
              <a:t>06/08/2015</a:t>
            </a:fld>
            <a:endParaRPr lang="it-IT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C33EE-77C2-4A83-854E-0A0258470B0B}" type="slidenum">
              <a:rPr lang="it-IT" smtClean="0"/>
              <a:t>‹#›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19286024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1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23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77" y="685800"/>
            <a:ext cx="4665135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7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339293-181F-4182-A511-B7A60FED918C}" type="datetimeFigureOut">
              <a:rPr lang="it-IT" smtClean="0"/>
              <a:t>06/08/2015</a:t>
            </a:fld>
            <a:endParaRPr lang="it-IT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C33EE-77C2-4A83-854E-0A0258470B0B}" type="slidenum">
              <a:rPr lang="it-IT" smtClean="0"/>
              <a:t>‹#›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06235299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339293-181F-4182-A511-B7A60FED918C}" type="datetimeFigureOut">
              <a:rPr lang="it-IT" smtClean="0"/>
              <a:t>06/08/2015</a:t>
            </a:fld>
            <a:endParaRPr lang="it-IT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C33EE-77C2-4A83-854E-0A0258470B0B}" type="slidenum">
              <a:rPr lang="it-IT" smtClean="0"/>
              <a:t>‹#›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20778913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339293-181F-4182-A511-B7A60FED918C}" type="datetimeFigureOut">
              <a:rPr lang="it-IT" smtClean="0"/>
              <a:t>06/08/2015</a:t>
            </a:fld>
            <a:endParaRPr lang="it-IT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C33EE-77C2-4A83-854E-0A0258470B0B}" type="slidenum">
              <a:rPr lang="it-IT" smtClean="0"/>
              <a:t>‹#›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4668937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24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817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339293-181F-4182-A511-B7A60FED918C}" type="datetimeFigureOut">
              <a:rPr lang="it-IT" smtClean="0"/>
              <a:t>06/08/2015</a:t>
            </a:fld>
            <a:endParaRPr lang="it-IT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C33EE-77C2-4A83-854E-0A0258470B0B}" type="slidenum">
              <a:rPr lang="it-IT" smtClean="0"/>
              <a:t>‹#›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4988144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339293-181F-4182-A511-B7A60FED918C}" type="datetimeFigureOut">
              <a:rPr lang="it-IT" smtClean="0"/>
              <a:t>06/08/2015</a:t>
            </a:fld>
            <a:endParaRPr lang="it-I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C33EE-77C2-4A83-854E-0A0258470B0B}" type="slidenum">
              <a:rPr lang="it-IT" smtClean="0"/>
              <a:t>‹#›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02447561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23" y="914400"/>
            <a:ext cx="3280975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5" y="2777067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339293-181F-4182-A511-B7A60FED918C}" type="datetimeFigureOut">
              <a:rPr lang="it-IT" smtClean="0"/>
              <a:t>06/08/2015</a:t>
            </a:fld>
            <a:endParaRPr lang="it-IT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C33EE-77C2-4A83-854E-0A0258470B0B}" type="slidenum">
              <a:rPr lang="it-IT" smtClean="0"/>
              <a:t>‹#›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8789905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magine panoramica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3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1" y="3843867"/>
            <a:ext cx="8304211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339293-181F-4182-A511-B7A60FED918C}" type="datetimeFigureOut">
              <a:rPr lang="it-IT" smtClean="0"/>
              <a:t>06/08/2015</a:t>
            </a:fld>
            <a:endParaRPr lang="it-IT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C33EE-77C2-4A83-854E-0A0258470B0B}" type="slidenum">
              <a:rPr lang="it-IT" smtClean="0"/>
              <a:t>‹#›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97839621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olo e sotto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5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339293-181F-4182-A511-B7A60FED918C}" type="datetimeFigureOut">
              <a:rPr lang="it-IT" smtClean="0"/>
              <a:t>06/08/2015</a:t>
            </a:fld>
            <a:endParaRPr lang="it-I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C33EE-77C2-4A83-854E-0A0258470B0B}" type="slidenum">
              <a:rPr lang="it-IT" smtClean="0"/>
              <a:t>‹#›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56104223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zio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24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85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339293-181F-4182-A511-B7A60FED918C}" type="datetimeFigureOut">
              <a:rPr lang="it-IT" smtClean="0"/>
              <a:t>06/08/2015</a:t>
            </a:fld>
            <a:endParaRPr lang="it-I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C33EE-77C2-4A83-854E-0A0258470B0B}" type="slidenum">
              <a:rPr lang="it-IT" smtClean="0"/>
              <a:t>‹#›</a:t>
            </a:fld>
            <a:endParaRPr lang="it-IT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105696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22" y="5132981"/>
            <a:ext cx="8535991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339293-181F-4182-A511-B7A60FED918C}" type="datetimeFigureOut">
              <a:rPr lang="it-IT" smtClean="0"/>
              <a:t>06/08/2015</a:t>
            </a:fld>
            <a:endParaRPr lang="it-I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C33EE-77C2-4A83-854E-0A0258470B0B}" type="slidenum">
              <a:rPr lang="it-IT" smtClean="0"/>
              <a:t>‹#›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08457037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 cita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24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it-IT" smtClean="0"/>
              <a:t>Fare clic per modificare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24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339293-181F-4182-A511-B7A60FED918C}" type="datetimeFigureOut">
              <a:rPr lang="it-IT" smtClean="0"/>
              <a:t>06/08/2015</a:t>
            </a:fld>
            <a:endParaRPr lang="it-I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C33EE-77C2-4A83-854E-0A0258470B0B}" type="slidenum">
              <a:rPr lang="it-IT" smtClean="0"/>
              <a:t>‹#›</a:t>
            </a:fld>
            <a:endParaRPr lang="it-IT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7776809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it-IT" smtClean="0"/>
              <a:t>Fare clic per modificare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24" y="4766750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339293-181F-4182-A511-B7A60FED918C}" type="datetimeFigureOut">
              <a:rPr lang="it-IT" smtClean="0"/>
              <a:t>06/08/2015</a:t>
            </a:fld>
            <a:endParaRPr lang="it-I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C33EE-77C2-4A83-854E-0A0258470B0B}" type="slidenum">
              <a:rPr lang="it-IT" smtClean="0"/>
              <a:t>‹#›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8785670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339293-181F-4182-A511-B7A60FED918C}" type="datetimeFigureOut">
              <a:rPr lang="it-IT" smtClean="0"/>
              <a:t>06/08/2015</a:t>
            </a:fld>
            <a:endParaRPr lang="it-I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C33EE-77C2-4A83-854E-0A0258470B0B}" type="slidenum">
              <a:rPr lang="it-IT" smtClean="0"/>
              <a:t>‹#›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00015969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339293-181F-4182-A511-B7A60FED918C}" type="datetimeFigureOut">
              <a:rPr lang="it-IT" smtClean="0"/>
              <a:t>06/08/2015</a:t>
            </a:fld>
            <a:endParaRPr lang="it-I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C33EE-77C2-4A83-854E-0A0258470B0B}" type="slidenum">
              <a:rPr lang="it-IT" smtClean="0"/>
              <a:t>‹#›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5395514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12423"/>
            <a:ext cx="10515600" cy="2851208"/>
          </a:xfrm>
        </p:spPr>
        <p:txBody>
          <a:bodyPr anchor="b">
            <a:normAutofit/>
          </a:bodyPr>
          <a:lstStyle>
            <a:lvl1pPr>
              <a:defRPr sz="6000" b="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52651"/>
            <a:ext cx="105156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339293-181F-4182-A511-B7A60FED918C}" type="datetimeFigureOut">
              <a:rPr lang="it-IT" smtClean="0"/>
              <a:t>06/08/2015</a:t>
            </a:fld>
            <a:endParaRPr lang="it-I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C33EE-77C2-4A83-854E-0A0258470B0B}" type="slidenum">
              <a:rPr lang="it-IT" smtClean="0"/>
              <a:t>‹#›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7579095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5127" y="1828803"/>
            <a:ext cx="5181600" cy="4351337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8803"/>
            <a:ext cx="5181600" cy="4351337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339293-181F-4182-A511-B7A60FED918C}" type="datetimeFigureOut">
              <a:rPr lang="it-IT" smtClean="0"/>
              <a:t>06/08/2015</a:t>
            </a:fld>
            <a:endParaRPr lang="it-IT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C33EE-77C2-4A83-854E-0A0258470B0B}" type="slidenum">
              <a:rPr lang="it-IT" smtClean="0"/>
              <a:t>‹#›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9032983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681852"/>
            <a:ext cx="515620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5127" y="2507568"/>
            <a:ext cx="5156200" cy="3680525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12" y="1681851"/>
            <a:ext cx="51816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12" y="2507568"/>
            <a:ext cx="5181601" cy="3680525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339293-181F-4182-A511-B7A60FED918C}" type="datetimeFigureOut">
              <a:rPr lang="it-IT" smtClean="0"/>
              <a:t>06/08/2015</a:t>
            </a:fld>
            <a:endParaRPr lang="it-IT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C33EE-77C2-4A83-854E-0A0258470B0B}" type="slidenum">
              <a:rPr lang="it-IT" smtClean="0"/>
              <a:t>‹#›</a:t>
            </a:fld>
            <a:endParaRPr lang="it-IT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92777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339293-181F-4182-A511-B7A60FED918C}" type="datetimeFigureOut">
              <a:rPr lang="it-IT" smtClean="0"/>
              <a:t>06/08/2015</a:t>
            </a:fld>
            <a:endParaRPr lang="it-IT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C33EE-77C2-4A83-854E-0A0258470B0B}" type="slidenum">
              <a:rPr lang="it-IT" smtClean="0"/>
              <a:t>‹#›</a:t>
            </a:fld>
            <a:endParaRPr lang="it-IT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3005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339293-181F-4182-A511-B7A60FED918C}" type="datetimeFigureOut">
              <a:rPr lang="it-IT" smtClean="0"/>
              <a:t>06/08/2015</a:t>
            </a:fld>
            <a:endParaRPr lang="it-IT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C33EE-77C2-4A83-854E-0A0258470B0B}" type="slidenum">
              <a:rPr lang="it-IT" smtClean="0"/>
              <a:t>‹#›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9911819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18"/>
            <a:ext cx="3931920" cy="1600197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399"/>
            <a:ext cx="393192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339293-181F-4182-A511-B7A60FED918C}" type="datetimeFigureOut">
              <a:rPr lang="it-IT" smtClean="0"/>
              <a:t>06/08/2015</a:t>
            </a:fld>
            <a:endParaRPr lang="it-IT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C33EE-77C2-4A83-854E-0A0258470B0B}" type="slidenum">
              <a:rPr lang="it-IT" smtClean="0"/>
              <a:t>‹#›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0203291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20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400"/>
            <a:ext cx="393192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339293-181F-4182-A511-B7A60FED918C}" type="datetimeFigureOut">
              <a:rPr lang="it-IT" smtClean="0"/>
              <a:t>06/08/2015</a:t>
            </a:fld>
            <a:endParaRPr lang="it-IT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C33EE-77C2-4A83-854E-0A0258470B0B}" type="slidenum">
              <a:rPr lang="it-IT" smtClean="0"/>
              <a:t>‹#›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7737641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1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slideLayout" Target="../slideLayouts/slideLayout28.xml"/><Relationship Id="rId2" Type="http://schemas.openxmlformats.org/officeDocument/2006/relationships/slideLayout" Target="../slideLayouts/slideLayout13.xml"/><Relationship Id="rId16" Type="http://schemas.openxmlformats.org/officeDocument/2006/relationships/slideLayout" Target="../slideLayouts/slideLayout27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45127" y="365760"/>
            <a:ext cx="105156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828803"/>
            <a:ext cx="105156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6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53339293-181F-4182-A511-B7A60FED918C}" type="datetimeFigureOut">
              <a:rPr lang="it-IT" smtClean="0"/>
              <a:t>06/08/2015</a:t>
            </a:fld>
            <a:endParaRPr lang="it-I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68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it-I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7527" y="635636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4C33EE-77C2-4A83-854E-0A0258470B0B}" type="slidenum">
              <a:rPr lang="it-IT" smtClean="0"/>
              <a:t>‹#›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6544917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6" r:id="rId1"/>
    <p:sldLayoutId id="2147483757" r:id="rId2"/>
    <p:sldLayoutId id="2147483758" r:id="rId3"/>
    <p:sldLayoutId id="2147483759" r:id="rId4"/>
    <p:sldLayoutId id="2147483760" r:id="rId5"/>
    <p:sldLayoutId id="2147483761" r:id="rId6"/>
    <p:sldLayoutId id="2147483762" r:id="rId7"/>
    <p:sldLayoutId id="2147483763" r:id="rId8"/>
    <p:sldLayoutId id="2147483764" r:id="rId9"/>
    <p:sldLayoutId id="2147483765" r:id="rId10"/>
    <p:sldLayoutId id="214748376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Wingdings 2" pitchFamily="18" charset="2"/>
        <a:buChar char="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51"/>
            <a:ext cx="2981859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50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18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18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53339293-181F-4182-A511-B7A60FED918C}" type="datetimeFigureOut">
              <a:rPr lang="it-IT" smtClean="0"/>
              <a:t>06/08/2015</a:t>
            </a:fld>
            <a:endParaRPr lang="it-I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18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it-I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93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4C4C33EE-77C2-4A83-854E-0A0258470B0B}" type="slidenum">
              <a:rPr lang="it-IT" smtClean="0"/>
              <a:t>‹#›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12419940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68" r:id="rId1"/>
    <p:sldLayoutId id="2147483769" r:id="rId2"/>
    <p:sldLayoutId id="2147483770" r:id="rId3"/>
    <p:sldLayoutId id="2147483771" r:id="rId4"/>
    <p:sldLayoutId id="2147483772" r:id="rId5"/>
    <p:sldLayoutId id="2147483773" r:id="rId6"/>
    <p:sldLayoutId id="2147483774" r:id="rId7"/>
    <p:sldLayoutId id="2147483775" r:id="rId8"/>
    <p:sldLayoutId id="2147483776" r:id="rId9"/>
    <p:sldLayoutId id="2147483777" r:id="rId10"/>
    <p:sldLayoutId id="2147483778" r:id="rId11"/>
    <p:sldLayoutId id="2147483779" r:id="rId12"/>
    <p:sldLayoutId id="2147483780" r:id="rId13"/>
    <p:sldLayoutId id="2147483781" r:id="rId14"/>
    <p:sldLayoutId id="2147483782" r:id="rId15"/>
    <p:sldLayoutId id="2147483783" r:id="rId16"/>
    <p:sldLayoutId id="2147483784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4.jpg"/><Relationship Id="rId5" Type="http://schemas.openxmlformats.org/officeDocument/2006/relationships/image" Target="../media/image3.jpg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0.emf"/><Relationship Id="rId4" Type="http://schemas.openxmlformats.org/officeDocument/2006/relationships/oleObject" Target="../embeddings/oleObject1.bin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3" y="18"/>
            <a:ext cx="12191999" cy="2608625"/>
          </a:xfr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GB" dirty="0" smtClean="0"/>
              <a:t>Path</a:t>
            </a:r>
            <a:r>
              <a:rPr lang="it-IT" dirty="0" smtClean="0"/>
              <a:t> </a:t>
            </a:r>
            <a:r>
              <a:rPr lang="en-GB" dirty="0" smtClean="0"/>
              <a:t>integrals</a:t>
            </a:r>
            <a:r>
              <a:rPr lang="it-IT" dirty="0" smtClean="0"/>
              <a:t> and the </a:t>
            </a:r>
            <a:r>
              <a:rPr lang="it-IT" dirty="0" err="1" smtClean="0"/>
              <a:t>Metropolis</a:t>
            </a:r>
            <a:r>
              <a:rPr lang="it-IT" dirty="0" smtClean="0"/>
              <a:t> </a:t>
            </a:r>
            <a:r>
              <a:rPr lang="it-IT" dirty="0" err="1" smtClean="0"/>
              <a:t>method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" y="2608643"/>
            <a:ext cx="12191999" cy="4249375"/>
          </a:xfr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/>
          <a:lstStyle/>
          <a:p>
            <a:r>
              <a:rPr lang="en-US" sz="3200" b="1" dirty="0"/>
              <a:t>Marco Di Bella    </a:t>
            </a:r>
            <a:r>
              <a:rPr lang="en-US" sz="3200" dirty="0"/>
              <a:t>(University of Roma)</a:t>
            </a:r>
          </a:p>
          <a:p>
            <a:r>
              <a:rPr lang="en-US" sz="3200" b="1" dirty="0" err="1"/>
              <a:t>Alkistis</a:t>
            </a:r>
            <a:r>
              <a:rPr lang="en-US" sz="3200" b="1" dirty="0"/>
              <a:t> </a:t>
            </a:r>
            <a:r>
              <a:rPr lang="en-US" sz="3200" b="1" dirty="0" err="1"/>
              <a:t>Zervou</a:t>
            </a:r>
            <a:r>
              <a:rPr lang="en-US" sz="3200" b="1" dirty="0"/>
              <a:t>    </a:t>
            </a:r>
            <a:r>
              <a:rPr lang="en-US" sz="3200" dirty="0"/>
              <a:t>(University of Athens)</a:t>
            </a:r>
          </a:p>
          <a:p>
            <a:r>
              <a:rPr lang="en-US" sz="3200" dirty="0"/>
              <a:t>NIC group</a:t>
            </a:r>
          </a:p>
          <a:p>
            <a:r>
              <a:rPr lang="en-US" sz="3200" u="sng" dirty="0"/>
              <a:t>Supervisor: Stefan Schaefer</a:t>
            </a:r>
          </a:p>
          <a:p>
            <a:endParaRPr lang="it-IT" dirty="0"/>
          </a:p>
        </p:txBody>
      </p:sp>
      <p:pic>
        <p:nvPicPr>
          <p:cNvPr id="7" name="Immagin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70209" y="5442232"/>
            <a:ext cx="2953529" cy="1075928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4533" y="5442232"/>
            <a:ext cx="1059316" cy="1059316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06703" y="5442232"/>
            <a:ext cx="2751470" cy="1059316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7553" y="5442232"/>
            <a:ext cx="1972790" cy="10884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483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it-IT" b="1" u="sng" dirty="0" smtClean="0"/>
              <a:t>The </a:t>
            </a:r>
            <a:r>
              <a:rPr lang="it-IT" b="1" u="sng" dirty="0" err="1" smtClean="0"/>
              <a:t>path</a:t>
            </a:r>
            <a:r>
              <a:rPr lang="it-IT" b="1" u="sng" dirty="0" smtClean="0"/>
              <a:t> </a:t>
            </a:r>
            <a:r>
              <a:rPr lang="it-IT" b="1" u="sng" dirty="0" err="1" smtClean="0"/>
              <a:t>integrals</a:t>
            </a:r>
            <a:r>
              <a:rPr lang="it-IT" b="1" u="sng" dirty="0" smtClean="0"/>
              <a:t> </a:t>
            </a:r>
            <a:r>
              <a:rPr lang="it-IT" b="1" u="sng" dirty="0" err="1" smtClean="0"/>
              <a:t>introduction</a:t>
            </a:r>
            <a:r>
              <a:rPr lang="it-IT" b="1" u="sng" dirty="0" smtClean="0"/>
              <a:t> I</a:t>
            </a:r>
            <a:endParaRPr lang="it-IT" b="1" u="sng" dirty="0"/>
          </a:p>
        </p:txBody>
      </p:sp>
      <p:pic>
        <p:nvPicPr>
          <p:cNvPr id="4" name="Segnaposto contenuto 3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637847" y="1834019"/>
            <a:ext cx="5643316" cy="3040335"/>
          </a:xfrm>
          <a:prstGeom prst="rect">
            <a:avLst/>
          </a:prstGeom>
        </p:spPr>
      </p:pic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>
          <a:xfrm>
            <a:off x="845127" y="6385397"/>
            <a:ext cx="4114800" cy="365125"/>
          </a:xfrm>
        </p:spPr>
        <p:txBody>
          <a:bodyPr/>
          <a:lstStyle/>
          <a:p>
            <a:r>
              <a:rPr lang="en-US" dirty="0" smtClean="0"/>
              <a:t>[1] ref. from Feynman-Hibbs 1965</a:t>
            </a:r>
            <a:endParaRPr lang="it-IT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Segnaposto contenuto 4"/>
              <p:cNvSpPr>
                <a:spLocks noGrp="1"/>
              </p:cNvSpPr>
              <p:nvPr>
                <p:ph sz="half" idx="4294967295"/>
              </p:nvPr>
            </p:nvSpPr>
            <p:spPr>
              <a:xfrm>
                <a:off x="6281163" y="1834019"/>
                <a:ext cx="4067175" cy="4332288"/>
              </a:xfrm>
              <a:noFill/>
            </p:spPr>
            <p:txBody>
              <a:bodyPr>
                <a:normAutofit fontScale="70000" lnSpcReduction="20000"/>
              </a:bodyPr>
              <a:lstStyle/>
              <a:p>
                <a14:m>
                  <m:oMath xmlns:m="http://schemas.openxmlformats.org/officeDocument/2006/math">
                    <m:r>
                      <a:rPr lang="it-IT" sz="29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𝑷</m:t>
                    </m:r>
                    <m:d>
                      <m:dPr>
                        <m:ctrlPr>
                          <a:rPr lang="it-IT" sz="2900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it-IT" sz="29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𝑩</m:t>
                        </m:r>
                        <m:r>
                          <a:rPr lang="it-IT" sz="29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it-IT" sz="29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𝑨</m:t>
                        </m:r>
                      </m:e>
                    </m:d>
                    <m:r>
                      <a:rPr lang="it-IT" sz="29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it-IT" sz="2900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sSupPr>
                      <m:e>
                        <m:d>
                          <m:dPr>
                            <m:begChr m:val="|"/>
                            <m:endChr m:val="|"/>
                            <m:ctrlPr>
                              <a:rPr lang="it-IT" sz="2900" b="1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it-IT" sz="29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𝑲</m:t>
                            </m:r>
                            <m:d>
                              <m:dPr>
                                <m:ctrlPr>
                                  <a:rPr lang="it-IT" sz="2900" b="1" i="1" smtClean="0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</m:ctrlPr>
                              </m:dPr>
                              <m:e>
                                <m:r>
                                  <a:rPr lang="it-IT" sz="2900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𝑩</m:t>
                                </m:r>
                                <m:r>
                                  <a:rPr lang="it-IT" sz="2900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,</m:t>
                                </m:r>
                                <m:r>
                                  <a:rPr lang="it-IT" sz="2900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𝑨</m:t>
                                </m:r>
                              </m:e>
                            </m:d>
                          </m:e>
                        </m:d>
                      </m:e>
                      <m:sup>
                        <m:r>
                          <a:rPr lang="it-IT" sz="29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</m:oMath>
                </a14:m>
                <a:endParaRPr lang="it-IT" sz="2900" b="1" i="1" dirty="0" smtClean="0">
                  <a:solidFill>
                    <a:schemeClr val="tx1"/>
                  </a:solidFill>
                  <a:latin typeface="Cambria Math" panose="02040503050406030204" pitchFamily="18" charset="0"/>
                </a:endParaRPr>
              </a:p>
              <a:p>
                <a14:m>
                  <m:oMath xmlns:m="http://schemas.openxmlformats.org/officeDocument/2006/math">
                    <m:r>
                      <a:rPr lang="it-IT" sz="29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𝑲</m:t>
                    </m:r>
                    <m:d>
                      <m:dPr>
                        <m:ctrlPr>
                          <a:rPr lang="it-IT" sz="2900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it-IT" sz="29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𝑩</m:t>
                        </m:r>
                        <m:r>
                          <a:rPr lang="it-IT" sz="29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it-IT" sz="29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𝑨</m:t>
                        </m:r>
                      </m:e>
                    </m:d>
                    <m:r>
                      <a:rPr lang="it-IT" sz="29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nary>
                      <m:naryPr>
                        <m:chr m:val="∑"/>
                        <m:supHide m:val="on"/>
                        <m:ctrlPr>
                          <a:rPr lang="it-IT" sz="2900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naryPr>
                      <m:sub>
                        <m:eqArr>
                          <m:eqArrPr>
                            <m:ctrlPr>
                              <a:rPr lang="it-IT" sz="2900" b="1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eqArrPr>
                          <m:e>
                            <m:r>
                              <m:rPr>
                                <m:brk m:alnAt="7"/>
                              </m:rPr>
                              <a:rPr lang="it-IT" sz="29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𝒐</m:t>
                            </m:r>
                            <m:r>
                              <a:rPr lang="it-IT" sz="29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𝒗𝒆𝒓</m:t>
                            </m:r>
                            <m:r>
                              <a:rPr lang="it-IT" sz="29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it-IT" sz="29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𝒂𝒍𝒍</m:t>
                            </m:r>
                            <m:r>
                              <a:rPr lang="it-IT" sz="29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it-IT" sz="29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𝒑𝒂𝒕𝒉𝒔</m:t>
                            </m:r>
                          </m:e>
                          <m:e>
                            <m:r>
                              <m:rPr>
                                <m:brk m:alnAt="7"/>
                              </m:rPr>
                              <a:rPr lang="it-IT" sz="29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it-IT" sz="29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𝒇𝒓𝒐𝒎</m:t>
                            </m:r>
                            <m:r>
                              <a:rPr lang="it-IT" sz="29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en-US" sz="2900" b="1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𝑨</m:t>
                            </m:r>
                            <m:r>
                              <a:rPr lang="it-IT" sz="29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it-IT" sz="29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𝒕𝒐</m:t>
                            </m:r>
                            <m:r>
                              <a:rPr lang="it-IT" sz="29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en-US" sz="2900" b="1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𝑩</m:t>
                            </m:r>
                          </m:e>
                        </m:eqArr>
                      </m:sub>
                      <m:sup/>
                      <m:e>
                        <m:r>
                          <a:rPr lang="it-IT" sz="29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l-GR" sz="29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𝝓</m:t>
                        </m:r>
                        <m:r>
                          <a:rPr lang="it-IT" sz="29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[</m:t>
                        </m:r>
                        <m:r>
                          <a:rPr lang="it-IT" sz="29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𝒙</m:t>
                        </m:r>
                        <m:r>
                          <a:rPr lang="it-IT" sz="29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it-IT" sz="29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𝒕</m:t>
                        </m:r>
                        <m:r>
                          <a:rPr lang="it-IT" sz="29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)]</m:t>
                        </m:r>
                      </m:e>
                    </m:nary>
                  </m:oMath>
                </a14:m>
                <a:endParaRPr lang="it-IT" sz="2900" b="1" i="1" dirty="0" smtClean="0">
                  <a:solidFill>
                    <a:schemeClr val="tx1"/>
                  </a:solidFill>
                  <a:latin typeface="Cambria Math" panose="02040503050406030204" pitchFamily="18" charset="0"/>
                </a:endParaRPr>
              </a:p>
              <a:p>
                <a14:m>
                  <m:oMath xmlns:m="http://schemas.openxmlformats.org/officeDocument/2006/math">
                    <m:r>
                      <a:rPr lang="el-GR" sz="29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𝝓</m:t>
                    </m:r>
                    <m:r>
                      <a:rPr lang="it-IT" sz="29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[</m:t>
                    </m:r>
                    <m:r>
                      <a:rPr lang="it-IT" sz="29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𝒙</m:t>
                    </m:r>
                    <m:r>
                      <a:rPr lang="it-IT" sz="29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it-IT" sz="29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𝒕</m:t>
                    </m:r>
                    <m:r>
                      <a:rPr lang="it-IT" sz="29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)]≈</m:t>
                    </m:r>
                    <m:sSup>
                      <m:sSupPr>
                        <m:ctrlPr>
                          <a:rPr lang="it-IT" sz="2900" b="1" i="1" smtClean="0">
                            <a:solidFill>
                              <a:schemeClr val="tx1"/>
                            </a:solidFill>
                            <a:latin typeface="Cambria Math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it-IT" sz="29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𝒆</m:t>
                        </m:r>
                      </m:e>
                      <m:sup>
                        <m:r>
                          <a:rPr lang="it-IT" sz="29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</m:t>
                        </m:r>
                        <m:d>
                          <m:dPr>
                            <m:ctrlPr>
                              <a:rPr lang="it-IT" sz="2900" b="1" i="1" smtClean="0">
                                <a:solidFill>
                                  <a:schemeClr val="tx1"/>
                                </a:solidFill>
                                <a:latin typeface="Cambria Math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it-IT" sz="2900" b="1" i="1" smtClean="0">
                                    <a:solidFill>
                                      <a:schemeClr val="tx1"/>
                                    </a:solidFill>
                                    <a:latin typeface="Cambria Math"/>
                                    <a:ea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it-IT" sz="2900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𝒊</m:t>
                                </m:r>
                              </m:num>
                              <m:den>
                                <m:r>
                                  <a:rPr lang="it-IT" sz="2900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ℏ</m:t>
                                </m:r>
                              </m:den>
                            </m:f>
                          </m:e>
                        </m:d>
                        <m:r>
                          <a:rPr lang="it-IT" sz="29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𝑺</m:t>
                        </m:r>
                        <m:r>
                          <a:rPr lang="it-IT" sz="29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[</m:t>
                        </m:r>
                        <m:r>
                          <a:rPr lang="it-IT" sz="29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𝒙</m:t>
                        </m:r>
                        <m:d>
                          <m:dPr>
                            <m:ctrlPr>
                              <a:rPr lang="it-IT" sz="2900" b="1" i="1" smtClean="0">
                                <a:solidFill>
                                  <a:schemeClr val="tx1"/>
                                </a:solidFill>
                                <a:latin typeface="Cambria Math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it-IT" sz="29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𝒕</m:t>
                            </m:r>
                          </m:e>
                        </m:d>
                        <m:r>
                          <a:rPr lang="it-IT" sz="29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]</m:t>
                        </m:r>
                      </m:sup>
                    </m:sSup>
                  </m:oMath>
                </a14:m>
                <a:endParaRPr lang="it-IT" sz="2900" b="1" dirty="0" smtClean="0">
                  <a:solidFill>
                    <a:schemeClr val="tx1"/>
                  </a:solidFill>
                </a:endParaRPr>
              </a:p>
              <a:p>
                <a14:m>
                  <m:oMath xmlns:m="http://schemas.openxmlformats.org/officeDocument/2006/math">
                    <m:r>
                      <a:rPr lang="it-IT" sz="2900" b="1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𝑺</m:t>
                    </m:r>
                    <m:r>
                      <a:rPr lang="it-IT" sz="2900" b="1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nary>
                      <m:naryPr>
                        <m:ctrlPr>
                          <a:rPr lang="it-IT" sz="2900" b="1" i="1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naryPr>
                      <m:sub>
                        <m:sSub>
                          <m:sSubPr>
                            <m:ctrlPr>
                              <a:rPr lang="it-IT" sz="2900" b="1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m:rPr>
                                <m:brk m:alnAt="23"/>
                              </m:rPr>
                              <a:rPr lang="it-IT" sz="2900" b="1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𝒕</m:t>
                            </m:r>
                          </m:e>
                          <m:sub>
                            <m:r>
                              <m:rPr>
                                <m:brk m:alnAt="23"/>
                              </m:rPr>
                              <a:rPr lang="it-IT" sz="2900" b="1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𝒂</m:t>
                            </m:r>
                          </m:sub>
                        </m:sSub>
                      </m:sub>
                      <m:sup>
                        <m:sSub>
                          <m:sSubPr>
                            <m:ctrlPr>
                              <a:rPr lang="it-IT" sz="2900" b="1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it-IT" sz="2900" b="1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𝒕</m:t>
                            </m:r>
                          </m:e>
                          <m:sub>
                            <m:r>
                              <a:rPr lang="it-IT" sz="2900" b="1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𝒃</m:t>
                            </m:r>
                          </m:sub>
                        </m:sSub>
                      </m:sup>
                      <m:e>
                        <m:r>
                          <a:rPr lang="it-IT" sz="29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𝑳</m:t>
                        </m:r>
                        <m:d>
                          <m:dPr>
                            <m:ctrlPr>
                              <a:rPr lang="it-IT" sz="2900" b="1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dPr>
                          <m:e>
                            <m:acc>
                              <m:accPr>
                                <m:chr m:val="̇"/>
                                <m:ctrlPr>
                                  <a:rPr lang="it-IT" sz="2900" b="1" i="1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</m:ctrlPr>
                              </m:accPr>
                              <m:e>
                                <m:r>
                                  <a:rPr lang="it-IT" sz="2900" b="1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𝒙</m:t>
                                </m:r>
                              </m:e>
                            </m:acc>
                            <m:r>
                              <a:rPr lang="it-IT" sz="2900" b="1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,</m:t>
                            </m:r>
                            <m:r>
                              <a:rPr lang="it-IT" sz="2900" b="1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𝒙</m:t>
                            </m:r>
                            <m:r>
                              <a:rPr lang="it-IT" sz="2900" b="1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,</m:t>
                            </m:r>
                            <m:r>
                              <a:rPr lang="it-IT" sz="2900" b="1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𝒕</m:t>
                            </m:r>
                          </m:e>
                        </m:d>
                        <m:r>
                          <a:rPr lang="it-IT" sz="29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𝒅𝒕</m:t>
                        </m:r>
                        <m:r>
                          <a:rPr lang="it-IT" sz="29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</m:e>
                    </m:nary>
                  </m:oMath>
                </a14:m>
                <a:endParaRPr lang="it-IT" sz="2900" b="1" dirty="0" smtClean="0">
                  <a:solidFill>
                    <a:schemeClr val="tx1"/>
                  </a:solidFill>
                </a:endParaRPr>
              </a:p>
              <a:p>
                <a:r>
                  <a:rPr lang="it-IT" sz="2900" dirty="0" smtClean="0">
                    <a:solidFill>
                      <a:schemeClr val="tx1"/>
                    </a:solidFill>
                  </a:rPr>
                  <a:t>Each</a:t>
                </a:r>
                <a:r>
                  <a:rPr lang="it-IT" sz="2900" dirty="0">
                    <a:solidFill>
                      <a:schemeClr val="tx1"/>
                    </a:solidFill>
                  </a:rPr>
                  <a:t> path contribute equal amounts to the total amplitude, but contribute at different </a:t>
                </a:r>
                <a:r>
                  <a:rPr lang="it-IT" sz="2900" dirty="0" smtClean="0">
                    <a:solidFill>
                      <a:schemeClr val="tx1"/>
                    </a:solidFill>
                  </a:rPr>
                  <a:t>phases.</a:t>
                </a:r>
              </a:p>
              <a:p>
                <a:r>
                  <a:rPr lang="it-IT" sz="2900" dirty="0">
                    <a:solidFill>
                      <a:schemeClr val="tx1"/>
                    </a:solidFill>
                  </a:rPr>
                  <a:t>In the </a:t>
                </a:r>
                <a:r>
                  <a:rPr lang="it-IT" sz="2900" dirty="0" err="1">
                    <a:solidFill>
                      <a:schemeClr val="tx1"/>
                    </a:solidFill>
                  </a:rPr>
                  <a:t>Classical</a:t>
                </a:r>
                <a:r>
                  <a:rPr lang="it-IT" sz="2900" dirty="0">
                    <a:solidFill>
                      <a:schemeClr val="tx1"/>
                    </a:solidFill>
                  </a:rPr>
                  <a:t> </a:t>
                </a:r>
                <a:r>
                  <a:rPr lang="it-IT" sz="2900" dirty="0" err="1">
                    <a:solidFill>
                      <a:schemeClr val="tx1"/>
                    </a:solidFill>
                  </a:rPr>
                  <a:t>limits</a:t>
                </a:r>
                <a:r>
                  <a:rPr lang="it-IT" sz="2900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it-IT" sz="29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𝑆</m:t>
                    </m:r>
                    <m:r>
                      <a:rPr lang="it-IT" sz="29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/ℏ</m:t>
                    </m:r>
                  </m:oMath>
                </a14:m>
                <a:r>
                  <a:rPr lang="it-IT" sz="2900" dirty="0">
                    <a:solidFill>
                      <a:schemeClr val="tx1"/>
                    </a:solidFill>
                  </a:rPr>
                  <a:t> </a:t>
                </a:r>
                <a:r>
                  <a:rPr lang="it-IT" sz="2900" dirty="0" err="1">
                    <a:solidFill>
                      <a:schemeClr val="tx1"/>
                    </a:solidFill>
                  </a:rPr>
                  <a:t>represents</a:t>
                </a:r>
                <a:r>
                  <a:rPr lang="it-IT" sz="2900" dirty="0">
                    <a:solidFill>
                      <a:schemeClr val="tx1"/>
                    </a:solidFill>
                  </a:rPr>
                  <a:t> a </a:t>
                </a:r>
                <a:r>
                  <a:rPr lang="it-IT" sz="2900" dirty="0" err="1">
                    <a:solidFill>
                      <a:schemeClr val="tx1"/>
                    </a:solidFill>
                  </a:rPr>
                  <a:t>very,very</a:t>
                </a:r>
                <a:r>
                  <a:rPr lang="it-IT" sz="2900" dirty="0">
                    <a:solidFill>
                      <a:schemeClr val="tx1"/>
                    </a:solidFill>
                  </a:rPr>
                  <a:t> large angle. </a:t>
                </a:r>
                <a:r>
                  <a:rPr lang="it-IT" sz="2900" dirty="0" err="1">
                    <a:solidFill>
                      <a:schemeClr val="tx1"/>
                    </a:solidFill>
                  </a:rPr>
                  <a:t>Because</a:t>
                </a:r>
                <a:r>
                  <a:rPr lang="it-IT" sz="2900" dirty="0">
                    <a:solidFill>
                      <a:schemeClr val="tx1"/>
                    </a:solidFill>
                  </a:rPr>
                  <a:t> of </a:t>
                </a:r>
                <a:r>
                  <a:rPr lang="it-IT" sz="2900" dirty="0" err="1">
                    <a:solidFill>
                      <a:schemeClr val="tx1"/>
                    </a:solidFill>
                  </a:rPr>
                  <a:t>this</a:t>
                </a:r>
                <a:r>
                  <a:rPr lang="it-IT" sz="2900" dirty="0">
                    <a:solidFill>
                      <a:schemeClr val="tx1"/>
                    </a:solidFill>
                  </a:rPr>
                  <a:t> the </a:t>
                </a:r>
                <a:r>
                  <a:rPr lang="it-IT" sz="2900" dirty="0" err="1">
                    <a:solidFill>
                      <a:schemeClr val="tx1"/>
                    </a:solidFill>
                  </a:rPr>
                  <a:t>phase</a:t>
                </a:r>
                <a:r>
                  <a:rPr lang="it-IT" sz="2900" dirty="0">
                    <a:solidFill>
                      <a:schemeClr val="tx1"/>
                    </a:solidFill>
                  </a:rPr>
                  <a:t> </a:t>
                </a:r>
                <a:r>
                  <a:rPr lang="it-IT" sz="2900" dirty="0" err="1">
                    <a:solidFill>
                      <a:schemeClr val="tx1"/>
                    </a:solidFill>
                  </a:rPr>
                  <a:t>contribution</a:t>
                </a:r>
                <a:r>
                  <a:rPr lang="it-IT" sz="2900" dirty="0">
                    <a:solidFill>
                      <a:schemeClr val="tx1"/>
                    </a:solidFill>
                  </a:rPr>
                  <a:t> of </a:t>
                </a:r>
                <a:r>
                  <a:rPr lang="it-IT" sz="2900" dirty="0" err="1">
                    <a:solidFill>
                      <a:schemeClr val="tx1"/>
                    </a:solidFill>
                  </a:rPr>
                  <a:t>nearest</a:t>
                </a:r>
                <a:r>
                  <a:rPr lang="it-IT" sz="2900" dirty="0">
                    <a:solidFill>
                      <a:schemeClr val="tx1"/>
                    </a:solidFill>
                  </a:rPr>
                  <a:t> </a:t>
                </a:r>
                <a:r>
                  <a:rPr lang="it-IT" sz="2900" dirty="0" err="1">
                    <a:solidFill>
                      <a:schemeClr val="tx1"/>
                    </a:solidFill>
                  </a:rPr>
                  <a:t>path</a:t>
                </a:r>
                <a:r>
                  <a:rPr lang="it-IT" sz="2900" dirty="0">
                    <a:solidFill>
                      <a:schemeClr val="tx1"/>
                    </a:solidFill>
                  </a:rPr>
                  <a:t> </a:t>
                </a:r>
                <a:r>
                  <a:rPr lang="it-IT" sz="2900" dirty="0" err="1">
                    <a:solidFill>
                      <a:schemeClr val="tx1"/>
                    </a:solidFill>
                  </a:rPr>
                  <a:t>will</a:t>
                </a:r>
                <a:r>
                  <a:rPr lang="it-IT" sz="2900" dirty="0">
                    <a:solidFill>
                      <a:schemeClr val="tx1"/>
                    </a:solidFill>
                  </a:rPr>
                  <a:t> </a:t>
                </a:r>
                <a:r>
                  <a:rPr lang="it-IT" sz="2900" dirty="0" err="1">
                    <a:solidFill>
                      <a:schemeClr val="tx1"/>
                    </a:solidFill>
                  </a:rPr>
                  <a:t>then</a:t>
                </a:r>
                <a:r>
                  <a:rPr lang="it-IT" sz="2900" dirty="0">
                    <a:solidFill>
                      <a:schemeClr val="tx1"/>
                    </a:solidFill>
                  </a:rPr>
                  <a:t> </a:t>
                </a:r>
                <a:r>
                  <a:rPr lang="it-IT" sz="2900" dirty="0" err="1">
                    <a:solidFill>
                      <a:schemeClr val="tx1"/>
                    </a:solidFill>
                  </a:rPr>
                  <a:t>add</a:t>
                </a:r>
                <a:r>
                  <a:rPr lang="it-IT" sz="2900" dirty="0">
                    <a:solidFill>
                      <a:schemeClr val="tx1"/>
                    </a:solidFill>
                  </a:rPr>
                  <a:t> to zero.</a:t>
                </a:r>
              </a:p>
              <a:p>
                <a:endParaRPr lang="it-IT" b="1" dirty="0" smtClean="0"/>
              </a:p>
              <a:p>
                <a:endParaRPr lang="it-IT" dirty="0"/>
              </a:p>
            </p:txBody>
          </p:sp>
        </mc:Choice>
        <mc:Fallback xmlns="">
          <p:sp>
            <p:nvSpPr>
              <p:cNvPr id="5" name="Segnaposto contenuto 4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4294967295"/>
              </p:nvPr>
            </p:nvSpPr>
            <p:spPr>
              <a:xfrm>
                <a:off x="6281163" y="1834019"/>
                <a:ext cx="4067175" cy="4332288"/>
              </a:xfrm>
              <a:blipFill rotWithShape="1">
                <a:blip r:embed="rId4"/>
                <a:stretch>
                  <a:fillRect l="-1048" t="-2813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CasellaDiTesto 5"/>
          <p:cNvSpPr txBox="1"/>
          <p:nvPr/>
        </p:nvSpPr>
        <p:spPr>
          <a:xfrm>
            <a:off x="1710545" y="5035828"/>
            <a:ext cx="315532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100" dirty="0" smtClean="0"/>
              <a:t>The </a:t>
            </a:r>
            <a:r>
              <a:rPr lang="it-IT" sz="1100" dirty="0" err="1" smtClean="0"/>
              <a:t>result</a:t>
            </a:r>
            <a:r>
              <a:rPr lang="it-IT" sz="1100" dirty="0" smtClean="0"/>
              <a:t> of </a:t>
            </a:r>
            <a:r>
              <a:rPr lang="it-IT" sz="1100" dirty="0" err="1" smtClean="0"/>
              <a:t>any</a:t>
            </a:r>
            <a:r>
              <a:rPr lang="it-IT" sz="1100" dirty="0" smtClean="0"/>
              <a:t> </a:t>
            </a:r>
            <a:r>
              <a:rPr lang="it-IT" sz="1100" dirty="0" err="1" smtClean="0"/>
              <a:t>experiment</a:t>
            </a:r>
            <a:r>
              <a:rPr lang="it-IT" sz="1100" dirty="0" smtClean="0"/>
              <a:t> in </a:t>
            </a:r>
            <a:r>
              <a:rPr lang="it-IT" sz="1100" dirty="0" err="1" smtClean="0"/>
              <a:t>which</a:t>
            </a:r>
            <a:r>
              <a:rPr lang="it-IT" sz="1100" dirty="0" smtClean="0"/>
              <a:t> </a:t>
            </a:r>
          </a:p>
          <a:p>
            <a:r>
              <a:rPr lang="it-IT" sz="1100" dirty="0" err="1" smtClean="0"/>
              <a:t>all</a:t>
            </a:r>
            <a:r>
              <a:rPr lang="it-IT" sz="1100" dirty="0" smtClean="0"/>
              <a:t> of the </a:t>
            </a:r>
            <a:r>
              <a:rPr lang="it-IT" sz="1100" dirty="0" err="1" smtClean="0"/>
              <a:t>holes</a:t>
            </a:r>
            <a:r>
              <a:rPr lang="it-IT" sz="1100" dirty="0" smtClean="0"/>
              <a:t> are open </a:t>
            </a:r>
            <a:r>
              <a:rPr lang="it-IT" sz="1100" dirty="0" err="1" smtClean="0"/>
              <a:t>requires</a:t>
            </a:r>
            <a:r>
              <a:rPr lang="it-IT" sz="1100" dirty="0" smtClean="0"/>
              <a:t> the</a:t>
            </a:r>
          </a:p>
          <a:p>
            <a:r>
              <a:rPr lang="it-IT" sz="1100" dirty="0" err="1"/>
              <a:t>a</a:t>
            </a:r>
            <a:r>
              <a:rPr lang="it-IT" sz="1100" dirty="0" err="1" smtClean="0"/>
              <a:t>ddition</a:t>
            </a:r>
            <a:r>
              <a:rPr lang="it-IT" sz="1100" dirty="0" smtClean="0"/>
              <a:t> of </a:t>
            </a:r>
            <a:r>
              <a:rPr lang="it-IT" sz="1100" dirty="0" err="1" smtClean="0"/>
              <a:t>all</a:t>
            </a:r>
            <a:r>
              <a:rPr lang="it-IT" sz="1100" dirty="0" smtClean="0"/>
              <a:t> the </a:t>
            </a:r>
            <a:r>
              <a:rPr lang="it-IT" sz="1100" dirty="0" err="1" smtClean="0"/>
              <a:t>amplitudes</a:t>
            </a:r>
            <a:r>
              <a:rPr lang="it-IT" sz="1100" dirty="0" smtClean="0"/>
              <a:t> for </a:t>
            </a:r>
            <a:r>
              <a:rPr lang="it-IT" sz="1100" dirty="0" err="1" smtClean="0"/>
              <a:t>each</a:t>
            </a:r>
            <a:endParaRPr lang="it-IT" sz="1100" dirty="0" smtClean="0"/>
          </a:p>
          <a:p>
            <a:r>
              <a:rPr lang="it-IT" sz="1100" dirty="0" err="1"/>
              <a:t>p</a:t>
            </a:r>
            <a:r>
              <a:rPr lang="it-IT" sz="1100" dirty="0" err="1" smtClean="0"/>
              <a:t>ossible</a:t>
            </a:r>
            <a:r>
              <a:rPr lang="it-IT" sz="1100" dirty="0" smtClean="0"/>
              <a:t> </a:t>
            </a:r>
            <a:r>
              <a:rPr lang="it-IT" sz="1100" dirty="0" err="1" smtClean="0"/>
              <a:t>path</a:t>
            </a:r>
            <a:r>
              <a:rPr lang="it-IT" sz="1100" dirty="0" smtClean="0"/>
              <a:t>.</a:t>
            </a:r>
          </a:p>
        </p:txBody>
      </p:sp>
      <p:sp>
        <p:nvSpPr>
          <p:cNvPr id="7" name="CasellaDiTesto 6"/>
          <p:cNvSpPr txBox="1"/>
          <p:nvPr/>
        </p:nvSpPr>
        <p:spPr>
          <a:xfrm>
            <a:off x="456547" y="1703214"/>
            <a:ext cx="36260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100" dirty="0" smtClean="0">
                <a:solidFill>
                  <a:schemeClr val="bg1"/>
                </a:solidFill>
              </a:rPr>
              <a:t>[1]</a:t>
            </a:r>
            <a:endParaRPr lang="it-IT" sz="1100" dirty="0">
              <a:solidFill>
                <a:schemeClr val="bg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60964" y="4888125"/>
            <a:ext cx="35618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[1]</a:t>
            </a:r>
            <a:endParaRPr lang="el-GR" sz="1200" dirty="0"/>
          </a:p>
        </p:txBody>
      </p:sp>
    </p:spTree>
    <p:extLst>
      <p:ext uri="{BB962C8B-B14F-4D97-AF65-F5344CB8AC3E}">
        <p14:creationId xmlns:p14="http://schemas.microsoft.com/office/powerpoint/2010/main" val="25515674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it-IT" b="1" u="sng" dirty="0" smtClean="0"/>
              <a:t>The </a:t>
            </a:r>
            <a:r>
              <a:rPr lang="it-IT" b="1" u="sng" dirty="0" err="1" smtClean="0"/>
              <a:t>path</a:t>
            </a:r>
            <a:r>
              <a:rPr lang="it-IT" b="1" u="sng" dirty="0" smtClean="0"/>
              <a:t> </a:t>
            </a:r>
            <a:r>
              <a:rPr lang="it-IT" b="1" u="sng" dirty="0" err="1" smtClean="0"/>
              <a:t>integrals</a:t>
            </a:r>
            <a:r>
              <a:rPr lang="it-IT" b="1" u="sng" dirty="0" smtClean="0"/>
              <a:t> </a:t>
            </a:r>
            <a:r>
              <a:rPr lang="it-IT" b="1" u="sng" dirty="0" err="1" smtClean="0"/>
              <a:t>introduction</a:t>
            </a:r>
            <a:r>
              <a:rPr lang="it-IT" b="1" u="sng" dirty="0" smtClean="0"/>
              <a:t> II</a:t>
            </a:r>
            <a:endParaRPr lang="it-IT" b="1" u="sng" dirty="0"/>
          </a:p>
        </p:txBody>
      </p:sp>
      <p:pic>
        <p:nvPicPr>
          <p:cNvPr id="4" name="Segnaposto contenuto 3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62868" y="1771523"/>
            <a:ext cx="3559126" cy="3596445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5" name="CasellaDiTesto 4"/>
              <p:cNvSpPr txBox="1"/>
              <p:nvPr/>
            </p:nvSpPr>
            <p:spPr>
              <a:xfrm>
                <a:off x="3756824" y="1926069"/>
                <a:ext cx="7526629" cy="419082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it-IT" b="1" dirty="0" smtClean="0">
                    <a:solidFill>
                      <a:schemeClr val="tx1"/>
                    </a:solidFill>
                  </a:rPr>
                  <a:t>Analogy with the </a:t>
                </a:r>
                <a:r>
                  <a:rPr lang="it-IT" b="1" dirty="0" err="1" smtClean="0">
                    <a:solidFill>
                      <a:schemeClr val="tx1"/>
                    </a:solidFill>
                  </a:rPr>
                  <a:t>Riemann</a:t>
                </a:r>
                <a:r>
                  <a:rPr lang="it-IT" b="1" dirty="0" smtClean="0">
                    <a:solidFill>
                      <a:schemeClr val="tx1"/>
                    </a:solidFill>
                  </a:rPr>
                  <a:t> </a:t>
                </a:r>
                <a:r>
                  <a:rPr lang="it-IT" b="1" dirty="0" err="1" smtClean="0">
                    <a:solidFill>
                      <a:schemeClr val="tx1"/>
                    </a:solidFill>
                  </a:rPr>
                  <a:t>Integral</a:t>
                </a:r>
                <a:endParaRPr lang="it-IT" b="1" dirty="0">
                  <a:solidFill>
                    <a:schemeClr val="tx1"/>
                  </a:solidFill>
                </a:endParaRPr>
              </a:p>
              <a:p>
                <a:r>
                  <a:rPr lang="it-IT" dirty="0" err="1" smtClean="0">
                    <a:solidFill>
                      <a:schemeClr val="tx1"/>
                    </a:solidFill>
                  </a:rPr>
                  <a:t>Through</a:t>
                </a:r>
                <a:r>
                  <a:rPr lang="it-IT" dirty="0" smtClean="0">
                    <a:solidFill>
                      <a:schemeClr val="tx1"/>
                    </a:solidFill>
                  </a:rPr>
                  <a:t> an </a:t>
                </a:r>
                <a:r>
                  <a:rPr lang="it-IT" dirty="0" err="1" smtClean="0">
                    <a:solidFill>
                      <a:schemeClr val="tx1"/>
                    </a:solidFill>
                  </a:rPr>
                  <a:t>analogous</a:t>
                </a:r>
                <a:r>
                  <a:rPr lang="it-IT" dirty="0" smtClean="0">
                    <a:solidFill>
                      <a:schemeClr val="tx1"/>
                    </a:solidFill>
                  </a:rPr>
                  <a:t> procedure </a:t>
                </a:r>
                <a:r>
                  <a:rPr lang="it-IT" dirty="0" err="1" smtClean="0">
                    <a:solidFill>
                      <a:schemeClr val="tx1"/>
                    </a:solidFill>
                  </a:rPr>
                  <a:t>we</a:t>
                </a:r>
                <a:r>
                  <a:rPr lang="it-IT" dirty="0" smtClean="0">
                    <a:solidFill>
                      <a:schemeClr val="tx1"/>
                    </a:solidFill>
                  </a:rPr>
                  <a:t> can </a:t>
                </a:r>
                <a:r>
                  <a:rPr lang="it-IT" dirty="0" err="1" smtClean="0">
                    <a:solidFill>
                      <a:schemeClr val="tx1"/>
                    </a:solidFill>
                  </a:rPr>
                  <a:t>define</a:t>
                </a:r>
                <a:r>
                  <a:rPr lang="it-IT" dirty="0" smtClean="0">
                    <a:solidFill>
                      <a:schemeClr val="tx1"/>
                    </a:solidFill>
                  </a:rPr>
                  <a:t> the sum over </a:t>
                </a:r>
                <a:r>
                  <a:rPr lang="it-IT" dirty="0" err="1" smtClean="0">
                    <a:solidFill>
                      <a:schemeClr val="tx1"/>
                    </a:solidFill>
                  </a:rPr>
                  <a:t>all</a:t>
                </a:r>
                <a:r>
                  <a:rPr lang="it-IT" dirty="0" smtClean="0">
                    <a:solidFill>
                      <a:schemeClr val="tx1"/>
                    </a:solidFill>
                  </a:rPr>
                  <a:t> </a:t>
                </a:r>
                <a:r>
                  <a:rPr lang="it-IT" dirty="0" err="1" smtClean="0">
                    <a:solidFill>
                      <a:schemeClr val="tx1"/>
                    </a:solidFill>
                  </a:rPr>
                  <a:t>paths</a:t>
                </a:r>
                <a:r>
                  <a:rPr lang="it-IT" dirty="0">
                    <a:solidFill>
                      <a:schemeClr val="tx1"/>
                    </a:solidFill>
                  </a:rPr>
                  <a:t> </a:t>
                </a:r>
                <a:r>
                  <a:rPr lang="it-IT" dirty="0" smtClean="0">
                    <a:solidFill>
                      <a:schemeClr val="tx1"/>
                    </a:solidFill>
                  </a:rPr>
                  <a:t>in </a:t>
                </a:r>
                <a:r>
                  <a:rPr lang="it-IT" dirty="0" err="1" smtClean="0">
                    <a:solidFill>
                      <a:schemeClr val="tx1"/>
                    </a:solidFill>
                  </a:rPr>
                  <a:t>this</a:t>
                </a:r>
                <a:r>
                  <a:rPr lang="it-IT" dirty="0" smtClean="0">
                    <a:solidFill>
                      <a:schemeClr val="tx1"/>
                    </a:solidFill>
                  </a:rPr>
                  <a:t> </a:t>
                </a:r>
                <a:r>
                  <a:rPr lang="it-IT" dirty="0" err="1" smtClean="0">
                    <a:solidFill>
                      <a:schemeClr val="tx1"/>
                    </a:solidFill>
                  </a:rPr>
                  <a:t>manner</a:t>
                </a:r>
                <a:r>
                  <a:rPr lang="it-IT" dirty="0">
                    <a:solidFill>
                      <a:schemeClr val="tx1"/>
                    </a:solidFill>
                  </a:rPr>
                  <a:t> </a:t>
                </a:r>
                <a:r>
                  <a:rPr lang="it-IT" dirty="0" smtClean="0">
                    <a:solidFill>
                      <a:schemeClr val="tx1"/>
                    </a:solidFill>
                  </a:rPr>
                  <a:t>by </a:t>
                </a:r>
                <a:r>
                  <a:rPr lang="it-IT" dirty="0" err="1" smtClean="0">
                    <a:solidFill>
                      <a:schemeClr val="tx1"/>
                    </a:solidFill>
                  </a:rPr>
                  <a:t>taking</a:t>
                </a:r>
                <a:r>
                  <a:rPr lang="it-IT" dirty="0" smtClean="0">
                    <a:solidFill>
                      <a:schemeClr val="tx1"/>
                    </a:solidFill>
                  </a:rPr>
                  <a:t> a multiple </a:t>
                </a:r>
                <a:r>
                  <a:rPr lang="it-IT" dirty="0" err="1" smtClean="0">
                    <a:solidFill>
                      <a:schemeClr val="tx1"/>
                    </a:solidFill>
                  </a:rPr>
                  <a:t>integral</a:t>
                </a:r>
                <a:r>
                  <a:rPr lang="it-IT" dirty="0" smtClean="0">
                    <a:solidFill>
                      <a:schemeClr val="tx1"/>
                    </a:solidFill>
                  </a:rPr>
                  <a:t> over </a:t>
                </a:r>
                <a:r>
                  <a:rPr lang="it-IT" dirty="0" err="1" smtClean="0">
                    <a:solidFill>
                      <a:schemeClr val="tx1"/>
                    </a:solidFill>
                  </a:rPr>
                  <a:t>all</a:t>
                </a:r>
                <a:r>
                  <a:rPr lang="it-IT" dirty="0" smtClean="0">
                    <a:solidFill>
                      <a:schemeClr val="tx1"/>
                    </a:solidFill>
                  </a:rPr>
                  <a:t> </a:t>
                </a:r>
                <a:r>
                  <a:rPr lang="it-IT" dirty="0" err="1" smtClean="0">
                    <a:solidFill>
                      <a:schemeClr val="tx1"/>
                    </a:solidFill>
                  </a:rPr>
                  <a:t>values</a:t>
                </a:r>
                <a:r>
                  <a:rPr lang="it-IT" dirty="0" smtClean="0">
                    <a:solidFill>
                      <a:schemeClr val="tx1"/>
                    </a:solidFill>
                  </a:rPr>
                  <a:t> of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it-IT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it-IT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it-IT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it-IT" dirty="0" smtClean="0">
                    <a:solidFill>
                      <a:schemeClr val="tx1"/>
                    </a:solidFill>
                  </a:rPr>
                  <a:t> for </a:t>
                </a:r>
                <a14:m>
                  <m:oMath xmlns:m="http://schemas.openxmlformats.org/officeDocument/2006/math">
                    <m:r>
                      <a:rPr lang="it-IT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𝑖</m:t>
                    </m:r>
                  </m:oMath>
                </a14:m>
                <a:r>
                  <a:rPr lang="it-IT" dirty="0" smtClean="0">
                    <a:solidFill>
                      <a:schemeClr val="tx1"/>
                    </a:solidFill>
                  </a:rPr>
                  <a:t> </a:t>
                </a:r>
                <a:r>
                  <a:rPr lang="it-IT" dirty="0" err="1" smtClean="0">
                    <a:solidFill>
                      <a:schemeClr val="tx1"/>
                    </a:solidFill>
                  </a:rPr>
                  <a:t>between</a:t>
                </a:r>
                <a:r>
                  <a:rPr lang="it-IT" dirty="0" smtClean="0">
                    <a:solidFill>
                      <a:schemeClr val="tx1"/>
                    </a:solidFill>
                  </a:rPr>
                  <a:t> 1 and </a:t>
                </a:r>
                <a14:m>
                  <m:oMath xmlns:m="http://schemas.openxmlformats.org/officeDocument/2006/math">
                    <m:r>
                      <a:rPr lang="it-IT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𝑁</m:t>
                    </m:r>
                    <m:r>
                      <a:rPr lang="it-IT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−1</m:t>
                    </m:r>
                    <m:r>
                      <a:rPr lang="it-IT" b="0" i="0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. </m:t>
                    </m:r>
                  </m:oMath>
                </a14:m>
                <a:r>
                  <a:rPr lang="it-IT" dirty="0" smtClean="0">
                    <a:solidFill>
                      <a:schemeClr val="tx1"/>
                    </a:solidFill>
                  </a:rPr>
                  <a:t>The </a:t>
                </a:r>
                <a:r>
                  <a:rPr lang="it-IT" dirty="0" err="1" smtClean="0">
                    <a:solidFill>
                      <a:schemeClr val="tx1"/>
                    </a:solidFill>
                  </a:rPr>
                  <a:t>resulting</a:t>
                </a:r>
                <a:r>
                  <a:rPr lang="it-IT" dirty="0" smtClean="0">
                    <a:solidFill>
                      <a:schemeClr val="tx1"/>
                    </a:solidFill>
                  </a:rPr>
                  <a:t> </a:t>
                </a:r>
                <a:r>
                  <a:rPr lang="it-IT" dirty="0" err="1" smtClean="0">
                    <a:solidFill>
                      <a:schemeClr val="tx1"/>
                    </a:solidFill>
                  </a:rPr>
                  <a:t>equation</a:t>
                </a:r>
                <a:r>
                  <a:rPr lang="it-IT" dirty="0" smtClean="0">
                    <a:solidFill>
                      <a:schemeClr val="tx1"/>
                    </a:solidFill>
                  </a:rPr>
                  <a:t> </a:t>
                </a:r>
                <a:r>
                  <a:rPr lang="it-IT" dirty="0" err="1" smtClean="0">
                    <a:solidFill>
                      <a:schemeClr val="tx1"/>
                    </a:solidFill>
                  </a:rPr>
                  <a:t>is</a:t>
                </a:r>
                <a:r>
                  <a:rPr lang="it-IT" dirty="0" smtClean="0">
                    <a:solidFill>
                      <a:schemeClr val="tx1"/>
                    </a:solidFill>
                  </a:rPr>
                  <a:t>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b="1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𝑲</m:t>
                      </m:r>
                      <m:d>
                        <m:dPr>
                          <m:ctrlPr>
                            <a:rPr lang="it-IT" b="1" i="1" dirty="0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r>
                            <a:rPr lang="it-IT" b="1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𝑩</m:t>
                          </m:r>
                          <m:r>
                            <a:rPr lang="it-IT" b="1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it-IT" b="1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𝑨</m:t>
                          </m:r>
                        </m:e>
                      </m:d>
                      <m:r>
                        <a:rPr lang="it-IT" b="1" i="1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~</m:t>
                      </m:r>
                      <m:nary>
                        <m:naryPr>
                          <m:chr m:val="∬"/>
                          <m:limLoc m:val="undOvr"/>
                          <m:subHide m:val="on"/>
                          <m:supHide m:val="on"/>
                          <m:ctrlPr>
                            <a:rPr lang="it-IT" b="1" i="1" dirty="0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it-IT" b="1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…</m:t>
                          </m:r>
                          <m:nary>
                            <m:naryPr>
                              <m:limLoc m:val="undOvr"/>
                              <m:subHide m:val="on"/>
                              <m:supHide m:val="on"/>
                              <m:ctrlPr>
                                <a:rPr lang="it-IT" b="1" i="1" dirty="0" smtClean="0">
                                  <a:solidFill>
                                    <a:schemeClr val="tx1"/>
                                  </a:solidFill>
                                  <a:latin typeface="Cambria Math"/>
                                  <a:ea typeface="Cambria Math" panose="02040503050406030204" pitchFamily="18" charset="0"/>
                                </a:rPr>
                              </m:ctrlPr>
                            </m:naryPr>
                            <m:sub/>
                            <m:sup/>
                            <m:e>
                              <m:r>
                                <a:rPr lang="el-GR" b="1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𝝓</m:t>
                              </m:r>
                              <m:d>
                                <m:dPr>
                                  <m:begChr m:val="["/>
                                  <m:endChr m:val="]"/>
                                  <m:ctrlPr>
                                    <a:rPr lang="it-IT" b="1" i="1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r>
                                    <a:rPr lang="it-IT" b="1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𝒙</m:t>
                                  </m:r>
                                  <m:d>
                                    <m:dPr>
                                      <m:ctrlPr>
                                        <a:rPr lang="it-IT" b="1" i="1">
                                          <a:solidFill>
                                            <a:schemeClr val="tx1"/>
                                          </a:solidFill>
                                          <a:latin typeface="Cambria Math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it-IT" b="1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𝒕</m:t>
                                      </m:r>
                                    </m:e>
                                  </m:d>
                                </m:e>
                              </m:d>
                            </m:e>
                          </m:nary>
                          <m:r>
                            <a:rPr lang="it-IT" b="1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𝒅</m:t>
                          </m:r>
                          <m:sSub>
                            <m:sSubPr>
                              <m:ctrlPr>
                                <a:rPr lang="it-IT" b="1" i="1" dirty="0" smtClean="0">
                                  <a:solidFill>
                                    <a:schemeClr val="tx1"/>
                                  </a:solidFill>
                                  <a:latin typeface="Cambria Math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it-IT" b="1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𝒙</m:t>
                              </m:r>
                            </m:e>
                            <m:sub>
                              <m:r>
                                <a:rPr lang="it-IT" b="1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𝟏</m:t>
                              </m:r>
                            </m:sub>
                          </m:sSub>
                          <m:r>
                            <a:rPr lang="it-IT" b="1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…</m:t>
                          </m:r>
                          <m:r>
                            <a:rPr lang="it-IT" b="1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𝒅</m:t>
                          </m:r>
                          <m:sSub>
                            <m:sSubPr>
                              <m:ctrlPr>
                                <a:rPr lang="it-IT" b="1" i="1" dirty="0" smtClean="0">
                                  <a:solidFill>
                                    <a:schemeClr val="tx1"/>
                                  </a:solidFill>
                                  <a:latin typeface="Cambria Math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it-IT" b="1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𝒙</m:t>
                              </m:r>
                            </m:e>
                            <m:sub>
                              <m:r>
                                <a:rPr lang="it-IT" b="1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𝑵</m:t>
                              </m:r>
                              <m:r>
                                <a:rPr lang="it-IT" b="1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it-IT" b="1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𝟏</m:t>
                              </m:r>
                            </m:sub>
                          </m:sSub>
                          <m:r>
                            <a:rPr lang="it-IT" b="1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=</m:t>
                          </m:r>
                        </m:e>
                      </m:nary>
                      <m:nary>
                        <m:naryPr>
                          <m:ctrlPr>
                            <a:rPr lang="it-IT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it-IT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𝑨</m:t>
                          </m:r>
                        </m:sub>
                        <m:sup>
                          <m:r>
                            <a:rPr lang="it-IT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𝑩</m:t>
                          </m:r>
                        </m:sup>
                        <m:e>
                          <m:sSup>
                            <m:sSupPr>
                              <m:ctrlPr>
                                <a:rPr lang="it-IT" b="1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it-IT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𝒆</m:t>
                              </m:r>
                            </m:e>
                            <m:sup>
                              <m:d>
                                <m:dPr>
                                  <m:ctrlPr>
                                    <a:rPr lang="it-IT" b="1" i="1" smtClean="0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r>
                                    <a:rPr lang="en-US" b="1" i="1" smtClean="0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  <m:t>−</m:t>
                                  </m:r>
                                  <m:f>
                                    <m:fPr>
                                      <m:ctrlPr>
                                        <a:rPr lang="it-IT" b="1" i="1" smtClean="0">
                                          <a:solidFill>
                                            <a:schemeClr val="tx1"/>
                                          </a:solidFill>
                                          <a:latin typeface="Cambria Math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it-IT" b="1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𝒊</m:t>
                                      </m:r>
                                    </m:num>
                                    <m:den>
                                      <m:r>
                                        <a:rPr lang="it-IT" b="1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ℏ</m:t>
                                      </m:r>
                                    </m:den>
                                  </m:f>
                                </m:e>
                              </m:d>
                              <m:r>
                                <a:rPr lang="it-IT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𝑺</m:t>
                              </m:r>
                              <m:d>
                                <m:dPr>
                                  <m:begChr m:val="["/>
                                  <m:endChr m:val="]"/>
                                  <m:ctrlPr>
                                    <a:rPr lang="it-IT" b="1" i="1" smtClean="0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r>
                                    <a:rPr lang="it-IT" b="1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𝑩</m:t>
                                  </m:r>
                                  <m:r>
                                    <a:rPr lang="it-IT" b="1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,</m:t>
                                  </m:r>
                                  <m:r>
                                    <a:rPr lang="it-IT" b="1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𝑨</m:t>
                                  </m:r>
                                </m:e>
                              </m:d>
                            </m:sup>
                          </m:sSup>
                          <m:r>
                            <a:rPr lang="it-IT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𝑫𝒙</m:t>
                          </m:r>
                          <m:r>
                            <a:rPr lang="it-IT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it-IT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𝒕</m:t>
                          </m:r>
                          <m:r>
                            <a:rPr lang="it-IT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</m:nary>
                    </m:oMath>
                  </m:oMathPara>
                </a14:m>
                <a:endParaRPr lang="it-IT" b="1" dirty="0" smtClean="0">
                  <a:solidFill>
                    <a:schemeClr val="tx1"/>
                  </a:solidFill>
                </a:endParaRPr>
              </a:p>
              <a:p>
                <a:r>
                  <a:rPr lang="it-IT" dirty="0" err="1" smtClean="0">
                    <a:solidFill>
                      <a:schemeClr val="tx1"/>
                    </a:solidFill>
                  </a:rPr>
                  <a:t>Where</a:t>
                </a:r>
                <a:r>
                  <a:rPr lang="it-IT" dirty="0" smtClean="0">
                    <a:solidFill>
                      <a:schemeClr val="tx1"/>
                    </a:solidFill>
                  </a:rPr>
                  <a:t>:</a:t>
                </a:r>
                <a:r>
                  <a:rPr lang="it-IT" dirty="0">
                    <a:solidFill>
                      <a:schemeClr val="tx1"/>
                    </a:solidFill>
                  </a:rPr>
                  <a:t>		</a:t>
                </a:r>
                <a:r>
                  <a:rPr lang="it-IT" dirty="0" smtClean="0">
                    <a:solidFill>
                      <a:schemeClr val="tx1"/>
                    </a:solidFill>
                  </a:rPr>
                  <a:t>		</a:t>
                </a:r>
                <a14:m>
                  <m:oMath xmlns:m="http://schemas.openxmlformats.org/officeDocument/2006/math">
                    <m:nary>
                      <m:naryPr>
                        <m:limLoc m:val="undOvr"/>
                        <m:subHide m:val="on"/>
                        <m:supHide m:val="on"/>
                        <m:ctrlPr>
                          <a:rPr lang="it-IT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naryPr>
                      <m:sub/>
                      <m:sup/>
                      <m:e>
                        <m:r>
                          <a:rPr lang="it-IT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𝑫𝒙</m:t>
                        </m:r>
                        <m:r>
                          <a:rPr lang="it-IT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it-IT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𝒕</m:t>
                        </m:r>
                        <m:r>
                          <a:rPr lang="it-IT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)</m:t>
                        </m:r>
                      </m:e>
                    </m:nary>
                    <m:r>
                      <a:rPr lang="it-IT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nary>
                      <m:naryPr>
                        <m:ctrlPr>
                          <a:rPr lang="it-IT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it-IT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it-IT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 ∞</m:t>
                        </m:r>
                      </m:sub>
                      <m:sup>
                        <m:r>
                          <a:rPr lang="it-IT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∞</m:t>
                        </m:r>
                      </m:sup>
                      <m:e>
                        <m:nary>
                          <m:naryPr>
                            <m:chr m:val="∏"/>
                            <m:ctrlPr>
                              <a:rPr lang="it-IT" b="1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naryPr>
                          <m:sub>
                            <m:r>
                              <m:rPr>
                                <m:brk m:alnAt="23"/>
                              </m:rPr>
                              <a:rPr lang="it-IT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𝒊</m:t>
                            </m:r>
                            <m:r>
                              <a:rPr lang="it-IT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=</m:t>
                            </m:r>
                            <m:r>
                              <a:rPr lang="it-IT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𝟏</m:t>
                            </m:r>
                          </m:sub>
                          <m:sup>
                            <m:r>
                              <a:rPr lang="it-IT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𝑵</m:t>
                            </m:r>
                            <m:r>
                              <a:rPr lang="it-IT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it-IT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𝟏</m:t>
                            </m:r>
                          </m:sup>
                          <m:e>
                            <m:r>
                              <a:rPr lang="it-IT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𝒅</m:t>
                            </m:r>
                            <m:sSub>
                              <m:sSubPr>
                                <m:ctrlPr>
                                  <a:rPr lang="it-IT" b="1" i="1" smtClean="0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it-IT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𝒙</m:t>
                                </m:r>
                              </m:e>
                              <m:sub>
                                <m:r>
                                  <a:rPr lang="it-IT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𝒊</m:t>
                                </m:r>
                              </m:sub>
                            </m:sSub>
                          </m:e>
                        </m:nary>
                      </m:e>
                    </m:nary>
                  </m:oMath>
                </a14:m>
                <a:endParaRPr lang="it-IT" b="1" dirty="0" smtClean="0">
                  <a:solidFill>
                    <a:schemeClr val="tx1"/>
                  </a:solidFill>
                </a:endParaRPr>
              </a:p>
              <a:p>
                <a:endParaRPr lang="it-IT" dirty="0" smtClean="0">
                  <a:solidFill>
                    <a:schemeClr val="tx1"/>
                  </a:solidFill>
                </a:endParaRPr>
              </a:p>
              <a:p>
                <a:r>
                  <a:rPr lang="it-IT" dirty="0" err="1" smtClean="0">
                    <a:solidFill>
                      <a:schemeClr val="tx1"/>
                    </a:solidFill>
                  </a:rPr>
                  <a:t>Now</a:t>
                </a:r>
                <a:r>
                  <a:rPr lang="it-IT" dirty="0" smtClean="0">
                    <a:solidFill>
                      <a:schemeClr val="tx1"/>
                    </a:solidFill>
                  </a:rPr>
                  <a:t> </a:t>
                </a:r>
                <a:r>
                  <a:rPr lang="it-IT" dirty="0" err="1" smtClean="0">
                    <a:solidFill>
                      <a:schemeClr val="tx1"/>
                    </a:solidFill>
                  </a:rPr>
                  <a:t>if</a:t>
                </a:r>
                <a:r>
                  <a:rPr lang="it-IT" dirty="0" smtClean="0">
                    <a:solidFill>
                      <a:schemeClr val="tx1"/>
                    </a:solidFill>
                  </a:rPr>
                  <a:t> </a:t>
                </a:r>
                <a:r>
                  <a:rPr lang="it-IT" dirty="0" err="1" smtClean="0">
                    <a:solidFill>
                      <a:schemeClr val="tx1"/>
                    </a:solidFill>
                  </a:rPr>
                  <a:t>we</a:t>
                </a:r>
                <a:r>
                  <a:rPr lang="it-IT" dirty="0" smtClean="0">
                    <a:solidFill>
                      <a:schemeClr val="tx1"/>
                    </a:solidFill>
                  </a:rPr>
                  <a:t> </a:t>
                </a:r>
                <a:r>
                  <a:rPr lang="it-IT" dirty="0" err="1" smtClean="0">
                    <a:solidFill>
                      <a:schemeClr val="tx1"/>
                    </a:solidFill>
                  </a:rPr>
                  <a:t>define</a:t>
                </a:r>
                <a:r>
                  <a:rPr lang="it-IT" dirty="0" smtClean="0">
                    <a:solidFill>
                      <a:schemeClr val="tx1"/>
                    </a:solidFill>
                  </a:rPr>
                  <a:t> the </a:t>
                </a:r>
                <a:r>
                  <a:rPr lang="it-IT" dirty="0" err="1" smtClean="0">
                    <a:solidFill>
                      <a:schemeClr val="tx1"/>
                    </a:solidFill>
                  </a:rPr>
                  <a:t>action</a:t>
                </a:r>
                <a:r>
                  <a:rPr lang="it-IT" dirty="0">
                    <a:solidFill>
                      <a:schemeClr val="tx1"/>
                    </a:solidFill>
                  </a:rPr>
                  <a:t> </a:t>
                </a:r>
                <a:r>
                  <a:rPr lang="it-IT" dirty="0" smtClean="0">
                    <a:solidFill>
                      <a:schemeClr val="tx1"/>
                    </a:solidFill>
                  </a:rPr>
                  <a:t>on the </a:t>
                </a:r>
                <a:r>
                  <a:rPr lang="it-IT" dirty="0" err="1" smtClean="0">
                    <a:solidFill>
                      <a:schemeClr val="tx1"/>
                    </a:solidFill>
                  </a:rPr>
                  <a:t>coordinates</a:t>
                </a:r>
                <a:r>
                  <a:rPr lang="it-IT" dirty="0" smtClean="0">
                    <a:solidFill>
                      <a:schemeClr val="tx1"/>
                    </a:solidFill>
                  </a:rPr>
                  <a:t> of the lattice </a:t>
                </a:r>
                <a:r>
                  <a:rPr lang="it-IT" dirty="0" err="1" smtClean="0">
                    <a:solidFill>
                      <a:schemeClr val="tx1"/>
                    </a:solidFill>
                  </a:rPr>
                  <a:t>then</a:t>
                </a:r>
                <a:r>
                  <a:rPr lang="it-IT" dirty="0" smtClean="0">
                    <a:solidFill>
                      <a:schemeClr val="tx1"/>
                    </a:solidFill>
                  </a:rPr>
                  <a:t> </a:t>
                </a:r>
                <a:r>
                  <a:rPr lang="it-IT" dirty="0" err="1" smtClean="0">
                    <a:solidFill>
                      <a:schemeClr val="tx1"/>
                    </a:solidFill>
                  </a:rPr>
                  <a:t>we</a:t>
                </a:r>
                <a:r>
                  <a:rPr lang="it-IT" dirty="0" smtClean="0">
                    <a:solidFill>
                      <a:schemeClr val="tx1"/>
                    </a:solidFill>
                  </a:rPr>
                  <a:t> can </a:t>
                </a:r>
                <a:r>
                  <a:rPr lang="it-IT" dirty="0" err="1" smtClean="0">
                    <a:solidFill>
                      <a:schemeClr val="tx1"/>
                    </a:solidFill>
                  </a:rPr>
                  <a:t>write</a:t>
                </a:r>
                <a:r>
                  <a:rPr lang="it-IT" dirty="0" smtClean="0">
                    <a:solidFill>
                      <a:schemeClr val="tx1"/>
                    </a:solidFill>
                  </a:rPr>
                  <a:t> the </a:t>
                </a:r>
                <a:r>
                  <a:rPr lang="it-IT" dirty="0" err="1" smtClean="0">
                    <a:solidFill>
                      <a:schemeClr val="tx1"/>
                    </a:solidFill>
                  </a:rPr>
                  <a:t>ampitude</a:t>
                </a:r>
                <a:r>
                  <a:rPr lang="it-IT" dirty="0" smtClean="0">
                    <a:solidFill>
                      <a:schemeClr val="tx1"/>
                    </a:solidFill>
                  </a:rPr>
                  <a:t> of a single </a:t>
                </a:r>
                <a:r>
                  <a:rPr lang="it-IT" dirty="0" err="1" smtClean="0">
                    <a:solidFill>
                      <a:schemeClr val="tx1"/>
                    </a:solidFill>
                  </a:rPr>
                  <a:t>step</a:t>
                </a:r>
                <a:r>
                  <a:rPr lang="it-IT" dirty="0" smtClean="0">
                    <a:solidFill>
                      <a:schemeClr val="tx1"/>
                    </a:solidFill>
                  </a:rPr>
                  <a:t> </a:t>
                </a:r>
                <a:r>
                  <a:rPr lang="it-IT" dirty="0" err="1" smtClean="0">
                    <a:solidFill>
                      <a:schemeClr val="tx1"/>
                    </a:solidFill>
                  </a:rPr>
                  <a:t>through</a:t>
                </a:r>
                <a:r>
                  <a:rPr lang="it-IT" dirty="0" smtClean="0">
                    <a:solidFill>
                      <a:schemeClr val="tx1"/>
                    </a:solidFill>
                  </a:rPr>
                  <a:t> the lattice in </a:t>
                </a:r>
                <a:r>
                  <a:rPr lang="it-IT" dirty="0" err="1" smtClean="0">
                    <a:solidFill>
                      <a:schemeClr val="tx1"/>
                    </a:solidFill>
                  </a:rPr>
                  <a:t>this</a:t>
                </a:r>
                <a:r>
                  <a:rPr lang="it-IT" dirty="0" smtClean="0">
                    <a:solidFill>
                      <a:schemeClr val="tx1"/>
                    </a:solidFill>
                  </a:rPr>
                  <a:t> way: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b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                           </m:t>
                      </m:r>
                      <m:r>
                        <a:rPr lang="it-IT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𝑲</m:t>
                      </m:r>
                      <m:d>
                        <m:dPr>
                          <m:ctrlPr>
                            <a:rPr lang="it-IT" b="1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r>
                            <a:rPr lang="it-IT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𝒊</m:t>
                          </m:r>
                          <m:r>
                            <a:rPr lang="it-IT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it-IT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  <m:r>
                            <a:rPr lang="it-IT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it-IT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𝒊</m:t>
                          </m:r>
                        </m:e>
                      </m:d>
                      <m:r>
                        <a:rPr lang="it-IT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it-IT" b="1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it-IT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it-IT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𝑨</m:t>
                          </m:r>
                        </m:den>
                      </m:f>
                      <m:r>
                        <a:rPr lang="it-IT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𝒆𝒙𝒑</m:t>
                      </m:r>
                      <m:d>
                        <m:dPr>
                          <m:begChr m:val="["/>
                          <m:endChr m:val="]"/>
                          <m:ctrlPr>
                            <a:rPr lang="it-IT" b="1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it-IT" b="1" i="1">
                                  <a:solidFill>
                                    <a:schemeClr val="tx1"/>
                                  </a:solidFill>
                                  <a:latin typeface="Cambria Math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it-IT" b="1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𝒊</m:t>
                              </m:r>
                              <m:r>
                                <a:rPr lang="it-IT" b="1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𝝐</m:t>
                              </m:r>
                            </m:num>
                            <m:den>
                              <m:r>
                                <a:rPr lang="it-IT" b="1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ℏ</m:t>
                              </m:r>
                            </m:den>
                          </m:f>
                          <m:r>
                            <a:rPr lang="it-IT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𝑳</m:t>
                          </m:r>
                          <m:d>
                            <m:dPr>
                              <m:ctrlPr>
                                <a:rPr lang="it-IT" b="1" i="1">
                                  <a:solidFill>
                                    <a:schemeClr val="tx1"/>
                                  </a:solidFill>
                                  <a:latin typeface="Cambria Math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it-IT" b="1" i="1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b>
                                    <m:sSubPr>
                                      <m:ctrlPr>
                                        <a:rPr lang="it-IT" b="1" i="1">
                                          <a:solidFill>
                                            <a:schemeClr val="tx1"/>
                                          </a:solidFill>
                                          <a:latin typeface="Cambria Math"/>
                                          <a:ea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sSub>
                                        <m:sSubPr>
                                          <m:ctrlPr>
                                            <a:rPr lang="it-IT" b="1" i="1">
                                              <a:solidFill>
                                                <a:schemeClr val="tx1"/>
                                              </a:solidFill>
                                              <a:latin typeface="Cambria Math"/>
                                              <a:ea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it-IT" b="1" i="1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𝒙</m:t>
                                          </m:r>
                                        </m:e>
                                        <m:sub>
                                          <m:r>
                                            <a:rPr lang="it-IT" b="1" i="1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𝒊</m:t>
                                          </m:r>
                                          <m:r>
                                            <a:rPr lang="it-IT" b="1" i="1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+</m:t>
                                          </m:r>
                                          <m:r>
                                            <a:rPr lang="it-IT" b="1" i="1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𝟏</m:t>
                                          </m:r>
                                        </m:sub>
                                      </m:sSub>
                                      <m:r>
                                        <a:rPr lang="it-IT" b="1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−</m:t>
                                      </m:r>
                                      <m:r>
                                        <a:rPr lang="it-IT" b="1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𝒙</m:t>
                                      </m:r>
                                    </m:e>
                                    <m:sub>
                                      <m:r>
                                        <a:rPr lang="it-IT" b="1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𝒊</m:t>
                                      </m:r>
                                    </m:sub>
                                  </m:sSub>
                                </m:num>
                                <m:den>
                                  <m:r>
                                    <a:rPr lang="it-IT" b="1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𝝐</m:t>
                                  </m:r>
                                </m:den>
                              </m:f>
                              <m:r>
                                <a:rPr lang="it-IT" b="1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,</m:t>
                              </m:r>
                              <m:f>
                                <m:fPr>
                                  <m:ctrlPr>
                                    <a:rPr lang="it-IT" b="1" i="1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b>
                                    <m:sSubPr>
                                      <m:ctrlPr>
                                        <a:rPr lang="it-IT" b="1" i="1">
                                          <a:solidFill>
                                            <a:schemeClr val="tx1"/>
                                          </a:solidFill>
                                          <a:latin typeface="Cambria Math"/>
                                          <a:ea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sSub>
                                        <m:sSubPr>
                                          <m:ctrlPr>
                                            <a:rPr lang="it-IT" b="1" i="1">
                                              <a:solidFill>
                                                <a:schemeClr val="tx1"/>
                                              </a:solidFill>
                                              <a:latin typeface="Cambria Math"/>
                                              <a:ea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it-IT" b="1" i="1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𝒙</m:t>
                                          </m:r>
                                        </m:e>
                                        <m:sub>
                                          <m:r>
                                            <a:rPr lang="it-IT" b="1" i="1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𝒊</m:t>
                                          </m:r>
                                          <m:r>
                                            <a:rPr lang="it-IT" b="1" i="1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+</m:t>
                                          </m:r>
                                          <m:r>
                                            <a:rPr lang="it-IT" b="1" i="1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𝟏</m:t>
                                          </m:r>
                                        </m:sub>
                                      </m:sSub>
                                      <m:r>
                                        <a:rPr lang="it-IT" b="1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+</m:t>
                                      </m:r>
                                      <m:r>
                                        <a:rPr lang="it-IT" b="1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𝒙</m:t>
                                      </m:r>
                                    </m:e>
                                    <m:sub>
                                      <m:r>
                                        <a:rPr lang="it-IT" b="1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𝒊</m:t>
                                      </m:r>
                                    </m:sub>
                                  </m:sSub>
                                </m:num>
                                <m:den>
                                  <m:r>
                                    <a:rPr lang="it-IT" b="1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𝟐</m:t>
                                  </m:r>
                                </m:den>
                              </m:f>
                              <m:r>
                                <a:rPr lang="it-IT" b="1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,</m:t>
                              </m:r>
                              <m:f>
                                <m:fPr>
                                  <m:ctrlPr>
                                    <a:rPr lang="it-IT" b="1" i="1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b>
                                    <m:sSubPr>
                                      <m:ctrlPr>
                                        <a:rPr lang="it-IT" b="1" i="1">
                                          <a:solidFill>
                                            <a:schemeClr val="tx1"/>
                                          </a:solidFill>
                                          <a:latin typeface="Cambria Math"/>
                                          <a:ea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sSub>
                                        <m:sSubPr>
                                          <m:ctrlPr>
                                            <a:rPr lang="it-IT" b="1" i="1">
                                              <a:solidFill>
                                                <a:schemeClr val="tx1"/>
                                              </a:solidFill>
                                              <a:latin typeface="Cambria Math"/>
                                              <a:ea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it-IT" b="1" i="1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𝒕</m:t>
                                          </m:r>
                                        </m:e>
                                        <m:sub>
                                          <m:r>
                                            <a:rPr lang="it-IT" b="1" i="1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𝒊</m:t>
                                          </m:r>
                                          <m:r>
                                            <a:rPr lang="it-IT" b="1" i="1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+</m:t>
                                          </m:r>
                                          <m:r>
                                            <a:rPr lang="it-IT" b="1" i="1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𝟏</m:t>
                                          </m:r>
                                        </m:sub>
                                      </m:sSub>
                                      <m:r>
                                        <a:rPr lang="it-IT" b="1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+</m:t>
                                      </m:r>
                                      <m:r>
                                        <a:rPr lang="it-IT" b="1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𝒕</m:t>
                                      </m:r>
                                    </m:e>
                                    <m:sub>
                                      <m:r>
                                        <a:rPr lang="it-IT" b="1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𝒊</m:t>
                                      </m:r>
                                    </m:sub>
                                  </m:sSub>
                                </m:num>
                                <m:den>
                                  <m:r>
                                    <a:rPr lang="it-IT" b="1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𝟐</m:t>
                                  </m:r>
                                </m:den>
                              </m:f>
                              <m:r>
                                <a:rPr lang="it-IT" b="1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,</m:t>
                              </m:r>
                            </m:e>
                          </m:d>
                        </m:e>
                      </m:d>
                    </m:oMath>
                  </m:oMathPara>
                </a14:m>
                <a:endParaRPr lang="it-IT" b="1" dirty="0">
                  <a:solidFill>
                    <a:schemeClr val="tx1"/>
                  </a:solidFill>
                </a:endParaRPr>
              </a:p>
              <a:p>
                <a:endParaRPr lang="it-IT" dirty="0" smtClean="0">
                  <a:solidFill>
                    <a:schemeClr val="tx1"/>
                  </a:solidFill>
                </a:endParaRPr>
              </a:p>
              <a:p>
                <a:endParaRPr lang="it-IT" dirty="0" smtClean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5" name="CasellaDiTesto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56824" y="1926069"/>
                <a:ext cx="7526629" cy="4190827"/>
              </a:xfrm>
              <a:prstGeom prst="rect">
                <a:avLst/>
              </a:prstGeom>
              <a:blipFill rotWithShape="1">
                <a:blip r:embed="rId4"/>
                <a:stretch>
                  <a:fillRect l="-648" t="-728" r="-567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Segnaposto piè di pagina 2"/>
          <p:cNvSpPr>
            <a:spLocks noGrp="1"/>
          </p:cNvSpPr>
          <p:nvPr>
            <p:ph type="ftr" sz="quarter" idx="11"/>
          </p:nvPr>
        </p:nvSpPr>
        <p:spPr>
          <a:xfrm>
            <a:off x="845127" y="6385397"/>
            <a:ext cx="4114800" cy="365125"/>
          </a:xfrm>
        </p:spPr>
        <p:txBody>
          <a:bodyPr/>
          <a:lstStyle/>
          <a:p>
            <a:r>
              <a:rPr lang="en-US" dirty="0" smtClean="0"/>
              <a:t>[1] ref. from Feynman-Hibbs 1965</a:t>
            </a:r>
            <a:endParaRPr lang="it-IT" dirty="0"/>
          </a:p>
        </p:txBody>
      </p:sp>
      <p:sp>
        <p:nvSpPr>
          <p:cNvPr id="6" name="TextBox 5"/>
          <p:cNvSpPr txBox="1"/>
          <p:nvPr/>
        </p:nvSpPr>
        <p:spPr>
          <a:xfrm>
            <a:off x="404776" y="5172330"/>
            <a:ext cx="35618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[1]</a:t>
            </a:r>
            <a:endParaRPr lang="el-GR" sz="1200" dirty="0"/>
          </a:p>
        </p:txBody>
      </p:sp>
    </p:spTree>
    <p:extLst>
      <p:ext uri="{BB962C8B-B14F-4D97-AF65-F5344CB8AC3E}">
        <p14:creationId xmlns:p14="http://schemas.microsoft.com/office/powerpoint/2010/main" val="22926083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en-US" b="1" u="sng" dirty="0" smtClean="0"/>
              <a:t>The Monte-Carlo Method</a:t>
            </a:r>
            <a:endParaRPr lang="el-GR" b="1" u="sng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14:m>
                  <m:oMath xmlns:m="http://schemas.openxmlformats.org/officeDocument/2006/math">
                    <m:sSubSup>
                      <m:sSubSupPr>
                        <m:ctrlPr>
                          <a:rPr lang="en-US" sz="2400" i="1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sSubSupPr>
                      <m:e>
                        <m:sSub>
                          <m:sSubPr>
                            <m:ctrlPr>
                              <a:rPr lang="en-US" sz="2400" b="1" i="1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2400" b="1" i="1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𝒙</m:t>
                            </m:r>
                          </m:e>
                          <m:sub>
                            <m:r>
                              <a:rPr lang="en-US" sz="2400" b="1" i="1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𝒌</m:t>
                            </m:r>
                          </m:sub>
                        </m:sSub>
                      </m:e>
                      <m:sub>
                        <m:r>
                          <a:rPr lang="en-US" sz="2400" i="1">
                            <a:solidFill>
                              <a:prstClr val="black"/>
                            </a:solidFill>
                            <a:latin typeface="Cambria Math"/>
                          </a:rPr>
                          <m:t> </m:t>
                        </m:r>
                      </m:sub>
                      <m:sup/>
                    </m:sSubSup>
                  </m:oMath>
                </a14:m>
                <a:r>
                  <a:rPr lang="en-US" sz="2400" dirty="0">
                    <a:solidFill>
                      <a:prstClr val="black"/>
                    </a:solidFill>
                  </a:rPr>
                  <a:t>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en-US" sz="2400" i="1">
                            <a:solidFill>
                              <a:prstClr val="black"/>
                            </a:solidFill>
                            <a:latin typeface="Cambria Math"/>
                          </a:rPr>
                          <m:t>(</m:t>
                        </m:r>
                        <m:sSubSup>
                          <m:sSubSupPr>
                            <m:ctrlPr>
                              <a:rPr lang="en-US" sz="2400" i="1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</m:ctrlPr>
                          </m:sSubSupPr>
                          <m:e>
                            <m:sSup>
                              <m:sSupPr>
                                <m:ctrlPr>
                                  <a:rPr lang="en-US" sz="2400" i="1">
                                    <a:solidFill>
                                      <a:prstClr val="black"/>
                                    </a:solidFill>
                                    <a:latin typeface="Cambria Math"/>
                                  </a:rPr>
                                </m:ctrlPr>
                              </m:sSupPr>
                              <m:e>
                                <m:r>
                                  <a:rPr lang="en-US" sz="2400" i="1">
                                    <a:solidFill>
                                      <a:prstClr val="black"/>
                                    </a:solidFill>
                                    <a:latin typeface="Cambria Math"/>
                                  </a:rPr>
                                  <m:t>𝑥</m:t>
                                </m:r>
                              </m:e>
                              <m:sup>
                                <m:d>
                                  <m:dPr>
                                    <m:ctrlPr>
                                      <a:rPr lang="en-US" sz="2400" i="1">
                                        <a:solidFill>
                                          <a:prstClr val="black"/>
                                        </a:solidFill>
                                        <a:latin typeface="Cambria Math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sz="2400" i="1">
                                        <a:solidFill>
                                          <a:prstClr val="black"/>
                                        </a:solidFill>
                                        <a:latin typeface="Cambria Math"/>
                                      </a:rPr>
                                      <m:t>𝑘</m:t>
                                    </m:r>
                                  </m:e>
                                </m:d>
                              </m:sup>
                            </m:sSup>
                          </m:e>
                          <m:sub>
                            <m:r>
                              <a:rPr lang="en-US" sz="2400" i="1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1, </m:t>
                            </m:r>
                          </m:sub>
                          <m:sup/>
                        </m:sSubSup>
                        <m:sSubSup>
                          <m:sSubSupPr>
                            <m:ctrlPr>
                              <a:rPr lang="en-US" sz="2400" i="1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</m:ctrlPr>
                          </m:sSubSupPr>
                          <m:e>
                            <m:sSup>
                              <m:sSupPr>
                                <m:ctrlPr>
                                  <a:rPr lang="en-US" sz="2400" i="1">
                                    <a:solidFill>
                                      <a:prstClr val="black"/>
                                    </a:solidFill>
                                    <a:latin typeface="Cambria Math"/>
                                  </a:rPr>
                                </m:ctrlPr>
                              </m:sSupPr>
                              <m:e>
                                <m:r>
                                  <a:rPr lang="en-US" sz="2400" i="1">
                                    <a:solidFill>
                                      <a:prstClr val="black"/>
                                    </a:solidFill>
                                    <a:latin typeface="Cambria Math"/>
                                  </a:rPr>
                                  <m:t>𝑥</m:t>
                                </m:r>
                              </m:e>
                              <m:sup>
                                <m:d>
                                  <m:dPr>
                                    <m:ctrlPr>
                                      <a:rPr lang="en-US" sz="2400" i="1">
                                        <a:solidFill>
                                          <a:prstClr val="black"/>
                                        </a:solidFill>
                                        <a:latin typeface="Cambria Math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sz="2400" i="1">
                                        <a:solidFill>
                                          <a:prstClr val="black"/>
                                        </a:solidFill>
                                        <a:latin typeface="Cambria Math"/>
                                      </a:rPr>
                                      <m:t>𝑘</m:t>
                                    </m:r>
                                  </m:e>
                                </m:d>
                              </m:sup>
                            </m:sSup>
                          </m:e>
                          <m:sub>
                            <m:r>
                              <a:rPr lang="en-US" sz="2400" i="1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2,</m:t>
                            </m:r>
                          </m:sub>
                          <m:sup/>
                        </m:sSubSup>
                        <m:r>
                          <a:rPr lang="en-US" sz="2400" i="1">
                            <a:solidFill>
                              <a:prstClr val="black"/>
                            </a:solidFill>
                            <a:latin typeface="Cambria Math"/>
                          </a:rPr>
                          <m:t>,….,</m:t>
                        </m:r>
                        <m:sSubSup>
                          <m:sSubSupPr>
                            <m:ctrlPr>
                              <a:rPr lang="en-US" sz="2400" i="1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</m:ctrlPr>
                          </m:sSubSupPr>
                          <m:e>
                            <m:sSup>
                              <m:sSupPr>
                                <m:ctrlPr>
                                  <a:rPr lang="en-US" sz="2400" i="1">
                                    <a:solidFill>
                                      <a:prstClr val="black"/>
                                    </a:solidFill>
                                    <a:latin typeface="Cambria Math"/>
                                  </a:rPr>
                                </m:ctrlPr>
                              </m:sSupPr>
                              <m:e>
                                <m:r>
                                  <a:rPr lang="en-US" sz="2400" i="1">
                                    <a:solidFill>
                                      <a:prstClr val="black"/>
                                    </a:solidFill>
                                    <a:latin typeface="Cambria Math"/>
                                  </a:rPr>
                                  <m:t>𝑥</m:t>
                                </m:r>
                              </m:e>
                              <m:sup>
                                <m:r>
                                  <a:rPr lang="en-US" sz="2400" i="1">
                                    <a:solidFill>
                                      <a:prstClr val="black"/>
                                    </a:solidFill>
                                    <a:latin typeface="Cambria Math"/>
                                  </a:rPr>
                                  <m:t>(</m:t>
                                </m:r>
                                <m:r>
                                  <a:rPr lang="en-US" sz="2400" i="1">
                                    <a:solidFill>
                                      <a:prstClr val="black"/>
                                    </a:solidFill>
                                    <a:latin typeface="Cambria Math"/>
                                  </a:rPr>
                                  <m:t>𝑘</m:t>
                                </m:r>
                                <m:r>
                                  <a:rPr lang="en-US" sz="2400" i="1">
                                    <a:solidFill>
                                      <a:prstClr val="black"/>
                                    </a:solidFill>
                                    <a:latin typeface="Cambria Math"/>
                                  </a:rPr>
                                  <m:t>)</m:t>
                                </m:r>
                              </m:sup>
                            </m:sSup>
                          </m:e>
                          <m:sub>
                            <m:r>
                              <a:rPr lang="en-US" sz="2400" i="1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𝑁</m:t>
                            </m:r>
                            <m:r>
                              <a:rPr lang="en-US" sz="2400" i="1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 </m:t>
                            </m:r>
                          </m:sub>
                          <m:sup/>
                        </m:sSubSup>
                        <m:r>
                          <a:rPr lang="en-US" sz="2400" i="1">
                            <a:solidFill>
                              <a:prstClr val="black"/>
                            </a:solidFill>
                            <a:latin typeface="Cambria Math"/>
                          </a:rPr>
                          <m:t>)</m:t>
                        </m:r>
                      </m:e>
                      <m:sup>
                        <m:r>
                          <a:rPr lang="en-US" sz="2400" i="1">
                            <a:solidFill>
                              <a:prstClr val="black"/>
                            </a:solidFill>
                            <a:latin typeface="Cambria Math"/>
                          </a:rPr>
                          <m:t>𝑇</m:t>
                        </m:r>
                      </m:sup>
                    </m:sSup>
                  </m:oMath>
                </a14:m>
                <a:endParaRPr lang="en-US" sz="2400" dirty="0" smtClean="0">
                  <a:latin typeface="Cambria Math" pitchFamily="18" charset="0"/>
                  <a:ea typeface="Cambria Math" pitchFamily="18" charset="0"/>
                </a:endParaRPr>
              </a:p>
              <a:p>
                <a:pPr marL="0" indent="0">
                  <a:buNone/>
                </a:pPr>
                <a:endParaRPr lang="en-US" sz="2400" dirty="0" smtClean="0">
                  <a:latin typeface="Cambria Math" pitchFamily="18" charset="0"/>
                  <a:ea typeface="Cambria Math" pitchFamily="18" charset="0"/>
                </a:endParaRPr>
              </a:p>
              <a:p>
                <a:pPr marL="0" indent="0">
                  <a:buNone/>
                </a:pPr>
                <a:r>
                  <a:rPr lang="en-US" sz="2400" dirty="0" smtClean="0">
                    <a:latin typeface="Cambria Math" pitchFamily="18" charset="0"/>
                    <a:ea typeface="Cambria Math" pitchFamily="18" charset="0"/>
                  </a:rPr>
                  <a:t>&lt; A&gt; </a:t>
                </a:r>
                <a:r>
                  <a:rPr lang="en-US" sz="2400" dirty="0" smtClean="0">
                    <a:latin typeface="Cambria Math" pitchFamily="18" charset="0"/>
                    <a:ea typeface="Cambria Math" pitchFamily="18" charset="0"/>
                  </a:rPr>
                  <a:t>= </a:t>
                </a:r>
                <a14:m>
                  <m:oMath xmlns:m="http://schemas.openxmlformats.org/officeDocument/2006/math">
                    <m:nary>
                      <m:naryPr>
                        <m:limLoc m:val="undOvr"/>
                        <m:subHide m:val="on"/>
                        <m:supHide m:val="on"/>
                        <m:ctrlPr>
                          <a:rPr lang="en-US" sz="2400" i="1" smtClean="0">
                            <a:latin typeface="Cambria Math"/>
                            <a:ea typeface="Cambria Math" pitchFamily="18" charset="0"/>
                          </a:rPr>
                        </m:ctrlPr>
                      </m:naryPr>
                      <m:sub/>
                      <m:sup/>
                      <m:e>
                        <m:r>
                          <a:rPr lang="en-US" sz="2400" b="0" i="1" smtClean="0">
                            <a:latin typeface="Cambria Math" pitchFamily="18" charset="0"/>
                            <a:ea typeface="Cambria Math" pitchFamily="18" charset="0"/>
                          </a:rPr>
                          <m:t>..</m:t>
                        </m:r>
                        <m:r>
                          <m:rPr>
                            <m:brk/>
                          </m:rPr>
                          <a:rPr lang="en-US" sz="2400" b="0" i="1" smtClean="0">
                            <a:latin typeface="Cambria Math" pitchFamily="18" charset="0"/>
                            <a:ea typeface="Cambria Math" pitchFamily="18" charset="0"/>
                          </a:rPr>
                          <m:t> </m:t>
                        </m:r>
                        <m:nary>
                          <m:naryPr>
                            <m:limLoc m:val="undOvr"/>
                            <m:subHide m:val="on"/>
                            <m:supHide m:val="on"/>
                            <m:ctrlPr>
                              <a:rPr lang="en-US" sz="2400" b="0" i="1" smtClean="0">
                                <a:latin typeface="Cambria Math"/>
                                <a:ea typeface="Cambria Math" pitchFamily="18" charset="0"/>
                              </a:rPr>
                            </m:ctrlPr>
                          </m:naryPr>
                          <m:sub/>
                          <m:sup/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  <a:ea typeface="Cambria Math" pitchFamily="18" charset="0"/>
                              </a:rPr>
                              <m:t>𝐴</m:t>
                            </m:r>
                            <m:r>
                              <a:rPr lang="en-US" sz="2400" b="0" i="1" smtClean="0">
                                <a:latin typeface="Cambria Math" panose="02040503050406030204" pitchFamily="18" charset="0"/>
                                <a:ea typeface="Cambria Math" pitchFamily="18" charset="0"/>
                              </a:rPr>
                              <m:t>(</m:t>
                            </m:r>
                          </m:e>
                        </m:nary>
                      </m:e>
                    </m:nary>
                    <m:sSub>
                      <m:sSubPr>
                        <m:ctrlPr>
                          <a:rPr lang="en-US" sz="2400" b="1" i="1" smtClean="0">
                            <a:latin typeface="Cambria Math"/>
                            <a:ea typeface="Cambria Math" pitchFamily="18" charset="0"/>
                          </a:rPr>
                        </m:ctrlPr>
                      </m:sSubPr>
                      <m:e>
                        <m:r>
                          <a:rPr lang="en-US" sz="2400" b="1" i="1" smtClean="0">
                            <a:latin typeface="Cambria Math" panose="02040503050406030204" pitchFamily="18" charset="0"/>
                            <a:ea typeface="Cambria Math" pitchFamily="18" charset="0"/>
                          </a:rPr>
                          <m:t>𝒙</m:t>
                        </m:r>
                      </m:e>
                      <m:sub>
                        <m:r>
                          <a:rPr lang="en-US" sz="2400" b="1" i="1" smtClean="0">
                            <a:latin typeface="Cambria Math" panose="02040503050406030204" pitchFamily="18" charset="0"/>
                            <a:ea typeface="Cambria Math" pitchFamily="18" charset="0"/>
                          </a:rPr>
                          <m:t>𝒌</m:t>
                        </m:r>
                      </m:sub>
                    </m:sSub>
                  </m:oMath>
                </a14:m>
                <a:r>
                  <a:rPr lang="en-US" sz="2400" dirty="0" smtClean="0">
                    <a:latin typeface="Cambria Math" pitchFamily="18" charset="0"/>
                    <a:ea typeface="Cambria Math" pitchFamily="18" charset="0"/>
                  </a:rPr>
                  <a:t>) </a:t>
                </a:r>
                <a:r>
                  <a:rPr lang="en-US" sz="2400" dirty="0" smtClean="0">
                    <a:solidFill>
                      <a:srgbClr val="FF0000"/>
                    </a:solidFill>
                    <a:latin typeface="Cambria Math" pitchFamily="18" charset="0"/>
                    <a:ea typeface="Cambria Math" pitchFamily="18" charset="0"/>
                  </a:rPr>
                  <a:t>P</a:t>
                </a:r>
                <a:r>
                  <a:rPr lang="en-US" sz="2400" b="1" dirty="0" smtClean="0">
                    <a:solidFill>
                      <a:srgbClr val="FF0000"/>
                    </a:solidFill>
                    <a:latin typeface="Cambria Math" pitchFamily="18" charset="0"/>
                    <a:ea typeface="Cambria Math" pitchFamily="18" charset="0"/>
                  </a:rPr>
                  <a:t>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b="1" i="1" smtClean="0">
                            <a:solidFill>
                              <a:srgbClr val="FF0000"/>
                            </a:solidFill>
                            <a:latin typeface="Cambria Math"/>
                            <a:ea typeface="Cambria Math" pitchFamily="18" charset="0"/>
                          </a:rPr>
                        </m:ctrlPr>
                      </m:sSubPr>
                      <m:e>
                        <m:r>
                          <a:rPr lang="en-US" sz="24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itchFamily="18" charset="0"/>
                          </a:rPr>
                          <m:t>𝒙</m:t>
                        </m:r>
                      </m:e>
                      <m:sub>
                        <m:r>
                          <a:rPr lang="en-US" sz="24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itchFamily="18" charset="0"/>
                          </a:rPr>
                          <m:t>𝒌</m:t>
                        </m:r>
                      </m:sub>
                    </m:sSub>
                  </m:oMath>
                </a14:m>
                <a:r>
                  <a:rPr lang="en-US" sz="2400" dirty="0" smtClean="0">
                    <a:solidFill>
                      <a:srgbClr val="FF0000"/>
                    </a:solidFill>
                    <a:latin typeface="Cambria Math" pitchFamily="18" charset="0"/>
                    <a:ea typeface="Cambria Math" pitchFamily="18" charset="0"/>
                  </a:rPr>
                  <a:t>)</a:t>
                </a:r>
                <a:r>
                  <a:rPr lang="en-US" sz="2400" dirty="0" smtClean="0">
                    <a:latin typeface="Cambria Math" pitchFamily="18" charset="0"/>
                    <a:ea typeface="Cambria Math" pitchFamily="18" charset="0"/>
                  </a:rPr>
                  <a:t>  d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 dirty="0" smtClean="0">
                            <a:latin typeface="Cambria Math"/>
                            <a:ea typeface="Cambria Math" pitchFamily="18" charset="0"/>
                          </a:rPr>
                        </m:ctrlPr>
                      </m:sSubPr>
                      <m:e>
                        <m:sSup>
                          <m:sSupPr>
                            <m:ctrlPr>
                              <a:rPr lang="en-US" sz="2400" i="1" smtClean="0">
                                <a:latin typeface="Cambria Math"/>
                                <a:ea typeface="Cambria Math" pitchFamily="18" charset="0"/>
                              </a:rPr>
                            </m:ctrlPr>
                          </m:sSupPr>
                          <m:e>
                            <m:r>
                              <a:rPr lang="en-US" sz="2400" b="0" i="1" smtClean="0">
                                <a:latin typeface="Cambria Math" pitchFamily="18" charset="0"/>
                                <a:ea typeface="Cambria Math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sz="2400" b="0" i="1" smtClean="0">
                                <a:latin typeface="Cambria Math" pitchFamily="18" charset="0"/>
                                <a:ea typeface="Cambria Math" pitchFamily="18" charset="0"/>
                              </a:rPr>
                              <m:t>(</m:t>
                            </m:r>
                            <m:r>
                              <a:rPr lang="en-US" sz="2400" b="0" i="1" smtClean="0">
                                <a:latin typeface="Cambria Math" pitchFamily="18" charset="0"/>
                                <a:ea typeface="Cambria Math" pitchFamily="18" charset="0"/>
                              </a:rPr>
                              <m:t>𝑘</m:t>
                            </m:r>
                            <m:r>
                              <a:rPr lang="en-US" sz="2400" b="0" i="1" smtClean="0">
                                <a:latin typeface="Cambria Math" pitchFamily="18" charset="0"/>
                                <a:ea typeface="Cambria Math" pitchFamily="18" charset="0"/>
                              </a:rPr>
                              <m:t>)</m:t>
                            </m:r>
                          </m:sup>
                        </m:sSup>
                      </m:e>
                      <m:sub>
                        <m:r>
                          <a:rPr lang="en-US" sz="2400" b="0" i="1" dirty="0" smtClean="0">
                            <a:latin typeface="Cambria Math" pitchFamily="18" charset="0"/>
                            <a:ea typeface="Cambria Math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sz="2400" dirty="0" smtClean="0">
                    <a:latin typeface="Cambria Math" pitchFamily="18" charset="0"/>
                    <a:ea typeface="Cambria Math" pitchFamily="18" charset="0"/>
                  </a:rPr>
                  <a:t> ..d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 dirty="0" smtClean="0">
                            <a:latin typeface="Cambria Math"/>
                            <a:ea typeface="Cambria Math" pitchFamily="18" charset="0"/>
                          </a:rPr>
                        </m:ctrlPr>
                      </m:sSubPr>
                      <m:e>
                        <m:sSup>
                          <m:sSupPr>
                            <m:ctrlPr>
                              <a:rPr lang="en-US" sz="2400" i="1" smtClean="0">
                                <a:latin typeface="Cambria Math"/>
                                <a:ea typeface="Cambria Math" pitchFamily="18" charset="0"/>
                              </a:rPr>
                            </m:ctrlPr>
                          </m:sSupPr>
                          <m:e>
                            <m:r>
                              <a:rPr lang="en-US" sz="2400" b="0" i="1" smtClean="0">
                                <a:latin typeface="Cambria Math" pitchFamily="18" charset="0"/>
                                <a:ea typeface="Cambria Math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sz="2400" b="0" i="1" smtClean="0">
                                <a:latin typeface="Cambria Math" pitchFamily="18" charset="0"/>
                                <a:ea typeface="Cambria Math" pitchFamily="18" charset="0"/>
                              </a:rPr>
                              <m:t>(</m:t>
                            </m:r>
                            <m:r>
                              <a:rPr lang="en-US" sz="2400" b="0" i="1" smtClean="0">
                                <a:latin typeface="Cambria Math" pitchFamily="18" charset="0"/>
                                <a:ea typeface="Cambria Math" pitchFamily="18" charset="0"/>
                              </a:rPr>
                              <m:t>𝑘</m:t>
                            </m:r>
                            <m:r>
                              <a:rPr lang="en-US" sz="2400" b="0" i="1" smtClean="0">
                                <a:latin typeface="Cambria Math" pitchFamily="18" charset="0"/>
                                <a:ea typeface="Cambria Math" pitchFamily="18" charset="0"/>
                              </a:rPr>
                              <m:t>)</m:t>
                            </m:r>
                          </m:sup>
                        </m:sSup>
                      </m:e>
                      <m:sub>
                        <m:r>
                          <a:rPr lang="en-US" sz="2400" b="0" i="1" smtClean="0">
                            <a:latin typeface="Cambria Math" pitchFamily="18" charset="0"/>
                            <a:ea typeface="Cambria Math" pitchFamily="18" charset="0"/>
                          </a:rPr>
                          <m:t>𝑁</m:t>
                        </m:r>
                      </m:sub>
                    </m:sSub>
                  </m:oMath>
                </a14:m>
                <a:endParaRPr lang="el-GR" sz="2400" dirty="0">
                  <a:latin typeface="Cambria Math" pitchFamily="18" charset="0"/>
                  <a:ea typeface="Cambria Math" pitchFamily="18" charset="0"/>
                </a:endParaRPr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3"/>
                <a:stretch>
                  <a:fillRect l="-928" t="-1401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Down Arrow 4"/>
          <p:cNvSpPr/>
          <p:nvPr/>
        </p:nvSpPr>
        <p:spPr>
          <a:xfrm>
            <a:off x="3719803" y="3400605"/>
            <a:ext cx="335901" cy="7872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>
              <a:solidFill>
                <a:prstClr val="white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255571" y="2670285"/>
            <a:ext cx="883298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>
                <a:solidFill>
                  <a:prstClr val="black"/>
                </a:solidFill>
                <a:ea typeface="Cambria Math" pitchFamily="18" charset="0"/>
              </a:rPr>
              <a:t>				</a:t>
            </a:r>
            <a:endParaRPr lang="en-US" dirty="0">
              <a:solidFill>
                <a:prstClr val="black"/>
              </a:solidFill>
              <a:ea typeface="Cambria Math" pitchFamily="18" charset="0"/>
            </a:endParaRPr>
          </a:p>
          <a:p>
            <a:r>
              <a:rPr lang="en-US" dirty="0" smtClean="0">
                <a:solidFill>
                  <a:prstClr val="black"/>
                </a:solidFill>
                <a:ea typeface="Cambria Math" pitchFamily="18" charset="0"/>
              </a:rPr>
              <a:t>                                                                 </a:t>
            </a:r>
            <a:endParaRPr lang="el-GR" dirty="0">
              <a:solidFill>
                <a:prstClr val="black"/>
              </a:solidFill>
              <a:ea typeface="Cambria Math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2" name="TextBox 11"/>
              <p:cNvSpPr txBox="1"/>
              <p:nvPr/>
            </p:nvSpPr>
            <p:spPr>
              <a:xfrm>
                <a:off x="994926" y="4187861"/>
                <a:ext cx="8371496" cy="89216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l-GR" i="1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en-US" i="1">
                            <a:solidFill>
                              <a:prstClr val="black"/>
                            </a:solidFill>
                            <a:latin typeface="Cambria Math"/>
                          </a:rPr>
                          <m:t>𝑃</m:t>
                        </m:r>
                      </m:e>
                      <m:sup>
                        <m:r>
                          <a:rPr lang="en-US" i="1">
                            <a:solidFill>
                              <a:prstClr val="black"/>
                            </a:solidFill>
                            <a:latin typeface="Cambria Math"/>
                          </a:rPr>
                          <m:t>𝑒𝑞</m:t>
                        </m:r>
                      </m:sup>
                    </m:sSup>
                    <m:r>
                      <a:rPr lang="en-US" i="1">
                        <a:solidFill>
                          <a:prstClr val="black"/>
                        </a:solidFill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l-GR" i="1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l-GR" i="1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i="1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𝑒</m:t>
                            </m:r>
                          </m:e>
                          <m:sup>
                            <m:r>
                              <a:rPr lang="en-US" i="1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−</m:t>
                            </m:r>
                            <m:r>
                              <a:rPr lang="en-US" i="1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𝑆</m:t>
                            </m:r>
                            <m:r>
                              <a:rPr lang="en-US" i="1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(</m:t>
                            </m:r>
                            <m:sSub>
                              <m:sSubPr>
                                <m:ctrlPr>
                                  <a:rPr lang="en-US" b="1" i="1">
                                    <a:solidFill>
                                      <a:prstClr val="black"/>
                                    </a:solidFill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b="1" i="1">
                                    <a:solidFill>
                                      <a:prstClr val="black"/>
                                    </a:solidFill>
                                    <a:latin typeface="Cambria Math"/>
                                  </a:rPr>
                                  <m:t>𝒙</m:t>
                                </m:r>
                              </m:e>
                              <m:sub>
                                <m:r>
                                  <a:rPr lang="en-US" b="1" i="1">
                                    <a:solidFill>
                                      <a:prstClr val="black"/>
                                    </a:solidFill>
                                    <a:latin typeface="Cambria Math"/>
                                  </a:rPr>
                                  <m:t>𝒌</m:t>
                                </m:r>
                              </m:sub>
                            </m:sSub>
                            <m:r>
                              <a:rPr lang="en-US" i="1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)</m:t>
                            </m:r>
                          </m:sup>
                        </m:sSup>
                      </m:num>
                      <m:den>
                        <m:nary>
                          <m:naryPr>
                            <m:limLoc m:val="undOvr"/>
                            <m:subHide m:val="on"/>
                            <m:supHide m:val="on"/>
                            <m:ctrlPr>
                              <a:rPr lang="en-US" i="1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</m:ctrlPr>
                          </m:naryPr>
                          <m:sub/>
                          <m:sup/>
                          <m:e>
                            <m:r>
                              <a:rPr lang="en-US" i="1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..</m:t>
                            </m:r>
                            <m:r>
                              <m:rPr>
                                <m:brk/>
                              </m:rPr>
                              <a:rPr lang="en-US" i="1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 </m:t>
                            </m:r>
                            <m:nary>
                              <m:naryPr>
                                <m:limLoc m:val="undOvr"/>
                                <m:subHide m:val="on"/>
                                <m:supHide m:val="on"/>
                                <m:ctrlPr>
                                  <a:rPr lang="en-US" i="1">
                                    <a:solidFill>
                                      <a:prstClr val="black"/>
                                    </a:solidFill>
                                    <a:latin typeface="Cambria Math"/>
                                  </a:rPr>
                                </m:ctrlPr>
                              </m:naryPr>
                              <m:sub/>
                              <m:sup/>
                              <m:e>
                                <m:sSup>
                                  <m:sSupPr>
                                    <m:ctrlPr>
                                      <a:rPr lang="el-GR" i="1">
                                        <a:solidFill>
                                          <a:prstClr val="black"/>
                                        </a:solidFill>
                                        <a:latin typeface="Cambria Math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i="1">
                                        <a:solidFill>
                                          <a:prstClr val="black"/>
                                        </a:solidFill>
                                        <a:latin typeface="Cambria Math"/>
                                      </a:rPr>
                                      <m:t>𝑒</m:t>
                                    </m:r>
                                  </m:e>
                                  <m:sup>
                                    <m:r>
                                      <a:rPr lang="en-US" i="1">
                                        <a:solidFill>
                                          <a:prstClr val="black"/>
                                        </a:solidFill>
                                        <a:latin typeface="Cambria Math"/>
                                      </a:rPr>
                                      <m:t>−</m:t>
                                    </m:r>
                                    <m:r>
                                      <a:rPr lang="en-US" i="1">
                                        <a:solidFill>
                                          <a:prstClr val="black"/>
                                        </a:solidFill>
                                        <a:latin typeface="Cambria Math"/>
                                      </a:rPr>
                                      <m:t>𝑆</m:t>
                                    </m:r>
                                    <m:r>
                                      <a:rPr lang="en-US" i="1">
                                        <a:solidFill>
                                          <a:prstClr val="black"/>
                                        </a:solidFill>
                                        <a:latin typeface="Cambria Math"/>
                                      </a:rPr>
                                      <m:t>(</m:t>
                                    </m:r>
                                    <m:sSub>
                                      <m:sSubPr>
                                        <m:ctrlPr>
                                          <a:rPr lang="en-US" b="1" i="1">
                                            <a:solidFill>
                                              <a:prstClr val="black"/>
                                            </a:solidFill>
                                            <a:latin typeface="Cambria Math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b="1" i="1">
                                            <a:solidFill>
                                              <a:prstClr val="black"/>
                                            </a:solidFill>
                                            <a:latin typeface="Cambria Math"/>
                                          </a:rPr>
                                          <m:t>𝒙</m:t>
                                        </m:r>
                                      </m:e>
                                      <m:sub>
                                        <m:r>
                                          <a:rPr lang="en-US" b="1" i="1">
                                            <a:solidFill>
                                              <a:prstClr val="black"/>
                                            </a:solidFill>
                                            <a:latin typeface="Cambria Math"/>
                                          </a:rPr>
                                          <m:t>𝒌</m:t>
                                        </m:r>
                                      </m:sub>
                                    </m:sSub>
                                    <m:r>
                                      <a:rPr lang="en-US" i="1">
                                        <a:solidFill>
                                          <a:prstClr val="black"/>
                                        </a:solidFill>
                                        <a:latin typeface="Cambria Math"/>
                                      </a:rPr>
                                      <m:t>)</m:t>
                                    </m:r>
                                  </m:sup>
                                </m:sSup>
                              </m:e>
                            </m:nary>
                          </m:e>
                        </m:nary>
                        <m:r>
                          <m:rPr>
                            <m:nor/>
                          </m:rPr>
                          <a:rPr lang="en-US" dirty="0">
                            <a:solidFill>
                              <a:prstClr val="black"/>
                            </a:solidFill>
                          </a:rPr>
                          <m:t>d</m:t>
                        </m:r>
                        <m:sSub>
                          <m:sSubPr>
                            <m:ctrlPr>
                              <a:rPr lang="en-US" i="1" dirty="0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sSup>
                              <m:sSupPr>
                                <m:ctrlPr>
                                  <a:rPr lang="en-US" i="1">
                                    <a:solidFill>
                                      <a:prstClr val="black"/>
                                    </a:solidFill>
                                    <a:latin typeface="Cambria Math"/>
                                  </a:rPr>
                                </m:ctrlPr>
                              </m:sSupPr>
                              <m:e>
                                <m:r>
                                  <a:rPr lang="en-US" i="1">
                                    <a:solidFill>
                                      <a:prstClr val="black"/>
                                    </a:solidFill>
                                    <a:latin typeface="Cambria Math"/>
                                  </a:rPr>
                                  <m:t>𝑥</m:t>
                                </m:r>
                              </m:e>
                              <m:sup>
                                <m:r>
                                  <a:rPr lang="en-US" i="1">
                                    <a:solidFill>
                                      <a:prstClr val="black"/>
                                    </a:solidFill>
                                    <a:latin typeface="Cambria Math"/>
                                  </a:rPr>
                                  <m:t>(</m:t>
                                </m:r>
                                <m:r>
                                  <a:rPr lang="en-US" i="1">
                                    <a:solidFill>
                                      <a:prstClr val="black"/>
                                    </a:solidFill>
                                    <a:latin typeface="Cambria Math"/>
                                  </a:rPr>
                                  <m:t>𝑘</m:t>
                                </m:r>
                                <m:r>
                                  <a:rPr lang="en-US" i="1">
                                    <a:solidFill>
                                      <a:prstClr val="black"/>
                                    </a:solidFill>
                                    <a:latin typeface="Cambria Math"/>
                                  </a:rPr>
                                  <m:t>)</m:t>
                                </m:r>
                              </m:sup>
                            </m:sSup>
                          </m:e>
                          <m:sub>
                            <m:r>
                              <a:rPr lang="en-US" i="1" dirty="0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1</m:t>
                            </m:r>
                          </m:sub>
                        </m:sSub>
                        <m:r>
                          <m:rPr>
                            <m:nor/>
                          </m:rPr>
                          <a:rPr lang="en-US" dirty="0">
                            <a:solidFill>
                              <a:prstClr val="black"/>
                            </a:solidFill>
                          </a:rPr>
                          <m:t> ..</m:t>
                        </m:r>
                        <m:r>
                          <m:rPr>
                            <m:nor/>
                          </m:rPr>
                          <a:rPr lang="en-US" dirty="0">
                            <a:solidFill>
                              <a:prstClr val="black"/>
                            </a:solidFill>
                          </a:rPr>
                          <m:t>d</m:t>
                        </m:r>
                        <m:sSub>
                          <m:sSubPr>
                            <m:ctrlPr>
                              <a:rPr lang="en-US" i="1" dirty="0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sSup>
                              <m:sSupPr>
                                <m:ctrlPr>
                                  <a:rPr lang="en-US" i="1">
                                    <a:solidFill>
                                      <a:prstClr val="black"/>
                                    </a:solidFill>
                                    <a:latin typeface="Cambria Math"/>
                                  </a:rPr>
                                </m:ctrlPr>
                              </m:sSupPr>
                              <m:e>
                                <m:r>
                                  <a:rPr lang="en-US" i="1">
                                    <a:solidFill>
                                      <a:prstClr val="black"/>
                                    </a:solidFill>
                                    <a:latin typeface="Cambria Math"/>
                                  </a:rPr>
                                  <m:t>𝑥</m:t>
                                </m:r>
                              </m:e>
                              <m:sup>
                                <m:r>
                                  <a:rPr lang="en-US" i="1">
                                    <a:solidFill>
                                      <a:prstClr val="black"/>
                                    </a:solidFill>
                                    <a:latin typeface="Cambria Math"/>
                                  </a:rPr>
                                  <m:t>(</m:t>
                                </m:r>
                                <m:r>
                                  <a:rPr lang="en-US" i="1">
                                    <a:solidFill>
                                      <a:prstClr val="black"/>
                                    </a:solidFill>
                                    <a:latin typeface="Cambria Math"/>
                                  </a:rPr>
                                  <m:t>𝑘</m:t>
                                </m:r>
                                <m:r>
                                  <a:rPr lang="en-US" i="1">
                                    <a:solidFill>
                                      <a:prstClr val="black"/>
                                    </a:solidFill>
                                    <a:latin typeface="Cambria Math"/>
                                  </a:rPr>
                                  <m:t>)</m:t>
                                </m:r>
                              </m:sup>
                            </m:sSup>
                          </m:e>
                          <m:sub>
                            <m:r>
                              <a:rPr lang="en-US" i="1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𝑁</m:t>
                            </m:r>
                          </m:sub>
                        </m:sSub>
                        <m:r>
                          <m:rPr>
                            <m:nor/>
                          </m:rPr>
                          <a:rPr lang="el-GR" dirty="0">
                            <a:solidFill>
                              <a:prstClr val="black"/>
                            </a:solidFill>
                          </a:rPr>
                          <m:t> </m:t>
                        </m:r>
                      </m:den>
                    </m:f>
                  </m:oMath>
                </a14:m>
                <a:r>
                  <a:rPr lang="en-US" dirty="0">
                    <a:solidFill>
                      <a:prstClr val="black"/>
                    </a:solidFill>
                  </a:rPr>
                  <a:t>       </a:t>
                </a:r>
                <a:r>
                  <a:rPr lang="en-US" dirty="0">
                    <a:solidFill>
                      <a:prstClr val="black"/>
                    </a:solidFill>
                    <a:ea typeface="Cambria Math" pitchFamily="18" charset="0"/>
                  </a:rPr>
                  <a:t>based on Boltzmann in the </a:t>
                </a:r>
                <a:r>
                  <a:rPr lang="en-US" dirty="0">
                    <a:solidFill>
                      <a:schemeClr val="accent1">
                        <a:lumMod val="50000"/>
                      </a:schemeClr>
                    </a:solidFill>
                    <a:ea typeface="Cambria Math" pitchFamily="18" charset="0"/>
                  </a:rPr>
                  <a:t>Euclidean time t=</a:t>
                </a:r>
                <a:r>
                  <a:rPr lang="el-GR" dirty="0">
                    <a:solidFill>
                      <a:schemeClr val="accent1">
                        <a:lumMod val="50000"/>
                      </a:schemeClr>
                    </a:solidFill>
                    <a:ea typeface="Cambria Math" pitchFamily="18" charset="0"/>
                  </a:rPr>
                  <a:t> </a:t>
                </a:r>
                <a:r>
                  <a:rPr lang="en-US" dirty="0" err="1">
                    <a:solidFill>
                      <a:schemeClr val="accent1">
                        <a:lumMod val="50000"/>
                      </a:schemeClr>
                    </a:solidFill>
                    <a:ea typeface="Cambria Math" pitchFamily="18" charset="0"/>
                  </a:rPr>
                  <a:t>i</a:t>
                </a:r>
                <a:r>
                  <a:rPr lang="el-GR" dirty="0">
                    <a:solidFill>
                      <a:schemeClr val="accent1">
                        <a:lumMod val="50000"/>
                      </a:schemeClr>
                    </a:solidFill>
                    <a:ea typeface="Cambria Math" pitchFamily="18" charset="0"/>
                  </a:rPr>
                  <a:t>τ</a:t>
                </a:r>
                <a:r>
                  <a:rPr lang="el-GR" dirty="0">
                    <a:solidFill>
                      <a:prstClr val="black"/>
                    </a:solidFill>
                    <a:ea typeface="Cambria Math" pitchFamily="18" charset="0"/>
                  </a:rPr>
                  <a:t>.</a:t>
                </a:r>
              </a:p>
              <a:p>
                <a:endParaRPr lang="en-US" dirty="0">
                  <a:solidFill>
                    <a:prstClr val="black"/>
                  </a:solidFill>
                  <a:ea typeface="Cambria Math" pitchFamily="18" charset="0"/>
                </a:endParaRPr>
              </a:p>
            </p:txBody>
          </p:sp>
        </mc:Choice>
        <mc:Fallback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4926" y="4187861"/>
                <a:ext cx="8371496" cy="892167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719403" y="4915064"/>
                <a:ext cx="10369152" cy="138871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>
                    <a:solidFill>
                      <a:prstClr val="black"/>
                    </a:solidFill>
                    <a:latin typeface="Cambria Math" pitchFamily="18" charset="0"/>
                    <a:ea typeface="Cambria Math" pitchFamily="18" charset="0"/>
                  </a:rPr>
                  <a:t> </a:t>
                </a:r>
                <a:r>
                  <a:rPr lang="en-US" i="1" dirty="0">
                    <a:solidFill>
                      <a:prstClr val="black"/>
                    </a:solidFill>
                    <a:ea typeface="Cambria Math" pitchFamily="18" charset="0"/>
                  </a:rPr>
                  <a:t>We need a method to estimate such quantities. Then by using Monte-Carlo, we take the average over all the paths:</a:t>
                </a:r>
              </a:p>
              <a:p>
                <a:pPr algn="ctr"/>
                <a:r>
                  <a:rPr lang="en-US" sz="2000" i="1" dirty="0" smtClean="0">
                    <a:solidFill>
                      <a:srgbClr val="F79646">
                        <a:lumMod val="75000"/>
                      </a:srgbClr>
                    </a:solidFill>
                    <a:latin typeface="Cambria Math" pitchFamily="18" charset="0"/>
                    <a:ea typeface="Cambria Math" pitchFamily="18" charset="0"/>
                  </a:rPr>
                  <a:t>&lt;A&gt;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000" i="1" smtClean="0">
                            <a:solidFill>
                              <a:srgbClr val="F79646">
                                <a:lumMod val="75000"/>
                              </a:srgbClr>
                            </a:solidFill>
                            <a:latin typeface="Cambria Math"/>
                            <a:ea typeface="Cambria Math" pitchFamily="18" charset="0"/>
                          </a:rPr>
                        </m:ctrlPr>
                      </m:fPr>
                      <m:num>
                        <m:r>
                          <a:rPr lang="en-US" sz="2000" i="1" smtClean="0">
                            <a:solidFill>
                              <a:srgbClr val="F79646">
                                <a:lumMod val="75000"/>
                              </a:srgbClr>
                            </a:solidFill>
                            <a:latin typeface="Cambria Math" panose="02040503050406030204" pitchFamily="18" charset="0"/>
                            <a:ea typeface="Cambria Math" pitchFamily="18" charset="0"/>
                          </a:rPr>
                          <m:t>1</m:t>
                        </m:r>
                      </m:num>
                      <m:den>
                        <m:r>
                          <a:rPr lang="en-US" sz="2000" i="1" smtClean="0">
                            <a:solidFill>
                              <a:srgbClr val="F79646">
                                <a:lumMod val="75000"/>
                              </a:srgbClr>
                            </a:solidFill>
                            <a:latin typeface="Cambria Math" panose="02040503050406030204" pitchFamily="18" charset="0"/>
                            <a:ea typeface="Cambria Math" pitchFamily="18" charset="0"/>
                          </a:rPr>
                          <m:t>𝑀</m:t>
                        </m:r>
                      </m:den>
                    </m:f>
                    <m:r>
                      <a:rPr lang="en-US" sz="2000" i="1" smtClean="0">
                        <a:solidFill>
                          <a:srgbClr val="F79646">
                            <a:lumMod val="75000"/>
                          </a:srgbClr>
                        </a:solidFill>
                        <a:latin typeface="Cambria Math" pitchFamily="18" charset="0"/>
                        <a:ea typeface="Cambria Math" pitchFamily="18" charset="0"/>
                      </a:rPr>
                      <m:t> </m:t>
                    </m:r>
                    <m:nary>
                      <m:naryPr>
                        <m:chr m:val="∑"/>
                        <m:ctrlPr>
                          <a:rPr lang="en-US" sz="2000" i="1" smtClean="0">
                            <a:solidFill>
                              <a:srgbClr val="F79646">
                                <a:lumMod val="75000"/>
                              </a:srgbClr>
                            </a:solidFill>
                            <a:latin typeface="Cambria Math"/>
                            <a:ea typeface="Cambria Math" pitchFamily="18" charset="0"/>
                          </a:rPr>
                        </m:ctrlPr>
                      </m:naryPr>
                      <m:sub>
                        <m:r>
                          <a:rPr lang="en-US" sz="2000" i="1" smtClean="0">
                            <a:solidFill>
                              <a:srgbClr val="F79646">
                                <a:lumMod val="75000"/>
                              </a:srgbClr>
                            </a:solidFill>
                            <a:latin typeface="Cambria Math" pitchFamily="18" charset="0"/>
                            <a:ea typeface="Cambria Math" pitchFamily="18" charset="0"/>
                          </a:rPr>
                          <m:t>𝑘</m:t>
                        </m:r>
                        <m:r>
                          <a:rPr lang="en-US" sz="2000" i="1" smtClean="0">
                            <a:solidFill>
                              <a:srgbClr val="F79646">
                                <a:lumMod val="75000"/>
                              </a:srgbClr>
                            </a:solidFill>
                            <a:latin typeface="Cambria Math" pitchFamily="18" charset="0"/>
                            <a:ea typeface="Cambria Math" pitchFamily="18" charset="0"/>
                          </a:rPr>
                          <m:t>=1</m:t>
                        </m:r>
                      </m:sub>
                      <m:sup>
                        <m:r>
                          <a:rPr lang="en-US" sz="2000" i="1" smtClean="0">
                            <a:solidFill>
                              <a:srgbClr val="F79646">
                                <a:lumMod val="75000"/>
                              </a:srgbClr>
                            </a:solidFill>
                            <a:latin typeface="Cambria Math" pitchFamily="18" charset="0"/>
                            <a:ea typeface="Cambria Math" pitchFamily="18" charset="0"/>
                          </a:rPr>
                          <m:t>𝑀</m:t>
                        </m:r>
                      </m:sup>
                      <m:e>
                        <m:r>
                          <a:rPr lang="en-US" sz="2000" i="1" smtClean="0">
                            <a:solidFill>
                              <a:srgbClr val="F79646">
                                <a:lumMod val="75000"/>
                              </a:srgbClr>
                            </a:solidFill>
                            <a:latin typeface="Cambria Math" pitchFamily="18" charset="0"/>
                            <a:ea typeface="Cambria Math" pitchFamily="18" charset="0"/>
                          </a:rPr>
                          <m:t>𝐴</m:t>
                        </m:r>
                        <m:r>
                          <a:rPr lang="en-US" sz="2000" b="1" i="1" smtClean="0">
                            <a:solidFill>
                              <a:srgbClr val="F79646">
                                <a:lumMod val="75000"/>
                              </a:srgbClr>
                            </a:solidFill>
                            <a:latin typeface="Cambria Math" pitchFamily="18" charset="0"/>
                            <a:ea typeface="Cambria Math" pitchFamily="18" charset="0"/>
                          </a:rPr>
                          <m:t>(</m:t>
                        </m:r>
                        <m:sSub>
                          <m:sSubPr>
                            <m:ctrlPr>
                              <a:rPr lang="en-US" sz="2000" b="1" i="1" smtClean="0">
                                <a:solidFill>
                                  <a:srgbClr val="F79646">
                                    <a:lumMod val="75000"/>
                                  </a:srgbClr>
                                </a:solidFill>
                                <a:latin typeface="Cambria Math"/>
                                <a:ea typeface="Cambria Math" pitchFamily="18" charset="0"/>
                              </a:rPr>
                            </m:ctrlPr>
                          </m:sSubPr>
                          <m:e>
                            <m:r>
                              <a:rPr lang="en-US" sz="2000" b="1" i="1" smtClean="0">
                                <a:solidFill>
                                  <a:srgbClr val="F79646">
                                    <a:lumMod val="75000"/>
                                  </a:srgbClr>
                                </a:solidFill>
                                <a:latin typeface="Cambria Math" pitchFamily="18" charset="0"/>
                                <a:ea typeface="Cambria Math" pitchFamily="18" charset="0"/>
                              </a:rPr>
                              <m:t>𝒙</m:t>
                            </m:r>
                          </m:e>
                          <m:sub>
                            <m:r>
                              <a:rPr lang="en-US" sz="2000" b="1" i="1" smtClean="0">
                                <a:solidFill>
                                  <a:srgbClr val="F79646">
                                    <a:lumMod val="75000"/>
                                  </a:srgbClr>
                                </a:solidFill>
                                <a:latin typeface="Cambria Math" pitchFamily="18" charset="0"/>
                                <a:ea typeface="Cambria Math" pitchFamily="18" charset="0"/>
                              </a:rPr>
                              <m:t>𝒌</m:t>
                            </m:r>
                          </m:sub>
                        </m:sSub>
                        <m:r>
                          <a:rPr lang="en-US" sz="2000" i="1" smtClean="0">
                            <a:solidFill>
                              <a:srgbClr val="F79646">
                                <a:lumMod val="75000"/>
                              </a:srgbClr>
                            </a:solidFill>
                            <a:latin typeface="Cambria Math" pitchFamily="18" charset="0"/>
                            <a:ea typeface="Cambria Math" pitchFamily="18" charset="0"/>
                          </a:rPr>
                          <m:t>)</m:t>
                        </m:r>
                      </m:e>
                    </m:nary>
                  </m:oMath>
                </a14:m>
                <a:endParaRPr lang="en-US" sz="2000" i="1" dirty="0" smtClean="0">
                  <a:solidFill>
                    <a:srgbClr val="F79646">
                      <a:lumMod val="75000"/>
                    </a:srgbClr>
                  </a:solidFill>
                  <a:latin typeface="Cambria Math" pitchFamily="18" charset="0"/>
                  <a:ea typeface="Cambria Math" pitchFamily="18" charset="0"/>
                </a:endParaRPr>
              </a:p>
              <a:p>
                <a:r>
                  <a:rPr lang="en-US" i="1" dirty="0">
                    <a:solidFill>
                      <a:prstClr val="black"/>
                    </a:solidFill>
                    <a:ea typeface="Cambria Math" pitchFamily="18" charset="0"/>
                  </a:rPr>
                  <a:t>M is the number of the paths we want to generate </a:t>
                </a:r>
                <a:r>
                  <a:rPr lang="en-US" sz="2000" i="1" dirty="0" smtClean="0">
                    <a:solidFill>
                      <a:prstClr val="black"/>
                    </a:solidFill>
                    <a:latin typeface="Cambria Math" pitchFamily="18" charset="0"/>
                    <a:ea typeface="Cambria Math" pitchFamily="18" charset="0"/>
                  </a:rPr>
                  <a:t>.</a:t>
                </a:r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9403" y="4915064"/>
                <a:ext cx="10369152" cy="1388713"/>
              </a:xfrm>
              <a:prstGeom prst="rect">
                <a:avLst/>
              </a:prstGeom>
              <a:blipFill rotWithShape="0">
                <a:blip r:embed="rId6"/>
                <a:stretch>
                  <a:fillRect l="-470" t="-2193" b="-25877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69943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en-US" b="1" u="sng" dirty="0" smtClean="0"/>
              <a:t>Markov Process</a:t>
            </a:r>
            <a:endParaRPr lang="el-GR" b="1" u="sng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845127" y="1854561"/>
                <a:ext cx="10515600" cy="4351337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US" dirty="0" smtClean="0"/>
                  <a:t> </a:t>
                </a:r>
                <a:r>
                  <a:rPr lang="el-GR" sz="2400" dirty="0">
                    <a:ea typeface="Cambria Math" pitchFamily="18" charset="0"/>
                  </a:rPr>
                  <a:t>Ε</a:t>
                </a:r>
                <a:r>
                  <a:rPr lang="en-US" sz="2400" dirty="0" err="1" smtClean="0">
                    <a:ea typeface="Cambria Math" pitchFamily="18" charset="0"/>
                  </a:rPr>
                  <a:t>nsures</a:t>
                </a:r>
                <a:r>
                  <a:rPr lang="en-US" sz="2400" dirty="0" smtClean="0">
                    <a:ea typeface="Cambria Math" pitchFamily="18" charset="0"/>
                  </a:rPr>
                  <a:t> the “</a:t>
                </a:r>
                <a:r>
                  <a:rPr lang="en-US" sz="2400" u="sng" dirty="0" smtClean="0">
                    <a:solidFill>
                      <a:schemeClr val="accent6">
                        <a:lumMod val="75000"/>
                      </a:schemeClr>
                    </a:solidFill>
                    <a:ea typeface="Cambria Math" pitchFamily="18" charset="0"/>
                  </a:rPr>
                  <a:t>importance sampling</a:t>
                </a:r>
                <a:r>
                  <a:rPr lang="en-US" sz="2400" dirty="0" smtClean="0">
                    <a:ea typeface="Cambria Math" pitchFamily="18" charset="0"/>
                  </a:rPr>
                  <a:t>”. It is used to</a:t>
                </a:r>
                <a:r>
                  <a:rPr lang="el-GR" sz="2400" dirty="0" smtClean="0">
                    <a:ea typeface="Cambria Math" pitchFamily="18" charset="0"/>
                  </a:rPr>
                  <a:t>:</a:t>
                </a:r>
                <a:endParaRPr lang="en-US" sz="2400" dirty="0" smtClean="0">
                  <a:ea typeface="Cambria Math" pitchFamily="18" charset="0"/>
                </a:endParaRPr>
              </a:p>
              <a:p>
                <a:pPr marL="0" indent="0">
                  <a:buNone/>
                </a:pPr>
                <a:r>
                  <a:rPr lang="en-US" sz="2400" dirty="0" smtClean="0">
                    <a:solidFill>
                      <a:srgbClr val="FF0000"/>
                    </a:solidFill>
                    <a:ea typeface="Cambria Math" pitchFamily="18" charset="0"/>
                  </a:rPr>
                  <a:t>a)</a:t>
                </a:r>
                <a:r>
                  <a:rPr lang="en-US" sz="2400" dirty="0" smtClean="0">
                    <a:solidFill>
                      <a:schemeClr val="accent6">
                        <a:lumMod val="75000"/>
                      </a:schemeClr>
                    </a:solidFill>
                    <a:ea typeface="Cambria Math" pitchFamily="18" charset="0"/>
                  </a:rPr>
                  <a:t>generate M configurations (paths)</a:t>
                </a:r>
              </a:p>
              <a:p>
                <a:pPr marL="0" indent="0">
                  <a:buNone/>
                </a:pPr>
                <a:r>
                  <a:rPr lang="en-US" sz="2400" dirty="0" smtClean="0">
                    <a:solidFill>
                      <a:srgbClr val="FF0000"/>
                    </a:solidFill>
                    <a:ea typeface="Cambria Math" pitchFamily="18" charset="0"/>
                  </a:rPr>
                  <a:t>b)</a:t>
                </a:r>
                <a:r>
                  <a:rPr lang="en-US" sz="2400" dirty="0" smtClean="0">
                    <a:ea typeface="Cambria Math" pitchFamily="18" charset="0"/>
                  </a:rPr>
                  <a:t>when M &gt;&gt; 0 </a:t>
                </a:r>
                <a:r>
                  <a:rPr lang="en-US" sz="2400" dirty="0" smtClean="0">
                    <a:solidFill>
                      <a:srgbClr val="FF0000"/>
                    </a:solidFill>
                    <a:ea typeface="Cambria Math" pitchFamily="18" charset="0"/>
                  </a:rPr>
                  <a:t> </a:t>
                </a:r>
                <a:r>
                  <a:rPr lang="en-US" sz="2400" dirty="0" smtClean="0">
                    <a:ea typeface="Cambria Math" pitchFamily="18" charset="0"/>
                  </a:rPr>
                  <a:t>the probability of the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l-GR" sz="2400" b="0" i="1" smtClean="0">
                            <a:latin typeface="Cambria Math"/>
                            <a:ea typeface="Cambria Math" pitchFamily="18" charset="0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latin typeface="Cambria Math"/>
                            <a:ea typeface="Cambria Math" pitchFamily="18" charset="0"/>
                          </a:rPr>
                          <m:t>𝑘</m:t>
                        </m:r>
                      </m:e>
                      <m:sup>
                        <m:r>
                          <a:rPr lang="en-US" sz="2400" b="0" i="1" smtClean="0">
                            <a:latin typeface="Cambria Math"/>
                            <a:ea typeface="Cambria Math" pitchFamily="18" charset="0"/>
                          </a:rPr>
                          <m:t>𝑡h</m:t>
                        </m:r>
                      </m:sup>
                    </m:sSup>
                  </m:oMath>
                </a14:m>
                <a:r>
                  <a:rPr lang="en-US" sz="2400" dirty="0" smtClean="0">
                    <a:ea typeface="Cambria Math" pitchFamily="18" charset="0"/>
                  </a:rPr>
                  <a:t> configuration to occur </a:t>
                </a:r>
                <a:r>
                  <a:rPr lang="en-US" sz="2400" dirty="0" smtClean="0">
                    <a:solidFill>
                      <a:schemeClr val="accent3">
                        <a:lumMod val="75000"/>
                      </a:schemeClr>
                    </a:solidFill>
                    <a:ea typeface="Cambria Math" pitchFamily="18" charset="0"/>
                  </a:rPr>
                  <a:t>is </a:t>
                </a:r>
                <a:r>
                  <a:rPr lang="en-US" sz="2400" dirty="0" smtClean="0">
                    <a:solidFill>
                      <a:schemeClr val="accent6">
                        <a:lumMod val="75000"/>
                      </a:schemeClr>
                    </a:solidFill>
                    <a:ea typeface="Cambria Math" pitchFamily="18" charset="0"/>
                  </a:rPr>
                  <a:t>P(</a:t>
                </a:r>
                <a:r>
                  <a:rPr lang="en-US" sz="2400" dirty="0" err="1" smtClean="0">
                    <a:solidFill>
                      <a:schemeClr val="accent6">
                        <a:lumMod val="75000"/>
                      </a:schemeClr>
                    </a:solidFill>
                    <a:ea typeface="Cambria Math" pitchFamily="18" charset="0"/>
                  </a:rPr>
                  <a:t>eq</a:t>
                </a:r>
                <a:r>
                  <a:rPr lang="en-US" sz="2400" dirty="0" smtClean="0">
                    <a:solidFill>
                      <a:schemeClr val="accent6">
                        <a:lumMod val="75000"/>
                      </a:schemeClr>
                    </a:solidFill>
                    <a:ea typeface="Cambria Math" pitchFamily="18" charset="0"/>
                  </a:rPr>
                  <a:t>)  </a:t>
                </a:r>
                <a:r>
                  <a:rPr lang="en-US" sz="2400" dirty="0" smtClean="0">
                    <a:solidFill>
                      <a:schemeClr val="accent3">
                        <a:lumMod val="75000"/>
                      </a:schemeClr>
                    </a:solidFill>
                    <a:ea typeface="Cambria Math" pitchFamily="18" charset="0"/>
                  </a:rPr>
                  <a:t>          </a:t>
                </a:r>
              </a:p>
              <a:p>
                <a:pPr marL="0" indent="0">
                  <a:buNone/>
                </a:pPr>
                <a:r>
                  <a:rPr lang="en-US" sz="2400" dirty="0" smtClean="0">
                    <a:solidFill>
                      <a:schemeClr val="accent3">
                        <a:lumMod val="75000"/>
                      </a:schemeClr>
                    </a:solidFill>
                    <a:ea typeface="Cambria Math" pitchFamily="18" charset="0"/>
                  </a:rPr>
                  <a:t>       </a:t>
                </a:r>
                <a:r>
                  <a:rPr lang="en-US" sz="2400" dirty="0" smtClean="0">
                    <a:ea typeface="Cambria Math" pitchFamily="18" charset="0"/>
                  </a:rPr>
                  <a:t>(exactly what we wanted !! )</a:t>
                </a:r>
              </a:p>
              <a:p>
                <a:pPr marL="0" indent="0">
                  <a:buNone/>
                </a:pPr>
                <a:r>
                  <a:rPr lang="en-US" sz="2400" dirty="0" smtClean="0"/>
                  <a:t>                                     </a:t>
                </a:r>
              </a:p>
              <a:p>
                <a:pPr marL="0" indent="0">
                  <a:buNone/>
                </a:pPr>
                <a:r>
                  <a:rPr lang="en-US" sz="2400" dirty="0" smtClean="0"/>
                  <a:t>                                         </a:t>
                </a:r>
                <a:r>
                  <a:rPr lang="en-US" sz="2800" b="1" dirty="0" err="1" smtClean="0"/>
                  <a:t>W</a:t>
                </a:r>
                <a:r>
                  <a:rPr lang="en-US" sz="1600" b="1" dirty="0" err="1" smtClean="0"/>
                  <a:t>ij</a:t>
                </a:r>
                <a:endParaRPr lang="en-US" sz="2800" b="1" dirty="0"/>
              </a:p>
              <a:p>
                <a:pPr marL="0" indent="0">
                  <a:buNone/>
                </a:pPr>
                <a:r>
                  <a:rPr lang="en-US" sz="2400" dirty="0" smtClean="0"/>
                  <a:t>  		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en-US" sz="2400" b="0" i="1" smtClean="0">
                            <a:latin typeface="Cambria Math"/>
                          </a:rPr>
                          <m:t>𝑖</m:t>
                        </m:r>
                      </m:sub>
                    </m:sSub>
                    <m:sSub>
                      <m:sSubPr>
                        <m:ctrlPr>
                          <a:rPr lang="en-US" sz="240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/>
                          </a:rPr>
                          <m:t>                             </m:t>
                        </m:r>
                        <m:r>
                          <a:rPr lang="en-US" sz="2400" b="0" i="1" smtClean="0"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en-US" sz="2400" b="0" i="1" smtClean="0">
                            <a:latin typeface="Cambria Math"/>
                          </a:rPr>
                          <m:t>𝑗</m:t>
                        </m:r>
                      </m:sub>
                    </m:sSub>
                  </m:oMath>
                </a14:m>
                <a:endParaRPr lang="el-GR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45127" y="1854561"/>
                <a:ext cx="10515600" cy="4351337"/>
              </a:xfrm>
              <a:blipFill rotWithShape="1">
                <a:blip r:embed="rId2"/>
                <a:stretch>
                  <a:fillRect l="-928" t="-980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Right Arrow 3"/>
          <p:cNvSpPr/>
          <p:nvPr/>
        </p:nvSpPr>
        <p:spPr>
          <a:xfrm>
            <a:off x="3067086" y="4808223"/>
            <a:ext cx="1897859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>
              <a:solidFill>
                <a:prstClr val="white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19404" y="5085201"/>
            <a:ext cx="102731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prstClr val="black"/>
                </a:solidFill>
                <a:ea typeface="Cambria Math" pitchFamily="18" charset="0"/>
              </a:rPr>
              <a:t>Probing </a:t>
            </a:r>
            <a:r>
              <a:rPr lang="en-US" sz="2400" dirty="0" smtClean="0">
                <a:solidFill>
                  <a:srgbClr val="9BBB59">
                    <a:lumMod val="75000"/>
                  </a:srgbClr>
                </a:solidFill>
                <a:ea typeface="Cambria Math" pitchFamily="18" charset="0"/>
              </a:rPr>
              <a:t>successively</a:t>
            </a:r>
            <a:r>
              <a:rPr lang="en-US" sz="2400" dirty="0" smtClean="0">
                <a:solidFill>
                  <a:prstClr val="black"/>
                </a:solidFill>
                <a:ea typeface="Cambria Math" pitchFamily="18" charset="0"/>
              </a:rPr>
              <a:t> ( one coordinate at a time)  all coordinates </a:t>
            </a:r>
            <a:r>
              <a:rPr lang="en-US" sz="2400" dirty="0" smtClean="0">
                <a:solidFill>
                  <a:srgbClr val="9BBB59">
                    <a:lumMod val="75000"/>
                  </a:srgbClr>
                </a:solidFill>
                <a:ea typeface="Cambria Math" pitchFamily="18" charset="0"/>
              </a:rPr>
              <a:t>many times</a:t>
            </a:r>
            <a:r>
              <a:rPr lang="en-US" sz="2400" dirty="0" smtClean="0">
                <a:solidFill>
                  <a:prstClr val="black"/>
                </a:solidFill>
                <a:ea typeface="Cambria Math" pitchFamily="18" charset="0"/>
              </a:rPr>
              <a:t>. </a:t>
            </a:r>
            <a:endParaRPr lang="el-GR" sz="2400" dirty="0">
              <a:solidFill>
                <a:prstClr val="black"/>
              </a:solidFill>
              <a:ea typeface="Cambria Math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6154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en-US" b="1" u="sng" dirty="0" smtClean="0"/>
              <a:t>Metropolis Algorithm</a:t>
            </a:r>
            <a:endParaRPr lang="el-GR" b="1" u="sng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Autofit/>
              </a:bodyPr>
              <a:lstStyle/>
              <a:p>
                <a:pPr marL="0" indent="0">
                  <a:buNone/>
                </a:pPr>
                <a:r>
                  <a:rPr lang="en-US" sz="1600" dirty="0" smtClean="0">
                    <a:latin typeface="Cambria Math" pitchFamily="18" charset="0"/>
                    <a:ea typeface="Cambria Math" pitchFamily="18" charset="0"/>
                  </a:rPr>
                  <a:t> </a:t>
                </a:r>
                <a:r>
                  <a:rPr lang="en-US" sz="2000" dirty="0">
                    <a:ea typeface="Cambria Math" pitchFamily="18" charset="0"/>
                  </a:rPr>
                  <a:t>P</a:t>
                </a:r>
                <a:r>
                  <a:rPr lang="en-US" sz="2000" dirty="0" smtClean="0">
                    <a:ea typeface="Cambria Math" pitchFamily="18" charset="0"/>
                  </a:rPr>
                  <a:t>eaks a form  of </a:t>
                </a:r>
                <a:r>
                  <a:rPr lang="en-US" sz="2000" b="1" dirty="0" smtClean="0">
                    <a:ea typeface="Cambria Math" pitchFamily="18" charset="0"/>
                  </a:rPr>
                  <a:t>W</a:t>
                </a:r>
                <a:r>
                  <a:rPr lang="en-US" sz="2000" dirty="0" smtClean="0">
                    <a:ea typeface="Cambria Math" pitchFamily="18" charset="0"/>
                  </a:rPr>
                  <a:t> ( transitional operator ).</a:t>
                </a:r>
              </a:p>
              <a:p>
                <a:pPr marL="0" indent="0">
                  <a:buNone/>
                </a:pPr>
                <a:endParaRPr lang="en-US" sz="2000" dirty="0" smtClean="0">
                  <a:ea typeface="Cambria Math" pitchFamily="18" charset="0"/>
                </a:endParaRPr>
              </a:p>
              <a:p>
                <a:r>
                  <a:rPr lang="en-US" sz="2000" dirty="0">
                    <a:ea typeface="Cambria Math" pitchFamily="18" charset="0"/>
                  </a:rPr>
                  <a:t> I</a:t>
                </a:r>
                <a:r>
                  <a:rPr lang="en-US" sz="2000" dirty="0" smtClean="0">
                    <a:ea typeface="Cambria Math" pitchFamily="18" charset="0"/>
                  </a:rPr>
                  <a:t>t is a 2 steps procedure so as to  update </a:t>
                </a:r>
                <a:r>
                  <a:rPr lang="en-US" sz="2000" u="sng" dirty="0" smtClean="0">
                    <a:solidFill>
                      <a:schemeClr val="accent1">
                        <a:lumMod val="75000"/>
                      </a:schemeClr>
                    </a:solidFill>
                    <a:ea typeface="Cambria Math" pitchFamily="18" charset="0"/>
                  </a:rPr>
                  <a:t>each coordinate</a:t>
                </a:r>
                <a:r>
                  <a:rPr lang="en-US" sz="2000" dirty="0" smtClean="0">
                    <a:solidFill>
                      <a:schemeClr val="accent1">
                        <a:lumMod val="75000"/>
                      </a:schemeClr>
                    </a:solidFill>
                    <a:ea typeface="Cambria Math" pitchFamily="18" charset="0"/>
                  </a:rPr>
                  <a:t>:</a:t>
                </a:r>
              </a:p>
              <a:p>
                <a:pPr marL="0" indent="0">
                  <a:buNone/>
                </a:pPr>
                <a:r>
                  <a:rPr lang="en-US" sz="2000" b="1" dirty="0">
                    <a:ea typeface="Cambria Math" pitchFamily="18" charset="0"/>
                  </a:rPr>
                  <a:t>	</a:t>
                </a:r>
                <a:r>
                  <a:rPr lang="en-US" sz="2000" b="1" dirty="0" smtClean="0">
                    <a:ea typeface="Cambria Math" pitchFamily="18" charset="0"/>
                  </a:rPr>
                  <a:t>1)</a:t>
                </a:r>
                <a:r>
                  <a:rPr lang="en-US" sz="2000" dirty="0" smtClean="0">
                    <a:ea typeface="Cambria Math" pitchFamily="18" charset="0"/>
                  </a:rPr>
                  <a:t>We propose a new value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 dirty="0" smtClean="0">
                            <a:solidFill>
                              <a:srgbClr val="FF0000"/>
                            </a:solidFill>
                            <a:latin typeface="Cambria Math"/>
                            <a:ea typeface="Cambria Math" pitchFamily="18" charset="0"/>
                          </a:rPr>
                        </m:ctrlPr>
                      </m:sSubPr>
                      <m:e>
                        <m:sSup>
                          <m:sSupPr>
                            <m:ctrlPr>
                              <a:rPr lang="en-US" sz="2000" i="1">
                                <a:solidFill>
                                  <a:srgbClr val="FF0000"/>
                                </a:solidFill>
                                <a:latin typeface="Cambria Math"/>
                                <a:ea typeface="Cambria Math" pitchFamily="18" charset="0"/>
                              </a:rPr>
                            </m:ctrlPr>
                          </m:sSupPr>
                          <m:e>
                            <m:r>
                              <a:rPr lang="en-US" sz="2000" i="1">
                                <a:solidFill>
                                  <a:srgbClr val="FF0000"/>
                                </a:solidFill>
                                <a:latin typeface="Cambria Math"/>
                                <a:ea typeface="Cambria Math" pitchFamily="18" charset="0"/>
                              </a:rPr>
                              <m:t>𝑥</m:t>
                            </m:r>
                            <m:r>
                              <a:rPr lang="en-US" sz="2000" i="1">
                                <a:solidFill>
                                  <a:srgbClr val="FF0000"/>
                                </a:solidFill>
                                <a:latin typeface="Cambria Math"/>
                                <a:ea typeface="Cambria Math" pitchFamily="18" charset="0"/>
                              </a:rPr>
                              <m:t>′</m:t>
                            </m:r>
                          </m:e>
                          <m:sup>
                            <m:r>
                              <a:rPr lang="en-US" sz="2000" i="1">
                                <a:solidFill>
                                  <a:srgbClr val="FF0000"/>
                                </a:solidFill>
                                <a:latin typeface="Cambria Math"/>
                                <a:ea typeface="Cambria Math" pitchFamily="18" charset="0"/>
                              </a:rPr>
                              <m:t>(</m:t>
                            </m:r>
                            <m:r>
                              <a:rPr lang="en-US" sz="2000" i="1">
                                <a:solidFill>
                                  <a:srgbClr val="FF0000"/>
                                </a:solidFill>
                                <a:latin typeface="Cambria Math"/>
                                <a:ea typeface="Cambria Math" pitchFamily="18" charset="0"/>
                              </a:rPr>
                              <m:t>𝑘</m:t>
                            </m:r>
                            <m:r>
                              <a:rPr lang="en-US" sz="2000" i="1">
                                <a:solidFill>
                                  <a:srgbClr val="FF0000"/>
                                </a:solidFill>
                                <a:latin typeface="Cambria Math"/>
                                <a:ea typeface="Cambria Math" pitchFamily="18" charset="0"/>
                              </a:rPr>
                              <m:t>)</m:t>
                            </m:r>
                          </m:sup>
                        </m:sSup>
                      </m:e>
                      <m:sub>
                        <m:r>
                          <a:rPr lang="en-US" sz="2000" b="0" i="1" dirty="0" smtClean="0">
                            <a:solidFill>
                              <a:srgbClr val="FF0000"/>
                            </a:solidFill>
                            <a:latin typeface="Cambria Math"/>
                            <a:ea typeface="Cambria Math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sz="2000" dirty="0" smtClean="0">
                    <a:ea typeface="Cambria Math" pitchFamily="18" charset="0"/>
                  </a:rPr>
                  <a:t>.</a:t>
                </a:r>
              </a:p>
              <a:p>
                <a:pPr marL="0" indent="0">
                  <a:lnSpc>
                    <a:spcPct val="150000"/>
                  </a:lnSpc>
                  <a:buNone/>
                </a:pPr>
                <a:r>
                  <a:rPr lang="en-US" sz="2000" b="1" dirty="0" smtClean="0">
                    <a:ea typeface="Cambria Math" pitchFamily="18" charset="0"/>
                  </a:rPr>
                  <a:t>	2) </a:t>
                </a:r>
                <a:r>
                  <a:rPr lang="en-US" sz="2000" dirty="0" smtClean="0">
                    <a:solidFill>
                      <a:srgbClr val="FF0000"/>
                    </a:solidFill>
                    <a:ea typeface="Cambria Math" pitchFamily="18" charset="0"/>
                  </a:rPr>
                  <a:t>acceptance/ rejection </a:t>
                </a:r>
                <a:r>
                  <a:rPr lang="en-US" sz="2000" dirty="0" smtClean="0">
                    <a:ea typeface="Cambria Math" pitchFamily="18" charset="0"/>
                  </a:rPr>
                  <a:t>method to ensure that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 dirty="0">
                            <a:latin typeface="Cambria Math"/>
                            <a:ea typeface="Cambria Math" pitchFamily="18" charset="0"/>
                          </a:rPr>
                        </m:ctrlPr>
                      </m:sSubPr>
                      <m:e>
                        <m:sSup>
                          <m:sSupPr>
                            <m:ctrlPr>
                              <a:rPr lang="en-US" sz="2000" i="1">
                                <a:latin typeface="Cambria Math"/>
                                <a:ea typeface="Cambria Math" pitchFamily="18" charset="0"/>
                              </a:rPr>
                            </m:ctrlPr>
                          </m:sSupPr>
                          <m:e>
                            <m:r>
                              <a:rPr lang="en-US" sz="2000" i="1">
                                <a:latin typeface="Cambria Math"/>
                                <a:ea typeface="Cambria Math" pitchFamily="18" charset="0"/>
                              </a:rPr>
                              <m:t>𝑥</m:t>
                            </m:r>
                            <m:r>
                              <a:rPr lang="en-US" sz="2000" i="1">
                                <a:latin typeface="Cambria Math"/>
                                <a:ea typeface="Cambria Math" pitchFamily="18" charset="0"/>
                              </a:rPr>
                              <m:t>′</m:t>
                            </m:r>
                          </m:e>
                          <m:sup>
                            <m:r>
                              <a:rPr lang="en-US" sz="2000" i="1">
                                <a:latin typeface="Cambria Math"/>
                                <a:ea typeface="Cambria Math" pitchFamily="18" charset="0"/>
                              </a:rPr>
                              <m:t>(</m:t>
                            </m:r>
                            <m:r>
                              <a:rPr lang="en-US" sz="2000" i="1">
                                <a:latin typeface="Cambria Math"/>
                                <a:ea typeface="Cambria Math" pitchFamily="18" charset="0"/>
                              </a:rPr>
                              <m:t>𝑘</m:t>
                            </m:r>
                            <m:r>
                              <a:rPr lang="en-US" sz="2000" i="1">
                                <a:latin typeface="Cambria Math"/>
                                <a:ea typeface="Cambria Math" pitchFamily="18" charset="0"/>
                              </a:rPr>
                              <m:t>)</m:t>
                            </m:r>
                          </m:sup>
                        </m:sSup>
                      </m:e>
                      <m:sub>
                        <m:r>
                          <a:rPr lang="en-US" sz="2000" b="0" i="1" smtClean="0">
                            <a:latin typeface="Cambria Math"/>
                            <a:ea typeface="Cambria Math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sz="2000" dirty="0" smtClean="0">
                    <a:ea typeface="Cambria Math" pitchFamily="18" charset="0"/>
                  </a:rPr>
                  <a:t> has the right distribution.</a:t>
                </a:r>
              </a:p>
              <a:p>
                <a:pPr>
                  <a:lnSpc>
                    <a:spcPct val="150000"/>
                  </a:lnSpc>
                </a:pPr>
                <a:r>
                  <a:rPr lang="en-US" sz="2000" dirty="0" smtClean="0">
                    <a:ea typeface="Cambria Math" pitchFamily="18" charset="0"/>
                  </a:rPr>
                  <a:t>Now the path has changed !!</a:t>
                </a:r>
              </a:p>
              <a:p>
                <a:pPr marL="0" indent="0">
                  <a:buNone/>
                </a:pPr>
                <a:r>
                  <a:rPr lang="en-US" sz="2000" dirty="0" smtClean="0">
                    <a:ea typeface="Cambria Math" pitchFamily="18" charset="0"/>
                  </a:rPr>
                  <a:t>       For </a:t>
                </a:r>
                <a:r>
                  <a:rPr lang="en-US" sz="2000" dirty="0">
                    <a:ea typeface="Cambria Math" pitchFamily="18" charset="0"/>
                  </a:rPr>
                  <a:t>every </a:t>
                </a:r>
                <a:r>
                  <a:rPr lang="en-US" sz="2000" b="1" u="sng" dirty="0" smtClean="0">
                    <a:ea typeface="Cambria Math" pitchFamily="18" charset="0"/>
                  </a:rPr>
                  <a:t>new</a:t>
                </a:r>
                <a:r>
                  <a:rPr lang="en-US" sz="2000" dirty="0" smtClean="0">
                    <a:ea typeface="Cambria Math" pitchFamily="18" charset="0"/>
                  </a:rPr>
                  <a:t> path </a:t>
                </a:r>
                <a:r>
                  <a:rPr lang="en-US" sz="2000" dirty="0">
                    <a:ea typeface="Cambria Math" pitchFamily="18" charset="0"/>
                  </a:rPr>
                  <a:t>we measure the </a:t>
                </a:r>
                <a:r>
                  <a:rPr lang="en-US" sz="2000" dirty="0">
                    <a:solidFill>
                      <a:srgbClr val="FF0000"/>
                    </a:solidFill>
                    <a:ea typeface="Cambria Math" pitchFamily="18" charset="0"/>
                  </a:rPr>
                  <a:t>observable A</a:t>
                </a:r>
                <a:r>
                  <a:rPr lang="en-US" sz="2000" dirty="0" smtClean="0">
                    <a:ea typeface="Cambria Math" pitchFamily="18" charset="0"/>
                  </a:rPr>
                  <a:t>.</a:t>
                </a:r>
              </a:p>
              <a:p>
                <a:pPr marL="0" indent="0">
                  <a:buNone/>
                </a:pPr>
                <a:endParaRPr lang="en-US" sz="2000" dirty="0" smtClean="0">
                  <a:ea typeface="Cambria Math" pitchFamily="18" charset="0"/>
                </a:endParaRPr>
              </a:p>
              <a:p>
                <a:r>
                  <a:rPr lang="en-US" sz="2000" dirty="0">
                    <a:ea typeface="Cambria Math" pitchFamily="18" charset="0"/>
                  </a:rPr>
                  <a:t>We </a:t>
                </a:r>
                <a:r>
                  <a:rPr lang="en-US" sz="2000" u="sng" dirty="0">
                    <a:solidFill>
                      <a:schemeClr val="accent1">
                        <a:lumMod val="75000"/>
                      </a:schemeClr>
                    </a:solidFill>
                    <a:ea typeface="Cambria Math" pitchFamily="18" charset="0"/>
                  </a:rPr>
                  <a:t>repeat</a:t>
                </a:r>
                <a:r>
                  <a:rPr lang="en-US" sz="2000" dirty="0">
                    <a:ea typeface="Cambria Math" pitchFamily="18" charset="0"/>
                  </a:rPr>
                  <a:t> for as many times as </a:t>
                </a:r>
                <a:r>
                  <a:rPr lang="en-US" sz="2000" u="sng" dirty="0">
                    <a:solidFill>
                      <a:schemeClr val="accent1">
                        <a:lumMod val="75000"/>
                      </a:schemeClr>
                    </a:solidFill>
                    <a:ea typeface="Cambria Math" pitchFamily="18" charset="0"/>
                  </a:rPr>
                  <a:t>the number </a:t>
                </a:r>
                <a:r>
                  <a:rPr lang="en-US" sz="2000" u="sng" dirty="0" smtClean="0">
                    <a:solidFill>
                      <a:schemeClr val="accent1">
                        <a:lumMod val="75000"/>
                      </a:schemeClr>
                    </a:solidFill>
                    <a:ea typeface="Cambria Math" pitchFamily="18" charset="0"/>
                  </a:rPr>
                  <a:t>M </a:t>
                </a:r>
                <a:r>
                  <a:rPr lang="en-US" sz="2000" dirty="0">
                    <a:ea typeface="Cambria Math" pitchFamily="18" charset="0"/>
                  </a:rPr>
                  <a:t>of the paths we want to </a:t>
                </a:r>
                <a:r>
                  <a:rPr lang="en-US" sz="2000" dirty="0" smtClean="0">
                    <a:ea typeface="Cambria Math" pitchFamily="18" charset="0"/>
                  </a:rPr>
                  <a:t>generate. </a:t>
                </a:r>
                <a:r>
                  <a:rPr lang="en-US" sz="2000" dirty="0">
                    <a:ea typeface="Cambria Math" pitchFamily="18" charset="0"/>
                  </a:rPr>
                  <a:t>Then we take the </a:t>
                </a:r>
                <a:r>
                  <a:rPr lang="en-US" sz="2000" dirty="0" smtClean="0">
                    <a:ea typeface="Cambria Math" pitchFamily="18" charset="0"/>
                  </a:rPr>
                  <a:t>Monte- Carlo average </a:t>
                </a:r>
                <a:r>
                  <a:rPr lang="en-US" sz="2000" dirty="0">
                    <a:ea typeface="Cambria Math" pitchFamily="18" charset="0"/>
                  </a:rPr>
                  <a:t>over all the </a:t>
                </a:r>
                <a:r>
                  <a:rPr lang="en-US" sz="2000" dirty="0" smtClean="0">
                    <a:ea typeface="Cambria Math" pitchFamily="18" charset="0"/>
                  </a:rPr>
                  <a:t>paths</a:t>
                </a:r>
                <a:r>
                  <a:rPr lang="en-US" sz="2000" dirty="0" smtClean="0">
                    <a:latin typeface="Cambria Math" pitchFamily="18" charset="0"/>
                    <a:ea typeface="Cambria Math" pitchFamily="18" charset="0"/>
                  </a:rPr>
                  <a:t>  </a:t>
                </a:r>
                <a:r>
                  <a:rPr lang="en-US" sz="2000" i="1" dirty="0" smtClean="0">
                    <a:solidFill>
                      <a:srgbClr val="FF0000"/>
                    </a:solidFill>
                    <a:latin typeface="Cambria Math" pitchFamily="18" charset="0"/>
                    <a:ea typeface="Cambria Math" pitchFamily="18" charset="0"/>
                  </a:rPr>
                  <a:t>&lt;A&gt;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000" i="1">
                            <a:solidFill>
                              <a:srgbClr val="FF0000"/>
                            </a:solidFill>
                            <a:latin typeface="Cambria Math"/>
                            <a:ea typeface="Cambria Math" pitchFamily="18" charset="0"/>
                          </a:rPr>
                        </m:ctrlPr>
                      </m:fPr>
                      <m:num>
                        <m:r>
                          <a:rPr lang="en-US" sz="2000" i="1">
                            <a:solidFill>
                              <a:srgbClr val="FF0000"/>
                            </a:solidFill>
                            <a:latin typeface="Cambria Math" pitchFamily="18" charset="0"/>
                            <a:ea typeface="Cambria Math" pitchFamily="18" charset="0"/>
                          </a:rPr>
                          <m:t>1</m:t>
                        </m:r>
                      </m:num>
                      <m:den>
                        <m:r>
                          <a:rPr lang="en-US" sz="2000" i="1">
                            <a:solidFill>
                              <a:srgbClr val="FF0000"/>
                            </a:solidFill>
                            <a:latin typeface="Cambria Math" pitchFamily="18" charset="0"/>
                            <a:ea typeface="Cambria Math" pitchFamily="18" charset="0"/>
                          </a:rPr>
                          <m:t>𝑀</m:t>
                        </m:r>
                      </m:den>
                    </m:f>
                    <m:r>
                      <a:rPr lang="en-US" sz="2000" i="1">
                        <a:solidFill>
                          <a:srgbClr val="FF0000"/>
                        </a:solidFill>
                        <a:latin typeface="Cambria Math" pitchFamily="18" charset="0"/>
                        <a:ea typeface="Cambria Math" pitchFamily="18" charset="0"/>
                      </a:rPr>
                      <m:t> </m:t>
                    </m:r>
                    <m:nary>
                      <m:naryPr>
                        <m:chr m:val="∑"/>
                        <m:ctrlPr>
                          <a:rPr lang="en-US" sz="2000" i="1">
                            <a:solidFill>
                              <a:srgbClr val="FF0000"/>
                            </a:solidFill>
                            <a:latin typeface="Cambria Math"/>
                            <a:ea typeface="Cambria Math" pitchFamily="18" charset="0"/>
                          </a:rPr>
                        </m:ctrlPr>
                      </m:naryPr>
                      <m:sub>
                        <m:r>
                          <a:rPr lang="en-US" sz="2000" i="1">
                            <a:solidFill>
                              <a:srgbClr val="FF0000"/>
                            </a:solidFill>
                            <a:latin typeface="Cambria Math" pitchFamily="18" charset="0"/>
                            <a:ea typeface="Cambria Math" pitchFamily="18" charset="0"/>
                          </a:rPr>
                          <m:t>𝑘</m:t>
                        </m:r>
                        <m:r>
                          <a:rPr lang="en-US" sz="2000" i="1">
                            <a:solidFill>
                              <a:srgbClr val="FF0000"/>
                            </a:solidFill>
                            <a:latin typeface="Cambria Math" pitchFamily="18" charset="0"/>
                            <a:ea typeface="Cambria Math" pitchFamily="18" charset="0"/>
                          </a:rPr>
                          <m:t>=1</m:t>
                        </m:r>
                      </m:sub>
                      <m:sup>
                        <m:r>
                          <a:rPr lang="en-US" sz="2000" i="1">
                            <a:solidFill>
                              <a:srgbClr val="FF0000"/>
                            </a:solidFill>
                            <a:latin typeface="Cambria Math" pitchFamily="18" charset="0"/>
                            <a:ea typeface="Cambria Math" pitchFamily="18" charset="0"/>
                          </a:rPr>
                          <m:t>𝑀</m:t>
                        </m:r>
                      </m:sup>
                      <m:e>
                        <m:r>
                          <a:rPr lang="en-US" sz="2000" i="1">
                            <a:solidFill>
                              <a:srgbClr val="FF0000"/>
                            </a:solidFill>
                            <a:latin typeface="Cambria Math" pitchFamily="18" charset="0"/>
                            <a:ea typeface="Cambria Math" pitchFamily="18" charset="0"/>
                          </a:rPr>
                          <m:t>𝐴</m:t>
                        </m:r>
                        <m:r>
                          <a:rPr lang="en-US" sz="2000" b="1" i="1">
                            <a:solidFill>
                              <a:srgbClr val="FF0000"/>
                            </a:solidFill>
                            <a:latin typeface="Cambria Math" pitchFamily="18" charset="0"/>
                            <a:ea typeface="Cambria Math" pitchFamily="18" charset="0"/>
                          </a:rPr>
                          <m:t>(</m:t>
                        </m:r>
                        <m:sSub>
                          <m:sSubPr>
                            <m:ctrlPr>
                              <a:rPr lang="en-US" sz="2000" b="1" i="1">
                                <a:solidFill>
                                  <a:srgbClr val="FF0000"/>
                                </a:solidFill>
                                <a:latin typeface="Cambria Math"/>
                                <a:ea typeface="Cambria Math" pitchFamily="18" charset="0"/>
                              </a:rPr>
                            </m:ctrlPr>
                          </m:sSubPr>
                          <m:e>
                            <m:r>
                              <a:rPr lang="en-US" sz="2000" b="1" i="1">
                                <a:solidFill>
                                  <a:srgbClr val="FF0000"/>
                                </a:solidFill>
                                <a:latin typeface="Cambria Math" pitchFamily="18" charset="0"/>
                                <a:ea typeface="Cambria Math" pitchFamily="18" charset="0"/>
                              </a:rPr>
                              <m:t>𝒙</m:t>
                            </m:r>
                          </m:e>
                          <m:sub>
                            <m:r>
                              <a:rPr lang="en-US" sz="2000" b="1" i="1">
                                <a:solidFill>
                                  <a:srgbClr val="FF0000"/>
                                </a:solidFill>
                                <a:latin typeface="Cambria Math" pitchFamily="18" charset="0"/>
                                <a:ea typeface="Cambria Math" pitchFamily="18" charset="0"/>
                              </a:rPr>
                              <m:t>𝒌</m:t>
                            </m:r>
                          </m:sub>
                        </m:sSub>
                        <m:r>
                          <a:rPr lang="en-US" sz="2000" i="1">
                            <a:solidFill>
                              <a:srgbClr val="FF0000"/>
                            </a:solidFill>
                            <a:latin typeface="Cambria Math" pitchFamily="18" charset="0"/>
                            <a:ea typeface="Cambria Math" pitchFamily="18" charset="0"/>
                          </a:rPr>
                          <m:t>)</m:t>
                        </m:r>
                      </m:e>
                    </m:nary>
                  </m:oMath>
                </a14:m>
                <a:endParaRPr lang="en-US" sz="2000" i="1" dirty="0">
                  <a:solidFill>
                    <a:schemeClr val="accent6">
                      <a:lumMod val="75000"/>
                    </a:schemeClr>
                  </a:solidFill>
                  <a:latin typeface="Cambria Math" pitchFamily="18" charset="0"/>
                  <a:ea typeface="Cambria Math" pitchFamily="18" charset="0"/>
                </a:endParaRPr>
              </a:p>
              <a:p>
                <a:pPr marL="0" indent="0">
                  <a:buNone/>
                </a:pPr>
                <a:r>
                  <a:rPr lang="en-US" sz="1600" dirty="0" smtClean="0"/>
                  <a:t>           </a:t>
                </a:r>
              </a:p>
              <a:p>
                <a:pPr marL="0" indent="0">
                  <a:buNone/>
                </a:pPr>
                <a:r>
                  <a:rPr lang="en-US" sz="1600" dirty="0"/>
                  <a:t> </a:t>
                </a:r>
                <a:r>
                  <a:rPr lang="en-US" sz="1600" dirty="0" smtClean="0"/>
                  <a:t>     </a:t>
                </a:r>
                <a:endParaRPr lang="en-US" sz="1600" dirty="0"/>
              </a:p>
              <a:p>
                <a:endParaRPr lang="en-US" sz="2400" dirty="0"/>
              </a:p>
              <a:p>
                <a:pPr marL="0" indent="0">
                  <a:buNone/>
                </a:pPr>
                <a:r>
                  <a:rPr lang="en-US" sz="2400" dirty="0" smtClean="0">
                    <a:solidFill>
                      <a:schemeClr val="accent6">
                        <a:lumMod val="75000"/>
                      </a:schemeClr>
                    </a:solidFill>
                  </a:rPr>
                  <a:t> </a:t>
                </a:r>
                <a:endParaRPr lang="en-US" sz="2400" dirty="0"/>
              </a:p>
              <a:p>
                <a:endParaRPr lang="en-US" sz="2400" dirty="0" smtClean="0"/>
              </a:p>
              <a:p>
                <a:endParaRPr lang="el-GR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464" t="-1401" b="-15966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99002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en-US" b="1" u="sng" dirty="0" smtClean="0"/>
              <a:t>Application in lattice QCD </a:t>
            </a:r>
            <a:endParaRPr lang="el-GR" b="1" u="sng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92500"/>
              </a:bodyPr>
              <a:lstStyle/>
              <a:p>
                <a:pPr marL="0" indent="0">
                  <a:buNone/>
                </a:pPr>
                <a:r>
                  <a:rPr lang="en-US" sz="2400" dirty="0" smtClean="0">
                    <a:ea typeface="Cambria Math" pitchFamily="18" charset="0"/>
                  </a:rPr>
                  <a:t>Properties: </a:t>
                </a:r>
                <a:endParaRPr lang="en-US" sz="2400" dirty="0" smtClean="0">
                  <a:ea typeface="Cambria Math" pitchFamily="18" charset="0"/>
                </a:endParaRPr>
              </a:p>
              <a:p>
                <a:pPr marL="0" indent="0">
                  <a:buNone/>
                </a:pPr>
                <a:r>
                  <a:rPr lang="en-US" sz="2400" dirty="0" smtClean="0">
                    <a:ea typeface="Cambria Math" pitchFamily="18" charset="0"/>
                  </a:rPr>
                  <a:t>a) </a:t>
                </a:r>
                <a:r>
                  <a:rPr lang="en-US" sz="2400" dirty="0">
                    <a:ea typeface="Cambria Math" pitchFamily="18" charset="0"/>
                  </a:rPr>
                  <a:t>Asymptotic freedom for E &gt;&gt; 0                 </a:t>
                </a:r>
                <a:r>
                  <a:rPr lang="en-US" sz="2400" dirty="0" smtClean="0">
                    <a:ea typeface="Cambria Math" pitchFamily="18" charset="0"/>
                  </a:rPr>
                  <a:t>    </a:t>
                </a:r>
                <a:r>
                  <a:rPr lang="en-US" sz="2400" dirty="0">
                    <a:ea typeface="Cambria Math" pitchFamily="18" charset="0"/>
                  </a:rPr>
                  <a:t>perturbation theory</a:t>
                </a:r>
                <a:endParaRPr lang="el-GR" sz="2400" dirty="0">
                  <a:ea typeface="Cambria Math" pitchFamily="18" charset="0"/>
                </a:endParaRPr>
              </a:p>
              <a:p>
                <a:pPr marL="0" indent="0">
                  <a:buNone/>
                </a:pPr>
                <a:endParaRPr lang="en-US" sz="2400" dirty="0" smtClean="0">
                  <a:ea typeface="Cambria Math" pitchFamily="18" charset="0"/>
                </a:endParaRPr>
              </a:p>
              <a:p>
                <a:pPr marL="0" indent="0">
                  <a:buNone/>
                </a:pPr>
                <a:r>
                  <a:rPr lang="en-US" sz="2400" u="sng" dirty="0" smtClean="0">
                    <a:solidFill>
                      <a:srgbClr val="00CC00"/>
                    </a:solidFill>
                    <a:ea typeface="Cambria Math" pitchFamily="18" charset="0"/>
                  </a:rPr>
                  <a:t>b) Confinement</a:t>
                </a:r>
                <a:r>
                  <a:rPr lang="en-US" sz="2400" dirty="0" smtClean="0">
                    <a:ea typeface="Cambria Math" pitchFamily="18" charset="0"/>
                  </a:rPr>
                  <a:t> </a:t>
                </a:r>
                <a:r>
                  <a:rPr lang="en-US" sz="2400" dirty="0" smtClean="0">
                    <a:ea typeface="Cambria Math" pitchFamily="18" charset="0"/>
                  </a:rPr>
                  <a:t>(for low E no free quarks &amp; gluons </a:t>
                </a:r>
                <a:r>
                  <a:rPr lang="en-US" sz="2400" dirty="0" smtClean="0">
                    <a:ea typeface="Cambria Math" pitchFamily="18" charset="0"/>
                  </a:rPr>
                  <a:t>exist)             </a:t>
                </a:r>
              </a:p>
              <a:p>
                <a:pPr marL="0" indent="0">
                  <a:buNone/>
                </a:pPr>
                <a:r>
                  <a:rPr lang="en-US" sz="2400" dirty="0">
                    <a:solidFill>
                      <a:srgbClr val="00CC00"/>
                    </a:solidFill>
                    <a:ea typeface="Cambria Math" pitchFamily="18" charset="0"/>
                  </a:rPr>
                  <a:t> </a:t>
                </a:r>
                <a:r>
                  <a:rPr lang="en-US" sz="2400" dirty="0" smtClean="0">
                    <a:solidFill>
                      <a:srgbClr val="00CC00"/>
                    </a:solidFill>
                    <a:ea typeface="Cambria Math" pitchFamily="18" charset="0"/>
                  </a:rPr>
                  <a:t>                                                                                        lattice QCD   (non </a:t>
                </a:r>
                <a:r>
                  <a:rPr lang="en-US" sz="2400" dirty="0" err="1" smtClean="0">
                    <a:solidFill>
                      <a:srgbClr val="00CC00"/>
                    </a:solidFill>
                    <a:ea typeface="Cambria Math" pitchFamily="18" charset="0"/>
                  </a:rPr>
                  <a:t>perturbative</a:t>
                </a:r>
                <a:r>
                  <a:rPr lang="en-US" sz="2400" dirty="0" smtClean="0">
                    <a:solidFill>
                      <a:srgbClr val="00CC00"/>
                    </a:solidFill>
                    <a:ea typeface="Cambria Math" pitchFamily="18" charset="0"/>
                  </a:rPr>
                  <a:t> theory)</a:t>
                </a:r>
              </a:p>
              <a:p>
                <a:pPr marL="0" indent="0">
                  <a:buNone/>
                </a:pPr>
                <a:r>
                  <a:rPr lang="en-US" sz="1800" dirty="0" smtClean="0"/>
                  <a:t>                                      </a:t>
                </a:r>
                <a:r>
                  <a:rPr lang="en-US" sz="1800" dirty="0" smtClean="0">
                    <a:solidFill>
                      <a:schemeClr val="accent6">
                        <a:lumMod val="75000"/>
                      </a:schemeClr>
                    </a:solidFill>
                  </a:rPr>
                  <a:t> </a:t>
                </a:r>
                <a:r>
                  <a:rPr lang="el-GR" sz="2400" dirty="0" smtClean="0"/>
                  <a:t>              </a:t>
                </a:r>
                <a:r>
                  <a:rPr lang="en-US" sz="1800" dirty="0" smtClean="0">
                    <a:solidFill>
                      <a:schemeClr val="tx2">
                        <a:lumMod val="60000"/>
                        <a:lumOff val="40000"/>
                      </a:schemeClr>
                    </a:solidFill>
                  </a:rPr>
                  <a:t>            </a:t>
                </a:r>
                <a:endParaRPr lang="en-US" sz="18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</a:endParaRPr>
              </a:p>
              <a:p>
                <a:pPr marL="0" indent="0">
                  <a:buNone/>
                </a:pPr>
                <a:r>
                  <a:rPr lang="en-US" sz="2400" dirty="0"/>
                  <a:t> </a:t>
                </a:r>
                <a:r>
                  <a:rPr lang="en-US" sz="2400" dirty="0" smtClean="0"/>
                  <a:t>                                                                           </a:t>
                </a:r>
                <a:r>
                  <a:rPr lang="en-US" sz="2400" dirty="0">
                    <a:ea typeface="Cambria Math" pitchFamily="18" charset="0"/>
                  </a:rPr>
                  <a:t>4d lattice (we discretize </a:t>
                </a:r>
                <a:r>
                  <a:rPr lang="en-US" sz="2400" dirty="0" smtClean="0">
                    <a:ea typeface="Cambria Math" pitchFamily="18" charset="0"/>
                  </a:rPr>
                  <a:t>space-time )</a:t>
                </a:r>
                <a:r>
                  <a:rPr lang="en-US" sz="2400" dirty="0" smtClean="0"/>
                  <a:t>       </a:t>
                </a:r>
              </a:p>
              <a:p>
                <a:pPr marL="0" indent="0">
                  <a:buNone/>
                </a:pPr>
                <a:r>
                  <a:rPr lang="en-US" sz="2400" dirty="0"/>
                  <a:t> </a:t>
                </a:r>
                <a:r>
                  <a:rPr lang="en-US" sz="2400" dirty="0" smtClean="0"/>
                  <a:t>                                                                          </a:t>
                </a:r>
              </a:p>
              <a:p>
                <a:pPr marL="0" indent="0">
                  <a:buNone/>
                </a:pPr>
                <a:r>
                  <a:rPr lang="en-US" sz="2400" dirty="0">
                    <a:ea typeface="Cambria Math" pitchFamily="18" charset="0"/>
                  </a:rPr>
                  <a:t> </a:t>
                </a:r>
                <a:r>
                  <a:rPr lang="en-US" sz="2400" dirty="0" smtClean="0">
                    <a:ea typeface="Cambria Math" pitchFamily="18" charset="0"/>
                  </a:rPr>
                  <a:t>                                                                            128 x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 smtClean="0">
                            <a:latin typeface="Cambria Math"/>
                            <a:ea typeface="Cambria Math" pitchFamily="18" charset="0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latin typeface="Cambria Math"/>
                            <a:ea typeface="Cambria Math" pitchFamily="18" charset="0"/>
                          </a:rPr>
                          <m:t>64</m:t>
                        </m:r>
                      </m:e>
                      <m:sup>
                        <m:r>
                          <a:rPr lang="en-US" sz="2400" b="0" i="1" smtClean="0">
                            <a:latin typeface="Cambria Math"/>
                            <a:ea typeface="Cambria Math" pitchFamily="18" charset="0"/>
                          </a:rPr>
                          <m:t>3</m:t>
                        </m:r>
                      </m:sup>
                    </m:sSup>
                  </m:oMath>
                </a14:m>
                <a:r>
                  <a:rPr lang="en-US" sz="2400" dirty="0" smtClean="0">
                    <a:ea typeface="Cambria Math" pitchFamily="18" charset="0"/>
                  </a:rPr>
                  <a:t>x 4 x SU(3)   variables </a:t>
                </a:r>
                <a:r>
                  <a:rPr lang="en-US" sz="2400" dirty="0" smtClean="0">
                    <a:solidFill>
                      <a:srgbClr val="FF0000"/>
                    </a:solidFill>
                    <a:ea typeface="Cambria Math" pitchFamily="18" charset="0"/>
                  </a:rPr>
                  <a:t>!!!!</a:t>
                </a:r>
              </a:p>
              <a:p>
                <a:pPr marL="0" indent="0">
                  <a:buNone/>
                </a:pPr>
                <a:r>
                  <a:rPr lang="en-US" sz="2400" dirty="0">
                    <a:ea typeface="Cambria Math" pitchFamily="18" charset="0"/>
                  </a:rPr>
                  <a:t> </a:t>
                </a:r>
                <a:r>
                  <a:rPr lang="en-US" sz="2400" dirty="0" smtClean="0">
                    <a:ea typeface="Cambria Math" pitchFamily="18" charset="0"/>
                  </a:rPr>
                  <a:t>                                                                                      </a:t>
                </a:r>
                <a:r>
                  <a:rPr lang="en-US" sz="2400" dirty="0" smtClean="0">
                    <a:solidFill>
                      <a:srgbClr val="FF0000"/>
                    </a:solidFill>
                    <a:ea typeface="Cambria Math" pitchFamily="18" charset="0"/>
                  </a:rPr>
                  <a:t>Monte Carlo </a:t>
                </a:r>
              </a:p>
              <a:p>
                <a:pPr marL="0" indent="0">
                  <a:buNone/>
                </a:pPr>
                <a:endParaRPr lang="en-US" sz="2400" dirty="0" smtClean="0">
                  <a:solidFill>
                    <a:srgbClr val="00B050"/>
                  </a:solidFill>
                </a:endParaRPr>
              </a:p>
              <a:p>
                <a:pPr marL="0" indent="0">
                  <a:buNone/>
                </a:pPr>
                <a:endParaRPr lang="en-US" sz="2400" dirty="0" smtClean="0"/>
              </a:p>
              <a:p>
                <a:pPr marL="0" indent="0">
                  <a:buNone/>
                </a:pPr>
                <a:endParaRPr lang="en-US" sz="2400" dirty="0" smtClean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3"/>
                <a:stretch>
                  <a:fillRect l="-754" t="-1681" b="-420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Right Arrow 9"/>
          <p:cNvSpPr/>
          <p:nvPr/>
        </p:nvSpPr>
        <p:spPr>
          <a:xfrm>
            <a:off x="8061858" y="3234877"/>
            <a:ext cx="1056117" cy="11772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>
              <a:solidFill>
                <a:prstClr val="white"/>
              </a:solidFill>
            </a:endParaRPr>
          </a:p>
        </p:txBody>
      </p:sp>
      <p:sp>
        <p:nvSpPr>
          <p:cNvPr id="11" name="Right Arrow 10"/>
          <p:cNvSpPr/>
          <p:nvPr/>
        </p:nvSpPr>
        <p:spPr>
          <a:xfrm>
            <a:off x="4846730" y="2412713"/>
            <a:ext cx="1056117" cy="1440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>
              <a:solidFill>
                <a:prstClr val="white"/>
              </a:solidFill>
            </a:endParaRP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37235569"/>
              </p:ext>
            </p:extLst>
          </p:nvPr>
        </p:nvGraphicFramePr>
        <p:xfrm>
          <a:off x="1339224" y="3547921"/>
          <a:ext cx="3065350" cy="26322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7" name="Acrobat Document" r:id="rId4" imgW="4495665" imgH="4695757" progId="AcroExch.Document.DC">
                  <p:embed/>
                </p:oleObj>
              </mc:Choice>
              <mc:Fallback>
                <p:oleObj name="Acrobat Document" r:id="rId4" imgW="4495665" imgH="4695757" progId="AcroExch.Document.DC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339224" y="3547921"/>
                        <a:ext cx="3065350" cy="263221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58315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it-IT" b="1" u="sng" dirty="0" smtClean="0"/>
              <a:t>Goal of </a:t>
            </a:r>
            <a:r>
              <a:rPr lang="it-IT" b="1" u="sng" dirty="0" err="1" smtClean="0"/>
              <a:t>our</a:t>
            </a:r>
            <a:r>
              <a:rPr lang="it-IT" b="1" u="sng" dirty="0" smtClean="0"/>
              <a:t> </a:t>
            </a:r>
            <a:r>
              <a:rPr lang="it-IT" b="1" u="sng" dirty="0" err="1" smtClean="0"/>
              <a:t>project</a:t>
            </a:r>
            <a:endParaRPr lang="it-IT" b="1" u="sng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asellaDiTesto 2"/>
              <p:cNvSpPr txBox="1"/>
              <p:nvPr/>
            </p:nvSpPr>
            <p:spPr>
              <a:xfrm>
                <a:off x="278308" y="1841242"/>
                <a:ext cx="11082419" cy="501675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it-IT" sz="2000" dirty="0" smtClean="0">
                    <a:solidFill>
                      <a:schemeClr val="tx1"/>
                    </a:solidFill>
                  </a:rPr>
                  <a:t>We are going to apply Monte Carlo methods to the study of simple quantum systems as free particles, harmonic oscillator and (maybe) anharmonic oscillator.</a:t>
                </a: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endParaRPr lang="it-IT" sz="2000" dirty="0" smtClean="0">
                  <a:solidFill>
                    <a:schemeClr val="tx1"/>
                  </a:solidFill>
                </a:endParaRP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it-IT" sz="2000" dirty="0" smtClean="0">
                    <a:solidFill>
                      <a:schemeClr val="tx1"/>
                    </a:solidFill>
                  </a:rPr>
                  <a:t>The main object is to calculate values of different observables at the ground state of a particle in arbitrary potential.</a:t>
                </a: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endParaRPr lang="it-IT" sz="2000" dirty="0" smtClean="0">
                  <a:solidFill>
                    <a:schemeClr val="tx1"/>
                  </a:solidFill>
                </a:endParaRP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it-IT" sz="2000" dirty="0" smtClean="0">
                    <a:solidFill>
                      <a:schemeClr val="tx1"/>
                    </a:solidFill>
                  </a:rPr>
                  <a:t>We will try to mesure different kinds of observables from the low-lying energy eigenvalues to the </a:t>
                </a:r>
                <a14:m>
                  <m:oMath xmlns:m="http://schemas.openxmlformats.org/officeDocument/2006/math">
                    <m:r>
                      <a:rPr lang="it-IT" sz="200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  <m:sSup>
                      <m:sSupPr>
                        <m:ctrlPr>
                          <a:rPr lang="it-IT" sz="200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sSupPr>
                      <m:e>
                        <m:d>
                          <m:dPr>
                            <m:begChr m:val="|"/>
                            <m:endChr m:val="|"/>
                            <m:ctrlPr>
                              <a:rPr lang="it-IT" sz="200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it-IT" sz="2000" i="1" smtClean="0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m:rPr>
                                    <m:sty m:val="p"/>
                                  </m:rPr>
                                  <a:rPr lang="el-GR" sz="200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ψ</m:t>
                                </m:r>
                              </m:e>
                              <m:sub>
                                <m:r>
                                  <a:rPr lang="it-IT" sz="200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sub>
                            </m:sSub>
                            <m:r>
                              <a:rPr lang="it-IT" sz="200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it-IT" sz="200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it-IT" sz="200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)</m:t>
                            </m:r>
                          </m:e>
                        </m:d>
                      </m:e>
                      <m:sup>
                        <m:r>
                          <a:rPr lang="it-IT" sz="20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it-IT" sz="2000" dirty="0" smtClean="0">
                    <a:solidFill>
                      <a:schemeClr val="tx1"/>
                    </a:solidFill>
                  </a:rPr>
                  <a:t>.</a:t>
                </a:r>
              </a:p>
              <a:p>
                <a:endParaRPr lang="it-IT" sz="2000" dirty="0" smtClean="0">
                  <a:solidFill>
                    <a:schemeClr val="tx1"/>
                  </a:solidFill>
                </a:endParaRP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it-IT" sz="2000" dirty="0" smtClean="0">
                    <a:solidFill>
                      <a:schemeClr val="tx1"/>
                    </a:solidFill>
                  </a:rPr>
                  <a:t>This project is based on acquiring the base of how to work on the Lattice QCD and how to evaluate values of N-dimensional integral through computing.</a:t>
                </a:r>
                <a:endParaRPr lang="it-IT" sz="2000" dirty="0">
                  <a:solidFill>
                    <a:prstClr val="white"/>
                  </a:solidFill>
                </a:endParaRP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endParaRPr lang="it-IT" sz="2000" dirty="0" smtClean="0">
                  <a:solidFill>
                    <a:prstClr val="white"/>
                  </a:solidFill>
                </a:endParaRP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endParaRPr lang="it-IT" sz="2000" dirty="0">
                  <a:solidFill>
                    <a:prstClr val="white"/>
                  </a:solidFill>
                </a:endParaRPr>
              </a:p>
              <a:p>
                <a:r>
                  <a:rPr lang="it-IT" sz="2000" b="1" dirty="0" smtClean="0"/>
                  <a:t>GOOD LUCK TO US ALL!!!!</a:t>
                </a:r>
              </a:p>
              <a:p>
                <a:r>
                  <a:rPr lang="it-IT" sz="2000" b="1" dirty="0">
                    <a:solidFill>
                      <a:prstClr val="white"/>
                    </a:solidFill>
                  </a:rPr>
                  <a:t>	</a:t>
                </a:r>
                <a:r>
                  <a:rPr lang="it-IT" sz="2000" b="1" dirty="0" smtClean="0">
                    <a:solidFill>
                      <a:prstClr val="white"/>
                    </a:solidFill>
                  </a:rPr>
                  <a:t>								</a:t>
                </a:r>
                <a:r>
                  <a:rPr lang="it-IT" sz="2000" i="1" dirty="0" err="1" smtClean="0"/>
                  <a:t>Alkistis</a:t>
                </a:r>
                <a:r>
                  <a:rPr lang="it-IT" sz="2000" i="1" dirty="0" smtClean="0"/>
                  <a:t> &amp;</a:t>
                </a:r>
              </a:p>
              <a:p>
                <a:r>
                  <a:rPr lang="it-IT" sz="2000" i="1" dirty="0"/>
                  <a:t>	</a:t>
                </a:r>
                <a:r>
                  <a:rPr lang="it-IT" sz="2000" i="1" dirty="0" smtClean="0"/>
                  <a:t>								Marco</a:t>
                </a:r>
                <a:endParaRPr lang="it-IT" sz="2000" dirty="0" smtClean="0"/>
              </a:p>
            </p:txBody>
          </p:sp>
        </mc:Choice>
        <mc:Fallback xmlns="">
          <p:sp>
            <p:nvSpPr>
              <p:cNvPr id="3" name="CasellaDiTesto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8308" y="1841242"/>
                <a:ext cx="11082419" cy="5016758"/>
              </a:xfrm>
              <a:prstGeom prst="rect">
                <a:avLst/>
              </a:prstGeom>
              <a:blipFill rotWithShape="1">
                <a:blip r:embed="rId2"/>
                <a:stretch>
                  <a:fillRect l="-605" t="-608" r="-550" b="-1215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183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Sezione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Sezione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ezion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Slice" id="{0507925B-6AC9-4358-8E18-C330545D08F8}" vid="{13FEC7C6-62A9-40C4-99D2-581AACACAA2F}"/>
    </a:ext>
  </a:extLst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TM02892315[[fn=Filo]]</Template>
  <TotalTime>658</TotalTime>
  <Words>760</Words>
  <Application>Microsoft Office PowerPoint</Application>
  <PresentationFormat>Custom</PresentationFormat>
  <Paragraphs>91</Paragraphs>
  <Slides>8</Slides>
  <Notes>4</Notes>
  <HiddenSlides>0</HiddenSlides>
  <MMClips>0</MMClips>
  <ScaleCrop>false</ScaleCrop>
  <HeadingPairs>
    <vt:vector size="6" baseType="variant"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HDOfficeLightV0</vt:lpstr>
      <vt:lpstr>Sezione</vt:lpstr>
      <vt:lpstr>Acrobat Document</vt:lpstr>
      <vt:lpstr>Path integrals and the Metropolis method</vt:lpstr>
      <vt:lpstr>The path integrals introduction I</vt:lpstr>
      <vt:lpstr>The path integrals introduction II</vt:lpstr>
      <vt:lpstr>The Monte-Carlo Method</vt:lpstr>
      <vt:lpstr>Markov Process</vt:lpstr>
      <vt:lpstr>Metropolis Algorithm</vt:lpstr>
      <vt:lpstr>Application in lattice QCD </vt:lpstr>
      <vt:lpstr>Goal of our project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Path integrals and the Metropolis metode</dc:title>
  <dc:creator>ever and ever</dc:creator>
  <cp:lastModifiedBy>HP</cp:lastModifiedBy>
  <cp:revision>46</cp:revision>
  <dcterms:created xsi:type="dcterms:W3CDTF">2015-08-05T09:32:27Z</dcterms:created>
  <dcterms:modified xsi:type="dcterms:W3CDTF">2015-08-06T20:52:02Z</dcterms:modified>
</cp:coreProperties>
</file>