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7F00BA1-B53C-4384-879F-FEA2D4EF4747}" type="datetimeFigureOut">
              <a:rPr lang="en-GB" smtClean="0"/>
              <a:pPr/>
              <a:t>06/08/2015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A1A5E9-6954-4D6D-B0E3-BB3FA1094D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Constraints from the Neutrino Channel on the Brightest GRB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060848"/>
            <a:ext cx="7406640" cy="1512168"/>
          </a:xfrm>
        </p:spPr>
        <p:txBody>
          <a:bodyPr/>
          <a:lstStyle/>
          <a:p>
            <a:pPr algn="ctr"/>
            <a:r>
              <a:rPr lang="en-GB" dirty="0" smtClean="0"/>
              <a:t>Presented by Amy Joyce</a:t>
            </a:r>
          </a:p>
          <a:p>
            <a:pPr algn="ctr"/>
            <a:r>
              <a:rPr lang="en-GB" dirty="0" smtClean="0"/>
              <a:t>Supervisor Shan </a:t>
            </a:r>
            <a:r>
              <a:rPr lang="en-GB" dirty="0" err="1" smtClean="0"/>
              <a:t>Gao</a:t>
            </a:r>
            <a:endParaRPr lang="en-GB" dirty="0" smtClean="0"/>
          </a:p>
          <a:p>
            <a:pPr algn="ctr"/>
            <a:r>
              <a:rPr lang="en-GB" dirty="0" smtClean="0"/>
              <a:t>THAT</a:t>
            </a:r>
          </a:p>
        </p:txBody>
      </p:sp>
      <p:pic>
        <p:nvPicPr>
          <p:cNvPr id="5122" name="Picture 2" descr="http://www.nasa.gov/sites/default/files/grb_shell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01008"/>
            <a:ext cx="537613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Gamma Ray Bursts (GRBs)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Intense gamma ray emission (L</a:t>
            </a:r>
            <a:r>
              <a:rPr lang="en-GB" baseline="-25000" dirty="0" smtClean="0"/>
              <a:t>iso</a:t>
            </a:r>
            <a:r>
              <a:rPr lang="en-GB" dirty="0" smtClean="0"/>
              <a:t>~10</a:t>
            </a:r>
            <a:r>
              <a:rPr lang="en-GB" baseline="30000" dirty="0" smtClean="0"/>
              <a:t>50</a:t>
            </a:r>
            <a:r>
              <a:rPr lang="en-GB" dirty="0" smtClean="0"/>
              <a:t> -10</a:t>
            </a:r>
            <a:r>
              <a:rPr lang="en-GB" baseline="30000" dirty="0" smtClean="0"/>
              <a:t>54</a:t>
            </a:r>
            <a:r>
              <a:rPr lang="en-GB" dirty="0" smtClean="0"/>
              <a:t>erg/s from relativistic jets (</a:t>
            </a:r>
            <a:r>
              <a:rPr lang="el-GR" dirty="0" smtClean="0">
                <a:latin typeface="Calibri"/>
              </a:rPr>
              <a:t>Γ</a:t>
            </a:r>
            <a:r>
              <a:rPr lang="en-GB" dirty="0" smtClean="0">
                <a:latin typeface="Calibri"/>
              </a:rPr>
              <a:t> &gt; 100)</a:t>
            </a:r>
            <a:endParaRPr lang="en-GB" dirty="0" smtClean="0"/>
          </a:p>
          <a:p>
            <a:r>
              <a:rPr lang="en-GB" dirty="0" smtClean="0"/>
              <a:t>Short GRBs (prompt emission &lt; 2s) thought to result from “mergers” and long GRBs (prompt emission &gt; 2s) thought to come from collapse of massive star</a:t>
            </a:r>
            <a:r>
              <a:rPr lang="en-GB" dirty="0" smtClean="0"/>
              <a:t>.</a:t>
            </a:r>
          </a:p>
          <a:p>
            <a:r>
              <a:rPr lang="en-GB" dirty="0" smtClean="0"/>
              <a:t>Detected ~ once per day with average </a:t>
            </a:r>
            <a:r>
              <a:rPr lang="en-GB" dirty="0" err="1" smtClean="0"/>
              <a:t>redshift</a:t>
            </a:r>
            <a:r>
              <a:rPr lang="en-GB" dirty="0" smtClean="0"/>
              <a:t> of &lt;z&gt; ~ 2 from </a:t>
            </a:r>
            <a:r>
              <a:rPr lang="el-GR" dirty="0" smtClean="0">
                <a:latin typeface="Calibri"/>
              </a:rPr>
              <a:t>γ</a:t>
            </a:r>
            <a:r>
              <a:rPr lang="en-GB" dirty="0" smtClean="0"/>
              <a:t>-ray to radio.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Neutrino </a:t>
            </a:r>
            <a:r>
              <a:rPr lang="en-GB" dirty="0" smtClean="0"/>
              <a:t>Production in GRBs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Neutrinos are the smoking-gun signature for proton interactions.</a:t>
            </a:r>
          </a:p>
          <a:p>
            <a:r>
              <a:rPr lang="en-GB" dirty="0" smtClean="0"/>
              <a:t>Mesons are produced by p</a:t>
            </a:r>
            <a:r>
              <a:rPr lang="el-GR" dirty="0" smtClean="0">
                <a:latin typeface="Calibri"/>
              </a:rPr>
              <a:t>γ</a:t>
            </a:r>
            <a:r>
              <a:rPr lang="en-GB" dirty="0" smtClean="0">
                <a:latin typeface="Calibri"/>
              </a:rPr>
              <a:t> or pp collisions.</a:t>
            </a:r>
          </a:p>
          <a:p>
            <a:r>
              <a:rPr lang="en-GB" dirty="0" smtClean="0">
                <a:latin typeface="Calibri"/>
              </a:rPr>
              <a:t> </a:t>
            </a:r>
            <a:r>
              <a:rPr lang="en-GB" dirty="0" err="1" smtClean="0"/>
              <a:t>Pions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l-GR" dirty="0" smtClean="0">
                <a:latin typeface="Calibri"/>
              </a:rPr>
              <a:t>π</a:t>
            </a:r>
            <a:r>
              <a:rPr lang="en-GB" baseline="30000" dirty="0" smtClean="0">
                <a:latin typeface="Calibri"/>
              </a:rPr>
              <a:t>+</a:t>
            </a:r>
            <a:r>
              <a:rPr lang="en-GB" dirty="0" smtClean="0">
                <a:latin typeface="Calibri"/>
              </a:rPr>
              <a:t>, </a:t>
            </a:r>
            <a:r>
              <a:rPr lang="el-GR" dirty="0" smtClean="0"/>
              <a:t>π</a:t>
            </a:r>
            <a:r>
              <a:rPr lang="en-GB" baseline="30000" dirty="0" smtClean="0"/>
              <a:t>0</a:t>
            </a:r>
            <a:r>
              <a:rPr lang="en-GB" dirty="0" smtClean="0"/>
              <a:t>, </a:t>
            </a:r>
            <a:r>
              <a:rPr lang="el-GR" dirty="0" smtClean="0"/>
              <a:t>π</a:t>
            </a:r>
            <a:r>
              <a:rPr lang="en-GB" baseline="30000" dirty="0" smtClean="0"/>
              <a:t>-</a:t>
            </a:r>
            <a:r>
              <a:rPr lang="en-GB" dirty="0" smtClean="0"/>
              <a:t> ) decay to neutrinos via:</a:t>
            </a:r>
          </a:p>
          <a:p>
            <a:pPr algn="ctr">
              <a:buNone/>
            </a:pPr>
            <a:r>
              <a:rPr lang="el-GR" dirty="0"/>
              <a:t>π</a:t>
            </a:r>
            <a:r>
              <a:rPr lang="en-GB" baseline="30000" dirty="0" smtClean="0"/>
              <a:t>+</a:t>
            </a:r>
            <a:r>
              <a:rPr lang="en-GB" dirty="0" smtClean="0"/>
              <a:t> </a:t>
            </a:r>
            <a:r>
              <a:rPr lang="en-GB" dirty="0" smtClean="0">
                <a:latin typeface="Calibri"/>
              </a:rPr>
              <a:t>→ </a:t>
            </a:r>
            <a:r>
              <a:rPr lang="el-GR" dirty="0" smtClean="0">
                <a:latin typeface="Calibri"/>
              </a:rPr>
              <a:t>ν</a:t>
            </a:r>
            <a:r>
              <a:rPr lang="el-GR" baseline="-25000" dirty="0" smtClean="0"/>
              <a:t>μ</a:t>
            </a:r>
            <a:r>
              <a:rPr lang="en-GB" dirty="0" smtClean="0">
                <a:latin typeface="Calibri"/>
              </a:rPr>
              <a:t> + </a:t>
            </a:r>
            <a:r>
              <a:rPr lang="el-GR" dirty="0" smtClean="0">
                <a:latin typeface="Calibri"/>
              </a:rPr>
              <a:t>μ</a:t>
            </a:r>
            <a:r>
              <a:rPr lang="en-GB" baseline="30000" dirty="0" smtClean="0">
                <a:latin typeface="Calibri"/>
              </a:rPr>
              <a:t>+</a:t>
            </a:r>
          </a:p>
          <a:p>
            <a:pPr algn="ctr">
              <a:buNone/>
            </a:pPr>
            <a:r>
              <a:rPr lang="el-GR" dirty="0" smtClean="0"/>
              <a:t>π</a:t>
            </a:r>
            <a:r>
              <a:rPr lang="en-GB" baseline="30000" dirty="0" smtClean="0"/>
              <a:t>0</a:t>
            </a:r>
            <a:r>
              <a:rPr lang="en-GB" dirty="0" smtClean="0"/>
              <a:t> </a:t>
            </a:r>
            <a:r>
              <a:rPr lang="en-GB" dirty="0" smtClean="0">
                <a:latin typeface="Calibri"/>
              </a:rPr>
              <a:t>→ </a:t>
            </a:r>
            <a:r>
              <a:rPr lang="el-GR" dirty="0" smtClean="0">
                <a:latin typeface="Calibri"/>
              </a:rPr>
              <a:t>γ</a:t>
            </a:r>
            <a:r>
              <a:rPr lang="en-GB" dirty="0" smtClean="0">
                <a:latin typeface="Calibri"/>
              </a:rPr>
              <a:t> + </a:t>
            </a:r>
            <a:r>
              <a:rPr lang="el-GR" dirty="0" smtClean="0"/>
              <a:t>γ</a:t>
            </a:r>
            <a:endParaRPr lang="en-GB" dirty="0" smtClean="0"/>
          </a:p>
          <a:p>
            <a:pPr algn="ctr">
              <a:buNone/>
            </a:pPr>
            <a:r>
              <a:rPr lang="el-GR" dirty="0" smtClean="0"/>
              <a:t>π</a:t>
            </a:r>
            <a:r>
              <a:rPr lang="en-GB" baseline="30000" dirty="0" smtClean="0"/>
              <a:t>-</a:t>
            </a:r>
            <a:r>
              <a:rPr lang="en-GB" dirty="0" smtClean="0"/>
              <a:t> </a:t>
            </a:r>
            <a:r>
              <a:rPr lang="en-GB" dirty="0" smtClean="0">
                <a:latin typeface="Calibri"/>
              </a:rPr>
              <a:t>→ </a:t>
            </a:r>
            <a:r>
              <a:rPr lang="el-GR" dirty="0" smtClean="0"/>
              <a:t>ν</a:t>
            </a:r>
            <a:r>
              <a:rPr lang="el-GR" baseline="-25000" dirty="0" smtClean="0"/>
              <a:t>μ</a:t>
            </a:r>
            <a:r>
              <a:rPr lang="en-GB" dirty="0" smtClean="0"/>
              <a:t> + </a:t>
            </a:r>
            <a:r>
              <a:rPr lang="el-GR" dirty="0" smtClean="0"/>
              <a:t>μ</a:t>
            </a:r>
            <a:r>
              <a:rPr lang="en-GB" baseline="30000" dirty="0" smtClean="0"/>
              <a:t>-</a:t>
            </a:r>
          </a:p>
          <a:p>
            <a:r>
              <a:rPr lang="en-GB" dirty="0" smtClean="0"/>
              <a:t>Then:</a:t>
            </a:r>
          </a:p>
          <a:p>
            <a:pPr algn="ctr">
              <a:buNone/>
            </a:pPr>
            <a:r>
              <a:rPr lang="el-GR" dirty="0" smtClean="0"/>
              <a:t>μ</a:t>
            </a:r>
            <a:r>
              <a:rPr lang="en-GB" baseline="30000" dirty="0" smtClean="0"/>
              <a:t>+</a:t>
            </a:r>
            <a:r>
              <a:rPr lang="en-GB" dirty="0" smtClean="0"/>
              <a:t> </a:t>
            </a:r>
            <a:r>
              <a:rPr lang="en-GB" dirty="0" smtClean="0">
                <a:latin typeface="Calibri"/>
              </a:rPr>
              <a:t>→ e</a:t>
            </a:r>
            <a:r>
              <a:rPr lang="en-GB" baseline="30000" dirty="0" smtClean="0">
                <a:latin typeface="Calibri"/>
              </a:rPr>
              <a:t>+</a:t>
            </a:r>
            <a:r>
              <a:rPr lang="en-GB" dirty="0" smtClean="0">
                <a:latin typeface="Calibri"/>
              </a:rPr>
              <a:t> + </a:t>
            </a:r>
            <a:r>
              <a:rPr lang="el-GR" dirty="0" smtClean="0"/>
              <a:t>ν</a:t>
            </a:r>
            <a:r>
              <a:rPr lang="el-GR" baseline="-25000" dirty="0" smtClean="0"/>
              <a:t>μ</a:t>
            </a:r>
            <a:r>
              <a:rPr lang="en-GB" dirty="0" smtClean="0"/>
              <a:t> + </a:t>
            </a:r>
            <a:r>
              <a:rPr lang="el-GR" dirty="0" smtClean="0"/>
              <a:t>ν</a:t>
            </a:r>
            <a:r>
              <a:rPr lang="en-GB" baseline="-25000" dirty="0" smtClean="0"/>
              <a:t>e</a:t>
            </a:r>
          </a:p>
          <a:p>
            <a:pPr algn="ctr">
              <a:buNone/>
            </a:pPr>
            <a:r>
              <a:rPr lang="el-GR" dirty="0" smtClean="0"/>
              <a:t>μ</a:t>
            </a:r>
            <a:r>
              <a:rPr lang="en-GB" baseline="30000" dirty="0" smtClean="0"/>
              <a:t>-</a:t>
            </a:r>
            <a:r>
              <a:rPr lang="en-GB" dirty="0" smtClean="0"/>
              <a:t> → e</a:t>
            </a:r>
            <a:r>
              <a:rPr lang="en-GB" baseline="30000" dirty="0" smtClean="0"/>
              <a:t>-</a:t>
            </a:r>
            <a:r>
              <a:rPr lang="en-GB" dirty="0" smtClean="0"/>
              <a:t> + </a:t>
            </a:r>
            <a:r>
              <a:rPr lang="el-GR" dirty="0" smtClean="0"/>
              <a:t>ν</a:t>
            </a:r>
            <a:r>
              <a:rPr lang="el-GR" baseline="-25000" dirty="0" smtClean="0"/>
              <a:t>μ</a:t>
            </a:r>
            <a:r>
              <a:rPr lang="en-GB" dirty="0" smtClean="0"/>
              <a:t> + </a:t>
            </a:r>
            <a:r>
              <a:rPr lang="el-GR" dirty="0" smtClean="0"/>
              <a:t>ν</a:t>
            </a:r>
            <a:r>
              <a:rPr lang="en-GB" baseline="-25000" dirty="0" smtClean="0"/>
              <a:t>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9" name="Minus 8"/>
          <p:cNvSpPr/>
          <p:nvPr/>
        </p:nvSpPr>
        <p:spPr>
          <a:xfrm>
            <a:off x="5076056" y="4077072"/>
            <a:ext cx="288032" cy="45719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Minus 12"/>
          <p:cNvSpPr/>
          <p:nvPr/>
        </p:nvSpPr>
        <p:spPr>
          <a:xfrm>
            <a:off x="5436096" y="4941168"/>
            <a:ext cx="288032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inus 16"/>
          <p:cNvSpPr/>
          <p:nvPr/>
        </p:nvSpPr>
        <p:spPr>
          <a:xfrm>
            <a:off x="6156176" y="5373216"/>
            <a:ext cx="360040" cy="7200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Multi-Wavelength and Multi-Messenger Era for Astronomy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Multi-wavelength: expansion from optical to entire EM spectrum detection.</a:t>
            </a:r>
          </a:p>
          <a:p>
            <a:r>
              <a:rPr lang="en-GB" dirty="0" smtClean="0"/>
              <a:t>Multi-messenger: cosmic rays, gravitational waves and neutrinos.</a:t>
            </a:r>
            <a:endParaRPr lang="en-GB" dirty="0" smtClean="0"/>
          </a:p>
          <a:p>
            <a:r>
              <a:rPr lang="en-GB" dirty="0" smtClean="0"/>
              <a:t>Neutrinos affected </a:t>
            </a:r>
            <a:r>
              <a:rPr lang="en-GB" dirty="0" smtClean="0"/>
              <a:t>only by </a:t>
            </a:r>
            <a:r>
              <a:rPr lang="en-GB" dirty="0" smtClean="0"/>
              <a:t>weak force </a:t>
            </a:r>
            <a:r>
              <a:rPr lang="en-GB" dirty="0" smtClean="0"/>
              <a:t>and </a:t>
            </a:r>
            <a:r>
              <a:rPr lang="en-GB" dirty="0" smtClean="0"/>
              <a:t>gravity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GRBs,  Active Galactic Nuclei, </a:t>
            </a:r>
            <a:r>
              <a:rPr lang="en-GB" dirty="0" err="1" smtClean="0"/>
              <a:t>hypernovae</a:t>
            </a:r>
            <a:r>
              <a:rPr lang="en-GB" dirty="0" smtClean="0"/>
              <a:t> and dark matter decay have been proposed as sources.</a:t>
            </a:r>
          </a:p>
          <a:p>
            <a:endParaRPr lang="en-GB" dirty="0" smtClean="0"/>
          </a:p>
          <a:p>
            <a:pPr lvl="3">
              <a:buFont typeface="Courier New" pitchFamily="49" charset="0"/>
              <a:buChar char="o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GRB 130427A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Began early April 27</a:t>
            </a:r>
            <a:r>
              <a:rPr lang="en-GB" baseline="30000" dirty="0" smtClean="0"/>
              <a:t>th</a:t>
            </a:r>
            <a:r>
              <a:rPr lang="en-GB" dirty="0" smtClean="0"/>
              <a:t>, 2013</a:t>
            </a:r>
          </a:p>
          <a:p>
            <a:r>
              <a:rPr lang="en-GB" dirty="0" smtClean="0"/>
              <a:t>Detected by </a:t>
            </a:r>
            <a:r>
              <a:rPr lang="en-GB" dirty="0" smtClean="0"/>
              <a:t>Fermi-LAT, Swift and numerous other space and ground-based telescopes.</a:t>
            </a:r>
            <a:endParaRPr lang="en-GB" dirty="0" smtClean="0"/>
          </a:p>
          <a:p>
            <a:r>
              <a:rPr lang="en-GB" dirty="0" smtClean="0"/>
              <a:t>One of the brightest GRBs ever </a:t>
            </a:r>
            <a:r>
              <a:rPr lang="en-GB" dirty="0" smtClean="0"/>
              <a:t>detected</a:t>
            </a:r>
            <a:endParaRPr lang="en-GB" dirty="0" smtClean="0"/>
          </a:p>
          <a:p>
            <a:r>
              <a:rPr lang="en-GB" dirty="0" smtClean="0"/>
              <a:t>Relatively close, only 3.6 billion light years </a:t>
            </a:r>
            <a:r>
              <a:rPr lang="en-GB" dirty="0" smtClean="0"/>
              <a:t>away (</a:t>
            </a:r>
            <a:r>
              <a:rPr lang="en-GB" dirty="0" err="1" smtClean="0"/>
              <a:t>redshift</a:t>
            </a:r>
            <a:r>
              <a:rPr lang="en-GB" dirty="0" smtClean="0"/>
              <a:t> of z = 0.34).</a:t>
            </a:r>
            <a:endParaRPr lang="en-GB" dirty="0" smtClean="0"/>
          </a:p>
          <a:p>
            <a:r>
              <a:rPr lang="en-GB" dirty="0" smtClean="0"/>
              <a:t>No neutrinos detected </a:t>
            </a:r>
            <a:r>
              <a:rPr lang="en-GB" dirty="0" smtClean="0"/>
              <a:t>by </a:t>
            </a:r>
            <a:r>
              <a:rPr lang="en-GB" dirty="0" err="1" smtClean="0"/>
              <a:t>IceCube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286</TotalTime>
  <Words>274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Constraints from the Neutrino Channel on the Brightest GRB</vt:lpstr>
      <vt:lpstr>Gamma Ray Bursts (GRBs)</vt:lpstr>
      <vt:lpstr>Neutrino Production in GRBs</vt:lpstr>
      <vt:lpstr>Multi-Wavelength and Multi-Messenger Era for Astronomy</vt:lpstr>
      <vt:lpstr>GRB 130427A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Constraints from the Neutrino Channel on the Brightest Gamma Ray Burst</dc:title>
  <dc:creator>Dave</dc:creator>
  <cp:lastModifiedBy>Dave</cp:lastModifiedBy>
  <cp:revision>26</cp:revision>
  <dcterms:created xsi:type="dcterms:W3CDTF">2015-08-06T09:24:29Z</dcterms:created>
  <dcterms:modified xsi:type="dcterms:W3CDTF">2015-08-06T16:00:52Z</dcterms:modified>
</cp:coreProperties>
</file>