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g"/>
  <Override PartName="/ppt/media/image5.jpg" ContentType="image/jpg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sldIdLst>
    <p:sldId id="256" r:id="rId2"/>
    <p:sldId id="262" r:id="rId3"/>
    <p:sldId id="263" r:id="rId4"/>
    <p:sldId id="260" r:id="rId5"/>
    <p:sldId id="264" r:id="rId6"/>
    <p:sldId id="265" r:id="rId7"/>
    <p:sldId id="266" r:id="rId8"/>
    <p:sldId id="267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45"/>
    <p:restoredTop sz="94554"/>
  </p:normalViewPr>
  <p:slideViewPr>
    <p:cSldViewPr snapToGrid="0" snapToObjects="1">
      <p:cViewPr varScale="1">
        <p:scale>
          <a:sx n="93" d="100"/>
          <a:sy n="93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1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81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62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5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97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7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6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1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09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CHESS1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Leakage current and detector capacitance has been measured [UCSC] using probe stations.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Isolated amplifiers have been measured [UCSC] using a DIY board.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090"/>
          <a:stretch/>
        </p:blipFill>
        <p:spPr>
          <a:xfrm>
            <a:off x="1097280" y="2230199"/>
            <a:ext cx="3204916" cy="2225384"/>
          </a:xfrm>
          <a:prstGeom prst="rect">
            <a:avLst/>
          </a:prstGeom>
        </p:spPr>
      </p:pic>
      <p:sp>
        <p:nvSpPr>
          <p:cNvPr id="5" name="object 20"/>
          <p:cNvSpPr/>
          <p:nvPr/>
        </p:nvSpPr>
        <p:spPr>
          <a:xfrm>
            <a:off x="4486727" y="2269204"/>
            <a:ext cx="3230081" cy="22227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0"/>
          <p:cNvSpPr/>
          <p:nvPr/>
        </p:nvSpPr>
        <p:spPr>
          <a:xfrm>
            <a:off x="8010580" y="2269204"/>
            <a:ext cx="3185718" cy="2209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68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CHESS1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Charge collection efficiency has been measured under irradiation [Igor </a:t>
            </a:r>
            <a:r>
              <a:rPr lang="en-US" dirty="0" err="1" smtClean="0"/>
              <a:t>Mand</a:t>
            </a:r>
            <a:r>
              <a:rPr lang="en-US" dirty="0" err="1"/>
              <a:t>ić</a:t>
            </a:r>
            <a:r>
              <a:rPr lang="en-US" dirty="0" smtClean="0"/>
              <a:t> Ljubljana] 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5978730" y="2244016"/>
            <a:ext cx="4630656" cy="3201438"/>
          </a:xfrm>
          <a:prstGeom prst="rect">
            <a:avLst/>
          </a:prstGeom>
          <a:blipFill>
            <a:blip r:embed="rId2" cstate="print"/>
            <a:srcRect/>
            <a:stretch>
              <a:fillRect r="-6612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280" y="2270209"/>
            <a:ext cx="4867274" cy="3253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1614718" y="5445454"/>
            <a:ext cx="809101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800" b="0" i="0" u="heavy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-1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-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90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l</a:t>
            </a:r>
            <a:r>
              <a:rPr kumimoji="0" lang="en-US" sz="1800" i="0" u="none" strike="noStrike" kern="0" cap="none" spc="-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t</a:t>
            </a:r>
            <a:r>
              <a:rPr kumimoji="0" lang="en-US" sz="1800" i="0" u="none" strike="noStrike" kern="0" cap="none" spc="-4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</a:t>
            </a:r>
            <a:r>
              <a:rPr kumimoji="0" lang="en-US" sz="1800" i="0" u="none" strike="noStrike" kern="0" cap="none" spc="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o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ns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,</a:t>
            </a:r>
            <a:r>
              <a:rPr kumimoji="0" lang="en-US" sz="1800" i="0" u="none" strike="noStrike" kern="0" cap="none" spc="2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1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mean</a:t>
            </a:r>
            <a:r>
              <a:rPr kumimoji="0" lang="en-US" sz="1800" i="0" u="none" strike="noStrike" kern="0" cap="none" spc="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ha</a:t>
            </a:r>
            <a:r>
              <a:rPr kumimoji="0" lang="en-US" sz="1800" i="0" u="none" strike="noStrike" kern="0" cap="none" spc="-4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</a:t>
            </a:r>
            <a:r>
              <a:rPr kumimoji="0" lang="en-US" sz="1800" i="0" u="none" strike="noStrike" kern="0" cap="none" spc="-4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g</a:t>
            </a:r>
            <a:r>
              <a:rPr kumimoji="0" lang="en-US" sz="1800" i="0" u="none" strike="noStrike" kern="0" cap="none" spc="-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,</a:t>
            </a:r>
            <a:r>
              <a:rPr kumimoji="0" lang="en-US" sz="1800" i="0" u="none" strike="noStrike" kern="0" cap="none" spc="2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25</a:t>
            </a:r>
            <a:r>
              <a:rPr kumimoji="0" lang="en-US" sz="1800" i="0" u="none" strike="noStrike" kern="0" cap="none" spc="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sh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p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ng</a:t>
            </a:r>
            <a:endParaRPr kumimoji="0" lang="en-US" sz="1800" i="0" u="none" strike="noStrike" kern="0" cap="none" spc="-1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928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CHESS2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HVCMOS as a viable solution for ATLAS strip detector.</a:t>
            </a:r>
          </a:p>
          <a:p>
            <a:pPr lvl="1"/>
            <a:r>
              <a:rPr lang="en-US" dirty="0" smtClean="0"/>
              <a:t>Record hits on full reticle sensor</a:t>
            </a:r>
          </a:p>
          <a:p>
            <a:pPr lvl="1"/>
            <a:r>
              <a:rPr lang="en-US" dirty="0" smtClean="0"/>
              <a:t>Amplify and discriminate signal</a:t>
            </a:r>
          </a:p>
          <a:p>
            <a:pPr lvl="1"/>
            <a:r>
              <a:rPr lang="en-US" dirty="0" smtClean="0"/>
              <a:t>Encode hit position in sensor and send to external readout electronics</a:t>
            </a:r>
          </a:p>
          <a:p>
            <a:pPr lvl="1"/>
            <a:endParaRPr lang="en-US" dirty="0"/>
          </a:p>
          <a:p>
            <a:r>
              <a:rPr lang="en-US" dirty="0" smtClean="0"/>
              <a:t>Further investigate performances of HVCMOS MAPS sensors</a:t>
            </a:r>
          </a:p>
          <a:p>
            <a:pPr lvl="1"/>
            <a:r>
              <a:rPr lang="en-US" dirty="0" smtClean="0"/>
              <a:t>Evaluate sensors performances with different substrate resistivity 20, 100, 1000 Ohms.</a:t>
            </a:r>
          </a:p>
          <a:p>
            <a:pPr lvl="1"/>
            <a:r>
              <a:rPr lang="en-US" dirty="0" smtClean="0"/>
              <a:t>Verify radiation hardness using test structures.</a:t>
            </a:r>
          </a:p>
          <a:p>
            <a:pPr lvl="1"/>
            <a:r>
              <a:rPr lang="en-US" dirty="0" smtClean="0"/>
              <a:t>Characterize the detector with edge-TCT structure and passive pixels arrays.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1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HV-CMOS Monolithic Active Sensors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1991964" y="1896830"/>
            <a:ext cx="8269032" cy="3983484"/>
            <a:chOff x="699552" y="1051297"/>
            <a:chExt cx="8269032" cy="5302017"/>
          </a:xfrm>
        </p:grpSpPr>
        <p:sp>
          <p:nvSpPr>
            <p:cNvPr id="4" name="Rectangle 3"/>
            <p:cNvSpPr/>
            <p:nvPr/>
          </p:nvSpPr>
          <p:spPr>
            <a:xfrm>
              <a:off x="699552" y="4297626"/>
              <a:ext cx="7853528" cy="2046434"/>
            </a:xfrm>
            <a:prstGeom prst="rect">
              <a:avLst/>
            </a:prstGeom>
            <a:gradFill flip="none"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584284" y="4026122"/>
              <a:ext cx="5027808" cy="2114980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320188" y="4039233"/>
              <a:ext cx="1636184" cy="2114980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99552" y="3941305"/>
              <a:ext cx="7842301" cy="346403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60622" y="4294901"/>
              <a:ext cx="3905190" cy="1106834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15564" y="4296368"/>
              <a:ext cx="1402393" cy="400213"/>
            </a:xfrm>
            <a:prstGeom prst="rect">
              <a:avLst/>
            </a:prstGeom>
            <a:gradFill rotWithShape="1">
              <a:gsLst>
                <a:gs pos="0">
                  <a:srgbClr val="1B378C"/>
                </a:gs>
                <a:gs pos="100000">
                  <a:srgbClr val="3061FF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0430" y="4199575"/>
              <a:ext cx="304058" cy="105600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7159" y="429490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47501" y="4198385"/>
              <a:ext cx="304058" cy="96000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36372" y="429490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60714" y="4294901"/>
              <a:ext cx="434370" cy="170070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77041" y="429490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2754" y="4294901"/>
              <a:ext cx="434370" cy="170070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23285" y="5013347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Deep</a:t>
              </a:r>
              <a: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 </a:t>
              </a: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nwell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9213B">
                    <a:lumMod val="90000"/>
                    <a:lumOff val="10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82061" y="5683960"/>
              <a:ext cx="1104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/>
                  <a:uLnTx/>
                  <a:uFillTx/>
                </a:rPr>
                <a:t>depletion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33286" y="4297626"/>
              <a:ext cx="228443" cy="226364"/>
            </a:xfrm>
            <a:prstGeom prst="rect">
              <a:avLst/>
            </a:prstGeom>
            <a:gradFill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25" idx="0"/>
            </p:cNvCxnSpPr>
            <p:nvPr/>
          </p:nvCxnSpPr>
          <p:spPr>
            <a:xfrm flipV="1">
              <a:off x="1047508" y="4105917"/>
              <a:ext cx="0" cy="191709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1" name="TextBox 20"/>
            <p:cNvSpPr txBox="1"/>
            <p:nvPr/>
          </p:nvSpPr>
          <p:spPr>
            <a:xfrm>
              <a:off x="735569" y="379521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-HV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9552" y="1748781"/>
              <a:ext cx="7853528" cy="2046434"/>
            </a:xfrm>
            <a:prstGeom prst="rect">
              <a:avLst/>
            </a:prstGeom>
            <a:gradFill flip="none"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584284" y="1477277"/>
              <a:ext cx="6957568" cy="2317938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99552" y="1392460"/>
              <a:ext cx="7842301" cy="346403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77041" y="1746056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499627" y="1356850"/>
              <a:ext cx="0" cy="379022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7" name="TextBox 26"/>
            <p:cNvSpPr txBox="1"/>
            <p:nvPr/>
          </p:nvSpPr>
          <p:spPr>
            <a:xfrm>
              <a:off x="4719149" y="2553757"/>
              <a:ext cx="154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/>
                  <a:uLnTx/>
                  <a:uFillTx/>
                </a:rPr>
                <a:t>Full depletion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33286" y="1748781"/>
              <a:ext cx="228443" cy="226364"/>
            </a:xfrm>
            <a:prstGeom prst="rect">
              <a:avLst/>
            </a:prstGeom>
            <a:gradFill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9" name="Straight Connector 28"/>
            <p:cNvCxnSpPr>
              <a:stCxn id="45" idx="0"/>
            </p:cNvCxnSpPr>
            <p:nvPr/>
          </p:nvCxnSpPr>
          <p:spPr>
            <a:xfrm flipV="1">
              <a:off x="1047508" y="1557072"/>
              <a:ext cx="0" cy="191709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0" name="TextBox 29"/>
            <p:cNvSpPr txBox="1"/>
            <p:nvPr/>
          </p:nvSpPr>
          <p:spPr>
            <a:xfrm>
              <a:off x="735569" y="124637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-HV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94172" y="174878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53681" y="535678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50032" y="574235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07472" y="547930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708812" y="565544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086742" y="535678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83042" y="597211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80551" y="549731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065431" y="560414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626241" y="598398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17951" y="582967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26241" y="571097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681252" y="584154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3659942" y="5084853"/>
              <a:ext cx="0" cy="80827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3830147" y="5084853"/>
              <a:ext cx="0" cy="5018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4000352" y="5084853"/>
              <a:ext cx="0" cy="34278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514196" y="4727391"/>
              <a:ext cx="63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Drift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 flipH="1">
              <a:off x="2491191" y="1051297"/>
              <a:ext cx="840362" cy="29112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580384" y="259789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676735" y="298346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734175" y="272041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435515" y="289655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813445" y="259789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09745" y="321322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507254" y="273842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92134" y="284525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52944" y="322509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744654" y="307078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352944" y="295208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407955" y="308265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2386645" y="2325964"/>
              <a:ext cx="0" cy="80827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2556850" y="2325964"/>
              <a:ext cx="0" cy="5018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V="1">
              <a:off x="2727055" y="2325964"/>
              <a:ext cx="0" cy="34278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240899" y="1968502"/>
              <a:ext cx="63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Drift</a:t>
              </a:r>
            </a:p>
          </p:txBody>
        </p:sp>
        <p:sp>
          <p:nvSpPr>
            <p:cNvPr id="65" name="Isosceles Triangle 82"/>
            <p:cNvSpPr/>
            <p:nvPr/>
          </p:nvSpPr>
          <p:spPr>
            <a:xfrm rot="5400000">
              <a:off x="2640067" y="1091486"/>
              <a:ext cx="550460" cy="529009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Isosceles Triangle 83"/>
            <p:cNvSpPr/>
            <p:nvPr/>
          </p:nvSpPr>
          <p:spPr>
            <a:xfrm rot="5400000">
              <a:off x="7457398" y="1087119"/>
              <a:ext cx="550460" cy="529009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278958" y="1167648"/>
              <a:ext cx="1804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External amplifier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151559" y="4644015"/>
              <a:ext cx="1697901" cy="369332"/>
            </a:xfrm>
            <a:prstGeom prst="rect">
              <a:avLst/>
            </a:prstGeom>
            <a:solidFill>
              <a:srgbClr val="FFFFFF">
                <a:alpha val="25000"/>
              </a:srgbClr>
            </a:solidFill>
            <a:effectLst>
              <a:softEdge rad="25400"/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 strip amplifier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2491191" y="1356850"/>
              <a:ext cx="15960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70" name="Straight Connector 69"/>
            <p:cNvCxnSpPr/>
            <p:nvPr/>
          </p:nvCxnSpPr>
          <p:spPr>
            <a:xfrm flipV="1">
              <a:off x="7328624" y="1348793"/>
              <a:ext cx="0" cy="379022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71" name="Straight Connector 70"/>
            <p:cNvCxnSpPr/>
            <p:nvPr/>
          </p:nvCxnSpPr>
          <p:spPr>
            <a:xfrm>
              <a:off x="7320188" y="1348793"/>
              <a:ext cx="15960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72" name="Rectangle 71"/>
            <p:cNvSpPr/>
            <p:nvPr/>
          </p:nvSpPr>
          <p:spPr>
            <a:xfrm>
              <a:off x="7698670" y="4299919"/>
              <a:ext cx="855395" cy="1106834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946597" y="4289442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54065" y="3834608"/>
              <a:ext cx="414519" cy="24006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138932" y="3427197"/>
              <a:ext cx="1389355" cy="368686"/>
            </a:xfrm>
            <a:prstGeom prst="rect">
              <a:avLst/>
            </a:prstGeom>
            <a:solidFill>
              <a:srgbClr val="FFFFFF">
                <a:alpha val="25000"/>
              </a:srgbClr>
            </a:solidFill>
            <a:effectLst>
              <a:softEdge rad="25400"/>
            </a:effectLst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STRIP Baseline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015004" y="5944010"/>
              <a:ext cx="1454565" cy="368686"/>
            </a:xfrm>
            <a:prstGeom prst="rect">
              <a:avLst/>
            </a:prstGeom>
            <a:solidFill>
              <a:srgbClr val="FFFFFF">
                <a:alpha val="25000"/>
              </a:srgbClr>
            </a:solidFill>
            <a:effectLst>
              <a:softEdge rad="25400"/>
            </a:effectLst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STRIP HVCMOS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8220978" y="1943096"/>
            <a:ext cx="0" cy="407837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00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sensor dimensions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37733" y="250613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50266" y="250613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62799" y="250613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37733" y="284576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250266" y="284576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162799" y="284576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337733" y="3185401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250266" y="3185401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162799" y="3185401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37733" y="3525035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250266" y="3525035"/>
            <a:ext cx="2777067" cy="270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162799" y="3525035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337733" y="3864669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250266" y="3864669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162799" y="3864669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337733" y="420430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250266" y="420430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162799" y="420430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337733" y="454393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250266" y="454393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162799" y="454393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337733" y="4883574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250266" y="4883574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162799" y="4883574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267201" y="3388601"/>
            <a:ext cx="27601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79773" y="3087000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800µm</a:t>
            </a: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230531" y="3527168"/>
            <a:ext cx="0" cy="286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91453" y="3460986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0µm</a:t>
            </a:r>
            <a:endParaRPr lang="en-US" dirty="0"/>
          </a:p>
        </p:txBody>
      </p:sp>
      <p:sp>
        <p:nvSpPr>
          <p:cNvPr id="75" name="Freeform 74"/>
          <p:cNvSpPr/>
          <p:nvPr/>
        </p:nvSpPr>
        <p:spPr>
          <a:xfrm>
            <a:off x="10068520" y="2506133"/>
            <a:ext cx="423134" cy="270934"/>
          </a:xfrm>
          <a:custGeom>
            <a:avLst/>
            <a:gdLst>
              <a:gd name="connsiteX0" fmla="*/ 45157 w 423134"/>
              <a:gd name="connsiteY0" fmla="*/ 0 h 270934"/>
              <a:gd name="connsiteX1" fmla="*/ 323244 w 423134"/>
              <a:gd name="connsiteY1" fmla="*/ 0 h 270934"/>
              <a:gd name="connsiteX2" fmla="*/ 423134 w 423134"/>
              <a:gd name="connsiteY2" fmla="*/ 270934 h 270934"/>
              <a:gd name="connsiteX3" fmla="*/ 45157 w 423134"/>
              <a:gd name="connsiteY3" fmla="*/ 270934 h 270934"/>
              <a:gd name="connsiteX4" fmla="*/ 0 w 423134"/>
              <a:gd name="connsiteY4" fmla="*/ 225777 h 270934"/>
              <a:gd name="connsiteX5" fmla="*/ 0 w 423134"/>
              <a:gd name="connsiteY5" fmla="*/ 45157 h 270934"/>
              <a:gd name="connsiteX6" fmla="*/ 45157 w 423134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134" h="270934">
                <a:moveTo>
                  <a:pt x="45157" y="0"/>
                </a:moveTo>
                <a:lnTo>
                  <a:pt x="323244" y="0"/>
                </a:lnTo>
                <a:lnTo>
                  <a:pt x="423134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10068520" y="2845767"/>
            <a:ext cx="548352" cy="270934"/>
          </a:xfrm>
          <a:custGeom>
            <a:avLst/>
            <a:gdLst>
              <a:gd name="connsiteX0" fmla="*/ 45157 w 548352"/>
              <a:gd name="connsiteY0" fmla="*/ 0 h 270934"/>
              <a:gd name="connsiteX1" fmla="*/ 448463 w 548352"/>
              <a:gd name="connsiteY1" fmla="*/ 0 h 270934"/>
              <a:gd name="connsiteX2" fmla="*/ 548352 w 548352"/>
              <a:gd name="connsiteY2" fmla="*/ 270934 h 270934"/>
              <a:gd name="connsiteX3" fmla="*/ 45157 w 548352"/>
              <a:gd name="connsiteY3" fmla="*/ 270934 h 270934"/>
              <a:gd name="connsiteX4" fmla="*/ 0 w 548352"/>
              <a:gd name="connsiteY4" fmla="*/ 225777 h 270934"/>
              <a:gd name="connsiteX5" fmla="*/ 0 w 548352"/>
              <a:gd name="connsiteY5" fmla="*/ 45157 h 270934"/>
              <a:gd name="connsiteX6" fmla="*/ 45157 w 548352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8352" h="270934">
                <a:moveTo>
                  <a:pt x="45157" y="0"/>
                </a:moveTo>
                <a:lnTo>
                  <a:pt x="448463" y="0"/>
                </a:lnTo>
                <a:lnTo>
                  <a:pt x="548352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10068520" y="3185401"/>
            <a:ext cx="673571" cy="270934"/>
          </a:xfrm>
          <a:custGeom>
            <a:avLst/>
            <a:gdLst>
              <a:gd name="connsiteX0" fmla="*/ 45157 w 673571"/>
              <a:gd name="connsiteY0" fmla="*/ 0 h 270934"/>
              <a:gd name="connsiteX1" fmla="*/ 573681 w 673571"/>
              <a:gd name="connsiteY1" fmla="*/ 0 h 270934"/>
              <a:gd name="connsiteX2" fmla="*/ 673571 w 673571"/>
              <a:gd name="connsiteY2" fmla="*/ 270934 h 270934"/>
              <a:gd name="connsiteX3" fmla="*/ 45157 w 673571"/>
              <a:gd name="connsiteY3" fmla="*/ 270934 h 270934"/>
              <a:gd name="connsiteX4" fmla="*/ 0 w 673571"/>
              <a:gd name="connsiteY4" fmla="*/ 225777 h 270934"/>
              <a:gd name="connsiteX5" fmla="*/ 0 w 673571"/>
              <a:gd name="connsiteY5" fmla="*/ 45157 h 270934"/>
              <a:gd name="connsiteX6" fmla="*/ 45157 w 673571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3571" h="270934">
                <a:moveTo>
                  <a:pt x="45157" y="0"/>
                </a:moveTo>
                <a:lnTo>
                  <a:pt x="573681" y="0"/>
                </a:lnTo>
                <a:lnTo>
                  <a:pt x="673571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0068520" y="3525035"/>
            <a:ext cx="798790" cy="270934"/>
          </a:xfrm>
          <a:custGeom>
            <a:avLst/>
            <a:gdLst>
              <a:gd name="connsiteX0" fmla="*/ 45157 w 798790"/>
              <a:gd name="connsiteY0" fmla="*/ 0 h 270934"/>
              <a:gd name="connsiteX1" fmla="*/ 698900 w 798790"/>
              <a:gd name="connsiteY1" fmla="*/ 0 h 270934"/>
              <a:gd name="connsiteX2" fmla="*/ 798790 w 798790"/>
              <a:gd name="connsiteY2" fmla="*/ 270934 h 270934"/>
              <a:gd name="connsiteX3" fmla="*/ 45157 w 798790"/>
              <a:gd name="connsiteY3" fmla="*/ 270934 h 270934"/>
              <a:gd name="connsiteX4" fmla="*/ 0 w 798790"/>
              <a:gd name="connsiteY4" fmla="*/ 225777 h 270934"/>
              <a:gd name="connsiteX5" fmla="*/ 0 w 798790"/>
              <a:gd name="connsiteY5" fmla="*/ 45157 h 270934"/>
              <a:gd name="connsiteX6" fmla="*/ 45157 w 798790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8790" h="270934">
                <a:moveTo>
                  <a:pt x="45157" y="0"/>
                </a:moveTo>
                <a:lnTo>
                  <a:pt x="698900" y="0"/>
                </a:lnTo>
                <a:lnTo>
                  <a:pt x="798790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10068520" y="3864669"/>
            <a:ext cx="867580" cy="270934"/>
          </a:xfrm>
          <a:custGeom>
            <a:avLst/>
            <a:gdLst>
              <a:gd name="connsiteX0" fmla="*/ 45157 w 867580"/>
              <a:gd name="connsiteY0" fmla="*/ 0 h 270934"/>
              <a:gd name="connsiteX1" fmla="*/ 824119 w 867580"/>
              <a:gd name="connsiteY1" fmla="*/ 0 h 270934"/>
              <a:gd name="connsiteX2" fmla="*/ 867580 w 867580"/>
              <a:gd name="connsiteY2" fmla="*/ 117883 h 270934"/>
              <a:gd name="connsiteX3" fmla="*/ 810803 w 867580"/>
              <a:gd name="connsiteY3" fmla="*/ 270934 h 270934"/>
              <a:gd name="connsiteX4" fmla="*/ 45157 w 867580"/>
              <a:gd name="connsiteY4" fmla="*/ 270934 h 270934"/>
              <a:gd name="connsiteX5" fmla="*/ 0 w 867580"/>
              <a:gd name="connsiteY5" fmla="*/ 225777 h 270934"/>
              <a:gd name="connsiteX6" fmla="*/ 0 w 867580"/>
              <a:gd name="connsiteY6" fmla="*/ 45157 h 270934"/>
              <a:gd name="connsiteX7" fmla="*/ 45157 w 867580"/>
              <a:gd name="connsiteY7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7580" h="270934">
                <a:moveTo>
                  <a:pt x="45157" y="0"/>
                </a:moveTo>
                <a:lnTo>
                  <a:pt x="824119" y="0"/>
                </a:lnTo>
                <a:lnTo>
                  <a:pt x="867580" y="117883"/>
                </a:lnTo>
                <a:lnTo>
                  <a:pt x="810803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10068520" y="4204303"/>
            <a:ext cx="785318" cy="270934"/>
          </a:xfrm>
          <a:custGeom>
            <a:avLst/>
            <a:gdLst>
              <a:gd name="connsiteX0" fmla="*/ 45157 w 785318"/>
              <a:gd name="connsiteY0" fmla="*/ 0 h 270934"/>
              <a:gd name="connsiteX1" fmla="*/ 785318 w 785318"/>
              <a:gd name="connsiteY1" fmla="*/ 0 h 270934"/>
              <a:gd name="connsiteX2" fmla="*/ 718013 w 785318"/>
              <a:gd name="connsiteY2" fmla="*/ 181430 h 270934"/>
              <a:gd name="connsiteX3" fmla="*/ 771483 w 785318"/>
              <a:gd name="connsiteY3" fmla="*/ 270934 h 270934"/>
              <a:gd name="connsiteX4" fmla="*/ 45157 w 785318"/>
              <a:gd name="connsiteY4" fmla="*/ 270934 h 270934"/>
              <a:gd name="connsiteX5" fmla="*/ 0 w 785318"/>
              <a:gd name="connsiteY5" fmla="*/ 225777 h 270934"/>
              <a:gd name="connsiteX6" fmla="*/ 0 w 785318"/>
              <a:gd name="connsiteY6" fmla="*/ 45157 h 270934"/>
              <a:gd name="connsiteX7" fmla="*/ 45157 w 785318"/>
              <a:gd name="connsiteY7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318" h="270934">
                <a:moveTo>
                  <a:pt x="45157" y="0"/>
                </a:moveTo>
                <a:lnTo>
                  <a:pt x="785318" y="0"/>
                </a:lnTo>
                <a:lnTo>
                  <a:pt x="718013" y="181430"/>
                </a:lnTo>
                <a:lnTo>
                  <a:pt x="771483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0068520" y="4543937"/>
            <a:ext cx="974381" cy="270934"/>
          </a:xfrm>
          <a:custGeom>
            <a:avLst/>
            <a:gdLst>
              <a:gd name="connsiteX0" fmla="*/ 45157 w 974381"/>
              <a:gd name="connsiteY0" fmla="*/ 0 h 270934"/>
              <a:gd name="connsiteX1" fmla="*/ 812525 w 974381"/>
              <a:gd name="connsiteY1" fmla="*/ 0 h 270934"/>
              <a:gd name="connsiteX2" fmla="*/ 974381 w 974381"/>
              <a:gd name="connsiteY2" fmla="*/ 270934 h 270934"/>
              <a:gd name="connsiteX3" fmla="*/ 45157 w 974381"/>
              <a:gd name="connsiteY3" fmla="*/ 270934 h 270934"/>
              <a:gd name="connsiteX4" fmla="*/ 0 w 974381"/>
              <a:gd name="connsiteY4" fmla="*/ 225777 h 270934"/>
              <a:gd name="connsiteX5" fmla="*/ 0 w 974381"/>
              <a:gd name="connsiteY5" fmla="*/ 45157 h 270934"/>
              <a:gd name="connsiteX6" fmla="*/ 45157 w 974381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4381" h="270934">
                <a:moveTo>
                  <a:pt x="45157" y="0"/>
                </a:moveTo>
                <a:lnTo>
                  <a:pt x="812525" y="0"/>
                </a:lnTo>
                <a:lnTo>
                  <a:pt x="974381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0068520" y="4883574"/>
            <a:ext cx="1177281" cy="270934"/>
          </a:xfrm>
          <a:custGeom>
            <a:avLst/>
            <a:gdLst>
              <a:gd name="connsiteX0" fmla="*/ 45157 w 1177281"/>
              <a:gd name="connsiteY0" fmla="*/ 0 h 270934"/>
              <a:gd name="connsiteX1" fmla="*/ 1015425 w 1177281"/>
              <a:gd name="connsiteY1" fmla="*/ 0 h 270934"/>
              <a:gd name="connsiteX2" fmla="*/ 1177281 w 1177281"/>
              <a:gd name="connsiteY2" fmla="*/ 270934 h 270934"/>
              <a:gd name="connsiteX3" fmla="*/ 45157 w 1177281"/>
              <a:gd name="connsiteY3" fmla="*/ 270934 h 270934"/>
              <a:gd name="connsiteX4" fmla="*/ 0 w 1177281"/>
              <a:gd name="connsiteY4" fmla="*/ 225777 h 270934"/>
              <a:gd name="connsiteX5" fmla="*/ 0 w 1177281"/>
              <a:gd name="connsiteY5" fmla="*/ 45157 h 270934"/>
              <a:gd name="connsiteX6" fmla="*/ 45157 w 1177281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7281" h="270934">
                <a:moveTo>
                  <a:pt x="45157" y="0"/>
                </a:moveTo>
                <a:lnTo>
                  <a:pt x="1015425" y="0"/>
                </a:lnTo>
                <a:lnTo>
                  <a:pt x="1177281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1337733" y="5353176"/>
            <a:ext cx="1010058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453149" y="5508141"/>
            <a:ext cx="1860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 pixels in </a:t>
            </a:r>
            <a:r>
              <a:rPr lang="en-US" smtClean="0"/>
              <a:t>a strip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53401" y="3487509"/>
            <a:ext cx="603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128</a:t>
            </a:r>
          </a:p>
          <a:p>
            <a:pPr algn="ctr"/>
            <a:r>
              <a:rPr lang="en-US" dirty="0" smtClean="0"/>
              <a:t>strip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097280" y="2506133"/>
            <a:ext cx="0" cy="264837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32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49583"/>
              </p:ext>
            </p:extLst>
          </p:nvPr>
        </p:nvGraphicFramePr>
        <p:xfrm>
          <a:off x="2489708" y="2112271"/>
          <a:ext cx="7273544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20744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Substrate</a:t>
                      </a:r>
                      <a:r>
                        <a:rPr lang="en-US" baseline="0" dirty="0" smtClean="0"/>
                        <a:t> resistivity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20Ohms to 1000Ohms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Substrate</a:t>
                      </a:r>
                      <a:r>
                        <a:rPr lang="en-US" baseline="0" dirty="0" smtClean="0"/>
                        <a:t> high voltage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Pixel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40µm 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~800µm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pixel per strip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strips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Timing resolution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number of hits per strip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+ flag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number of hits per 128 strips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Readout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320MHz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</a:t>
                      </a:r>
                      <a:r>
                        <a:rPr lang="en-US" dirty="0" err="1" smtClean="0"/>
                        <a:t>contraint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Radhard</a:t>
                      </a:r>
                      <a:r>
                        <a:rPr lang="en-US" dirty="0" smtClean="0"/>
                        <a:t> design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59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architecture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676942" y="5939864"/>
            <a:ext cx="3934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Doesn’t reflect actual size or placement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095220" y="2379132"/>
            <a:ext cx="10757646" cy="3067528"/>
            <a:chOff x="1095220" y="2379132"/>
            <a:chExt cx="10757646" cy="3067528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827470" y="2467519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1097280" y="2667457"/>
              <a:ext cx="31242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pixels</a:t>
              </a: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095220" y="2379132"/>
              <a:ext cx="5562599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373880" y="2667457"/>
              <a:ext cx="22860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Latch &amp;</a:t>
              </a:r>
              <a:r>
                <a:rPr lang="en-US" dirty="0">
                  <a:solidFill>
                    <a:prstClr val="white"/>
                  </a:solidFill>
                </a:rPr>
                <a:t> </a:t>
              </a:r>
              <a:r>
                <a:rPr lang="en-US" dirty="0" smtClean="0">
                  <a:solidFill>
                    <a:prstClr val="white"/>
                  </a:solidFill>
                </a:rPr>
                <a:t>Hit encoding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040880" y="2667457"/>
              <a:ext cx="1066800" cy="22860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prstClr val="white"/>
                  </a:solidFill>
                </a:rPr>
                <a:t> Strip Encoder</a:t>
              </a: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5681824" y="3721713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6657821" y="2467519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10125833" y="2667457"/>
              <a:ext cx="137160" cy="1371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051154" y="4286425"/>
              <a:ext cx="461665" cy="409146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45955" y="5010310"/>
              <a:ext cx="1344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Records Hits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30259" y="5077328"/>
              <a:ext cx="17732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Select </a:t>
              </a:r>
              <a:r>
                <a:rPr lang="en-US" smtClean="0"/>
                <a:t>1 Hit/Strip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98111" y="5077328"/>
              <a:ext cx="1335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Select </a:t>
              </a:r>
              <a:r>
                <a:rPr lang="en-US"/>
                <a:t>8</a:t>
              </a:r>
              <a:r>
                <a:rPr lang="en-US" smtClean="0"/>
                <a:t> Hits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675612" y="2937537"/>
              <a:ext cx="10974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Configure</a:t>
              </a:r>
            </a:p>
            <a:p>
              <a:r>
                <a:rPr lang="en-US" dirty="0" smtClean="0"/>
                <a:t>CHESS2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0512819" y="4285653"/>
              <a:ext cx="1340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LVDS output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8834718" y="2667457"/>
              <a:ext cx="1182462" cy="1344785"/>
              <a:chOff x="8190715" y="2667457"/>
              <a:chExt cx="1182462" cy="134478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prstClr val="white">
                        <a:lumMod val="50000"/>
                      </a:prstClr>
                    </a:solidFill>
                  </a:rPr>
                  <a:t>SACI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prstClr val="white">
                        <a:lumMod val="50000"/>
                      </a:prstClr>
                    </a:solidFill>
                  </a:rPr>
                  <a:t>Control Logic</a:t>
                </a:r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prstClr val="white">
                        <a:lumMod val="50000"/>
                      </a:prstClr>
                    </a:solidFill>
                  </a:rPr>
                  <a:t>Global Registers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prstClr val="white">
                        <a:lumMod val="50000"/>
                      </a:prstClr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prstClr val="white">
                        <a:lumMod val="50000"/>
                      </a:prstClr>
                    </a:solidFill>
                  </a:rPr>
                  <a:t>Pointers</a:t>
                </a: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8662753" y="3721240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8233733" y="2669287"/>
              <a:ext cx="490616" cy="13310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8236556" y="4092009"/>
              <a:ext cx="1780624" cy="8568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125833" y="3501397"/>
              <a:ext cx="137160" cy="1371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125833" y="3697654"/>
              <a:ext cx="137160" cy="1371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125833" y="3893911"/>
              <a:ext cx="137160" cy="1371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0127549" y="4615439"/>
              <a:ext cx="137160" cy="13716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127549" y="4811696"/>
              <a:ext cx="137160" cy="13716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127549" y="4090168"/>
              <a:ext cx="137160" cy="13716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125833" y="2863714"/>
              <a:ext cx="137160" cy="1371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0032160" y="3115685"/>
              <a:ext cx="461665" cy="409146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9182766" y="2467877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983673" y="2284404"/>
            <a:ext cx="5994627" cy="313454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170260" y="2284404"/>
            <a:ext cx="2267018" cy="3134546"/>
          </a:xfrm>
          <a:custGeom>
            <a:avLst/>
            <a:gdLst>
              <a:gd name="connsiteX0" fmla="*/ 623562 w 2267018"/>
              <a:gd name="connsiteY0" fmla="*/ 0 h 3134546"/>
              <a:gd name="connsiteX1" fmla="*/ 2267018 w 2267018"/>
              <a:gd name="connsiteY1" fmla="*/ 0 h 3134546"/>
              <a:gd name="connsiteX2" fmla="*/ 2267018 w 2267018"/>
              <a:gd name="connsiteY2" fmla="*/ 3134546 h 3134546"/>
              <a:gd name="connsiteX3" fmla="*/ 0 w 2267018"/>
              <a:gd name="connsiteY3" fmla="*/ 3134546 h 3134546"/>
              <a:gd name="connsiteX4" fmla="*/ 0 w 2267018"/>
              <a:gd name="connsiteY4" fmla="*/ 1760522 h 3134546"/>
              <a:gd name="connsiteX5" fmla="*/ 623562 w 2267018"/>
              <a:gd name="connsiteY5" fmla="*/ 1760522 h 3134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67018" h="3134546">
                <a:moveTo>
                  <a:pt x="623562" y="0"/>
                </a:moveTo>
                <a:lnTo>
                  <a:pt x="2267018" y="0"/>
                </a:lnTo>
                <a:lnTo>
                  <a:pt x="2267018" y="3134546"/>
                </a:lnTo>
                <a:lnTo>
                  <a:pt x="0" y="3134546"/>
                </a:lnTo>
                <a:lnTo>
                  <a:pt x="0" y="1760522"/>
                </a:lnTo>
                <a:lnTo>
                  <a:pt x="623562" y="1760522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309165" y="544666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71411" y="5416644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programmable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pixel:</a:t>
            </a:r>
          </a:p>
          <a:p>
            <a:pPr lvl="1"/>
            <a:r>
              <a:rPr lang="en-US" dirty="0" smtClean="0"/>
              <a:t>Configure a single pixel – configure all pixel in a row – configure all pixel in a column</a:t>
            </a:r>
          </a:p>
          <a:p>
            <a:pPr lvl="1"/>
            <a:r>
              <a:rPr lang="en-US" dirty="0" smtClean="0"/>
              <a:t>Configure signal injection for each pixel [RAM]</a:t>
            </a:r>
          </a:p>
          <a:p>
            <a:pPr lvl="1"/>
            <a:r>
              <a:rPr lang="en-US" dirty="0" smtClean="0"/>
              <a:t>Adjust threshold for each pixel [RAM]</a:t>
            </a:r>
          </a:p>
          <a:p>
            <a:r>
              <a:rPr lang="en-US" dirty="0" smtClean="0"/>
              <a:t>Periphery</a:t>
            </a:r>
          </a:p>
          <a:p>
            <a:pPr lvl="1"/>
            <a:r>
              <a:rPr lang="en-US" dirty="0" smtClean="0"/>
              <a:t>Mask the comparator output for each pixel [RAM]</a:t>
            </a:r>
          </a:p>
          <a:p>
            <a:pPr lvl="1"/>
            <a:r>
              <a:rPr lang="en-US" dirty="0" smtClean="0"/>
              <a:t>External Reset signal to all comparators</a:t>
            </a:r>
          </a:p>
          <a:p>
            <a:r>
              <a:rPr lang="en-US" dirty="0" smtClean="0"/>
              <a:t>SACI global control </a:t>
            </a:r>
          </a:p>
          <a:p>
            <a:pPr lvl="1"/>
            <a:r>
              <a:rPr lang="en-US" dirty="0" smtClean="0"/>
              <a:t>Adjust the amplifier bias</a:t>
            </a:r>
          </a:p>
          <a:p>
            <a:pPr lvl="1"/>
            <a:r>
              <a:rPr lang="en-US" dirty="0" smtClean="0"/>
              <a:t>Adjust the comparator bias</a:t>
            </a:r>
          </a:p>
          <a:p>
            <a:pPr lvl="1"/>
            <a:r>
              <a:rPr lang="en-US" dirty="0" smtClean="0"/>
              <a:t>Adjust the threshold level</a:t>
            </a:r>
          </a:p>
          <a:p>
            <a:pPr lvl="1"/>
            <a:r>
              <a:rPr lang="en-US" dirty="0" smtClean="0"/>
              <a:t>Adjust the LVDS power consumption</a:t>
            </a:r>
          </a:p>
          <a:p>
            <a:pPr lvl="1"/>
            <a:r>
              <a:rPr lang="en-US" dirty="0" smtClean="0"/>
              <a:t>Adjust the LVDS levels and common mode</a:t>
            </a:r>
          </a:p>
          <a:p>
            <a:pPr lvl="1"/>
            <a:r>
              <a:rPr lang="en-US" dirty="0" smtClean="0"/>
              <a:t>Adjust parameters in the encoding and readout blocks.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472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734</TotalTime>
  <Words>392</Words>
  <Application>Microsoft Macintosh PowerPoint</Application>
  <PresentationFormat>Widescreen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CHESS2 architecture</vt:lpstr>
      <vt:lpstr>From CHESS1</vt:lpstr>
      <vt:lpstr>From CHESS1</vt:lpstr>
      <vt:lpstr>Objective of CHESS2</vt:lpstr>
      <vt:lpstr>HV-CMOS Monolithic Active Sensors</vt:lpstr>
      <vt:lpstr>Strip sensor dimensions</vt:lpstr>
      <vt:lpstr>Specifications</vt:lpstr>
      <vt:lpstr>CHESS2 architecture</vt:lpstr>
      <vt:lpstr>List of programmable possibilities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architecture</dc:title>
  <dc:creator>Microsoft Office User</dc:creator>
  <cp:lastModifiedBy>Microsoft Office User</cp:lastModifiedBy>
  <cp:revision>20</cp:revision>
  <dcterms:created xsi:type="dcterms:W3CDTF">2015-06-30T18:26:56Z</dcterms:created>
  <dcterms:modified xsi:type="dcterms:W3CDTF">2015-07-21T15:08:52Z</dcterms:modified>
</cp:coreProperties>
</file>