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5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9FE4A1-CD9E-45FB-A65E-A88ED8DADDDD}" type="datetimeFigureOut">
              <a:rPr lang="en-GB" smtClean="0"/>
              <a:t>21/07/2015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4C4D3-5D75-4838-9B5D-91F341B6F60B}" type="slidenum">
              <a:rPr lang="en-GB" smtClean="0"/>
              <a:t>‹#›</a:t>
            </a:fld>
            <a:endParaRPr lang="en-GB"/>
          </a:p>
        </p:txBody>
      </p:sp>
    </p:spTree>
    <p:extLst>
      <p:ext uri="{BB962C8B-B14F-4D97-AF65-F5344CB8AC3E}">
        <p14:creationId xmlns:p14="http://schemas.microsoft.com/office/powerpoint/2010/main" val="2639732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CC68CA-27C5-496E-8E50-629EEFF800E8}" type="datetime1">
              <a:rPr lang="en-GB" smtClean="0"/>
              <a:t>21/07/2015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268250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0698D1-7A27-4122-A53F-EDF7E336B41B}" type="datetime1">
              <a:rPr lang="en-GB" smtClean="0"/>
              <a:t>21/07/2015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85313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067CA3-DEDE-4722-A002-A1C7C066F41C}" type="datetime1">
              <a:rPr lang="en-GB" smtClean="0"/>
              <a:t>21/07/2015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9467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5E6EA0-5DA3-4D92-A7B5-C6DD9E470AF3}" type="datetime1">
              <a:rPr lang="en-GB" smtClean="0"/>
              <a:t>21/07/2015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208679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78820-E330-4AC4-9315-8020F1D44415}" type="datetime1">
              <a:rPr lang="en-GB" smtClean="0"/>
              <a:t>21/07/2015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160726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2B6E4C2-CB14-4FB0-893E-FC5C426B64D3}" type="datetime1">
              <a:rPr lang="en-GB" smtClean="0"/>
              <a:t>21/07/2015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81328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FAF8B5F-2792-424F-8127-CD81E18721B1}" type="datetime1">
              <a:rPr lang="en-GB" smtClean="0"/>
              <a:t>21/07/2015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14250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E70384-BF21-41F8-9449-A6F13FCDEF83}" type="datetime1">
              <a:rPr lang="en-GB" smtClean="0"/>
              <a:t>21/07/2015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145141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69221-C27F-415E-95D2-8979E32765C3}" type="datetime1">
              <a:rPr lang="en-GB" smtClean="0"/>
              <a:t>21/07/2015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3921657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46335B-B2B8-4390-AC41-2AE5008E7FB3}" type="datetime1">
              <a:rPr lang="en-GB" smtClean="0"/>
              <a:t>21/07/2015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34021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BF011-2A85-4174-9939-96021F12F7E3}" type="datetime1">
              <a:rPr lang="en-GB" smtClean="0"/>
              <a:t>21/07/2015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7B5329-E547-4202-AB99-FC5BE92FECE0}" type="slidenum">
              <a:rPr lang="en-GB" smtClean="0"/>
              <a:t>‹#›</a:t>
            </a:fld>
            <a:endParaRPr lang="en-GB"/>
          </a:p>
        </p:txBody>
      </p:sp>
    </p:spTree>
    <p:extLst>
      <p:ext uri="{BB962C8B-B14F-4D97-AF65-F5344CB8AC3E}">
        <p14:creationId xmlns:p14="http://schemas.microsoft.com/office/powerpoint/2010/main" val="323491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0AC3A-E80D-4EA8-92A7-1A957A56138B}" type="datetime1">
              <a:rPr lang="en-GB" smtClean="0"/>
              <a:t>21/07/2015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B5329-E547-4202-AB99-FC5BE92FECE0}" type="slidenum">
              <a:rPr lang="en-GB" smtClean="0"/>
              <a:t>‹#›</a:t>
            </a:fld>
            <a:endParaRPr lang="en-GB"/>
          </a:p>
        </p:txBody>
      </p:sp>
    </p:spTree>
    <p:extLst>
      <p:ext uri="{BB962C8B-B14F-4D97-AF65-F5344CB8AC3E}">
        <p14:creationId xmlns:p14="http://schemas.microsoft.com/office/powerpoint/2010/main" val="1653034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340768"/>
            <a:ext cx="4458528" cy="2431435"/>
          </a:xfrm>
          <a:prstGeom prst="rect">
            <a:avLst/>
          </a:prstGeom>
          <a:noFill/>
        </p:spPr>
        <p:txBody>
          <a:bodyPr wrap="none" rtlCol="0">
            <a:spAutoFit/>
          </a:bodyPr>
          <a:lstStyle/>
          <a:p>
            <a:pPr marL="285750" indent="-285750">
              <a:buFont typeface="Courier New" panose="02070309020205020404" pitchFamily="49" charset="0"/>
              <a:buChar char="o"/>
            </a:pPr>
            <a:r>
              <a:rPr lang="en-GB" sz="2400" dirty="0" smtClean="0"/>
              <a:t>Review Outcome</a:t>
            </a:r>
          </a:p>
          <a:p>
            <a:pPr marL="285750" indent="-285750">
              <a:buFont typeface="Courier New" panose="02070309020205020404" pitchFamily="49" charset="0"/>
              <a:buChar char="o"/>
            </a:pPr>
            <a:endParaRPr lang="en-GB" sz="2400" dirty="0"/>
          </a:p>
          <a:p>
            <a:pPr marL="285750" indent="-285750">
              <a:buFont typeface="Courier New" panose="02070309020205020404" pitchFamily="49" charset="0"/>
              <a:buChar char="o"/>
            </a:pPr>
            <a:r>
              <a:rPr lang="en-GB" sz="2400" dirty="0" smtClean="0"/>
              <a:t>Plans for 2</a:t>
            </a:r>
            <a:r>
              <a:rPr lang="en-GB" sz="2400" baseline="30000" dirty="0" smtClean="0"/>
              <a:t>nd</a:t>
            </a:r>
            <a:r>
              <a:rPr lang="en-GB" sz="2400" dirty="0" smtClean="0"/>
              <a:t> Year of Programme</a:t>
            </a:r>
          </a:p>
          <a:p>
            <a:pPr marL="742950" lvl="1" indent="-285750">
              <a:buFont typeface="Wingdings" panose="05000000000000000000" pitchFamily="2" charset="2"/>
              <a:buChar char="q"/>
            </a:pPr>
            <a:r>
              <a:rPr lang="en-GB" sz="2000" dirty="0" smtClean="0">
                <a:solidFill>
                  <a:srgbClr val="FF0000"/>
                </a:solidFill>
              </a:rPr>
              <a:t>Sensors</a:t>
            </a:r>
          </a:p>
          <a:p>
            <a:pPr marL="742950" lvl="1" indent="-285750">
              <a:buFont typeface="Wingdings" panose="05000000000000000000" pitchFamily="2" charset="2"/>
              <a:buChar char="q"/>
            </a:pPr>
            <a:r>
              <a:rPr lang="en-GB" sz="2000" dirty="0" smtClean="0">
                <a:solidFill>
                  <a:srgbClr val="FF0000"/>
                </a:solidFill>
              </a:rPr>
              <a:t>Modules</a:t>
            </a:r>
          </a:p>
          <a:p>
            <a:pPr marL="742950" lvl="1" indent="-285750">
              <a:buFont typeface="Wingdings" panose="05000000000000000000" pitchFamily="2" charset="2"/>
              <a:buChar char="q"/>
            </a:pPr>
            <a:r>
              <a:rPr lang="en-GB" sz="2000" dirty="0" smtClean="0">
                <a:solidFill>
                  <a:srgbClr val="FF0000"/>
                </a:solidFill>
              </a:rPr>
              <a:t>Mechanics</a:t>
            </a:r>
          </a:p>
          <a:p>
            <a:pPr marL="742950" lvl="1" indent="-285750">
              <a:buFont typeface="Wingdings" panose="05000000000000000000" pitchFamily="2" charset="2"/>
              <a:buChar char="q"/>
            </a:pPr>
            <a:r>
              <a:rPr lang="en-GB" sz="2000" dirty="0" smtClean="0">
                <a:solidFill>
                  <a:srgbClr val="FF0000"/>
                </a:solidFill>
              </a:rPr>
              <a:t>Path to inclusion &amp; Costs</a:t>
            </a:r>
            <a:endParaRPr lang="en-GB" sz="2000"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501008"/>
            <a:ext cx="3052241" cy="2681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D87B5329-E547-4202-AB99-FC5BE92FECE0}" type="slidenum">
              <a:rPr lang="en-GB" smtClean="0"/>
              <a:t>1</a:t>
            </a:fld>
            <a:endParaRPr lang="en-GB"/>
          </a:p>
        </p:txBody>
      </p:sp>
    </p:spTree>
    <p:extLst>
      <p:ext uri="{BB962C8B-B14F-4D97-AF65-F5344CB8AC3E}">
        <p14:creationId xmlns:p14="http://schemas.microsoft.com/office/powerpoint/2010/main" val="3888988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052736"/>
            <a:ext cx="7964232" cy="4124206"/>
          </a:xfrm>
          <a:prstGeom prst="rect">
            <a:avLst/>
          </a:prstGeom>
          <a:noFill/>
        </p:spPr>
        <p:txBody>
          <a:bodyPr wrap="none" rtlCol="0">
            <a:spAutoFit/>
          </a:bodyPr>
          <a:lstStyle/>
          <a:p>
            <a:r>
              <a:rPr lang="en-GB" dirty="0" smtClean="0"/>
              <a:t>The issues are complex</a:t>
            </a:r>
          </a:p>
          <a:p>
            <a:endParaRPr lang="en-GB" dirty="0"/>
          </a:p>
          <a:p>
            <a:r>
              <a:rPr lang="en-GB" dirty="0" err="1" smtClean="0"/>
              <a:t>eg</a:t>
            </a:r>
            <a:endParaRPr lang="en-GB" dirty="0" smtClean="0"/>
          </a:p>
          <a:p>
            <a:r>
              <a:rPr lang="en-GB" dirty="0" smtClean="0"/>
              <a:t>Exact size of sensor will be affected by how they integrate into modules</a:t>
            </a:r>
          </a:p>
          <a:p>
            <a:r>
              <a:rPr lang="en-GB" dirty="0" smtClean="0"/>
              <a:t>Which is affected by how the modules fit the petals</a:t>
            </a:r>
          </a:p>
          <a:p>
            <a:r>
              <a:rPr lang="en-GB" dirty="0" smtClean="0"/>
              <a:t>Which will probably be driven by the layout.</a:t>
            </a:r>
          </a:p>
          <a:p>
            <a:endParaRPr lang="en-GB" dirty="0"/>
          </a:p>
          <a:p>
            <a:r>
              <a:rPr lang="en-GB" dirty="0" smtClean="0"/>
              <a:t>At the end of year two we need</a:t>
            </a:r>
          </a:p>
          <a:p>
            <a:endParaRPr lang="en-GB" dirty="0" smtClean="0"/>
          </a:p>
          <a:p>
            <a:pPr marL="285750" indent="-285750">
              <a:buFont typeface="Courier New" panose="02070309020205020404" pitchFamily="49" charset="0"/>
              <a:buChar char="o"/>
            </a:pPr>
            <a:r>
              <a:rPr lang="en-GB" sz="2000" dirty="0" smtClean="0"/>
              <a:t>A working large scale sensor, characterised, understood</a:t>
            </a:r>
            <a:endParaRPr lang="en-GB" sz="2000" dirty="0"/>
          </a:p>
          <a:p>
            <a:pPr marL="285750" indent="-285750">
              <a:buFont typeface="Courier New" panose="02070309020205020404" pitchFamily="49" charset="0"/>
              <a:buChar char="o"/>
            </a:pPr>
            <a:r>
              <a:rPr lang="en-GB" sz="2000" dirty="0" smtClean="0"/>
              <a:t>A module design using the final sensor design</a:t>
            </a:r>
          </a:p>
          <a:p>
            <a:pPr marL="285750" indent="-285750">
              <a:buFont typeface="Courier New" panose="02070309020205020404" pitchFamily="49" charset="0"/>
              <a:buChar char="o"/>
            </a:pPr>
            <a:r>
              <a:rPr lang="en-GB" sz="2000" dirty="0" smtClean="0"/>
              <a:t>An understanding in reasonable detail of how the modules fit the layout</a:t>
            </a:r>
          </a:p>
          <a:p>
            <a:pPr marL="285750" indent="-285750">
              <a:buFont typeface="Courier New" panose="02070309020205020404" pitchFamily="49" charset="0"/>
              <a:buChar char="o"/>
            </a:pPr>
            <a:r>
              <a:rPr lang="en-GB" sz="2000" dirty="0" smtClean="0"/>
              <a:t>A plan of how to transition from planar to CMOS &amp; costs</a:t>
            </a:r>
          </a:p>
          <a:p>
            <a:pPr marL="285750" indent="-285750">
              <a:buFont typeface="Courier New" panose="02070309020205020404" pitchFamily="49" charset="0"/>
              <a:buChar char="o"/>
            </a:pPr>
            <a:r>
              <a:rPr lang="en-GB" sz="2000" dirty="0" smtClean="0"/>
              <a:t>An enfranchised planar community</a:t>
            </a:r>
            <a:endParaRPr lang="en-GB" sz="2000" dirty="0"/>
          </a:p>
        </p:txBody>
      </p:sp>
      <p:sp>
        <p:nvSpPr>
          <p:cNvPr id="3" name="Slide Number Placeholder 2"/>
          <p:cNvSpPr>
            <a:spLocks noGrp="1"/>
          </p:cNvSpPr>
          <p:nvPr>
            <p:ph type="sldNum" sz="quarter" idx="12"/>
          </p:nvPr>
        </p:nvSpPr>
        <p:spPr/>
        <p:txBody>
          <a:bodyPr/>
          <a:lstStyle/>
          <a:p>
            <a:fld id="{D87B5329-E547-4202-AB99-FC5BE92FECE0}" type="slidenum">
              <a:rPr lang="en-GB" smtClean="0"/>
              <a:t>10</a:t>
            </a:fld>
            <a:endParaRPr lang="en-GB"/>
          </a:p>
        </p:txBody>
      </p:sp>
    </p:spTree>
    <p:extLst>
      <p:ext uri="{BB962C8B-B14F-4D97-AF65-F5344CB8AC3E}">
        <p14:creationId xmlns:p14="http://schemas.microsoft.com/office/powerpoint/2010/main" val="941556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692696"/>
            <a:ext cx="1226490" cy="523220"/>
          </a:xfrm>
          <a:prstGeom prst="rect">
            <a:avLst/>
          </a:prstGeom>
          <a:noFill/>
        </p:spPr>
        <p:txBody>
          <a:bodyPr wrap="none" rtlCol="0">
            <a:spAutoFit/>
          </a:bodyPr>
          <a:lstStyle/>
          <a:p>
            <a:r>
              <a:rPr lang="en-GB" sz="2800" dirty="0" smtClean="0"/>
              <a:t>Review</a:t>
            </a:r>
            <a:endParaRPr lang="en-GB" dirty="0"/>
          </a:p>
        </p:txBody>
      </p:sp>
      <p:sp>
        <p:nvSpPr>
          <p:cNvPr id="3" name="TextBox 2"/>
          <p:cNvSpPr txBox="1"/>
          <p:nvPr/>
        </p:nvSpPr>
        <p:spPr>
          <a:xfrm>
            <a:off x="1115616" y="1988840"/>
            <a:ext cx="6724983" cy="2677656"/>
          </a:xfrm>
          <a:prstGeom prst="rect">
            <a:avLst/>
          </a:prstGeom>
          <a:noFill/>
        </p:spPr>
        <p:txBody>
          <a:bodyPr wrap="none" rtlCol="0">
            <a:spAutoFit/>
          </a:bodyPr>
          <a:lstStyle/>
          <a:p>
            <a:pPr marL="285750" indent="-285750">
              <a:buFont typeface="Courier New" panose="02070309020205020404" pitchFamily="49" charset="0"/>
              <a:buChar char="o"/>
            </a:pPr>
            <a:r>
              <a:rPr lang="en-GB" sz="2400" dirty="0" smtClean="0">
                <a:solidFill>
                  <a:srgbClr val="0070C0"/>
                </a:solidFill>
              </a:rPr>
              <a:t>THANKS to everyone for input</a:t>
            </a:r>
          </a:p>
          <a:p>
            <a:pPr marL="285750" indent="-285750">
              <a:buFont typeface="Courier New" panose="02070309020205020404" pitchFamily="49" charset="0"/>
              <a:buChar char="o"/>
            </a:pPr>
            <a:endParaRPr lang="en-GB" sz="2400" dirty="0"/>
          </a:p>
          <a:p>
            <a:pPr marL="285750" indent="-285750">
              <a:buFont typeface="Courier New" panose="02070309020205020404" pitchFamily="49" charset="0"/>
              <a:buChar char="o"/>
            </a:pPr>
            <a:r>
              <a:rPr lang="en-GB" sz="2400" dirty="0" smtClean="0">
                <a:solidFill>
                  <a:srgbClr val="FF0000"/>
                </a:solidFill>
              </a:rPr>
              <a:t>Successful outcome</a:t>
            </a:r>
          </a:p>
          <a:p>
            <a:pPr marL="285750" indent="-285750">
              <a:buFont typeface="Courier New" panose="02070309020205020404" pitchFamily="49" charset="0"/>
              <a:buChar char="o"/>
            </a:pPr>
            <a:endParaRPr lang="en-GB" sz="2400" dirty="0"/>
          </a:p>
          <a:p>
            <a:pPr marL="285750" indent="-285750">
              <a:buFont typeface="Courier New" panose="02070309020205020404" pitchFamily="49" charset="0"/>
              <a:buChar char="o"/>
            </a:pPr>
            <a:r>
              <a:rPr lang="en-GB" sz="2400" dirty="0" smtClean="0">
                <a:solidFill>
                  <a:srgbClr val="0070C0"/>
                </a:solidFill>
              </a:rPr>
              <a:t>Encouraged to go onto second year of programme</a:t>
            </a:r>
          </a:p>
          <a:p>
            <a:pPr marL="285750" indent="-285750">
              <a:buFont typeface="Courier New" panose="02070309020205020404" pitchFamily="49" charset="0"/>
              <a:buChar char="o"/>
            </a:pPr>
            <a:endParaRPr lang="en-GB" sz="2400" dirty="0"/>
          </a:p>
          <a:p>
            <a:pPr marL="285750" indent="-285750">
              <a:buFont typeface="Courier New" panose="02070309020205020404" pitchFamily="49" charset="0"/>
              <a:buChar char="o"/>
            </a:pPr>
            <a:r>
              <a:rPr lang="en-GB" sz="2400" dirty="0" smtClean="0">
                <a:solidFill>
                  <a:srgbClr val="FF0000"/>
                </a:solidFill>
              </a:rPr>
              <a:t>Several Comments/Warnings from Reviewers</a:t>
            </a:r>
            <a:endParaRPr lang="en-GB" sz="2400" dirty="0">
              <a:solidFill>
                <a:srgbClr val="FF0000"/>
              </a:solidFill>
            </a:endParaRPr>
          </a:p>
        </p:txBody>
      </p:sp>
      <p:sp>
        <p:nvSpPr>
          <p:cNvPr id="5" name="Rectangle 4"/>
          <p:cNvSpPr/>
          <p:nvPr/>
        </p:nvSpPr>
        <p:spPr>
          <a:xfrm>
            <a:off x="179512" y="5229200"/>
            <a:ext cx="8712968" cy="677108"/>
          </a:xfrm>
          <a:prstGeom prst="rect">
            <a:avLst/>
          </a:prstGeom>
        </p:spPr>
        <p:txBody>
          <a:bodyPr wrap="square">
            <a:spAutoFit/>
          </a:bodyPr>
          <a:lstStyle/>
          <a:p>
            <a:endParaRPr lang="en-GB" dirty="0"/>
          </a:p>
          <a:p>
            <a:r>
              <a:rPr lang="en-GB" sz="2000" dirty="0"/>
              <a:t> The 4 reviewers were: </a:t>
            </a:r>
            <a:r>
              <a:rPr lang="en-GB" sz="2000" dirty="0" smtClean="0"/>
              <a:t>      P</a:t>
            </a:r>
            <a:r>
              <a:rPr lang="en-GB" sz="2000" dirty="0"/>
              <a:t>. Allport, I. Gregor, S. McMahon, P. </a:t>
            </a:r>
            <a:r>
              <a:rPr lang="en-GB" sz="2000" dirty="0" err="1"/>
              <a:t>Riedler</a:t>
            </a:r>
            <a:r>
              <a:rPr lang="en-GB" sz="2000" dirty="0"/>
              <a:t> (ALICE) </a:t>
            </a:r>
          </a:p>
        </p:txBody>
      </p:sp>
      <p:sp>
        <p:nvSpPr>
          <p:cNvPr id="4" name="Slide Number Placeholder 3"/>
          <p:cNvSpPr>
            <a:spLocks noGrp="1"/>
          </p:cNvSpPr>
          <p:nvPr>
            <p:ph type="sldNum" sz="quarter" idx="12"/>
          </p:nvPr>
        </p:nvSpPr>
        <p:spPr/>
        <p:txBody>
          <a:bodyPr/>
          <a:lstStyle/>
          <a:p>
            <a:fld id="{D87B5329-E547-4202-AB99-FC5BE92FECE0}" type="slidenum">
              <a:rPr lang="en-GB" smtClean="0"/>
              <a:t>2</a:t>
            </a:fld>
            <a:endParaRPr lang="en-GB"/>
          </a:p>
        </p:txBody>
      </p:sp>
    </p:spTree>
    <p:extLst>
      <p:ext uri="{BB962C8B-B14F-4D97-AF65-F5344CB8AC3E}">
        <p14:creationId xmlns:p14="http://schemas.microsoft.com/office/powerpoint/2010/main" val="707502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7848872" cy="4431983"/>
          </a:xfrm>
          <a:prstGeom prst="rect">
            <a:avLst/>
          </a:prstGeom>
        </p:spPr>
        <p:txBody>
          <a:bodyPr wrap="square">
            <a:spAutoFit/>
          </a:bodyPr>
          <a:lstStyle/>
          <a:p>
            <a:endParaRPr lang="en-GB" dirty="0"/>
          </a:p>
          <a:p>
            <a:r>
              <a:rPr lang="en-GB" dirty="0"/>
              <a:t> </a:t>
            </a:r>
            <a:r>
              <a:rPr lang="en-GB" sz="2400" dirty="0"/>
              <a:t>The referees would like to </a:t>
            </a:r>
            <a:r>
              <a:rPr lang="en-GB" sz="2400" dirty="0">
                <a:solidFill>
                  <a:srgbClr val="FF0000"/>
                </a:solidFill>
              </a:rPr>
              <a:t>congratulate</a:t>
            </a:r>
            <a:r>
              <a:rPr lang="en-GB" sz="2400" dirty="0"/>
              <a:t> </a:t>
            </a:r>
            <a:r>
              <a:rPr lang="en-GB" sz="2400" dirty="0">
                <a:solidFill>
                  <a:srgbClr val="FF0000"/>
                </a:solidFill>
              </a:rPr>
              <a:t>the CMOS-strips team </a:t>
            </a:r>
            <a:r>
              <a:rPr lang="en-GB" sz="2400" dirty="0"/>
              <a:t>for the supporting </a:t>
            </a:r>
            <a:r>
              <a:rPr lang="en-GB" sz="2400" dirty="0">
                <a:solidFill>
                  <a:srgbClr val="FF0000"/>
                </a:solidFill>
              </a:rPr>
              <a:t>documentation</a:t>
            </a:r>
            <a:r>
              <a:rPr lang="en-GB" sz="2400" dirty="0"/>
              <a:t> prepared and circulated ahead of the review and their </a:t>
            </a:r>
            <a:r>
              <a:rPr lang="en-GB" sz="2400" dirty="0">
                <a:solidFill>
                  <a:srgbClr val="FF0000"/>
                </a:solidFill>
              </a:rPr>
              <a:t>clear presentations </a:t>
            </a:r>
            <a:r>
              <a:rPr lang="en-GB" sz="2400" dirty="0"/>
              <a:t>and </a:t>
            </a:r>
            <a:r>
              <a:rPr lang="en-GB" sz="2400" dirty="0">
                <a:solidFill>
                  <a:srgbClr val="FF0000"/>
                </a:solidFill>
              </a:rPr>
              <a:t>answers</a:t>
            </a:r>
            <a:r>
              <a:rPr lang="en-GB" sz="2400" dirty="0"/>
              <a:t> to questions during the review. It is </a:t>
            </a:r>
          </a:p>
          <a:p>
            <a:r>
              <a:rPr lang="en-GB" sz="2400" dirty="0"/>
              <a:t>noted that the team has made </a:t>
            </a:r>
            <a:r>
              <a:rPr lang="en-GB" sz="2400" dirty="0">
                <a:solidFill>
                  <a:srgbClr val="FF0000"/>
                </a:solidFill>
              </a:rPr>
              <a:t>very significant progress </a:t>
            </a:r>
            <a:r>
              <a:rPr lang="en-GB" sz="2400" dirty="0"/>
              <a:t>in the last year, they have developed </a:t>
            </a:r>
            <a:r>
              <a:rPr lang="en-GB" sz="2400" dirty="0">
                <a:solidFill>
                  <a:srgbClr val="FF0000"/>
                </a:solidFill>
              </a:rPr>
              <a:t>a considerable momentum </a:t>
            </a:r>
            <a:r>
              <a:rPr lang="en-GB" sz="2400" dirty="0"/>
              <a:t>within their collaboration and have answered many or most of the criteria required to progress to the next year. The reviewers would </a:t>
            </a:r>
            <a:r>
              <a:rPr lang="en-GB" sz="2400" dirty="0">
                <a:solidFill>
                  <a:srgbClr val="FF0000"/>
                </a:solidFill>
              </a:rPr>
              <a:t>encourage the CMOS team to continue </a:t>
            </a:r>
            <a:r>
              <a:rPr lang="en-GB" sz="2400" dirty="0"/>
              <a:t>their investigations and to strive to meet the goals set out for the second year of the program. </a:t>
            </a:r>
          </a:p>
        </p:txBody>
      </p:sp>
      <p:sp>
        <p:nvSpPr>
          <p:cNvPr id="3" name="TextBox 2"/>
          <p:cNvSpPr txBox="1"/>
          <p:nvPr/>
        </p:nvSpPr>
        <p:spPr>
          <a:xfrm>
            <a:off x="539552" y="476672"/>
            <a:ext cx="2926122" cy="369332"/>
          </a:xfrm>
          <a:prstGeom prst="rect">
            <a:avLst/>
          </a:prstGeom>
          <a:noFill/>
        </p:spPr>
        <p:txBody>
          <a:bodyPr wrap="none" rtlCol="0">
            <a:spAutoFit/>
          </a:bodyPr>
          <a:lstStyle/>
          <a:p>
            <a:r>
              <a:rPr lang="en-GB" dirty="0" smtClean="0"/>
              <a:t>From the Executive Summary</a:t>
            </a:r>
            <a:endParaRPr lang="en-GB" dirty="0"/>
          </a:p>
        </p:txBody>
      </p:sp>
      <p:sp>
        <p:nvSpPr>
          <p:cNvPr id="4" name="Slide Number Placeholder 3"/>
          <p:cNvSpPr>
            <a:spLocks noGrp="1"/>
          </p:cNvSpPr>
          <p:nvPr>
            <p:ph type="sldNum" sz="quarter" idx="12"/>
          </p:nvPr>
        </p:nvSpPr>
        <p:spPr/>
        <p:txBody>
          <a:bodyPr/>
          <a:lstStyle/>
          <a:p>
            <a:fld id="{D87B5329-E547-4202-AB99-FC5BE92FECE0}" type="slidenum">
              <a:rPr lang="en-GB" smtClean="0"/>
              <a:t>3</a:t>
            </a:fld>
            <a:endParaRPr lang="en-GB"/>
          </a:p>
        </p:txBody>
      </p:sp>
    </p:spTree>
    <p:extLst>
      <p:ext uri="{BB962C8B-B14F-4D97-AF65-F5344CB8AC3E}">
        <p14:creationId xmlns:p14="http://schemas.microsoft.com/office/powerpoint/2010/main" val="680420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620688"/>
            <a:ext cx="1487715" cy="523220"/>
          </a:xfrm>
          <a:prstGeom prst="rect">
            <a:avLst/>
          </a:prstGeom>
          <a:noFill/>
        </p:spPr>
        <p:txBody>
          <a:bodyPr wrap="none" rtlCol="0">
            <a:spAutoFit/>
          </a:bodyPr>
          <a:lstStyle/>
          <a:p>
            <a:r>
              <a:rPr lang="en-GB" sz="2800" dirty="0" smtClean="0"/>
              <a:t>However</a:t>
            </a:r>
            <a:endParaRPr lang="en-GB" dirty="0"/>
          </a:p>
        </p:txBody>
      </p:sp>
      <p:sp>
        <p:nvSpPr>
          <p:cNvPr id="3" name="Rectangle 2"/>
          <p:cNvSpPr/>
          <p:nvPr/>
        </p:nvSpPr>
        <p:spPr>
          <a:xfrm>
            <a:off x="683568" y="1582341"/>
            <a:ext cx="8064896" cy="3416320"/>
          </a:xfrm>
          <a:prstGeom prst="rect">
            <a:avLst/>
          </a:prstGeom>
        </p:spPr>
        <p:txBody>
          <a:bodyPr wrap="square">
            <a:spAutoFit/>
          </a:bodyPr>
          <a:lstStyle/>
          <a:p>
            <a:r>
              <a:rPr lang="en-GB" sz="2400" dirty="0"/>
              <a:t>However, the reviewers noted with some </a:t>
            </a:r>
            <a:r>
              <a:rPr lang="en-GB" sz="2400" dirty="0">
                <a:solidFill>
                  <a:srgbClr val="FF0000"/>
                </a:solidFill>
              </a:rPr>
              <a:t>concern</a:t>
            </a:r>
            <a:r>
              <a:rPr lang="en-GB" sz="2400" dirty="0"/>
              <a:t> that there are a number of </a:t>
            </a:r>
            <a:r>
              <a:rPr lang="en-GB" sz="2400" dirty="0">
                <a:solidFill>
                  <a:srgbClr val="FF0000"/>
                </a:solidFill>
              </a:rPr>
              <a:t>significant challenges in the second year</a:t>
            </a:r>
            <a:r>
              <a:rPr lang="en-GB" sz="2400" dirty="0"/>
              <a:t>. Some of these challenges require considerable resources (money and manpower) to satisfy the goals as presented in the review. Some of these resources are scarce and in some cases the required </a:t>
            </a:r>
            <a:r>
              <a:rPr lang="en-GB" sz="2400" dirty="0">
                <a:solidFill>
                  <a:srgbClr val="FF0000"/>
                </a:solidFill>
              </a:rPr>
              <a:t>expertise is outside the skill-set of the team </a:t>
            </a:r>
            <a:r>
              <a:rPr lang="en-GB" sz="2400" dirty="0"/>
              <a:t>as it is constituted today. We would encourage the team to </a:t>
            </a:r>
            <a:r>
              <a:rPr lang="en-GB" sz="2400" dirty="0">
                <a:solidFill>
                  <a:srgbClr val="FF0000"/>
                </a:solidFill>
              </a:rPr>
              <a:t>work with </a:t>
            </a:r>
            <a:r>
              <a:rPr lang="en-GB" sz="2400" dirty="0" err="1">
                <a:solidFill>
                  <a:srgbClr val="FF0000"/>
                </a:solidFill>
              </a:rPr>
              <a:t>ITk</a:t>
            </a:r>
            <a:r>
              <a:rPr lang="en-GB" sz="2400" dirty="0">
                <a:solidFill>
                  <a:srgbClr val="FF0000"/>
                </a:solidFill>
              </a:rPr>
              <a:t> and Strips management</a:t>
            </a:r>
            <a:r>
              <a:rPr lang="en-GB" sz="2400" dirty="0"/>
              <a:t> to try and identify the resources required to complete the second year of the program. </a:t>
            </a:r>
          </a:p>
        </p:txBody>
      </p:sp>
      <p:sp>
        <p:nvSpPr>
          <p:cNvPr id="4" name="TextBox 3"/>
          <p:cNvSpPr txBox="1"/>
          <p:nvPr/>
        </p:nvSpPr>
        <p:spPr>
          <a:xfrm>
            <a:off x="395536" y="5517232"/>
            <a:ext cx="8424936" cy="646331"/>
          </a:xfrm>
          <a:prstGeom prst="rect">
            <a:avLst/>
          </a:prstGeom>
          <a:noFill/>
        </p:spPr>
        <p:txBody>
          <a:bodyPr wrap="square" rtlCol="0">
            <a:spAutoFit/>
          </a:bodyPr>
          <a:lstStyle/>
          <a:p>
            <a:r>
              <a:rPr lang="en-GB" dirty="0" smtClean="0"/>
              <a:t>(and in subsequent discussion) – </a:t>
            </a:r>
            <a:br>
              <a:rPr lang="en-GB" dirty="0" smtClean="0"/>
            </a:br>
            <a:r>
              <a:rPr lang="en-GB" dirty="0" smtClean="0"/>
              <a:t>                 Management is offering to help – extremely positive development </a:t>
            </a:r>
            <a:endParaRPr lang="en-GB" dirty="0"/>
          </a:p>
        </p:txBody>
      </p:sp>
      <p:sp>
        <p:nvSpPr>
          <p:cNvPr id="5" name="Slide Number Placeholder 4"/>
          <p:cNvSpPr>
            <a:spLocks noGrp="1"/>
          </p:cNvSpPr>
          <p:nvPr>
            <p:ph type="sldNum" sz="quarter" idx="12"/>
          </p:nvPr>
        </p:nvSpPr>
        <p:spPr/>
        <p:txBody>
          <a:bodyPr/>
          <a:lstStyle/>
          <a:p>
            <a:fld id="{D87B5329-E547-4202-AB99-FC5BE92FECE0}" type="slidenum">
              <a:rPr lang="en-GB" smtClean="0"/>
              <a:t>4</a:t>
            </a:fld>
            <a:endParaRPr lang="en-GB"/>
          </a:p>
        </p:txBody>
      </p:sp>
    </p:spTree>
    <p:extLst>
      <p:ext uri="{BB962C8B-B14F-4D97-AF65-F5344CB8AC3E}">
        <p14:creationId xmlns:p14="http://schemas.microsoft.com/office/powerpoint/2010/main" val="398999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980728"/>
            <a:ext cx="6491714" cy="3139321"/>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smtClean="0"/>
              <a:t>S/N an issue</a:t>
            </a:r>
          </a:p>
          <a:p>
            <a:pPr marL="742950" lvl="1" indent="-285750">
              <a:buFont typeface="Courier New" panose="02070309020205020404" pitchFamily="49" charset="0"/>
              <a:buChar char="o"/>
            </a:pPr>
            <a:r>
              <a:rPr lang="en-GB" dirty="0" smtClean="0">
                <a:solidFill>
                  <a:srgbClr val="0070C0"/>
                </a:solidFill>
              </a:rPr>
              <a:t>Requirements</a:t>
            </a:r>
            <a:endParaRPr lang="en-GB" dirty="0" smtClean="0">
              <a:solidFill>
                <a:srgbClr val="0070C0"/>
              </a:solidFill>
            </a:endParaRPr>
          </a:p>
          <a:p>
            <a:pPr marL="742950" lvl="1" indent="-285750">
              <a:buFont typeface="Courier New" panose="02070309020205020404" pitchFamily="49" charset="0"/>
              <a:buChar char="o"/>
            </a:pPr>
            <a:r>
              <a:rPr lang="en-GB" dirty="0" smtClean="0">
                <a:solidFill>
                  <a:srgbClr val="FF0000"/>
                </a:solidFill>
              </a:rPr>
              <a:t>In sensor</a:t>
            </a:r>
          </a:p>
          <a:p>
            <a:pPr marL="742950" lvl="1" indent="-285750">
              <a:buFont typeface="Courier New" panose="02070309020205020404" pitchFamily="49" charset="0"/>
              <a:buChar char="o"/>
            </a:pPr>
            <a:r>
              <a:rPr lang="en-GB" dirty="0" smtClean="0"/>
              <a:t>In </a:t>
            </a:r>
            <a:r>
              <a:rPr lang="en-GB" dirty="0" smtClean="0">
                <a:solidFill>
                  <a:srgbClr val="0070C0"/>
                </a:solidFill>
              </a:rPr>
              <a:t>amplifier</a:t>
            </a:r>
          </a:p>
          <a:p>
            <a:pPr marL="742950" lvl="1" indent="-285750">
              <a:buFont typeface="Courier New" panose="02070309020205020404" pitchFamily="49" charset="0"/>
              <a:buChar char="o"/>
            </a:pPr>
            <a:r>
              <a:rPr lang="en-GB" dirty="0" smtClean="0">
                <a:solidFill>
                  <a:srgbClr val="FF0000"/>
                </a:solidFill>
              </a:rPr>
              <a:t>Including evolution with TID and hadrons</a:t>
            </a:r>
          </a:p>
          <a:p>
            <a:pPr marL="742950" lvl="1" indent="-285750">
              <a:buFont typeface="Courier New" panose="02070309020205020404" pitchFamily="49" charset="0"/>
              <a:buChar char="o"/>
            </a:pPr>
            <a:r>
              <a:rPr lang="en-GB" dirty="0" smtClean="0">
                <a:solidFill>
                  <a:srgbClr val="0070C0"/>
                </a:solidFill>
              </a:rPr>
              <a:t>Understanding with models</a:t>
            </a:r>
          </a:p>
          <a:p>
            <a:pPr marL="742950" lvl="1" indent="-285750">
              <a:buFont typeface="Courier New" panose="02070309020205020404" pitchFamily="49" charset="0"/>
              <a:buChar char="o"/>
            </a:pPr>
            <a:r>
              <a:rPr lang="en-GB" dirty="0" smtClean="0">
                <a:solidFill>
                  <a:srgbClr val="FF0000"/>
                </a:solidFill>
              </a:rPr>
              <a:t>Large number touted (15 at one stage)</a:t>
            </a:r>
          </a:p>
          <a:p>
            <a:pPr marL="742950" lvl="1" indent="-285750">
              <a:buFont typeface="Courier New" panose="02070309020205020404" pitchFamily="49" charset="0"/>
              <a:buChar char="o"/>
            </a:pPr>
            <a:r>
              <a:rPr lang="en-GB" dirty="0" smtClean="0">
                <a:solidFill>
                  <a:srgbClr val="0070C0"/>
                </a:solidFill>
              </a:rPr>
              <a:t>MIPS &amp; at various voltages</a:t>
            </a:r>
          </a:p>
          <a:p>
            <a:pPr marL="742950" lvl="1" indent="-285750">
              <a:buFont typeface="Courier New" panose="02070309020205020404" pitchFamily="49" charset="0"/>
              <a:buChar char="o"/>
            </a:pPr>
            <a:endParaRPr lang="en-GB" dirty="0" smtClean="0"/>
          </a:p>
          <a:p>
            <a:pPr marL="285750" indent="-285750">
              <a:buFont typeface="Wingdings" panose="05000000000000000000" pitchFamily="2" charset="2"/>
              <a:buChar char="q"/>
            </a:pPr>
            <a:r>
              <a:rPr lang="en-GB" dirty="0" smtClean="0"/>
              <a:t>In essence excellent value needed, and very well understood</a:t>
            </a:r>
          </a:p>
          <a:p>
            <a:pPr marL="742950" lvl="1" indent="-285750">
              <a:buFont typeface="Wingdings" panose="05000000000000000000" pitchFamily="2" charset="2"/>
              <a:buChar char="q"/>
            </a:pPr>
            <a:r>
              <a:rPr lang="en-GB" dirty="0" smtClean="0">
                <a:solidFill>
                  <a:schemeClr val="bg1">
                    <a:lumMod val="75000"/>
                  </a:schemeClr>
                </a:solidFill>
              </a:rPr>
              <a:t>(Not just for technical reasons, but to convince community)</a:t>
            </a:r>
            <a:endParaRPr lang="en-GB" dirty="0">
              <a:solidFill>
                <a:schemeClr val="bg1">
                  <a:lumMod val="75000"/>
                </a:schemeClr>
              </a:solidFill>
            </a:endParaRPr>
          </a:p>
        </p:txBody>
      </p:sp>
      <p:sp>
        <p:nvSpPr>
          <p:cNvPr id="3" name="TextBox 2"/>
          <p:cNvSpPr txBox="1"/>
          <p:nvPr/>
        </p:nvSpPr>
        <p:spPr>
          <a:xfrm>
            <a:off x="1547664" y="5013176"/>
            <a:ext cx="5366084" cy="923330"/>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smtClean="0"/>
              <a:t>Multiple Vendors seen as important</a:t>
            </a:r>
          </a:p>
          <a:p>
            <a:pPr marL="742950" lvl="1" indent="-285750">
              <a:buFont typeface="Courier New" panose="02070309020205020404" pitchFamily="49" charset="0"/>
              <a:buChar char="o"/>
            </a:pPr>
            <a:r>
              <a:rPr lang="en-GB" dirty="0" smtClean="0">
                <a:solidFill>
                  <a:srgbClr val="0070C0"/>
                </a:solidFill>
              </a:rPr>
              <a:t>Lack of TJ results was seen as a disappointment</a:t>
            </a:r>
          </a:p>
          <a:p>
            <a:pPr marL="742950" lvl="1" indent="-285750">
              <a:buFont typeface="Courier New" panose="02070309020205020404" pitchFamily="49" charset="0"/>
              <a:buChar char="o"/>
            </a:pPr>
            <a:r>
              <a:rPr lang="en-GB" dirty="0" smtClean="0">
                <a:solidFill>
                  <a:srgbClr val="FF0000"/>
                </a:solidFill>
              </a:rPr>
              <a:t>Significant scepticism about TJ schedule</a:t>
            </a:r>
            <a:endParaRPr lang="en-GB" dirty="0">
              <a:solidFill>
                <a:srgbClr val="FF0000"/>
              </a:solidFill>
            </a:endParaRPr>
          </a:p>
        </p:txBody>
      </p:sp>
      <p:sp>
        <p:nvSpPr>
          <p:cNvPr id="4" name="Slide Number Placeholder 3"/>
          <p:cNvSpPr>
            <a:spLocks noGrp="1"/>
          </p:cNvSpPr>
          <p:nvPr>
            <p:ph type="sldNum" sz="quarter" idx="12"/>
          </p:nvPr>
        </p:nvSpPr>
        <p:spPr/>
        <p:txBody>
          <a:bodyPr/>
          <a:lstStyle/>
          <a:p>
            <a:fld id="{D87B5329-E547-4202-AB99-FC5BE92FECE0}" type="slidenum">
              <a:rPr lang="en-GB" smtClean="0"/>
              <a:t>5</a:t>
            </a:fld>
            <a:endParaRPr lang="en-GB"/>
          </a:p>
        </p:txBody>
      </p:sp>
    </p:spTree>
    <p:extLst>
      <p:ext uri="{BB962C8B-B14F-4D97-AF65-F5344CB8AC3E}">
        <p14:creationId xmlns:p14="http://schemas.microsoft.com/office/powerpoint/2010/main" val="1860235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124744"/>
            <a:ext cx="7139262" cy="2308324"/>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smtClean="0"/>
              <a:t>Modules</a:t>
            </a:r>
          </a:p>
          <a:p>
            <a:pPr marL="742950" lvl="1" indent="-285750">
              <a:buFont typeface="Courier New" panose="02070309020205020404" pitchFamily="49" charset="0"/>
              <a:buChar char="o"/>
            </a:pPr>
            <a:r>
              <a:rPr lang="en-GB" dirty="0" smtClean="0">
                <a:solidFill>
                  <a:srgbClr val="0070C0"/>
                </a:solidFill>
              </a:rPr>
              <a:t>Significant Emphasis on </a:t>
            </a:r>
            <a:r>
              <a:rPr lang="en-GB" dirty="0" smtClean="0">
                <a:solidFill>
                  <a:srgbClr val="0070C0"/>
                </a:solidFill>
              </a:rPr>
              <a:t>modules</a:t>
            </a:r>
          </a:p>
          <a:p>
            <a:pPr marL="742950" lvl="1" indent="-285750">
              <a:buFont typeface="Courier New" panose="02070309020205020404" pitchFamily="49" charset="0"/>
              <a:buChar char="o"/>
            </a:pPr>
            <a:r>
              <a:rPr lang="en-GB" dirty="0" smtClean="0">
                <a:solidFill>
                  <a:srgbClr val="FF0000"/>
                </a:solidFill>
              </a:rPr>
              <a:t>Develop requirements – details will drive costs/schedule</a:t>
            </a:r>
            <a:endParaRPr lang="en-GB" dirty="0" smtClean="0">
              <a:solidFill>
                <a:srgbClr val="FF0000"/>
              </a:solidFill>
            </a:endParaRPr>
          </a:p>
          <a:p>
            <a:pPr marL="742950" lvl="1" indent="-285750">
              <a:buFont typeface="Courier New" panose="02070309020205020404" pitchFamily="49" charset="0"/>
              <a:buChar char="o"/>
            </a:pPr>
            <a:r>
              <a:rPr lang="en-GB" dirty="0" smtClean="0">
                <a:solidFill>
                  <a:srgbClr val="0070C0"/>
                </a:solidFill>
              </a:rPr>
              <a:t>How to build</a:t>
            </a:r>
          </a:p>
          <a:p>
            <a:pPr marL="742950" lvl="1" indent="-285750">
              <a:buFont typeface="Courier New" panose="02070309020205020404" pitchFamily="49" charset="0"/>
              <a:buChar char="o"/>
            </a:pPr>
            <a:r>
              <a:rPr lang="en-GB" dirty="0" smtClean="0">
                <a:solidFill>
                  <a:srgbClr val="FF0000"/>
                </a:solidFill>
              </a:rPr>
              <a:t>Number of parts (sensors)</a:t>
            </a:r>
          </a:p>
          <a:p>
            <a:pPr marL="742950" lvl="1" indent="-285750">
              <a:buFont typeface="Courier New" panose="02070309020205020404" pitchFamily="49" charset="0"/>
              <a:buChar char="o"/>
            </a:pPr>
            <a:r>
              <a:rPr lang="en-GB" dirty="0" smtClean="0">
                <a:solidFill>
                  <a:srgbClr val="0070C0"/>
                </a:solidFill>
              </a:rPr>
              <a:t>Details (size in </a:t>
            </a:r>
            <a:r>
              <a:rPr lang="en-GB" dirty="0" err="1" smtClean="0">
                <a:solidFill>
                  <a:srgbClr val="0070C0"/>
                </a:solidFill>
              </a:rPr>
              <a:t>paritcular</a:t>
            </a:r>
            <a:r>
              <a:rPr lang="en-GB" dirty="0" smtClean="0">
                <a:solidFill>
                  <a:srgbClr val="0070C0"/>
                </a:solidFill>
              </a:rPr>
              <a:t>) </a:t>
            </a:r>
            <a:endParaRPr lang="en-GB" dirty="0" smtClean="0">
              <a:solidFill>
                <a:srgbClr val="0070C0"/>
              </a:solidFill>
            </a:endParaRPr>
          </a:p>
          <a:p>
            <a:pPr marL="742950" lvl="1" indent="-285750">
              <a:buFont typeface="Courier New" panose="02070309020205020404" pitchFamily="49" charset="0"/>
              <a:buChar char="o"/>
            </a:pPr>
            <a:r>
              <a:rPr lang="en-GB" dirty="0" smtClean="0">
                <a:solidFill>
                  <a:srgbClr val="FF0000"/>
                </a:solidFill>
              </a:rPr>
              <a:t>This was felt to be a big issue and the view was politely expressed:</a:t>
            </a:r>
          </a:p>
          <a:p>
            <a:pPr marL="1200150" lvl="2" indent="-285750">
              <a:buFont typeface="Wingdings" panose="05000000000000000000" pitchFamily="2" charset="2"/>
              <a:buChar char="q"/>
            </a:pPr>
            <a:r>
              <a:rPr lang="en-GB" dirty="0" smtClean="0"/>
              <a:t>We have not yet thought about it ‘enough’</a:t>
            </a:r>
            <a:endParaRPr lang="en-GB" dirty="0"/>
          </a:p>
        </p:txBody>
      </p:sp>
      <p:sp>
        <p:nvSpPr>
          <p:cNvPr id="3" name="TextBox 2"/>
          <p:cNvSpPr txBox="1"/>
          <p:nvPr/>
        </p:nvSpPr>
        <p:spPr>
          <a:xfrm>
            <a:off x="1043608" y="3933056"/>
            <a:ext cx="7674537" cy="1200329"/>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err="1" smtClean="0"/>
              <a:t>ABCn</a:t>
            </a:r>
            <a:r>
              <a:rPr lang="en-GB" dirty="0" smtClean="0"/>
              <a:t>’</a:t>
            </a:r>
          </a:p>
          <a:p>
            <a:pPr marL="742950" lvl="1" indent="-285750">
              <a:buFont typeface="Courier New" panose="02070309020205020404" pitchFamily="49" charset="0"/>
              <a:buChar char="o"/>
            </a:pPr>
            <a:r>
              <a:rPr lang="en-GB" dirty="0" smtClean="0">
                <a:solidFill>
                  <a:srgbClr val="0070C0"/>
                </a:solidFill>
              </a:rPr>
              <a:t>Also felt to be a more significant issue than we were giving it credit for</a:t>
            </a:r>
          </a:p>
          <a:p>
            <a:pPr marL="742950" lvl="1" indent="-285750">
              <a:buFont typeface="Courier New" panose="02070309020205020404" pitchFamily="49" charset="0"/>
              <a:buChar char="o"/>
            </a:pPr>
            <a:r>
              <a:rPr lang="en-GB" dirty="0" smtClean="0">
                <a:solidFill>
                  <a:srgbClr val="FF0000"/>
                </a:solidFill>
              </a:rPr>
              <a:t>Suggested using TSMC 65nm</a:t>
            </a:r>
          </a:p>
          <a:p>
            <a:pPr marL="742950" lvl="1" indent="-285750">
              <a:buFont typeface="Courier New" panose="02070309020205020404" pitchFamily="49" charset="0"/>
              <a:buChar char="o"/>
            </a:pPr>
            <a:r>
              <a:rPr lang="en-GB" dirty="0" smtClean="0">
                <a:solidFill>
                  <a:srgbClr val="0070C0"/>
                </a:solidFill>
              </a:rPr>
              <a:t>Were a little sceptical about ‘VHDL’ and then press ‘make silicon’ button</a:t>
            </a:r>
          </a:p>
        </p:txBody>
      </p:sp>
      <p:sp>
        <p:nvSpPr>
          <p:cNvPr id="4" name="Slide Number Placeholder 3"/>
          <p:cNvSpPr>
            <a:spLocks noGrp="1"/>
          </p:cNvSpPr>
          <p:nvPr>
            <p:ph type="sldNum" sz="quarter" idx="12"/>
          </p:nvPr>
        </p:nvSpPr>
        <p:spPr/>
        <p:txBody>
          <a:bodyPr/>
          <a:lstStyle/>
          <a:p>
            <a:fld id="{D87B5329-E547-4202-AB99-FC5BE92FECE0}" type="slidenum">
              <a:rPr lang="en-GB" smtClean="0"/>
              <a:t>6</a:t>
            </a:fld>
            <a:endParaRPr lang="en-GB"/>
          </a:p>
        </p:txBody>
      </p:sp>
    </p:spTree>
    <p:extLst>
      <p:ext uri="{BB962C8B-B14F-4D97-AF65-F5344CB8AC3E}">
        <p14:creationId xmlns:p14="http://schemas.microsoft.com/office/powerpoint/2010/main" val="237813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1556792"/>
            <a:ext cx="6878486" cy="1200329"/>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smtClean="0"/>
              <a:t>Physics Simulation</a:t>
            </a:r>
          </a:p>
          <a:p>
            <a:pPr marL="742950" lvl="1" indent="-285750">
              <a:buFont typeface="Courier New" panose="02070309020205020404" pitchFamily="49" charset="0"/>
              <a:buChar char="o"/>
            </a:pPr>
            <a:r>
              <a:rPr lang="en-GB" dirty="0" smtClean="0">
                <a:solidFill>
                  <a:srgbClr val="0070C0"/>
                </a:solidFill>
              </a:rPr>
              <a:t>Acknowledged that current team was not constituted to do this</a:t>
            </a:r>
          </a:p>
          <a:p>
            <a:pPr marL="742950" lvl="1" indent="-285750">
              <a:buFont typeface="Courier New" panose="02070309020205020404" pitchFamily="49" charset="0"/>
              <a:buChar char="o"/>
            </a:pPr>
            <a:r>
              <a:rPr lang="en-GB" dirty="0" smtClean="0">
                <a:solidFill>
                  <a:srgbClr val="FF0000"/>
                </a:solidFill>
              </a:rPr>
              <a:t>Offered to help organise</a:t>
            </a:r>
          </a:p>
          <a:p>
            <a:pPr marL="742950" lvl="1" indent="-285750">
              <a:buFont typeface="Courier New" panose="02070309020205020404" pitchFamily="49" charset="0"/>
              <a:buChar char="o"/>
            </a:pPr>
            <a:r>
              <a:rPr lang="en-GB" dirty="0" smtClean="0">
                <a:solidFill>
                  <a:srgbClr val="0070C0"/>
                </a:solidFill>
              </a:rPr>
              <a:t>In discussion key issue is pattern recognition</a:t>
            </a:r>
            <a:endParaRPr lang="en-GB" dirty="0">
              <a:solidFill>
                <a:srgbClr val="0070C0"/>
              </a:solidFill>
            </a:endParaRPr>
          </a:p>
        </p:txBody>
      </p:sp>
      <p:sp>
        <p:nvSpPr>
          <p:cNvPr id="3" name="TextBox 2"/>
          <p:cNvSpPr txBox="1"/>
          <p:nvPr/>
        </p:nvSpPr>
        <p:spPr>
          <a:xfrm>
            <a:off x="755576" y="3717032"/>
            <a:ext cx="8083880" cy="923330"/>
          </a:xfrm>
          <a:prstGeom prst="rect">
            <a:avLst/>
          </a:prstGeom>
          <a:noFill/>
          <a:ln w="38100">
            <a:solidFill>
              <a:schemeClr val="accent6">
                <a:lumMod val="50000"/>
              </a:schemeClr>
            </a:solidFill>
          </a:ln>
        </p:spPr>
        <p:txBody>
          <a:bodyPr wrap="none" rtlCol="0">
            <a:spAutoFit/>
          </a:bodyPr>
          <a:lstStyle/>
          <a:p>
            <a:pPr marL="285750" indent="-285750">
              <a:buFont typeface="Wingdings" panose="05000000000000000000" pitchFamily="2" charset="2"/>
              <a:buChar char="q"/>
            </a:pPr>
            <a:r>
              <a:rPr lang="en-GB" dirty="0" smtClean="0"/>
              <a:t>Timeline &amp; Costings</a:t>
            </a:r>
          </a:p>
          <a:p>
            <a:pPr marL="742950" lvl="1" indent="-285750">
              <a:buFont typeface="Courier New" panose="02070309020205020404" pitchFamily="49" charset="0"/>
              <a:buChar char="o"/>
            </a:pPr>
            <a:r>
              <a:rPr lang="en-GB" dirty="0" smtClean="0">
                <a:solidFill>
                  <a:srgbClr val="0070C0"/>
                </a:solidFill>
              </a:rPr>
              <a:t>Need better </a:t>
            </a:r>
            <a:r>
              <a:rPr lang="en-GB" dirty="0">
                <a:solidFill>
                  <a:srgbClr val="0070C0"/>
                </a:solidFill>
              </a:rPr>
              <a:t>u</a:t>
            </a:r>
            <a:r>
              <a:rPr lang="en-GB" dirty="0" smtClean="0">
                <a:solidFill>
                  <a:srgbClr val="0070C0"/>
                </a:solidFill>
              </a:rPr>
              <a:t>nderstanding of how a transition from baseline could be made</a:t>
            </a:r>
          </a:p>
          <a:p>
            <a:pPr marL="742950" lvl="1" indent="-285750">
              <a:buFont typeface="Courier New" panose="02070309020205020404" pitchFamily="49" charset="0"/>
              <a:buChar char="o"/>
            </a:pPr>
            <a:r>
              <a:rPr lang="en-GB" dirty="0" smtClean="0">
                <a:solidFill>
                  <a:srgbClr val="FF0000"/>
                </a:solidFill>
              </a:rPr>
              <a:t>Need better understanding of costs</a:t>
            </a:r>
            <a:endParaRPr lang="en-GB" dirty="0">
              <a:solidFill>
                <a:srgbClr val="FF0000"/>
              </a:solidFill>
            </a:endParaRPr>
          </a:p>
        </p:txBody>
      </p:sp>
      <p:sp>
        <p:nvSpPr>
          <p:cNvPr id="4" name="Slide Number Placeholder 3"/>
          <p:cNvSpPr>
            <a:spLocks noGrp="1"/>
          </p:cNvSpPr>
          <p:nvPr>
            <p:ph type="sldNum" sz="quarter" idx="12"/>
          </p:nvPr>
        </p:nvSpPr>
        <p:spPr/>
        <p:txBody>
          <a:bodyPr/>
          <a:lstStyle/>
          <a:p>
            <a:fld id="{D87B5329-E547-4202-AB99-FC5BE92FECE0}" type="slidenum">
              <a:rPr lang="en-GB" smtClean="0"/>
              <a:t>7</a:t>
            </a:fld>
            <a:endParaRPr lang="en-GB"/>
          </a:p>
        </p:txBody>
      </p:sp>
    </p:spTree>
    <p:extLst>
      <p:ext uri="{BB962C8B-B14F-4D97-AF65-F5344CB8AC3E}">
        <p14:creationId xmlns:p14="http://schemas.microsoft.com/office/powerpoint/2010/main" val="229695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930063" cy="369332"/>
          </a:xfrm>
          <a:prstGeom prst="rect">
            <a:avLst/>
          </a:prstGeom>
          <a:noFill/>
        </p:spPr>
        <p:txBody>
          <a:bodyPr wrap="none" rtlCol="0">
            <a:spAutoFit/>
          </a:bodyPr>
          <a:lstStyle/>
          <a:p>
            <a:r>
              <a:rPr lang="en-GB" dirty="0" smtClean="0"/>
              <a:t>Opinion</a:t>
            </a:r>
            <a:endParaRPr lang="en-GB" dirty="0"/>
          </a:p>
        </p:txBody>
      </p:sp>
      <p:sp>
        <p:nvSpPr>
          <p:cNvPr id="3" name="TextBox 2"/>
          <p:cNvSpPr txBox="1"/>
          <p:nvPr/>
        </p:nvSpPr>
        <p:spPr>
          <a:xfrm>
            <a:off x="395536" y="1340768"/>
            <a:ext cx="7817909" cy="5078313"/>
          </a:xfrm>
          <a:prstGeom prst="rect">
            <a:avLst/>
          </a:prstGeom>
          <a:noFill/>
        </p:spPr>
        <p:txBody>
          <a:bodyPr wrap="none" rtlCol="0">
            <a:spAutoFit/>
          </a:bodyPr>
          <a:lstStyle/>
          <a:p>
            <a:pPr marL="285750" indent="-285750">
              <a:buFont typeface="Wingdings" panose="05000000000000000000" pitchFamily="2" charset="2"/>
              <a:buChar char="q"/>
            </a:pPr>
            <a:r>
              <a:rPr lang="en-GB" dirty="0" smtClean="0"/>
              <a:t>Work shown was of sufficient quality </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smtClean="0"/>
              <a:t>Reviewers focussed on S/N as ‘main’ sensor issue</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smtClean="0"/>
              <a:t>However whilst sensor development, CHESS-ii is critical </a:t>
            </a:r>
          </a:p>
          <a:p>
            <a:pPr marL="742950" lvl="1" indent="-285750">
              <a:buFont typeface="Wingdings" panose="05000000000000000000" pitchFamily="2" charset="2"/>
              <a:buChar char="Ø"/>
            </a:pPr>
            <a:r>
              <a:rPr lang="en-GB" dirty="0" smtClean="0"/>
              <a:t>They also saw several other issues as also vital for second year to succeed</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smtClean="0"/>
              <a:t>We need urgently to find people to work on </a:t>
            </a:r>
            <a:r>
              <a:rPr lang="en-GB" dirty="0" smtClean="0"/>
              <a:t>system</a:t>
            </a:r>
            <a:r>
              <a:rPr lang="en-GB" dirty="0" smtClean="0"/>
              <a:t> </a:t>
            </a:r>
            <a:r>
              <a:rPr lang="en-GB" dirty="0" smtClean="0"/>
              <a:t>issues</a:t>
            </a:r>
          </a:p>
          <a:p>
            <a:pPr marL="742950" lvl="1" indent="-285750">
              <a:buFont typeface="Wingdings" panose="05000000000000000000" pitchFamily="2" charset="2"/>
              <a:buChar char="Ø"/>
            </a:pPr>
            <a:r>
              <a:rPr lang="en-GB" dirty="0"/>
              <a:t> </a:t>
            </a:r>
            <a:r>
              <a:rPr lang="en-GB" dirty="0" smtClean="0"/>
              <a:t>  Modules</a:t>
            </a:r>
          </a:p>
          <a:p>
            <a:pPr marL="742950" lvl="1" indent="-285750">
              <a:buFont typeface="Wingdings" panose="05000000000000000000" pitchFamily="2" charset="2"/>
              <a:buChar char="Ø"/>
            </a:pPr>
            <a:r>
              <a:rPr lang="en-GB" dirty="0"/>
              <a:t> </a:t>
            </a:r>
            <a:r>
              <a:rPr lang="en-GB" dirty="0" smtClean="0"/>
              <a:t>  Mechanics</a:t>
            </a:r>
          </a:p>
          <a:p>
            <a:pPr marL="742950" lvl="1" indent="-285750">
              <a:buFont typeface="Wingdings" panose="05000000000000000000" pitchFamily="2" charset="2"/>
              <a:buChar char="Ø"/>
            </a:pPr>
            <a:r>
              <a:rPr lang="en-GB" dirty="0"/>
              <a:t> </a:t>
            </a:r>
            <a:r>
              <a:rPr lang="en-GB" dirty="0" smtClean="0"/>
              <a:t>  Physics/software</a:t>
            </a:r>
          </a:p>
          <a:p>
            <a:pPr marL="742950" lvl="1" indent="-285750">
              <a:buFont typeface="Wingdings" panose="05000000000000000000" pitchFamily="2" charset="2"/>
              <a:buChar char="Ø"/>
            </a:pPr>
            <a:r>
              <a:rPr lang="en-GB" dirty="0"/>
              <a:t> </a:t>
            </a:r>
            <a:r>
              <a:rPr lang="en-GB" dirty="0" smtClean="0"/>
              <a:t>  Timelines &amp; Costs</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smtClean="0"/>
              <a:t>Need to be ‘new’ people, not yet too active with sensors</a:t>
            </a:r>
          </a:p>
          <a:p>
            <a:pPr marL="742950" lvl="1" indent="-285750">
              <a:buFont typeface="Wingdings" panose="05000000000000000000" pitchFamily="2" charset="2"/>
              <a:buChar char="Ø"/>
            </a:pPr>
            <a:r>
              <a:rPr lang="en-GB" dirty="0" smtClean="0"/>
              <a:t>Critical to involve those working on planar solution </a:t>
            </a:r>
          </a:p>
          <a:p>
            <a:pPr marL="285750" indent="-285750">
              <a:buFont typeface="Wingdings" panose="05000000000000000000" pitchFamily="2" charset="2"/>
              <a:buChar char="q"/>
            </a:pPr>
            <a:r>
              <a:rPr lang="en-GB" dirty="0" smtClean="0"/>
              <a:t>We MUST create an environment in which </a:t>
            </a:r>
          </a:p>
          <a:p>
            <a:pPr marL="742950" lvl="1" indent="-285750">
              <a:buFont typeface="Wingdings" panose="05000000000000000000" pitchFamily="2" charset="2"/>
              <a:buChar char="Ø"/>
            </a:pPr>
            <a:r>
              <a:rPr lang="en-GB" dirty="0"/>
              <a:t>t</a:t>
            </a:r>
            <a:r>
              <a:rPr lang="en-GB" dirty="0" smtClean="0"/>
              <a:t>hose working on the mainstream are enfranchised in </a:t>
            </a:r>
            <a:r>
              <a:rPr lang="en-GB" dirty="0" err="1" smtClean="0"/>
              <a:t>stripCMOS</a:t>
            </a:r>
            <a:endParaRPr lang="en-GB" dirty="0" smtClean="0"/>
          </a:p>
          <a:p>
            <a:pPr marL="742950" lvl="1" indent="-285750">
              <a:buFont typeface="Wingdings" panose="05000000000000000000" pitchFamily="2" charset="2"/>
              <a:buChar char="Ø"/>
            </a:pPr>
            <a:r>
              <a:rPr lang="en-GB" dirty="0" smtClean="0"/>
              <a:t>It must become their project too – this year</a:t>
            </a:r>
            <a:endParaRPr lang="en-GB" dirty="0"/>
          </a:p>
        </p:txBody>
      </p:sp>
      <p:sp>
        <p:nvSpPr>
          <p:cNvPr id="4" name="Slide Number Placeholder 3"/>
          <p:cNvSpPr>
            <a:spLocks noGrp="1"/>
          </p:cNvSpPr>
          <p:nvPr>
            <p:ph type="sldNum" sz="quarter" idx="12"/>
          </p:nvPr>
        </p:nvSpPr>
        <p:spPr/>
        <p:txBody>
          <a:bodyPr/>
          <a:lstStyle/>
          <a:p>
            <a:fld id="{D87B5329-E547-4202-AB99-FC5BE92FECE0}" type="slidenum">
              <a:rPr lang="en-GB" smtClean="0"/>
              <a:t>8</a:t>
            </a:fld>
            <a:endParaRPr lang="en-GB"/>
          </a:p>
        </p:txBody>
      </p:sp>
    </p:spTree>
    <p:extLst>
      <p:ext uri="{BB962C8B-B14F-4D97-AF65-F5344CB8AC3E}">
        <p14:creationId xmlns:p14="http://schemas.microsoft.com/office/powerpoint/2010/main" val="155294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439024" cy="4247317"/>
          </a:xfrm>
          <a:prstGeom prst="rect">
            <a:avLst/>
          </a:prstGeom>
          <a:noFill/>
        </p:spPr>
        <p:txBody>
          <a:bodyPr wrap="none" rtlCol="0">
            <a:spAutoFit/>
          </a:bodyPr>
          <a:lstStyle/>
          <a:p>
            <a:r>
              <a:rPr lang="en-GB" u="sng" dirty="0" smtClean="0"/>
              <a:t>Proposal</a:t>
            </a:r>
          </a:p>
          <a:p>
            <a:endParaRPr lang="en-GB" dirty="0"/>
          </a:p>
          <a:p>
            <a:pPr marL="342900" indent="-342900">
              <a:buAutoNum type="alphaLcParenR"/>
            </a:pPr>
            <a:r>
              <a:rPr lang="en-GB" dirty="0" smtClean="0"/>
              <a:t>Not alter current effort on sensors</a:t>
            </a:r>
          </a:p>
          <a:p>
            <a:pPr marL="342900" indent="-342900">
              <a:buAutoNum type="alphaLcParenR"/>
            </a:pPr>
            <a:endParaRPr lang="en-GB" dirty="0"/>
          </a:p>
          <a:p>
            <a:pPr marL="342900" indent="-342900">
              <a:buAutoNum type="alphaLcParenR"/>
            </a:pPr>
            <a:r>
              <a:rPr lang="en-GB" dirty="0" smtClean="0"/>
              <a:t>Create a group of a few to look at modules/mechanics</a:t>
            </a:r>
          </a:p>
          <a:p>
            <a:pPr marL="342900" indent="-342900">
              <a:buAutoNum type="alphaLcParenR"/>
            </a:pPr>
            <a:r>
              <a:rPr lang="en-GB" dirty="0" smtClean="0"/>
              <a:t>Which will work to include baseline workers as consultants</a:t>
            </a:r>
          </a:p>
          <a:p>
            <a:pPr marL="342900" indent="-342900">
              <a:buAutoNum type="alphaLcParenR"/>
            </a:pPr>
            <a:r>
              <a:rPr lang="en-GB" dirty="0" smtClean="0"/>
              <a:t>Or if they can, do some small work on aspects of modules/mechanics</a:t>
            </a:r>
          </a:p>
          <a:p>
            <a:pPr marL="342900" indent="-342900">
              <a:buAutoNum type="alphaLcParenR"/>
            </a:pPr>
            <a:r>
              <a:rPr lang="en-GB" dirty="0" smtClean="0"/>
              <a:t>Add modules/mechanics to ‘standard’ meeting agenda</a:t>
            </a:r>
            <a:br>
              <a:rPr lang="en-GB" dirty="0" smtClean="0"/>
            </a:br>
            <a:r>
              <a:rPr lang="en-GB" dirty="0" smtClean="0"/>
              <a:t>        (not create a separate structure - ? )</a:t>
            </a:r>
          </a:p>
          <a:p>
            <a:pPr marL="342900" indent="-342900">
              <a:buAutoNum type="alphaLcParenR"/>
            </a:pPr>
            <a:endParaRPr lang="en-GB" dirty="0" smtClean="0"/>
          </a:p>
          <a:p>
            <a:pPr marL="342900" indent="-342900">
              <a:buAutoNum type="alphaLcParenR"/>
            </a:pPr>
            <a:r>
              <a:rPr lang="en-GB" dirty="0" smtClean="0"/>
              <a:t>Create similarly small group to look at timeline/costs</a:t>
            </a:r>
          </a:p>
          <a:p>
            <a:pPr marL="342900" indent="-342900">
              <a:buAutoNum type="alphaLcParenR"/>
            </a:pPr>
            <a:r>
              <a:rPr lang="en-GB" dirty="0" smtClean="0"/>
              <a:t>Also to include baseline workers</a:t>
            </a:r>
          </a:p>
          <a:p>
            <a:pPr marL="342900" indent="-342900">
              <a:buAutoNum type="alphaLcParenR"/>
            </a:pPr>
            <a:endParaRPr lang="en-GB" dirty="0"/>
          </a:p>
          <a:p>
            <a:pPr marL="342900" indent="-342900">
              <a:buAutoNum type="alphaLcParenR"/>
            </a:pPr>
            <a:r>
              <a:rPr lang="en-GB" dirty="0" smtClean="0"/>
              <a:t>Identify someone/a  group within our community to drive effort to secure</a:t>
            </a:r>
            <a:br>
              <a:rPr lang="en-GB" dirty="0" smtClean="0"/>
            </a:br>
            <a:r>
              <a:rPr lang="en-GB" dirty="0" smtClean="0"/>
              <a:t>software effort  external to the group, specify needs etc..</a:t>
            </a:r>
            <a:endParaRPr lang="en-GB" dirty="0"/>
          </a:p>
        </p:txBody>
      </p:sp>
      <p:sp>
        <p:nvSpPr>
          <p:cNvPr id="3" name="TextBox 2"/>
          <p:cNvSpPr txBox="1"/>
          <p:nvPr/>
        </p:nvSpPr>
        <p:spPr>
          <a:xfrm>
            <a:off x="1475656" y="5085184"/>
            <a:ext cx="6509539" cy="1200329"/>
          </a:xfrm>
          <a:prstGeom prst="rect">
            <a:avLst/>
          </a:prstGeom>
          <a:noFill/>
          <a:ln w="38100">
            <a:solidFill>
              <a:schemeClr val="accent6">
                <a:lumMod val="50000"/>
              </a:schemeClr>
            </a:solidFill>
          </a:ln>
        </p:spPr>
        <p:txBody>
          <a:bodyPr wrap="none" rtlCol="0">
            <a:spAutoFit/>
          </a:bodyPr>
          <a:lstStyle/>
          <a:p>
            <a:r>
              <a:rPr lang="en-GB" dirty="0" smtClean="0"/>
              <a:t>First instance identify one name to get each of these groups started</a:t>
            </a:r>
          </a:p>
          <a:p>
            <a:r>
              <a:rPr lang="en-GB" dirty="0" smtClean="0"/>
              <a:t>Not a long-term commitment, just to get things going asap</a:t>
            </a:r>
          </a:p>
          <a:p>
            <a:endParaRPr lang="en-GB" dirty="0" smtClean="0"/>
          </a:p>
          <a:p>
            <a:r>
              <a:rPr lang="en-GB" dirty="0" smtClean="0"/>
              <a:t>Suggestions to Marcel, Vitaliy, Richard within one week.</a:t>
            </a:r>
            <a:endParaRPr lang="en-GB" dirty="0"/>
          </a:p>
        </p:txBody>
      </p:sp>
      <p:sp>
        <p:nvSpPr>
          <p:cNvPr id="4" name="Slide Number Placeholder 3"/>
          <p:cNvSpPr>
            <a:spLocks noGrp="1"/>
          </p:cNvSpPr>
          <p:nvPr>
            <p:ph type="sldNum" sz="quarter" idx="12"/>
          </p:nvPr>
        </p:nvSpPr>
        <p:spPr/>
        <p:txBody>
          <a:bodyPr/>
          <a:lstStyle/>
          <a:p>
            <a:fld id="{D87B5329-E547-4202-AB99-FC5BE92FECE0}" type="slidenum">
              <a:rPr lang="en-GB" smtClean="0"/>
              <a:t>9</a:t>
            </a:fld>
            <a:endParaRPr lang="en-GB"/>
          </a:p>
        </p:txBody>
      </p:sp>
    </p:spTree>
    <p:extLst>
      <p:ext uri="{BB962C8B-B14F-4D97-AF65-F5344CB8AC3E}">
        <p14:creationId xmlns:p14="http://schemas.microsoft.com/office/powerpoint/2010/main" val="30275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764</Words>
  <Application>Microsoft Office PowerPoint</Application>
  <PresentationFormat>On-screen Show (4:3)</PresentationFormat>
  <Paragraphs>117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cp:revision>
  <dcterms:created xsi:type="dcterms:W3CDTF">2015-07-21T11:22:21Z</dcterms:created>
  <dcterms:modified xsi:type="dcterms:W3CDTF">2015-07-21T14:46:19Z</dcterms:modified>
</cp:coreProperties>
</file>