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71" r:id="rId15"/>
    <p:sldId id="272" r:id="rId16"/>
    <p:sldId id="275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648C-DEAB-450C-90C7-A708D8EAF091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8E3D-963C-4192-B052-4B1A4404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8E3D-963C-4192-B052-4B1A44042C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98E3D-963C-4192-B052-4B1A44042C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3530-8331-43EC-B63B-69F08AF21123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8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004F-2648-458C-838B-FB796FC00B1E}" type="datetime1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EDDB-C6F9-4797-A0B5-144C001EC6E7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BEEF-CD47-4567-97E7-6481B2B8879B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4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5A4E-4E2A-4510-9F7B-F540F0DBBDE9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61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02E4-D2F0-4946-A2AC-AC45C6A9746D}" type="datetime1">
              <a:rPr lang="en-US" smtClean="0"/>
              <a:t>7/20/2015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9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393C-1AC1-4D14-BDF0-A21A9AE86509}" type="datetime1">
              <a:rPr lang="en-US" smtClean="0"/>
              <a:t>7/20/2015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1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AEB-210A-4FD8-85BC-9E466BF1180A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60C3-11D2-4B5F-BEB2-C6CBE451DC6A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004A-8EC6-44C3-9C0F-71C0C5DAF9B7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8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EB04-FA37-471E-AC85-89948B3D5B85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8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99FE-ECB3-4DE2-9165-14841BEDED8C}" type="datetime1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AC9B-8E9A-49E2-8403-734C4F30DCC0}" type="datetime1">
              <a:rPr lang="en-US" smtClean="0"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0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5BA4-662B-4A5C-8F75-1DB89EEADA7A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9189-3C6B-47B2-A039-F97102890EA5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39F2-DA2C-4FE6-B0E7-F34E4E6FA354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FCD1-C7ED-499B-9745-EFE49B20A1A7}" type="datetime1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9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8881AD-D276-4B41-B962-8FA4DC312D39}" type="datetime1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DAB0-7D54-41B9-8241-980F1623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0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19.jpg"/><Relationship Id="rId7" Type="http://schemas.openxmlformats.org/officeDocument/2006/relationships/image" Target="../media/image3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9.jpg"/><Relationship Id="rId7" Type="http://schemas.openxmlformats.org/officeDocument/2006/relationships/image" Target="../media/image4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19.jpg"/><Relationship Id="rId7" Type="http://schemas.openxmlformats.org/officeDocument/2006/relationships/image" Target="../media/image5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19.jpg"/><Relationship Id="rId7" Type="http://schemas.openxmlformats.org/officeDocument/2006/relationships/image" Target="../media/image5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9.jpg"/><Relationship Id="rId7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19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1.jpg"/><Relationship Id="rId10" Type="http://schemas.openxmlformats.org/officeDocument/2006/relationships/image" Target="../media/image27.jpg"/><Relationship Id="rId4" Type="http://schemas.openxmlformats.org/officeDocument/2006/relationships/image" Target="../media/image20.jp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19.jpg"/><Relationship Id="rId7" Type="http://schemas.openxmlformats.org/officeDocument/2006/relationships/image" Target="../media/image3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38117"/>
            <a:ext cx="8825658" cy="3329581"/>
          </a:xfrm>
        </p:spPr>
        <p:txBody>
          <a:bodyPr/>
          <a:lstStyle/>
          <a:p>
            <a:r>
              <a:rPr lang="en-US" dirty="0" smtClean="0"/>
              <a:t>Update on HVStripV1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Luigi Vigani</a:t>
            </a:r>
          </a:p>
          <a:p>
            <a:pPr algn="ctr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higher biases: HV supply in current mode: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36455"/>
              </p:ext>
            </p:extLst>
          </p:nvPr>
        </p:nvGraphicFramePr>
        <p:xfrm>
          <a:off x="1680308" y="3167445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Leakage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-30 </a:t>
                      </a:r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-93.9V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-50 </a:t>
                      </a:r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-94.7V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-100 </a:t>
                      </a:r>
                      <a:r>
                        <a:rPr lang="en-US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-95.7V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6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778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scan on MB01: 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9839" y="1254687"/>
            <a:ext cx="1074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Comparison between the two usual ways of calculating the gain (</a:t>
            </a:r>
            <a:r>
              <a:rPr lang="en-US" b="1" dirty="0" smtClean="0">
                <a:solidFill>
                  <a:srgbClr val="FFC000"/>
                </a:solidFill>
              </a:rPr>
              <a:t>Fe</a:t>
            </a:r>
            <a:r>
              <a:rPr lang="en-US" b="1" baseline="30000" dirty="0" smtClean="0">
                <a:solidFill>
                  <a:srgbClr val="FFC000"/>
                </a:solidFill>
              </a:rPr>
              <a:t>55</a:t>
            </a:r>
            <a:r>
              <a:rPr lang="en-US" b="1" dirty="0" smtClean="0">
                <a:solidFill>
                  <a:srgbClr val="FFC000"/>
                </a:solidFill>
              </a:rPr>
              <a:t> and multiple injections)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82034"/>
            <a:ext cx="3155432" cy="2139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0748"/>
            <a:ext cx="3155432" cy="2139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55432" cy="2139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55432" cy="2139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82034"/>
            <a:ext cx="3182112" cy="215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0229"/>
            <a:ext cx="3182112" cy="2157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82112" cy="2157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82112" cy="21579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66256" y="2231417"/>
            <a:ext cx="433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</a:t>
            </a:r>
            <a:r>
              <a:rPr lang="en-US" baseline="30000" dirty="0" smtClean="0"/>
              <a:t>55</a:t>
            </a:r>
            <a:r>
              <a:rPr lang="en-US" dirty="0" smtClean="0"/>
              <a:t> flatter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Closer distributions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7431" y="6454043"/>
            <a:ext cx="421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42D"/>
                </a:solidFill>
              </a:rPr>
              <a:t>Green: Iron55        </a:t>
            </a:r>
            <a:r>
              <a:rPr lang="en-US" sz="1600" b="1" dirty="0" smtClean="0">
                <a:solidFill>
                  <a:srgbClr val="FF0000"/>
                </a:solidFill>
              </a:rPr>
              <a:t>Red: injection </a:t>
            </a:r>
          </a:p>
        </p:txBody>
      </p:sp>
    </p:spTree>
    <p:extLst>
      <p:ext uri="{BB962C8B-B14F-4D97-AF65-F5344CB8AC3E}">
        <p14:creationId xmlns:p14="http://schemas.microsoft.com/office/powerpoint/2010/main" val="22062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scan on MB01: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82034"/>
            <a:ext cx="3155432" cy="213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0748"/>
            <a:ext cx="3155432" cy="2139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55432" cy="2139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55432" cy="21398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66256" y="2231417"/>
            <a:ext cx="4335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</a:t>
            </a:r>
            <a:r>
              <a:rPr lang="en-US" baseline="30000" dirty="0" smtClean="0"/>
              <a:t>55</a:t>
            </a:r>
            <a:r>
              <a:rPr lang="en-US" dirty="0" smtClean="0"/>
              <a:t> </a:t>
            </a:r>
            <a:r>
              <a:rPr lang="en-US" dirty="0" smtClean="0"/>
              <a:t>noise significantly higher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Injection noise can be considered 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</a:t>
            </a:r>
            <a:r>
              <a:rPr lang="en-US" baseline="30000" dirty="0" smtClean="0"/>
              <a:t>55</a:t>
            </a:r>
            <a:r>
              <a:rPr lang="en-US" dirty="0" smtClean="0"/>
              <a:t> noise almost flat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4182034"/>
            <a:ext cx="3182112" cy="2157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1740748"/>
            <a:ext cx="3182112" cy="21579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82112" cy="21579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82112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data on irradiated MB06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6111" y="1448972"/>
            <a:ext cx="1069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Good news: leakage current at -40°C is less than 10 </a:t>
            </a:r>
            <a:r>
              <a:rPr lang="en-US" b="1" dirty="0" err="1" smtClean="0"/>
              <a:t>nA</a:t>
            </a:r>
            <a:r>
              <a:rPr lang="en-US" b="1" dirty="0" smtClean="0"/>
              <a:t> (HV supply’s resolution)</a:t>
            </a:r>
          </a:p>
          <a:p>
            <a:endParaRPr lang="en-US" b="1" dirty="0"/>
          </a:p>
          <a:p>
            <a:r>
              <a:rPr lang="en-US" dirty="0" smtClean="0"/>
              <a:t>Calibration with injection taken at 60V bias.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8" y="4678420"/>
            <a:ext cx="3532437" cy="211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9" y="2408360"/>
            <a:ext cx="3532437" cy="2110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32" y="4678420"/>
            <a:ext cx="3532437" cy="211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33" y="2408360"/>
            <a:ext cx="3532437" cy="2110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78076" y="4032089"/>
            <a:ext cx="223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Regular</a:t>
            </a:r>
          </a:p>
          <a:p>
            <a:r>
              <a:rPr lang="en-US" b="1" dirty="0">
                <a:solidFill>
                  <a:srgbClr val="FFC000"/>
                </a:solidFill>
              </a:rPr>
              <a:t>b</a:t>
            </a:r>
            <a:r>
              <a:rPr lang="en-US" b="1" dirty="0" smtClean="0">
                <a:solidFill>
                  <a:srgbClr val="FFC000"/>
                </a:solidFill>
              </a:rPr>
              <a:t>ehavior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1033" y="2555864"/>
            <a:ext cx="213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DAC 6 set to 5: lower s/n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 on irradiated MB06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6111" y="1237954"/>
            <a:ext cx="1069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Bad news: still no </a:t>
            </a:r>
            <a:r>
              <a:rPr lang="en-US" b="1" dirty="0" smtClean="0"/>
              <a:t>Fe</a:t>
            </a:r>
            <a:r>
              <a:rPr lang="en-US" b="1" baseline="30000" dirty="0" smtClean="0"/>
              <a:t>55</a:t>
            </a:r>
            <a:r>
              <a:rPr lang="en-US" b="1" dirty="0" smtClean="0"/>
              <a:t> peak visible.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82" y="2055386"/>
            <a:ext cx="3560445" cy="2113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37" y="2055386"/>
            <a:ext cx="3560445" cy="2113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7104" y="1686054"/>
            <a:ext cx="3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(2,0) with DAC6 set to 60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55034" y="1633638"/>
            <a:ext cx="9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(2,1)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97" y="4652627"/>
            <a:ext cx="3330013" cy="1989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59" y="4652627"/>
            <a:ext cx="3330013" cy="19892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94167" y="5647266"/>
            <a:ext cx="1899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ainly noise…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6" y="2069990"/>
            <a:ext cx="3560445" cy="21135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3" y="4652627"/>
            <a:ext cx="3330012" cy="19892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8509" y="5780461"/>
            <a:ext cx="281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The time difference distribution is still the one typical of a radioactive source</a:t>
            </a:r>
            <a:r>
              <a:rPr lang="en-US" sz="1600" b="1" dirty="0" smtClean="0">
                <a:solidFill>
                  <a:srgbClr val="FFC000"/>
                </a:solidFill>
              </a:rPr>
              <a:t>…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111" y="1681566"/>
            <a:ext cx="340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(2,0) with DAC6 set to 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643" y="4256917"/>
            <a:ext cx="818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Distributions of time difference between one event and the next one: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66092" y="3112185"/>
            <a:ext cx="422031" cy="93931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88124" y="2981082"/>
            <a:ext cx="212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From injection calibration, peak should sit here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</a:t>
            </a:r>
            <a:r>
              <a:rPr lang="en-US" baseline="30000" dirty="0"/>
              <a:t>55</a:t>
            </a:r>
            <a:r>
              <a:rPr lang="en-US" dirty="0"/>
              <a:t> spectrum compared with a calibrated single injection</a:t>
            </a:r>
          </a:p>
          <a:p>
            <a:r>
              <a:rPr lang="en-US" dirty="0"/>
              <a:t>MB01 analyzed with charge injection and Fe</a:t>
            </a:r>
            <a:r>
              <a:rPr lang="en-US" baseline="30000" dirty="0"/>
              <a:t>55</a:t>
            </a:r>
            <a:r>
              <a:rPr lang="en-US" dirty="0"/>
              <a:t> up to </a:t>
            </a:r>
            <a:r>
              <a:rPr lang="en-US" dirty="0" smtClean="0"/>
              <a:t>more than 90V </a:t>
            </a:r>
            <a:r>
              <a:rPr lang="en-US" dirty="0"/>
              <a:t>bias</a:t>
            </a:r>
          </a:p>
          <a:p>
            <a:r>
              <a:rPr lang="en-US" dirty="0" smtClean="0"/>
              <a:t>Breakdown at </a:t>
            </a:r>
            <a:r>
              <a:rPr lang="en-US" dirty="0"/>
              <a:t>about </a:t>
            </a:r>
            <a:r>
              <a:rPr lang="en-US" dirty="0" smtClean="0"/>
              <a:t>95V.</a:t>
            </a:r>
            <a:endParaRPr lang="en-US" dirty="0"/>
          </a:p>
          <a:p>
            <a:r>
              <a:rPr lang="en-US" dirty="0"/>
              <a:t>For higher bias, MB01 analyzed with HV power supply in current </a:t>
            </a:r>
            <a:r>
              <a:rPr lang="en-US" dirty="0" smtClean="0"/>
              <a:t>mode</a:t>
            </a:r>
          </a:p>
          <a:p>
            <a:r>
              <a:rPr lang="en-US" dirty="0" smtClean="0"/>
              <a:t>MB06 shows a good calibration profile, but still no </a:t>
            </a:r>
            <a:r>
              <a:rPr lang="en-US" dirty="0"/>
              <a:t>Fe</a:t>
            </a:r>
            <a:r>
              <a:rPr lang="en-US" baseline="30000" dirty="0"/>
              <a:t>55</a:t>
            </a:r>
            <a:r>
              <a:rPr lang="en-US" dirty="0"/>
              <a:t> </a:t>
            </a:r>
            <a:r>
              <a:rPr lang="en-US" dirty="0" smtClean="0"/>
              <a:t>peak.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17" y="2844226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27" y="452718"/>
            <a:ext cx="9848387" cy="827442"/>
          </a:xfrm>
        </p:spPr>
        <p:txBody>
          <a:bodyPr/>
          <a:lstStyle/>
          <a:p>
            <a:r>
              <a:rPr lang="en-US" dirty="0"/>
              <a:t>Current scan on MB01: </a:t>
            </a:r>
            <a:r>
              <a:rPr lang="en-US" dirty="0" smtClean="0"/>
              <a:t>gain intercept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82034"/>
            <a:ext cx="3155432" cy="213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0748"/>
            <a:ext cx="3155432" cy="2139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55432" cy="2139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55432" cy="2139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82034"/>
            <a:ext cx="3182112" cy="2157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1740748"/>
            <a:ext cx="3182112" cy="215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09" y="4182034"/>
            <a:ext cx="3182112" cy="2157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82112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83902"/>
            <a:ext cx="9404723" cy="140053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scan on MB01:</a:t>
            </a:r>
            <a:br>
              <a:rPr lang="en-US" dirty="0"/>
            </a:br>
            <a:r>
              <a:rPr lang="en-US" dirty="0"/>
              <a:t>predicted over observed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82034"/>
            <a:ext cx="3155432" cy="213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0748"/>
            <a:ext cx="3155432" cy="2139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55432" cy="2139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55432" cy="2139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4182034"/>
            <a:ext cx="3182112" cy="215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1722655"/>
            <a:ext cx="3182112" cy="2157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79" y="4182034"/>
            <a:ext cx="3182112" cy="2157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79" y="1740748"/>
            <a:ext cx="3182112" cy="21579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66256" y="2231417"/>
            <a:ext cx="433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Measured value is constantly higher than predicted</a:t>
            </a:r>
          </a:p>
        </p:txBody>
      </p:sp>
    </p:spTree>
    <p:extLst>
      <p:ext uri="{BB962C8B-B14F-4D97-AF65-F5344CB8AC3E}">
        <p14:creationId xmlns:p14="http://schemas.microsoft.com/office/powerpoint/2010/main" val="908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6664"/>
            <a:ext cx="10087427" cy="4858602"/>
          </a:xfrm>
        </p:spPr>
        <p:txBody>
          <a:bodyPr>
            <a:normAutofit/>
          </a:bodyPr>
          <a:lstStyle/>
          <a:p>
            <a:r>
              <a:rPr lang="en-US" dirty="0" smtClean="0"/>
              <a:t>MB01, MB03 and MB06 had the big capacitor removed</a:t>
            </a:r>
          </a:p>
          <a:p>
            <a:pPr lvl="1"/>
            <a:r>
              <a:rPr lang="en-US" dirty="0" smtClean="0"/>
              <a:t>More than 60V bias applied</a:t>
            </a:r>
          </a:p>
          <a:p>
            <a:r>
              <a:rPr lang="en-US" dirty="0" smtClean="0"/>
              <a:t>MB03 and MB06 irradiated at Birmingham at about 10</a:t>
            </a:r>
            <a:r>
              <a:rPr lang="en-US" baseline="30000" dirty="0" smtClean="0"/>
              <a:t>15</a:t>
            </a:r>
            <a:r>
              <a:rPr lang="en-US" dirty="0" smtClean="0"/>
              <a:t> n</a:t>
            </a:r>
            <a:r>
              <a:rPr lang="en-US" baseline="-25000" dirty="0" smtClean="0"/>
              <a:t>eq</a:t>
            </a:r>
            <a:endParaRPr lang="en-US" dirty="0" smtClean="0"/>
          </a:p>
          <a:p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MB03 and MB06 in freezer at Oxford</a:t>
            </a:r>
          </a:p>
          <a:p>
            <a:r>
              <a:rPr lang="en-US" dirty="0" smtClean="0"/>
              <a:t>MB06 to be sent to Glasgow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12" y="1452418"/>
            <a:ext cx="10534327" cy="1577386"/>
          </a:xfrm>
        </p:spPr>
        <p:txBody>
          <a:bodyPr/>
          <a:lstStyle/>
          <a:p>
            <a:r>
              <a:rPr lang="en-US" dirty="0" smtClean="0"/>
              <a:t>Fe</a:t>
            </a:r>
            <a:r>
              <a:rPr lang="en-US" baseline="30000" dirty="0" smtClean="0"/>
              <a:t>55</a:t>
            </a:r>
            <a:r>
              <a:rPr lang="en-US" dirty="0" smtClean="0"/>
              <a:t> peak reproduced with injection at a fixed voltage (calculated from the number of electrons produced by the Fe</a:t>
            </a:r>
            <a:r>
              <a:rPr lang="en-US" baseline="30000" dirty="0" smtClean="0"/>
              <a:t>55</a:t>
            </a:r>
            <a:r>
              <a:rPr lang="en-US" dirty="0" smtClean="0"/>
              <a:t> X-ray)</a:t>
            </a:r>
          </a:p>
          <a:p>
            <a:pPr marL="914400" lvl="2" indent="0">
              <a:buNone/>
            </a:pPr>
            <a:r>
              <a:rPr lang="en-US" dirty="0" smtClean="0"/>
              <a:t>Peak should be in the same position, Fe</a:t>
            </a:r>
            <a:r>
              <a:rPr lang="en-US" baseline="30000" dirty="0" smtClean="0"/>
              <a:t>55</a:t>
            </a:r>
            <a:r>
              <a:rPr lang="en-US" dirty="0"/>
              <a:t> </a:t>
            </a:r>
            <a:r>
              <a:rPr lang="en-US" dirty="0" smtClean="0"/>
              <a:t>sigma should be higher due to statistical fluctuations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5579" y="2772475"/>
            <a:ext cx="412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Pixels scanned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ias 60V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7" y="4722787"/>
            <a:ext cx="2936807" cy="1991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7" y="2634554"/>
            <a:ext cx="2936807" cy="1991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32" y="4722787"/>
            <a:ext cx="2936807" cy="1991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233" y="2597025"/>
            <a:ext cx="2936807" cy="1991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977" y="2668282"/>
            <a:ext cx="9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3977" y="4792462"/>
            <a:ext cx="9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201040" y="2668282"/>
            <a:ext cx="9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(16,1)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201040" y="4787776"/>
            <a:ext cx="9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(16,0)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21198" y="4129092"/>
            <a:ext cx="41286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Peak positions match within 10%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Noise due to statistics goes as square root of number of electrons (~1680) and must be subtracted in square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Given that, </a:t>
            </a:r>
            <a:r>
              <a:rPr lang="en-US" dirty="0" smtClean="0"/>
              <a:t>Fe</a:t>
            </a:r>
            <a:r>
              <a:rPr lang="en-US" baseline="30000" dirty="0" smtClean="0"/>
              <a:t>55</a:t>
            </a:r>
            <a:r>
              <a:rPr lang="en-US" dirty="0" smtClean="0"/>
              <a:t> noise is 20% higher than injection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909961" y="3453513"/>
            <a:ext cx="421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42D"/>
                </a:solidFill>
              </a:rPr>
              <a:t>Green: Iron55        </a:t>
            </a:r>
            <a:r>
              <a:rPr lang="en-US" sz="1600" b="1" dirty="0" smtClean="0">
                <a:solidFill>
                  <a:srgbClr val="FF0000"/>
                </a:solidFill>
              </a:rPr>
              <a:t>Red: single injection </a:t>
            </a:r>
          </a:p>
        </p:txBody>
      </p:sp>
    </p:spTree>
    <p:extLst>
      <p:ext uri="{BB962C8B-B14F-4D97-AF65-F5344CB8AC3E}">
        <p14:creationId xmlns:p14="http://schemas.microsoft.com/office/powerpoint/2010/main" val="13802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</a:t>
            </a:r>
            <a:r>
              <a:rPr lang="en-US" dirty="0" smtClean="0"/>
              <a:t>Injection at higher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5" y="2030796"/>
            <a:ext cx="2614814" cy="1773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46" y="2030796"/>
            <a:ext cx="2614814" cy="1773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90" y="2030796"/>
            <a:ext cx="2614814" cy="1773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31" y="2030796"/>
            <a:ext cx="2614814" cy="1773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572690"/>
            <a:ext cx="132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Bias 80V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46" y="3940664"/>
            <a:ext cx="132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Bias 90V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9678" y="1583243"/>
            <a:ext cx="9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34699" y="1572690"/>
            <a:ext cx="9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39479" y="1576857"/>
            <a:ext cx="9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(16,0)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55190" y="1572690"/>
            <a:ext cx="94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(16,1)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3" y="4384151"/>
            <a:ext cx="2585466" cy="1753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94" y="4367215"/>
            <a:ext cx="2585466" cy="17533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90" y="4367215"/>
            <a:ext cx="2585466" cy="17533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4406" y="6211669"/>
            <a:ext cx="1166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</a:t>
            </a:r>
            <a:r>
              <a:rPr lang="en-US" baseline="30000" dirty="0" smtClean="0"/>
              <a:t>55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hifts to higher value with respect to single injection</a:t>
            </a:r>
          </a:p>
        </p:txBody>
      </p:sp>
    </p:spTree>
    <p:extLst>
      <p:ext uri="{BB962C8B-B14F-4D97-AF65-F5344CB8AC3E}">
        <p14:creationId xmlns:p14="http://schemas.microsoft.com/office/powerpoint/2010/main" val="12454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Injection at higher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92513"/>
            <a:ext cx="8946541" cy="5214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noticeable fact: a tail appears at bias 90: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1" y="2177116"/>
            <a:ext cx="4527414" cy="3070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55" y="2177116"/>
            <a:ext cx="5086350" cy="30384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15398" y="4121834"/>
            <a:ext cx="1340828" cy="10269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4956226" y="3882683"/>
            <a:ext cx="1655589" cy="75262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95344" y="4121834"/>
            <a:ext cx="301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Never seen before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142812" y="4491166"/>
            <a:ext cx="452548" cy="334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454046" y="5765946"/>
            <a:ext cx="10872059" cy="521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 smtClean="0"/>
              <a:t>In addition: at 90V leakage current was already getting higher (about 80 </a:t>
            </a:r>
            <a:r>
              <a:rPr lang="en-US" dirty="0" err="1" smtClean="0"/>
              <a:t>nA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004326" cy="801969"/>
          </a:xfrm>
        </p:spPr>
        <p:txBody>
          <a:bodyPr/>
          <a:lstStyle/>
          <a:p>
            <a:r>
              <a:rPr lang="en-US" dirty="0" smtClean="0"/>
              <a:t>Bias scan on MB01: 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82034"/>
            <a:ext cx="3155432" cy="213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0748"/>
            <a:ext cx="3155432" cy="2139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55432" cy="2139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55432" cy="2139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66256" y="2231417"/>
            <a:ext cx="4335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Slight difference between </a:t>
            </a:r>
            <a:r>
              <a:rPr lang="en-US" dirty="0" smtClean="0"/>
              <a:t>Fe</a:t>
            </a:r>
            <a:r>
              <a:rPr lang="en-US" baseline="30000" dirty="0" smtClean="0"/>
              <a:t>55</a:t>
            </a:r>
            <a:r>
              <a:rPr lang="en-US" dirty="0" smtClean="0"/>
              <a:t> and injection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Fe</a:t>
            </a:r>
            <a:r>
              <a:rPr lang="en-US" baseline="30000" dirty="0" smtClean="0"/>
              <a:t>55</a:t>
            </a:r>
            <a:r>
              <a:rPr lang="en-US" dirty="0" smtClean="0"/>
              <a:t> increases faster than injection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 smtClean="0"/>
              <a:t>We have to take into account the intercept in the gain fit with injection: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839" y="1254687"/>
            <a:ext cx="1074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Comparison between the two usual ways of calculating the gain (</a:t>
            </a:r>
            <a:r>
              <a:rPr lang="en-US" b="1" dirty="0" smtClean="0">
                <a:solidFill>
                  <a:srgbClr val="FFC000"/>
                </a:solidFill>
              </a:rPr>
              <a:t>Fe</a:t>
            </a:r>
            <a:r>
              <a:rPr lang="en-US" b="1" baseline="30000" dirty="0" smtClean="0">
                <a:solidFill>
                  <a:srgbClr val="FFC000"/>
                </a:solidFill>
              </a:rPr>
              <a:t>55</a:t>
            </a:r>
            <a:r>
              <a:rPr lang="en-US" b="1" dirty="0" smtClean="0">
                <a:solidFill>
                  <a:srgbClr val="FFC000"/>
                </a:solidFill>
              </a:rPr>
              <a:t> and multiple injections)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43" y="4353565"/>
            <a:ext cx="2301796" cy="13750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39325" y="5297512"/>
            <a:ext cx="932314" cy="123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648950" y="4173562"/>
            <a:ext cx="541789" cy="1114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47431" y="6454043"/>
            <a:ext cx="421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42D"/>
                </a:solidFill>
              </a:rPr>
              <a:t>Green: Iron55        </a:t>
            </a:r>
            <a:r>
              <a:rPr lang="en-US" sz="1600" b="1" dirty="0" smtClean="0">
                <a:solidFill>
                  <a:srgbClr val="FF0000"/>
                </a:solidFill>
              </a:rPr>
              <a:t>Red: injection </a:t>
            </a:r>
          </a:p>
        </p:txBody>
      </p:sp>
    </p:spTree>
    <p:extLst>
      <p:ext uri="{BB962C8B-B14F-4D97-AF65-F5344CB8AC3E}">
        <p14:creationId xmlns:p14="http://schemas.microsoft.com/office/powerpoint/2010/main" val="14036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7104"/>
          </a:xfrm>
        </p:spPr>
        <p:txBody>
          <a:bodyPr/>
          <a:lstStyle/>
          <a:p>
            <a:r>
              <a:rPr lang="en-US" dirty="0"/>
              <a:t>Bias scan on MB01: </a:t>
            </a:r>
            <a:r>
              <a:rPr lang="en-US" dirty="0" smtClean="0"/>
              <a:t>gain intercept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82034"/>
            <a:ext cx="3155432" cy="2139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0748"/>
            <a:ext cx="3155432" cy="2139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55432" cy="2139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55432" cy="2139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1" y="4182034"/>
            <a:ext cx="3182112" cy="215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1740748"/>
            <a:ext cx="3182112" cy="2157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82112" cy="2157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82112" cy="21579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6111" y="1254687"/>
            <a:ext cx="1074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Intercept parameter as a function of bias voltage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6256" y="2231417"/>
            <a:ext cx="43350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slight variation: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Calculate the expected injection voltage that reproduces the </a:t>
            </a:r>
            <a:r>
              <a:rPr lang="en-US" dirty="0" smtClean="0"/>
              <a:t>Fe</a:t>
            </a:r>
            <a:r>
              <a:rPr lang="en-US" baseline="30000" dirty="0" smtClean="0"/>
              <a:t>55</a:t>
            </a:r>
            <a:r>
              <a:rPr lang="en-US" dirty="0" smtClean="0"/>
              <a:t> peak (as in slide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Predict the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Divide it with the observed one (real source)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value should be 1…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41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54242"/>
            <a:ext cx="9404723" cy="1400530"/>
          </a:xfrm>
        </p:spPr>
        <p:txBody>
          <a:bodyPr/>
          <a:lstStyle/>
          <a:p>
            <a:r>
              <a:rPr lang="en-US" dirty="0"/>
              <a:t>Bias scan on </a:t>
            </a:r>
            <a:r>
              <a:rPr lang="en-US" dirty="0" smtClean="0"/>
              <a:t>MB01:</a:t>
            </a:r>
            <a:br>
              <a:rPr lang="en-US" dirty="0" smtClean="0"/>
            </a:br>
            <a:r>
              <a:rPr lang="en-US" dirty="0" smtClean="0"/>
              <a:t>predicted over observed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82034"/>
            <a:ext cx="3155432" cy="213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0748"/>
            <a:ext cx="3155432" cy="2139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55432" cy="2139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55432" cy="2139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1" y="4182034"/>
            <a:ext cx="3182112" cy="2157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1740748"/>
            <a:ext cx="3182112" cy="215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82112" cy="2157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82112" cy="2157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4182034"/>
            <a:ext cx="3182112" cy="2157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1750948"/>
            <a:ext cx="3182112" cy="2157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10" y="4182034"/>
            <a:ext cx="3182112" cy="2157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38714"/>
            <a:ext cx="3182112" cy="21579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66256" y="2231417"/>
            <a:ext cx="4433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about 1 for 60 and 80V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decreases as the bias increases (extra charge production?)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significantly below 1 at 90V bias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8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scan on MB01: </a:t>
            </a:r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AB0-7D54-41B9-8241-980F16239B8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182034"/>
            <a:ext cx="3155432" cy="213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40748"/>
            <a:ext cx="3155432" cy="2139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4182034"/>
            <a:ext cx="3155432" cy="2139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55432" cy="21398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66256" y="2231417"/>
            <a:ext cx="4335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</a:t>
            </a:r>
            <a:r>
              <a:rPr lang="en-US" baseline="30000" dirty="0" smtClean="0"/>
              <a:t>55</a:t>
            </a:r>
            <a:r>
              <a:rPr lang="en-US" dirty="0" smtClean="0"/>
              <a:t> </a:t>
            </a:r>
            <a:r>
              <a:rPr lang="en-US" dirty="0" smtClean="0"/>
              <a:t>noise significantly higher, even after subtracting the statistical contribution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Injection noise can be considered flat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747431" y="6454043"/>
            <a:ext cx="421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42D"/>
                </a:solidFill>
              </a:rPr>
              <a:t>Green: Iron55        </a:t>
            </a:r>
            <a:r>
              <a:rPr lang="en-US" sz="1600" b="1" dirty="0" smtClean="0">
                <a:solidFill>
                  <a:srgbClr val="FF0000"/>
                </a:solidFill>
              </a:rPr>
              <a:t>Red: injection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" y="4182034"/>
            <a:ext cx="3182112" cy="21579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1" y="1736532"/>
            <a:ext cx="3182112" cy="21579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32" y="4182034"/>
            <a:ext cx="3182112" cy="21579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2" y="1740748"/>
            <a:ext cx="3182112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1517</TotalTime>
  <Words>674</Words>
  <Application>Microsoft Office PowerPoint</Application>
  <PresentationFormat>Widescreen</PresentationFormat>
  <Paragraphs>131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</vt:lpstr>
      <vt:lpstr>Update on HVStripV1 analysis</vt:lpstr>
      <vt:lpstr>Current Situation</vt:lpstr>
      <vt:lpstr>Single Injection</vt:lpstr>
      <vt:lpstr>Single Injection at higher bias</vt:lpstr>
      <vt:lpstr>Single Injection at higher bias</vt:lpstr>
      <vt:lpstr>Bias scan on MB01: gain</vt:lpstr>
      <vt:lpstr>Bias scan on MB01: gain intercept</vt:lpstr>
      <vt:lpstr>Bias scan on MB01: predicted over observed</vt:lpstr>
      <vt:lpstr>Bias scan on MB01: noise</vt:lpstr>
      <vt:lpstr>Current scan</vt:lpstr>
      <vt:lpstr>Current scan on MB01: gain</vt:lpstr>
      <vt:lpstr>Current scan on MB01: noise</vt:lpstr>
      <vt:lpstr>Some data on irradiated MB06</vt:lpstr>
      <vt:lpstr>Some data on irradiated MB06</vt:lpstr>
      <vt:lpstr>Conclusions</vt:lpstr>
      <vt:lpstr>Backup slides</vt:lpstr>
      <vt:lpstr>Current scan on MB01: gain intercept</vt:lpstr>
      <vt:lpstr>Current scan on MB01: predicted over observed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HVStripV1 analysis</dc:title>
  <dc:creator>Luigi Vigani</dc:creator>
  <cp:lastModifiedBy>Luigi Vigani</cp:lastModifiedBy>
  <cp:revision>29</cp:revision>
  <dcterms:created xsi:type="dcterms:W3CDTF">2015-07-20T13:10:36Z</dcterms:created>
  <dcterms:modified xsi:type="dcterms:W3CDTF">2015-07-21T14:28:27Z</dcterms:modified>
</cp:coreProperties>
</file>