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59" r:id="rId4"/>
    <p:sldId id="273" r:id="rId5"/>
    <p:sldId id="268" r:id="rId6"/>
    <p:sldId id="274" r:id="rId7"/>
    <p:sldId id="277" r:id="rId8"/>
    <p:sldId id="275" r:id="rId9"/>
    <p:sldId id="27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504" y="2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7B7F-21F2-9949-A997-E629590D63D7}" type="datetime1">
              <a:rPr lang="en-GB" smtClean="0"/>
              <a:t>21/07/15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83C7-E150-2244-94E2-17A6BB625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3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6416-7A11-714C-B459-CF3A180F03F0}" type="datetime1">
              <a:rPr lang="en-GB" smtClean="0"/>
              <a:t>21/07/15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C064-F324-2249-ACD6-EA2475CA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5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5E97-85BB-F54B-BB58-934426DF168F}" type="datetime1">
              <a:rPr lang="en-GB" smtClean="0"/>
              <a:t>21/07/15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7499-731E-B64A-9A35-D7FDF827BFE4}" type="datetime1">
              <a:rPr lang="en-GB" smtClean="0"/>
              <a:t>21/07/15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A3F3-ED1B-7643-BA75-3C9D18538C70}" type="datetime1">
              <a:rPr lang="en-GB" smtClean="0"/>
              <a:t>21/07/15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5F8-ECC2-854C-AD91-700C1A9A559A}" type="datetime1">
              <a:rPr lang="en-GB" smtClean="0"/>
              <a:t>21/07/15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CB5-58A5-C847-81EB-E758BE873E87}" type="datetime1">
              <a:rPr lang="en-GB" smtClean="0"/>
              <a:t>21/07/15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4768-7DA5-3C47-9E9C-5AABC8E87145}" type="datetime1">
              <a:rPr lang="en-GB" smtClean="0"/>
              <a:t>21/07/15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A140-C128-3942-9189-7BC7CDD28C1E}" type="datetime1">
              <a:rPr lang="en-GB" smtClean="0"/>
              <a:t>21/07/15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05D-939D-3D4E-AA86-03D06EFF74F9}" type="datetime1">
              <a:rPr lang="en-GB" smtClean="0"/>
              <a:t>21/07/15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9B4A-9A6F-3944-AD0E-AB1002EEF97D}" type="datetime1">
              <a:rPr lang="en-GB" smtClean="0"/>
              <a:t>21/07/15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DFBA-B9A3-6B47-8B3A-03159D3F0D2A}" type="datetime1">
              <a:rPr lang="en-GB" smtClean="0"/>
              <a:t>21/07/15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0F2-E6F2-CE48-B0A0-2FF4849690BF}" type="datetime1">
              <a:rPr lang="en-GB" smtClean="0"/>
              <a:t>21/07/15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D3F82C-C108-E74C-9374-B25022CF996E}" type="datetime1">
              <a:rPr lang="en-GB" smtClean="0"/>
              <a:t>21/07/15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23043" cy="2593975"/>
          </a:xfrm>
        </p:spPr>
        <p:txBody>
          <a:bodyPr/>
          <a:lstStyle/>
          <a:p>
            <a:r>
              <a:rPr lang="en-US" dirty="0" smtClean="0"/>
              <a:t>Post-Irradiation Testing at Glasgow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5910581" cy="458227"/>
          </a:xfrm>
        </p:spPr>
        <p:txBody>
          <a:bodyPr>
            <a:normAutofit/>
          </a:bodyPr>
          <a:lstStyle/>
          <a:p>
            <a:r>
              <a:rPr lang="en-US" dirty="0"/>
              <a:t>R. Bates, C. </a:t>
            </a:r>
            <a:r>
              <a:rPr lang="en-US" dirty="0" err="1"/>
              <a:t>Buttar</a:t>
            </a:r>
            <a:r>
              <a:rPr lang="en-US" dirty="0"/>
              <a:t>, K. </a:t>
            </a:r>
            <a:r>
              <a:rPr lang="en-US" dirty="0" err="1">
                <a:solidFill>
                  <a:srgbClr val="898989"/>
                </a:solidFill>
              </a:rPr>
              <a:t>Kanisauskas</a:t>
            </a:r>
            <a:r>
              <a:rPr lang="en-US" dirty="0">
                <a:solidFill>
                  <a:srgbClr val="898989"/>
                </a:solidFill>
              </a:rPr>
              <a:t>, D. </a:t>
            </a:r>
            <a:r>
              <a:rPr lang="en-US" dirty="0" err="1" smtClean="0">
                <a:solidFill>
                  <a:srgbClr val="898989"/>
                </a:solidFill>
              </a:rPr>
              <a:t>Maneuski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739" y="6087588"/>
            <a:ext cx="354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898989"/>
                </a:solidFill>
              </a:rPr>
              <a:t> </a:t>
            </a:r>
            <a:r>
              <a:rPr lang="en-GB" dirty="0" smtClean="0">
                <a:solidFill>
                  <a:srgbClr val="898989"/>
                </a:solidFill>
              </a:rPr>
              <a:t>ATLAS Strip CMOS Regular Meeting</a:t>
            </a:r>
          </a:p>
          <a:p>
            <a:pPr algn="ctr"/>
            <a:r>
              <a:rPr lang="en-GB" dirty="0" smtClean="0">
                <a:solidFill>
                  <a:srgbClr val="898989"/>
                </a:solidFill>
              </a:rPr>
              <a:t>July 21, 2015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524" y="1954219"/>
            <a:ext cx="4239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MB04 was irradiated at Birmingham back in January up to 7.64×10</a:t>
            </a:r>
            <a:r>
              <a:rPr lang="en-US" baseline="30000" dirty="0" smtClean="0"/>
              <a:t>14</a:t>
            </a:r>
            <a:r>
              <a:rPr lang="en-US" dirty="0" smtClean="0"/>
              <a:t>n</a:t>
            </a:r>
            <a:r>
              <a:rPr lang="en-US" baseline="-25000" dirty="0" smtClean="0"/>
              <a:t>eq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ea typeface="ＭＳ ゴシック"/>
                <a:cs typeface="ＭＳ ゴシック"/>
              </a:rPr>
              <a:t>The chip </a:t>
            </a:r>
            <a:r>
              <a:rPr lang="en-US" dirty="0" smtClean="0">
                <a:ea typeface="ＭＳ ゴシック"/>
                <a:cs typeface="ＭＳ ゴシック"/>
              </a:rPr>
              <a:t>was </a:t>
            </a:r>
            <a:r>
              <a:rPr lang="en-US" dirty="0" smtClean="0">
                <a:ea typeface="ＭＳ ゴシック"/>
                <a:cs typeface="ＭＳ ゴシック"/>
              </a:rPr>
              <a:t>annealed for 80min at 60°C at Cambridge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I-V and noise measurements were done on HVStripV1 </a:t>
            </a:r>
            <a:r>
              <a:rPr lang="en-US" dirty="0" smtClean="0"/>
              <a:t>MB04</a:t>
            </a:r>
            <a:endParaRPr lang="en-US" dirty="0" smtClean="0">
              <a:ea typeface="ＭＳ ゴシック"/>
              <a:cs typeface="ＭＳ ゴシック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ea typeface="ＭＳ ゴシック"/>
                <a:cs typeface="ＭＳ ゴシック"/>
              </a:rPr>
              <a:t>In addition, Sr-90 spectra was also observed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1850" y="1658258"/>
            <a:ext cx="3278093" cy="32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Measurements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752538"/>
            <a:ext cx="7840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Leakage current measurements as a function of bias voltage were done at several temperatures in the environmental chamber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Bias step was set to 3V and the delay time after each step was 2 min in order to allow the current level to settle down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ea typeface="ＭＳ ゴシック"/>
                <a:cs typeface="ＭＳ ゴシック"/>
              </a:rPr>
              <a:t>1000 data points were acquired at each bias </a:t>
            </a:r>
            <a:r>
              <a:rPr lang="en-US" dirty="0" smtClean="0">
                <a:ea typeface="ＭＳ ゴシック"/>
                <a:cs typeface="ＭＳ ゴシック"/>
              </a:rPr>
              <a:t>step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ea typeface="ＭＳ ゴシック"/>
                <a:cs typeface="ＭＳ ゴシック"/>
              </a:rPr>
              <a:t>≈10-15min were allocated before starting I-V measurement for the chip to reach the temperature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3" name="Picture 2" descr="MB04_Irrad_I-V_Combined_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77" y="1122683"/>
            <a:ext cx="5128156" cy="36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666235"/>
            <a:ext cx="7840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Subset of the I-V data was used to plot leakage current dependence on temperature at constant bias voltage of -60V.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Data points were fitted with I = C × T</a:t>
            </a:r>
            <a:r>
              <a:rPr lang="en-US" baseline="30000" dirty="0" smtClean="0"/>
              <a:t>2 </a:t>
            </a:r>
            <a:r>
              <a:rPr lang="en-US" dirty="0" smtClean="0"/>
              <a:t>×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/2kT) function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Extracted </a:t>
            </a:r>
            <a:r>
              <a:rPr lang="en-US" dirty="0" err="1" smtClean="0"/>
              <a:t>bandgap</a:t>
            </a:r>
            <a:r>
              <a:rPr lang="en-US" dirty="0" smtClean="0"/>
              <a:t> from the fit was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= 0.39eV, i.e. much lower than that of Si at room temperature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=1.12eV)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Clearly data points do not follow the straight line in ln(I/T</a:t>
            </a:r>
            <a:r>
              <a:rPr lang="en-US" baseline="30000" dirty="0" smtClean="0"/>
              <a:t>2</a:t>
            </a:r>
            <a:r>
              <a:rPr lang="en-US" dirty="0" smtClean="0"/>
              <a:t>) vs 1/T plot (maybe need to make changes to measurement method?)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3" name="Picture 2" descr="MB04_Irrad_Current_vs_T_60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1417639"/>
            <a:ext cx="3738712" cy="2798876"/>
          </a:xfrm>
          <a:prstGeom prst="rect">
            <a:avLst/>
          </a:prstGeom>
        </p:spPr>
      </p:pic>
      <p:pic>
        <p:nvPicPr>
          <p:cNvPr id="6" name="Picture 5" descr="MB04_Irrad_I-T_60V_Fit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58" y="1417637"/>
            <a:ext cx="3888142" cy="27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Measurements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MB04_10_60V_VNFB_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" y="1516269"/>
            <a:ext cx="3785378" cy="2724902"/>
          </a:xfrm>
          <a:prstGeom prst="rect">
            <a:avLst/>
          </a:prstGeom>
        </p:spPr>
      </p:pic>
      <p:pic>
        <p:nvPicPr>
          <p:cNvPr id="8" name="Picture 7" descr="MB04_C1_R0_60V_VNFB5_W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06" y="1516270"/>
            <a:ext cx="3922394" cy="2724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524" y="4444313"/>
            <a:ext cx="7840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Noise measurements were done at -20°C at -60V, -30V and 0V bias (acquisition of 1000 waveforms per pixel using free trigger)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Relatively large RMS was observed for all the pixels (typical RMS value for non-irradiated chip ≈1.5mV)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However, noticeable improvement was observed when VNFB (feedback resistance) DAC was set to 60 (close to its max value), as it was observed earlier in Cambridge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8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Measurements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MB04_10_60V_VNFB_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" y="1380650"/>
            <a:ext cx="3785378" cy="2724902"/>
          </a:xfrm>
          <a:prstGeom prst="rect">
            <a:avLst/>
          </a:prstGeom>
        </p:spPr>
      </p:pic>
      <p:pic>
        <p:nvPicPr>
          <p:cNvPr id="3" name="Picture 2" descr="MB04_10_60V_VNFB_6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95" y="1380650"/>
            <a:ext cx="3785378" cy="2724902"/>
          </a:xfrm>
          <a:prstGeom prst="rect">
            <a:avLst/>
          </a:prstGeom>
        </p:spPr>
      </p:pic>
      <p:pic>
        <p:nvPicPr>
          <p:cNvPr id="5" name="Picture 4" descr="MB04_RMS_60V_VNFB_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33098"/>
            <a:ext cx="3463804" cy="2724902"/>
          </a:xfrm>
          <a:prstGeom prst="rect">
            <a:avLst/>
          </a:prstGeom>
        </p:spPr>
      </p:pic>
      <p:pic>
        <p:nvPicPr>
          <p:cNvPr id="6" name="Picture 5" descr="MB04_RMS_60V_VNFB_6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96" y="4105552"/>
            <a:ext cx="3785378" cy="27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Sr-90 Spectra</a:t>
            </a:r>
            <a:endParaRPr lang="en-US" dirty="0"/>
          </a:p>
        </p:txBody>
      </p:sp>
      <p:pic>
        <p:nvPicPr>
          <p:cNvPr id="9" name="Picture 8" descr="hvstripv1_ampout2_c3_r0_sr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513960" cy="2637183"/>
          </a:xfrm>
          <a:prstGeom prst="rect">
            <a:avLst/>
          </a:prstGeom>
        </p:spPr>
      </p:pic>
      <p:pic>
        <p:nvPicPr>
          <p:cNvPr id="10" name="Picture 9" descr="hvstripv1_ampout2_c15_r0_sr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40" y="1417638"/>
            <a:ext cx="3513960" cy="2637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524" y="4635394"/>
            <a:ext cx="78406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Sr-90 spectra was observed at 30V bias (VNFB=60), however, triggering was set only on </a:t>
            </a:r>
            <a:r>
              <a:rPr lang="en-US" dirty="0" err="1" smtClean="0"/>
              <a:t>AmpOut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his gives an indication that the chip is still working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next step is to set the proper MIP setup and acquire data for a couple of pixels at several bias voltages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1074" y="4151508"/>
            <a:ext cx="116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Col 3 Row 0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47886" y="4151508"/>
            <a:ext cx="1266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Col 15 Row 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44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MB04_10_30V_VNFB_5.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" y="1417638"/>
            <a:ext cx="3607667" cy="2596977"/>
          </a:xfrm>
          <a:prstGeom prst="rect">
            <a:avLst/>
          </a:prstGeom>
        </p:spPr>
      </p:pic>
      <p:pic>
        <p:nvPicPr>
          <p:cNvPr id="6" name="Picture 5" descr="MB04_C1_R0_30V_VNFB5_W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27" y="1417638"/>
            <a:ext cx="3761811" cy="2707937"/>
          </a:xfrm>
          <a:prstGeom prst="rect">
            <a:avLst/>
          </a:prstGeom>
        </p:spPr>
      </p:pic>
      <p:pic>
        <p:nvPicPr>
          <p:cNvPr id="7" name="Picture 6" descr="MB04_10_30V_VNFB_60.p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" y="4125575"/>
            <a:ext cx="3707483" cy="2592668"/>
          </a:xfrm>
          <a:prstGeom prst="rect">
            <a:avLst/>
          </a:prstGeom>
        </p:spPr>
      </p:pic>
      <p:pic>
        <p:nvPicPr>
          <p:cNvPr id="8" name="Picture 7" descr="MB04_C1_R0_30V_VNFB60_W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27" y="4125575"/>
            <a:ext cx="3761811" cy="25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MB04_10_0V_VNFB_5.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4" y="1516271"/>
            <a:ext cx="3579852" cy="2576954"/>
          </a:xfrm>
          <a:prstGeom prst="rect">
            <a:avLst/>
          </a:prstGeom>
        </p:spPr>
      </p:pic>
      <p:pic>
        <p:nvPicPr>
          <p:cNvPr id="5" name="Picture 4" descr="MB04_C1_R0_0V_VNFB5_W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94" y="1516271"/>
            <a:ext cx="3579852" cy="2675587"/>
          </a:xfrm>
          <a:prstGeom prst="rect">
            <a:avLst/>
          </a:prstGeom>
        </p:spPr>
      </p:pic>
      <p:pic>
        <p:nvPicPr>
          <p:cNvPr id="6" name="Picture 5" descr="MB04_10_0V_VNFB_60.p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4" y="4191858"/>
            <a:ext cx="3579852" cy="2576954"/>
          </a:xfrm>
          <a:prstGeom prst="rect">
            <a:avLst/>
          </a:prstGeom>
        </p:spPr>
      </p:pic>
      <p:pic>
        <p:nvPicPr>
          <p:cNvPr id="7" name="Picture 6" descr="MB04_C1_R0_0V_VNFB60_W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94" y="4191858"/>
            <a:ext cx="3579852" cy="25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899</TotalTime>
  <Words>439</Words>
  <Application>Microsoft Macintosh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Post-Irradiation Testing at Glasgow</vt:lpstr>
      <vt:lpstr>Introduction</vt:lpstr>
      <vt:lpstr>I-V Measurements</vt:lpstr>
      <vt:lpstr>Temperature Dependence</vt:lpstr>
      <vt:lpstr>Noise Measurements (1)</vt:lpstr>
      <vt:lpstr>Noise Measurements (2)</vt:lpstr>
      <vt:lpstr>Sr-90 Spectra</vt:lpstr>
      <vt:lpstr>Backup Slides (1)</vt:lpstr>
      <vt:lpstr>Backup Slides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 Setup at Glasgow</dc:title>
  <dc:creator>Kestutis K.</dc:creator>
  <cp:lastModifiedBy>Kestutis K.</cp:lastModifiedBy>
  <cp:revision>72</cp:revision>
  <dcterms:created xsi:type="dcterms:W3CDTF">2015-04-27T09:20:22Z</dcterms:created>
  <dcterms:modified xsi:type="dcterms:W3CDTF">2015-07-21T14:52:23Z</dcterms:modified>
</cp:coreProperties>
</file>