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4" r:id="rId13"/>
    <p:sldId id="268" r:id="rId14"/>
    <p:sldId id="269" r:id="rId15"/>
    <p:sldId id="272" r:id="rId16"/>
    <p:sldId id="273" r:id="rId17"/>
    <p:sldId id="274" r:id="rId18"/>
    <p:sldId id="277" r:id="rId19"/>
    <p:sldId id="275" r:id="rId20"/>
    <p:sldId id="276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71"/>
    <p:restoredTop sz="95915"/>
  </p:normalViewPr>
  <p:slideViewPr>
    <p:cSldViewPr snapToGrid="0" snapToObjects="1">
      <p:cViewPr varScale="1">
        <p:scale>
          <a:sx n="101" d="100"/>
          <a:sy n="101" d="100"/>
        </p:scale>
        <p:origin x="216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9F13-ADB7-6A47-A2AE-2CC12D37B8D0}" type="datetimeFigureOut">
              <a:rPr lang="en-US" smtClean="0"/>
              <a:t>7/20/15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16D3-40C5-B747-85E6-6155CF3D72A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180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9F13-ADB7-6A47-A2AE-2CC12D37B8D0}" type="datetimeFigureOut">
              <a:rPr lang="en-US" smtClean="0"/>
              <a:t>7/20/15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16D3-40C5-B747-85E6-6155CF3D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21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9F13-ADB7-6A47-A2AE-2CC12D37B8D0}" type="datetimeFigureOut">
              <a:rPr lang="en-US" smtClean="0"/>
              <a:t>7/20/15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16D3-40C5-B747-85E6-6155CF3D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9F13-ADB7-6A47-A2AE-2CC12D37B8D0}" type="datetimeFigureOut">
              <a:rPr lang="en-US" smtClean="0"/>
              <a:t>7/20/15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16D3-40C5-B747-85E6-6155CF3D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8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9F13-ADB7-6A47-A2AE-2CC12D37B8D0}" type="datetimeFigureOut">
              <a:rPr lang="en-US" smtClean="0"/>
              <a:t>7/20/15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16D3-40C5-B747-85E6-6155CF3D72A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89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9F13-ADB7-6A47-A2AE-2CC12D37B8D0}" type="datetimeFigureOut">
              <a:rPr lang="en-US" smtClean="0"/>
              <a:t>7/20/15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16D3-40C5-B747-85E6-6155CF3D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5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9F13-ADB7-6A47-A2AE-2CC12D37B8D0}" type="datetimeFigureOut">
              <a:rPr lang="en-US" smtClean="0"/>
              <a:t>7/20/15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16D3-40C5-B747-85E6-6155CF3D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9F13-ADB7-6A47-A2AE-2CC12D37B8D0}" type="datetimeFigureOut">
              <a:rPr lang="en-US" smtClean="0"/>
              <a:t>7/20/15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16D3-40C5-B747-85E6-6155CF3D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95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9F13-ADB7-6A47-A2AE-2CC12D37B8D0}" type="datetimeFigureOut">
              <a:rPr lang="en-US" smtClean="0"/>
              <a:t>7/20/15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16D3-40C5-B747-85E6-6155CF3D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DD29F13-ADB7-6A47-A2AE-2CC12D37B8D0}" type="datetimeFigureOut">
              <a:rPr lang="en-US" smtClean="0"/>
              <a:t>7/20/15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5516D3-40C5-B747-85E6-6155CF3D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56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9F13-ADB7-6A47-A2AE-2CC12D37B8D0}" type="datetimeFigureOut">
              <a:rPr lang="en-US" smtClean="0"/>
              <a:t>7/20/15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16D3-40C5-B747-85E6-6155CF3D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DD29F13-ADB7-6A47-A2AE-2CC12D37B8D0}" type="datetimeFigureOut">
              <a:rPr lang="en-US" smtClean="0"/>
              <a:t>7/20/15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95516D3-40C5-B747-85E6-6155CF3D72A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51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jp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CHESS1 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16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time config1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047" y="1954743"/>
            <a:ext cx="5363633" cy="402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15067" y="55202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Rise time difference:</a:t>
            </a:r>
          </a:p>
          <a:p>
            <a:r>
              <a:rPr lang="en-US" dirty="0" smtClean="0"/>
              <a:t>- State of the circuit:</a:t>
            </a:r>
          </a:p>
          <a:p>
            <a:pPr lvl="1"/>
            <a:r>
              <a:rPr lang="en-US" dirty="0" smtClean="0"/>
              <a:t>Perfect circuit in simulation</a:t>
            </a:r>
            <a:endParaRPr lang="en-US" dirty="0"/>
          </a:p>
          <a:p>
            <a:pPr lvl="1"/>
            <a:r>
              <a:rPr lang="en-US" dirty="0" smtClean="0"/>
              <a:t>3MRad irradiated sample in reality</a:t>
            </a:r>
          </a:p>
          <a:p>
            <a:r>
              <a:rPr lang="en-US" dirty="0" smtClean="0"/>
              <a:t>- Output capacitance:</a:t>
            </a:r>
          </a:p>
          <a:p>
            <a:pPr lvl="1"/>
            <a:r>
              <a:rPr lang="en-US" dirty="0" smtClean="0"/>
              <a:t>6p used in simulation</a:t>
            </a:r>
          </a:p>
          <a:p>
            <a:pPr lvl="1"/>
            <a:r>
              <a:rPr lang="en-US" dirty="0" smtClean="0"/>
              <a:t>?? In reality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485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FWHM config1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047" y="1846369"/>
            <a:ext cx="5363633" cy="402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FWHM difference:</a:t>
            </a:r>
          </a:p>
          <a:p>
            <a:r>
              <a:rPr lang="en-US" dirty="0" smtClean="0"/>
              <a:t>- State of the circuit:</a:t>
            </a:r>
          </a:p>
          <a:p>
            <a:pPr lvl="1"/>
            <a:r>
              <a:rPr lang="en-US" dirty="0" smtClean="0"/>
              <a:t>Perfect circuit in simulation</a:t>
            </a:r>
            <a:endParaRPr lang="en-US" dirty="0"/>
          </a:p>
          <a:p>
            <a:pPr lvl="1"/>
            <a:r>
              <a:rPr lang="en-US" dirty="0" smtClean="0"/>
              <a:t>3mRad irradiated sample in reality</a:t>
            </a:r>
          </a:p>
          <a:p>
            <a:r>
              <a:rPr lang="en-US" dirty="0" smtClean="0"/>
              <a:t>- Output capacitance:</a:t>
            </a:r>
          </a:p>
          <a:p>
            <a:pPr lvl="1"/>
            <a:r>
              <a:rPr lang="en-US" dirty="0" smtClean="0"/>
              <a:t>6p in simulation</a:t>
            </a:r>
          </a:p>
          <a:p>
            <a:pPr lvl="1"/>
            <a:r>
              <a:rPr lang="en-US" dirty="0" smtClean="0"/>
              <a:t>?? In reality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058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config1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300" y="1897063"/>
            <a:ext cx="5110380" cy="402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97280" y="1845734"/>
            <a:ext cx="4761653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Noise difference:</a:t>
            </a:r>
            <a:endParaRPr lang="en-US" dirty="0"/>
          </a:p>
          <a:p>
            <a:r>
              <a:rPr lang="en-US" dirty="0" smtClean="0"/>
              <a:t>Unexplained increase of the noise with larger input signals</a:t>
            </a:r>
          </a:p>
          <a:p>
            <a:pPr lvl="1"/>
            <a:r>
              <a:rPr lang="en-US" dirty="0" smtClean="0"/>
              <a:t>Slow decaying high Z node??</a:t>
            </a:r>
          </a:p>
          <a:p>
            <a:pPr lvl="1"/>
            <a:r>
              <a:rPr lang="en-US" dirty="0" smtClean="0"/>
              <a:t>… </a:t>
            </a:r>
          </a:p>
          <a:p>
            <a:r>
              <a:rPr lang="en-US" dirty="0" smtClean="0"/>
              <a:t>More measurement to be done, in particular with no signal.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97334" y="3268133"/>
            <a:ext cx="2013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Unexplained region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92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Config1 to Config</a:t>
            </a:r>
            <a:r>
              <a:rPr lang="en-US" dirty="0"/>
              <a:t>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Config5 higher reset current:</a:t>
            </a:r>
          </a:p>
          <a:p>
            <a:pPr lvl="1"/>
            <a:r>
              <a:rPr lang="en-US" dirty="0" smtClean="0"/>
              <a:t>Lower noise</a:t>
            </a:r>
          </a:p>
          <a:p>
            <a:pPr lvl="1"/>
            <a:r>
              <a:rPr lang="en-US" dirty="0" smtClean="0"/>
              <a:t>Faster reset</a:t>
            </a:r>
          </a:p>
          <a:p>
            <a:pPr lvl="1"/>
            <a:r>
              <a:rPr lang="en-US" dirty="0" smtClean="0"/>
              <a:t>Smaller gain</a:t>
            </a:r>
          </a:p>
          <a:p>
            <a:pPr lvl="1"/>
            <a:r>
              <a:rPr lang="en-US" dirty="0" smtClean="0"/>
              <a:t>Faster pulse</a:t>
            </a:r>
          </a:p>
          <a:p>
            <a:pPr lvl="1"/>
            <a:endParaRPr lang="en-US" dirty="0"/>
          </a:p>
          <a:p>
            <a:pPr marL="201168" lvl="1" indent="0">
              <a:buNone/>
            </a:pPr>
            <a:r>
              <a:rPr lang="en-US" dirty="0" smtClean="0"/>
              <a:t>Let’s verify that: …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653156"/>
              </p:ext>
            </p:extLst>
          </p:nvPr>
        </p:nvGraphicFramePr>
        <p:xfrm>
          <a:off x="5008565" y="1862668"/>
          <a:ext cx="593037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369"/>
                <a:gridCol w="2269066"/>
                <a:gridCol w="1303867"/>
                <a:gridCol w="125306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Config1 (V)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Config5 (V)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VNBias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Bias for the NWELL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Casco</a:t>
                      </a:r>
                      <a:r>
                        <a:rPr lang="en-US" baseline="0" dirty="0" err="1" smtClean="0"/>
                        <a:t>de</a:t>
                      </a:r>
                      <a:r>
                        <a:rPr lang="en-US" baseline="0" dirty="0" smtClean="0"/>
                        <a:t>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VPLoad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Pmos</a:t>
                      </a:r>
                      <a:r>
                        <a:rPr lang="en-US" dirty="0" smtClean="0"/>
                        <a:t> Load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Amplifier bias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iNSF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Source Follower Bias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iFB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Feedback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17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 config1 – config5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047" y="1947863"/>
            <a:ext cx="5363633" cy="402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97280" y="1845734"/>
            <a:ext cx="489712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Gain decreases from config1 to config5 as expected.</a:t>
            </a:r>
          </a:p>
          <a:p>
            <a:r>
              <a:rPr lang="en-US" dirty="0" smtClean="0"/>
              <a:t>Config5 [3MRad] seems to have much higher gain than anticipated.</a:t>
            </a:r>
          </a:p>
          <a:p>
            <a:pPr lvl="1"/>
            <a:r>
              <a:rPr lang="en-US" dirty="0" smtClean="0"/>
              <a:t>To be understood.</a:t>
            </a:r>
          </a:p>
          <a:p>
            <a:pPr lvl="1"/>
            <a:r>
              <a:rPr lang="en-US" dirty="0" smtClean="0"/>
              <a:t>Measurement of un-irradiated sample needed.</a:t>
            </a:r>
          </a:p>
        </p:txBody>
      </p:sp>
    </p:spTree>
    <p:extLst>
      <p:ext uri="{BB962C8B-B14F-4D97-AF65-F5344CB8AC3E}">
        <p14:creationId xmlns:p14="http://schemas.microsoft.com/office/powerpoint/2010/main" val="1360933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FWHM config1 – config5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047" y="2015596"/>
            <a:ext cx="5363633" cy="402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97280" y="1845734"/>
            <a:ext cx="489712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dirty="0"/>
              <a:t>FWHM decreasing from config1 to config5 as expected.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Simulation done here with a load = 1pF</a:t>
            </a:r>
          </a:p>
          <a:p>
            <a:pPr lvl="1"/>
            <a:r>
              <a:rPr lang="en-US" dirty="0" smtClean="0"/>
              <a:t>FHWM increases with the input capacitance in simulation</a:t>
            </a:r>
          </a:p>
          <a:p>
            <a:pPr lvl="1"/>
            <a:r>
              <a:rPr lang="en-US" dirty="0" smtClean="0"/>
              <a:t>Load used probably too low. 6pF maybe more realistic.</a:t>
            </a:r>
          </a:p>
          <a:p>
            <a:pPr lvl="1"/>
            <a:r>
              <a:rPr lang="en-US" dirty="0" smtClean="0"/>
              <a:t>Estimation of the load capacitance needed.</a:t>
            </a:r>
          </a:p>
          <a:p>
            <a:pPr lvl="1"/>
            <a:r>
              <a:rPr lang="en-US" dirty="0" smtClean="0"/>
              <a:t>Measurement </a:t>
            </a:r>
            <a:r>
              <a:rPr lang="en-US" dirty="0"/>
              <a:t>of un-irradiated sample </a:t>
            </a:r>
            <a:r>
              <a:rPr lang="en-US" dirty="0" smtClean="0"/>
              <a:t>needed.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03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time config1 – config5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047" y="1964796"/>
            <a:ext cx="5363633" cy="402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97280" y="1845734"/>
            <a:ext cx="489712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Rise time decreases from config1 to config5 as expected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Big discrepancies in rise time measured vs simulated.</a:t>
            </a:r>
          </a:p>
          <a:p>
            <a:pPr lvl="1"/>
            <a:r>
              <a:rPr lang="en-US" dirty="0" smtClean="0"/>
              <a:t>In part due to bad model of load capacitance.</a:t>
            </a:r>
          </a:p>
          <a:p>
            <a:pPr lvl="1"/>
            <a:r>
              <a:rPr lang="en-US" dirty="0" smtClean="0"/>
              <a:t>Again estimation of the load capacitance needed.</a:t>
            </a:r>
          </a:p>
          <a:p>
            <a:pPr lvl="1"/>
            <a:r>
              <a:rPr lang="en-US" dirty="0" smtClean="0"/>
              <a:t>To be done with un-irradiated samples.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075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config1 – config5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047" y="1880129"/>
            <a:ext cx="5363633" cy="402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97280" y="1845734"/>
            <a:ext cx="489712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Noise decreases from config1 to config5 as expected.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Seems to be a problem of coupling between signal and noise</a:t>
            </a:r>
          </a:p>
          <a:p>
            <a:pPr lvl="1"/>
            <a:r>
              <a:rPr lang="en-US" dirty="0" smtClean="0"/>
              <a:t>To be investigated</a:t>
            </a:r>
          </a:p>
          <a:p>
            <a:pPr lvl="1"/>
            <a:r>
              <a:rPr lang="en-US" dirty="0" smtClean="0"/>
              <a:t>To be done with un-irradiated samples.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256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SNR config1 – config5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631" y="1846263"/>
            <a:ext cx="5350049" cy="402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97280" y="1845734"/>
            <a:ext cx="489712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SNR increases from </a:t>
            </a:r>
            <a:r>
              <a:rPr lang="en-US" dirty="0"/>
              <a:t>config1 to config5 as expected.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Expect better SNR once noise is understood.</a:t>
            </a:r>
          </a:p>
          <a:p>
            <a:r>
              <a:rPr lang="en-US" dirty="0" smtClean="0"/>
              <a:t>To be measured </a:t>
            </a:r>
            <a:r>
              <a:rPr lang="en-US" smtClean="0"/>
              <a:t>on un-irradiated samples.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44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TCT laser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080" y="1892317"/>
            <a:ext cx="6908800" cy="39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CHESS1 NMOS - </a:t>
            </a:r>
            <a:r>
              <a:rPr lang="en-US" dirty="0" err="1" smtClean="0"/>
              <a:t>unirradiated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2015/07/10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Results from 1st year CMOS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6" t="3396" r="5716" b="6604"/>
          <a:stretch/>
        </p:blipFill>
        <p:spPr>
          <a:xfrm>
            <a:off x="84668" y="2573866"/>
            <a:ext cx="4605866" cy="36068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789" y="2361801"/>
            <a:ext cx="5343351" cy="39979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14661" r="27871" b="8442"/>
          <a:stretch/>
        </p:blipFill>
        <p:spPr>
          <a:xfrm>
            <a:off x="10379074" y="1914525"/>
            <a:ext cx="1422401" cy="1717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2109" y="2066440"/>
            <a:ext cx="1780844" cy="125913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11649203" y="2850680"/>
            <a:ext cx="0" cy="3341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575679" y="2380725"/>
            <a:ext cx="899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Current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 cont.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34763" y="4747912"/>
            <a:ext cx="1329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Smaller gain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1560429" y="2491111"/>
            <a:ext cx="177548" cy="359569"/>
            <a:chOff x="11646028" y="1653518"/>
            <a:chExt cx="218947" cy="443411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1649203" y="1685925"/>
              <a:ext cx="215772" cy="6373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1649203" y="1816694"/>
              <a:ext cx="215772" cy="6373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1649203" y="1940877"/>
              <a:ext cx="215772" cy="6373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1649203" y="1749663"/>
              <a:ext cx="215772" cy="6373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11649203" y="1877139"/>
              <a:ext cx="215772" cy="6373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1649203" y="2001322"/>
              <a:ext cx="215772" cy="6373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1649203" y="2065060"/>
              <a:ext cx="107886" cy="318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1646028" y="1653518"/>
              <a:ext cx="114236" cy="337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Arrow Connector 30"/>
          <p:cNvCxnSpPr/>
          <p:nvPr/>
        </p:nvCxnSpPr>
        <p:spPr>
          <a:xfrm>
            <a:off x="11649203" y="2305050"/>
            <a:ext cx="0" cy="18704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10545840" y="2253184"/>
            <a:ext cx="695644" cy="211671"/>
          </a:xfrm>
          <a:custGeom>
            <a:avLst/>
            <a:gdLst>
              <a:gd name="connsiteX0" fmla="*/ 711024 w 711024"/>
              <a:gd name="connsiteY0" fmla="*/ 1247 h 835423"/>
              <a:gd name="connsiteX1" fmla="*/ 5107 w 711024"/>
              <a:gd name="connsiteY1" fmla="*/ 835423 h 835423"/>
              <a:gd name="connsiteX2" fmla="*/ 2471 w 711024"/>
              <a:gd name="connsiteY2" fmla="*/ 695673 h 835423"/>
              <a:gd name="connsiteX3" fmla="*/ 0 w 711024"/>
              <a:gd name="connsiteY3" fmla="*/ 571652 h 835423"/>
              <a:gd name="connsiteX4" fmla="*/ 150376 w 711024"/>
              <a:gd name="connsiteY4" fmla="*/ 571652 h 835423"/>
              <a:gd name="connsiteX5" fmla="*/ 150376 w 711024"/>
              <a:gd name="connsiteY5" fmla="*/ 211671 h 835423"/>
              <a:gd name="connsiteX6" fmla="*/ 15380 w 711024"/>
              <a:gd name="connsiteY6" fmla="*/ 211671 h 835423"/>
              <a:gd name="connsiteX7" fmla="*/ 16260 w 711024"/>
              <a:gd name="connsiteY7" fmla="*/ 205726 h 835423"/>
              <a:gd name="connsiteX8" fmla="*/ 57621 w 711024"/>
              <a:gd name="connsiteY8" fmla="*/ 102377 h 835423"/>
              <a:gd name="connsiteX9" fmla="*/ 711024 w 711024"/>
              <a:gd name="connsiteY9" fmla="*/ 1247 h 835423"/>
              <a:gd name="connsiteX0" fmla="*/ 150376 w 711024"/>
              <a:gd name="connsiteY0" fmla="*/ 211671 h 835423"/>
              <a:gd name="connsiteX1" fmla="*/ 15380 w 711024"/>
              <a:gd name="connsiteY1" fmla="*/ 211671 h 835423"/>
              <a:gd name="connsiteX2" fmla="*/ 16260 w 711024"/>
              <a:gd name="connsiteY2" fmla="*/ 205726 h 835423"/>
              <a:gd name="connsiteX3" fmla="*/ 57621 w 711024"/>
              <a:gd name="connsiteY3" fmla="*/ 102377 h 835423"/>
              <a:gd name="connsiteX4" fmla="*/ 711024 w 711024"/>
              <a:gd name="connsiteY4" fmla="*/ 1247 h 835423"/>
              <a:gd name="connsiteX5" fmla="*/ 5107 w 711024"/>
              <a:gd name="connsiteY5" fmla="*/ 835423 h 835423"/>
              <a:gd name="connsiteX6" fmla="*/ 2471 w 711024"/>
              <a:gd name="connsiteY6" fmla="*/ 695673 h 835423"/>
              <a:gd name="connsiteX7" fmla="*/ 0 w 711024"/>
              <a:gd name="connsiteY7" fmla="*/ 571652 h 835423"/>
              <a:gd name="connsiteX8" fmla="*/ 150376 w 711024"/>
              <a:gd name="connsiteY8" fmla="*/ 571652 h 835423"/>
              <a:gd name="connsiteX9" fmla="*/ 241816 w 711024"/>
              <a:gd name="connsiteY9" fmla="*/ 303111 h 835423"/>
              <a:gd name="connsiteX0" fmla="*/ 15380 w 711024"/>
              <a:gd name="connsiteY0" fmla="*/ 211671 h 835423"/>
              <a:gd name="connsiteX1" fmla="*/ 16260 w 711024"/>
              <a:gd name="connsiteY1" fmla="*/ 205726 h 835423"/>
              <a:gd name="connsiteX2" fmla="*/ 57621 w 711024"/>
              <a:gd name="connsiteY2" fmla="*/ 102377 h 835423"/>
              <a:gd name="connsiteX3" fmla="*/ 711024 w 711024"/>
              <a:gd name="connsiteY3" fmla="*/ 1247 h 835423"/>
              <a:gd name="connsiteX4" fmla="*/ 5107 w 711024"/>
              <a:gd name="connsiteY4" fmla="*/ 835423 h 835423"/>
              <a:gd name="connsiteX5" fmla="*/ 2471 w 711024"/>
              <a:gd name="connsiteY5" fmla="*/ 695673 h 835423"/>
              <a:gd name="connsiteX6" fmla="*/ 0 w 711024"/>
              <a:gd name="connsiteY6" fmla="*/ 571652 h 835423"/>
              <a:gd name="connsiteX7" fmla="*/ 150376 w 711024"/>
              <a:gd name="connsiteY7" fmla="*/ 571652 h 835423"/>
              <a:gd name="connsiteX8" fmla="*/ 241816 w 711024"/>
              <a:gd name="connsiteY8" fmla="*/ 303111 h 835423"/>
              <a:gd name="connsiteX0" fmla="*/ 15380 w 711024"/>
              <a:gd name="connsiteY0" fmla="*/ 211671 h 835423"/>
              <a:gd name="connsiteX1" fmla="*/ 16260 w 711024"/>
              <a:gd name="connsiteY1" fmla="*/ 205726 h 835423"/>
              <a:gd name="connsiteX2" fmla="*/ 57621 w 711024"/>
              <a:gd name="connsiteY2" fmla="*/ 102377 h 835423"/>
              <a:gd name="connsiteX3" fmla="*/ 711024 w 711024"/>
              <a:gd name="connsiteY3" fmla="*/ 1247 h 835423"/>
              <a:gd name="connsiteX4" fmla="*/ 5107 w 711024"/>
              <a:gd name="connsiteY4" fmla="*/ 835423 h 835423"/>
              <a:gd name="connsiteX5" fmla="*/ 2471 w 711024"/>
              <a:gd name="connsiteY5" fmla="*/ 695673 h 835423"/>
              <a:gd name="connsiteX6" fmla="*/ 0 w 711024"/>
              <a:gd name="connsiteY6" fmla="*/ 571652 h 835423"/>
              <a:gd name="connsiteX7" fmla="*/ 241816 w 711024"/>
              <a:gd name="connsiteY7" fmla="*/ 303111 h 835423"/>
              <a:gd name="connsiteX0" fmla="*/ 15380 w 711024"/>
              <a:gd name="connsiteY0" fmla="*/ 211671 h 835423"/>
              <a:gd name="connsiteX1" fmla="*/ 16260 w 711024"/>
              <a:gd name="connsiteY1" fmla="*/ 205726 h 835423"/>
              <a:gd name="connsiteX2" fmla="*/ 57621 w 711024"/>
              <a:gd name="connsiteY2" fmla="*/ 102377 h 835423"/>
              <a:gd name="connsiteX3" fmla="*/ 711024 w 711024"/>
              <a:gd name="connsiteY3" fmla="*/ 1247 h 835423"/>
              <a:gd name="connsiteX4" fmla="*/ 5107 w 711024"/>
              <a:gd name="connsiteY4" fmla="*/ 835423 h 835423"/>
              <a:gd name="connsiteX5" fmla="*/ 2471 w 711024"/>
              <a:gd name="connsiteY5" fmla="*/ 695673 h 835423"/>
              <a:gd name="connsiteX6" fmla="*/ 0 w 711024"/>
              <a:gd name="connsiteY6" fmla="*/ 571652 h 835423"/>
              <a:gd name="connsiteX0" fmla="*/ 15380 w 711024"/>
              <a:gd name="connsiteY0" fmla="*/ 211671 h 695673"/>
              <a:gd name="connsiteX1" fmla="*/ 16260 w 711024"/>
              <a:gd name="connsiteY1" fmla="*/ 205726 h 695673"/>
              <a:gd name="connsiteX2" fmla="*/ 57621 w 711024"/>
              <a:gd name="connsiteY2" fmla="*/ 102377 h 695673"/>
              <a:gd name="connsiteX3" fmla="*/ 711024 w 711024"/>
              <a:gd name="connsiteY3" fmla="*/ 1247 h 695673"/>
              <a:gd name="connsiteX4" fmla="*/ 2471 w 711024"/>
              <a:gd name="connsiteY4" fmla="*/ 695673 h 695673"/>
              <a:gd name="connsiteX5" fmla="*/ 0 w 711024"/>
              <a:gd name="connsiteY5" fmla="*/ 571652 h 695673"/>
              <a:gd name="connsiteX0" fmla="*/ 15380 w 711024"/>
              <a:gd name="connsiteY0" fmla="*/ 211671 h 571652"/>
              <a:gd name="connsiteX1" fmla="*/ 16260 w 711024"/>
              <a:gd name="connsiteY1" fmla="*/ 205726 h 571652"/>
              <a:gd name="connsiteX2" fmla="*/ 57621 w 711024"/>
              <a:gd name="connsiteY2" fmla="*/ 102377 h 571652"/>
              <a:gd name="connsiteX3" fmla="*/ 711024 w 711024"/>
              <a:gd name="connsiteY3" fmla="*/ 1247 h 571652"/>
              <a:gd name="connsiteX4" fmla="*/ 0 w 711024"/>
              <a:gd name="connsiteY4" fmla="*/ 571652 h 571652"/>
              <a:gd name="connsiteX0" fmla="*/ 0 w 695644"/>
              <a:gd name="connsiteY0" fmla="*/ 211671 h 211671"/>
              <a:gd name="connsiteX1" fmla="*/ 880 w 695644"/>
              <a:gd name="connsiteY1" fmla="*/ 205726 h 211671"/>
              <a:gd name="connsiteX2" fmla="*/ 42241 w 695644"/>
              <a:gd name="connsiteY2" fmla="*/ 102377 h 211671"/>
              <a:gd name="connsiteX3" fmla="*/ 695644 w 695644"/>
              <a:gd name="connsiteY3" fmla="*/ 1247 h 21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644" h="211671">
                <a:moveTo>
                  <a:pt x="0" y="211671"/>
                </a:moveTo>
                <a:lnTo>
                  <a:pt x="880" y="205726"/>
                </a:lnTo>
                <a:cubicBezTo>
                  <a:pt x="9868" y="162741"/>
                  <a:pt x="23102" y="128406"/>
                  <a:pt x="42241" y="102377"/>
                </a:cubicBezTo>
                <a:cubicBezTo>
                  <a:pt x="110721" y="9246"/>
                  <a:pt x="401304" y="-4927"/>
                  <a:pt x="695644" y="1247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0462390" y="2459573"/>
            <a:ext cx="177548" cy="359569"/>
            <a:chOff x="11646028" y="1653518"/>
            <a:chExt cx="218947" cy="443411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1649203" y="1685925"/>
              <a:ext cx="215772" cy="6373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1649203" y="1816694"/>
              <a:ext cx="215772" cy="6373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1649203" y="1940877"/>
              <a:ext cx="215772" cy="6373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11649203" y="1749663"/>
              <a:ext cx="215772" cy="6373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11649203" y="1877139"/>
              <a:ext cx="215772" cy="6373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11649203" y="2001322"/>
              <a:ext cx="215772" cy="6373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1649203" y="2065060"/>
              <a:ext cx="107886" cy="318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11646028" y="1653518"/>
              <a:ext cx="114236" cy="337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>
            <a:off x="10536142" y="2806220"/>
            <a:ext cx="0" cy="3341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268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scan on a 45µm x 800µm pixel.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643120" cy="4023360"/>
          </a:xfrm>
        </p:spPr>
        <p:txBody>
          <a:bodyPr/>
          <a:lstStyle/>
          <a:p>
            <a:r>
              <a:rPr lang="en-US" b="1" dirty="0" smtClean="0"/>
              <a:t>Non-optimized laser spot size. </a:t>
            </a:r>
            <a:r>
              <a:rPr lang="en-US" dirty="0" smtClean="0"/>
              <a:t>We have no good idea of what the spot size is here.</a:t>
            </a:r>
            <a:endParaRPr lang="en-US" b="1" dirty="0" smtClean="0"/>
          </a:p>
          <a:p>
            <a:r>
              <a:rPr lang="en-US" dirty="0" smtClean="0"/>
              <a:t>10MIP of laser signal</a:t>
            </a:r>
          </a:p>
          <a:p>
            <a:r>
              <a:rPr lang="en-US" dirty="0" smtClean="0"/>
              <a:t>0V HV bias</a:t>
            </a:r>
          </a:p>
          <a:p>
            <a:r>
              <a:rPr lang="en-US" dirty="0" smtClean="0"/>
              <a:t>We see a roughly 800µm long structure.</a:t>
            </a:r>
          </a:p>
          <a:p>
            <a:r>
              <a:rPr lang="en-US" dirty="0" smtClean="0"/>
              <a:t>Active arrays are alive. More precise measurements to come.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2133087"/>
            <a:ext cx="4952902" cy="319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53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Schedule for NMOS and PMOS irradiation being decided - end of September at CERN if possible [after </a:t>
            </a:r>
            <a:r>
              <a:rPr lang="en-US" dirty="0" err="1" smtClean="0"/>
              <a:t>ITk</a:t>
            </a:r>
            <a:r>
              <a:rPr lang="en-US" dirty="0" smtClean="0"/>
              <a:t> would be great].</a:t>
            </a:r>
          </a:p>
          <a:p>
            <a:r>
              <a:rPr lang="en-US" dirty="0" smtClean="0"/>
              <a:t>Isolated amplifier measured in depth for 1MRad and 3MRad CHESS1. Agreement between measurement and simulation is not great but not completely crazy either. Need to be done with un-irradiated CHESS1 to be in controlled situation. Does anyone have any left?</a:t>
            </a:r>
          </a:p>
          <a:p>
            <a:r>
              <a:rPr lang="en-US" dirty="0" smtClean="0"/>
              <a:t>Noise of CHESS1 need to be understood better.</a:t>
            </a:r>
          </a:p>
          <a:p>
            <a:r>
              <a:rPr lang="en-US" dirty="0" smtClean="0"/>
              <a:t>Active arrays in CHESS1 are alive. Adjustment of the TCT laser in progress and more results to come.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964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CHESS1 NMOS – higher current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7"/>
          <a:stretch/>
        </p:blipFill>
        <p:spPr>
          <a:xfrm>
            <a:off x="1097280" y="1871016"/>
            <a:ext cx="4981787" cy="3997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14661" r="27871" b="8442"/>
          <a:stretch/>
        </p:blipFill>
        <p:spPr>
          <a:xfrm rot="10800000">
            <a:off x="4703469" y="4130566"/>
            <a:ext cx="883199" cy="1066541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246" y="1871016"/>
            <a:ext cx="5376434" cy="402272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163" y="3760875"/>
            <a:ext cx="2590078" cy="180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1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PMOS CHESS1 - </a:t>
            </a:r>
            <a:r>
              <a:rPr lang="en-US" dirty="0" err="1" smtClean="0"/>
              <a:t>unirradiated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491" y="1805092"/>
            <a:ext cx="5877686" cy="440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41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CHESS1 bonded for testing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52" y="1846263"/>
            <a:ext cx="6785619" cy="4022725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634119" y="4937655"/>
            <a:ext cx="1781387" cy="931333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Looks nice no?</a:t>
            </a:r>
            <a:br>
              <a:rPr lang="en-US" dirty="0" smtClean="0"/>
            </a:br>
            <a:r>
              <a:rPr lang="en-US" dirty="0" smtClean="0"/>
              <a:t>Thanks Jaya John and Forest!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97280" y="1846263"/>
            <a:ext cx="1636073" cy="846137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Measured:</a:t>
            </a:r>
          </a:p>
          <a:p>
            <a:r>
              <a:rPr lang="en-US" dirty="0" smtClean="0"/>
              <a:t>3Mrad irradiated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262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CHESS2 amplifier</a:t>
            </a:r>
            <a:endParaRPr lang="en-US" dirty="0"/>
          </a:p>
        </p:txBody>
      </p:sp>
      <p:grpSp>
        <p:nvGrpSpPr>
          <p:cNvPr id="188" name="Group 187"/>
          <p:cNvGrpSpPr/>
          <p:nvPr/>
        </p:nvGrpSpPr>
        <p:grpSpPr>
          <a:xfrm>
            <a:off x="3763243" y="1974878"/>
            <a:ext cx="4445340" cy="3704273"/>
            <a:chOff x="1426443" y="1703945"/>
            <a:chExt cx="4445340" cy="3704273"/>
          </a:xfrm>
        </p:grpSpPr>
        <p:grpSp>
          <p:nvGrpSpPr>
            <p:cNvPr id="4" name="Group 3"/>
            <p:cNvGrpSpPr/>
            <p:nvPr/>
          </p:nvGrpSpPr>
          <p:grpSpPr>
            <a:xfrm rot="5400000">
              <a:off x="3464830" y="1997808"/>
              <a:ext cx="211620" cy="309495"/>
              <a:chOff x="3144130" y="758794"/>
              <a:chExt cx="412388" cy="548291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3144130" y="758794"/>
                <a:ext cx="412387" cy="377290"/>
              </a:xfrm>
              <a:prstGeom prst="ellipse">
                <a:avLst/>
              </a:prstGeom>
              <a:noFill/>
              <a:ln w="9525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144131" y="911193"/>
                <a:ext cx="412387" cy="377291"/>
              </a:xfrm>
              <a:prstGeom prst="ellipse">
                <a:avLst/>
              </a:prstGeom>
              <a:noFill/>
              <a:ln w="9525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>
                <a:off x="3348333" y="812220"/>
                <a:ext cx="0" cy="494865"/>
              </a:xfrm>
              <a:prstGeom prst="straightConnector1">
                <a:avLst/>
              </a:prstGeom>
              <a:ln w="9525" cmpd="sng">
                <a:solidFill>
                  <a:srgbClr val="000000"/>
                </a:solidFill>
                <a:headEnd type="none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7"/>
            <p:cNvCxnSpPr/>
            <p:nvPr/>
          </p:nvCxnSpPr>
          <p:spPr>
            <a:xfrm>
              <a:off x="2791860" y="2151536"/>
              <a:ext cx="0" cy="1860045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endCxn id="27" idx="4"/>
            </p:cNvCxnSpPr>
            <p:nvPr/>
          </p:nvCxnSpPr>
          <p:spPr>
            <a:xfrm>
              <a:off x="2791860" y="2151533"/>
              <a:ext cx="634533" cy="1023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725388" y="2152555"/>
              <a:ext cx="855499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80887" y="2151533"/>
              <a:ext cx="0" cy="160177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400839" y="1703945"/>
              <a:ext cx="4489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mbria"/>
                  <a:cs typeface="Cambria"/>
                </a:rPr>
                <a:t>IFB</a:t>
              </a:r>
              <a:endParaRPr lang="en-US" dirty="0">
                <a:latin typeface="Cambria"/>
                <a:cs typeface="Cambria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3209946" y="4122078"/>
              <a:ext cx="0" cy="252575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922077" y="3763774"/>
              <a:ext cx="94350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3024441" y="3906918"/>
              <a:ext cx="193614" cy="209318"/>
              <a:chOff x="6084562" y="2831538"/>
              <a:chExt cx="193614" cy="209318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6161330" y="2831538"/>
                <a:ext cx="0" cy="209318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157131" y="2831538"/>
                <a:ext cx="12104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157131" y="3037632"/>
                <a:ext cx="12104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/>
              <p:cNvSpPr/>
              <p:nvPr/>
            </p:nvSpPr>
            <p:spPr>
              <a:xfrm>
                <a:off x="6084562" y="2897437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 flipH="1">
              <a:off x="3922078" y="3913549"/>
              <a:ext cx="121045" cy="209318"/>
              <a:chOff x="6157131" y="2831538"/>
              <a:chExt cx="121045" cy="209318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6161330" y="2831538"/>
                <a:ext cx="0" cy="209318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157131" y="2831538"/>
                <a:ext cx="12104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6157131" y="3037632"/>
                <a:ext cx="12104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Connector 23"/>
            <p:cNvCxnSpPr/>
            <p:nvPr/>
          </p:nvCxnSpPr>
          <p:spPr>
            <a:xfrm flipH="1">
              <a:off x="3209948" y="3602309"/>
              <a:ext cx="1" cy="30198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Isosceles Triangle 72"/>
            <p:cNvSpPr/>
            <p:nvPr/>
          </p:nvSpPr>
          <p:spPr>
            <a:xfrm flipV="1">
              <a:off x="3141418" y="3501807"/>
              <a:ext cx="137057" cy="1005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425182" y="4588162"/>
              <a:ext cx="281665" cy="424333"/>
              <a:chOff x="3144131" y="758793"/>
              <a:chExt cx="412387" cy="564787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3144131" y="758793"/>
                <a:ext cx="412387" cy="412387"/>
              </a:xfrm>
              <a:prstGeom prst="ellipse">
                <a:avLst/>
              </a:prstGeom>
              <a:noFill/>
              <a:ln w="9525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144131" y="911193"/>
                <a:ext cx="412387" cy="412387"/>
              </a:xfrm>
              <a:prstGeom prst="ellipse">
                <a:avLst/>
              </a:prstGeom>
              <a:noFill/>
              <a:ln w="9525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>
                <a:off x="3348333" y="812220"/>
                <a:ext cx="0" cy="494865"/>
              </a:xfrm>
              <a:prstGeom prst="straightConnector1">
                <a:avLst/>
              </a:prstGeom>
              <a:ln w="9525" cmpd="sng">
                <a:solidFill>
                  <a:srgbClr val="000000"/>
                </a:solidFill>
                <a:headEnd type="none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 flipV="1">
              <a:off x="3209946" y="4374653"/>
              <a:ext cx="712132" cy="13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3922078" y="4122214"/>
              <a:ext cx="0" cy="252575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3929702" y="3651723"/>
              <a:ext cx="0" cy="252575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/>
          </p:nvGrpSpPr>
          <p:grpSpPr>
            <a:xfrm flipH="1">
              <a:off x="3922078" y="3442403"/>
              <a:ext cx="193614" cy="209318"/>
              <a:chOff x="6084562" y="2831538"/>
              <a:chExt cx="193614" cy="209318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6161330" y="2831538"/>
                <a:ext cx="0" cy="209318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6157131" y="2831538"/>
                <a:ext cx="12104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6157131" y="3037632"/>
                <a:ext cx="12104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Oval 36"/>
              <p:cNvSpPr/>
              <p:nvPr/>
            </p:nvSpPr>
            <p:spPr>
              <a:xfrm>
                <a:off x="6084562" y="2897437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8" name="Straight Connector 37"/>
            <p:cNvCxnSpPr/>
            <p:nvPr/>
          </p:nvCxnSpPr>
          <p:spPr>
            <a:xfrm flipH="1">
              <a:off x="3922079" y="3140418"/>
              <a:ext cx="1" cy="30198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Isosceles Triangle 90"/>
            <p:cNvSpPr/>
            <p:nvPr/>
          </p:nvSpPr>
          <p:spPr>
            <a:xfrm flipV="1">
              <a:off x="3853550" y="3039914"/>
              <a:ext cx="137057" cy="1005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000647" y="3207736"/>
              <a:ext cx="4203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mbria"/>
                  <a:cs typeface="Cambria"/>
                </a:rPr>
                <a:t>3.3</a:t>
              </a:r>
              <a:endParaRPr lang="en-US" dirty="0">
                <a:latin typeface="Cambria"/>
                <a:cs typeface="Cambria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720970" y="2741277"/>
              <a:ext cx="4203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mbria"/>
                  <a:cs typeface="Cambria"/>
                </a:rPr>
                <a:t>3.3</a:t>
              </a:r>
              <a:endParaRPr lang="en-US" dirty="0">
                <a:latin typeface="Cambria"/>
                <a:cs typeface="Cambria"/>
              </a:endParaRPr>
            </a:p>
          </p:txBody>
        </p:sp>
        <p:cxnSp>
          <p:nvCxnSpPr>
            <p:cNvPr id="42" name="Straight Connector 41"/>
            <p:cNvCxnSpPr>
              <a:endCxn id="78" idx="0"/>
            </p:cNvCxnSpPr>
            <p:nvPr/>
          </p:nvCxnSpPr>
          <p:spPr>
            <a:xfrm>
              <a:off x="3564654" y="4374657"/>
              <a:ext cx="1361" cy="213505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566013" y="5012495"/>
              <a:ext cx="0" cy="235793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Isosceles Triangle 97"/>
            <p:cNvSpPr/>
            <p:nvPr/>
          </p:nvSpPr>
          <p:spPr>
            <a:xfrm flipV="1">
              <a:off x="3497485" y="5198034"/>
              <a:ext cx="137057" cy="1005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sceles Triangle 99"/>
            <p:cNvSpPr/>
            <p:nvPr/>
          </p:nvSpPr>
          <p:spPr>
            <a:xfrm rot="5400000">
              <a:off x="4807355" y="3451182"/>
              <a:ext cx="742242" cy="625045"/>
            </a:xfrm>
            <a:prstGeom prst="triangle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5036670" y="4402306"/>
              <a:ext cx="281665" cy="424333"/>
              <a:chOff x="3144131" y="758793"/>
              <a:chExt cx="412387" cy="564787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3144131" y="758793"/>
                <a:ext cx="412387" cy="412387"/>
              </a:xfrm>
              <a:prstGeom prst="ellipse">
                <a:avLst/>
              </a:prstGeom>
              <a:noFill/>
              <a:ln w="9525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144131" y="911193"/>
                <a:ext cx="412387" cy="412387"/>
              </a:xfrm>
              <a:prstGeom prst="ellipse">
                <a:avLst/>
              </a:prstGeom>
              <a:noFill/>
              <a:ln w="9525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Arrow Connector 48"/>
              <p:cNvCxnSpPr/>
              <p:nvPr/>
            </p:nvCxnSpPr>
            <p:spPr>
              <a:xfrm>
                <a:off x="3348333" y="812220"/>
                <a:ext cx="0" cy="494865"/>
              </a:xfrm>
              <a:prstGeom prst="straightConnector1">
                <a:avLst/>
              </a:prstGeom>
              <a:ln w="9525" cmpd="sng">
                <a:solidFill>
                  <a:srgbClr val="000000"/>
                </a:solidFill>
                <a:headEnd type="none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Straight Connector 49"/>
            <p:cNvCxnSpPr/>
            <p:nvPr/>
          </p:nvCxnSpPr>
          <p:spPr>
            <a:xfrm>
              <a:off x="5176140" y="3938337"/>
              <a:ext cx="0" cy="44901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5171949" y="4814247"/>
              <a:ext cx="0" cy="235793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Isosceles Triangle 106"/>
            <p:cNvSpPr/>
            <p:nvPr/>
          </p:nvSpPr>
          <p:spPr>
            <a:xfrm flipV="1">
              <a:off x="5103420" y="4999786"/>
              <a:ext cx="137057" cy="1005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340868" y="4425514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Cambria"/>
                  <a:cs typeface="Cambria"/>
                </a:rPr>
                <a:t>InSF</a:t>
              </a:r>
              <a:endParaRPr lang="en-US" dirty="0">
                <a:latin typeface="Cambria"/>
                <a:cs typeface="Cambria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2041228" y="3892300"/>
              <a:ext cx="980156" cy="238554"/>
              <a:chOff x="4973431" y="2855681"/>
              <a:chExt cx="980156" cy="238554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 flipV="1">
                <a:off x="4973431" y="2974958"/>
                <a:ext cx="469484" cy="131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5455381" y="2855681"/>
                <a:ext cx="0" cy="238554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5509208" y="2855681"/>
                <a:ext cx="0" cy="238554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5521673" y="2974958"/>
                <a:ext cx="43191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Straight Connector 58"/>
            <p:cNvCxnSpPr/>
            <p:nvPr/>
          </p:nvCxnSpPr>
          <p:spPr>
            <a:xfrm>
              <a:off x="2041228" y="4011577"/>
              <a:ext cx="0" cy="1118356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ound Same Side Corner Rectangle 59"/>
            <p:cNvSpPr/>
            <p:nvPr/>
          </p:nvSpPr>
          <p:spPr>
            <a:xfrm rot="10800000">
              <a:off x="1617369" y="5129937"/>
              <a:ext cx="847718" cy="2782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426443" y="5129933"/>
              <a:ext cx="1163028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2791862" y="2536211"/>
              <a:ext cx="738269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 62"/>
            <p:cNvGrpSpPr/>
            <p:nvPr/>
          </p:nvGrpSpPr>
          <p:grpSpPr>
            <a:xfrm>
              <a:off x="3543728" y="2416803"/>
              <a:ext cx="53827" cy="238554"/>
              <a:chOff x="2745214" y="1422090"/>
              <a:chExt cx="53827" cy="238554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2745214" y="1422090"/>
                <a:ext cx="0" cy="238554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799041" y="1422090"/>
                <a:ext cx="0" cy="238554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>
              <a:off x="3597554" y="2536211"/>
              <a:ext cx="98333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3725390" y="4651184"/>
              <a:ext cx="3430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mbria"/>
                  <a:cs typeface="Cambria"/>
                </a:rPr>
                <a:t>In</a:t>
              </a:r>
              <a:endParaRPr lang="en-US" dirty="0">
                <a:latin typeface="Cambria"/>
                <a:cs typeface="Cambria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302051" y="3857819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Cambria"/>
                  <a:cs typeface="Cambria"/>
                </a:rPr>
                <a:t>Casc</a:t>
              </a:r>
              <a:endParaRPr lang="en-US" dirty="0">
                <a:latin typeface="Cambria"/>
                <a:cs typeface="Cambria"/>
              </a:endParaRPr>
            </a:p>
          </p:txBody>
        </p:sp>
        <p:cxnSp>
          <p:nvCxnSpPr>
            <p:cNvPr id="105" name="Straight Connector 104"/>
            <p:cNvCxnSpPr/>
            <p:nvPr/>
          </p:nvCxnSpPr>
          <p:spPr>
            <a:xfrm>
              <a:off x="4043123" y="4018274"/>
              <a:ext cx="258926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4127005" y="3551151"/>
              <a:ext cx="175044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4296194" y="3376830"/>
              <a:ext cx="5693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mbria"/>
                  <a:cs typeface="Cambria"/>
                </a:rPr>
                <a:t>Load</a:t>
              </a:r>
              <a:endParaRPr lang="en-US" dirty="0">
                <a:latin typeface="Cambria"/>
                <a:cs typeface="Cambria"/>
              </a:endParaRPr>
            </a:p>
          </p:txBody>
        </p:sp>
      </p:grpSp>
      <p:cxnSp>
        <p:nvCxnSpPr>
          <p:cNvPr id="189" name="Straight Connector 188"/>
          <p:cNvCxnSpPr/>
          <p:nvPr/>
        </p:nvCxnSpPr>
        <p:spPr>
          <a:xfrm flipV="1">
            <a:off x="7827799" y="4034637"/>
            <a:ext cx="943502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>
            <a:off x="8607331" y="3713336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91525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1906115" y="2810953"/>
            <a:ext cx="8379771" cy="1586175"/>
            <a:chOff x="1097280" y="2692419"/>
            <a:chExt cx="8379771" cy="1586175"/>
          </a:xfrm>
          <a:effectLst>
            <a:reflection blurRad="6350" stA="34000" endPos="92000" dir="5400000" sy="-100000" algn="bl" rotWithShape="0"/>
          </a:effectLst>
        </p:grpSpPr>
        <p:sp>
          <p:nvSpPr>
            <p:cNvPr id="4" name="Rectangle 3"/>
            <p:cNvSpPr/>
            <p:nvPr/>
          </p:nvSpPr>
          <p:spPr>
            <a:xfrm>
              <a:off x="1097280" y="3200400"/>
              <a:ext cx="1662853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P</a:t>
              </a:r>
              <a:r>
                <a:rPr lang="en-US" dirty="0" err="1" smtClean="0">
                  <a:solidFill>
                    <a:schemeClr val="tx1"/>
                  </a:solidFill>
                </a:rPr>
                <a:t>ulser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/>
            <p:cNvCxnSpPr>
              <a:stCxn id="4" idx="3"/>
            </p:cNvCxnSpPr>
            <p:nvPr/>
          </p:nvCxnSpPr>
          <p:spPr>
            <a:xfrm flipV="1">
              <a:off x="2760133" y="3572933"/>
              <a:ext cx="1998134" cy="8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3054031" y="3207496"/>
              <a:ext cx="1518831" cy="233776"/>
              <a:chOff x="3166533" y="4880244"/>
              <a:chExt cx="2223720" cy="414149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3166533" y="5283200"/>
                <a:ext cx="49106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3657600" y="4880244"/>
                <a:ext cx="116238" cy="40295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3766949" y="4880244"/>
                <a:ext cx="10228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 flipV="1">
                <a:off x="4782948" y="4880244"/>
                <a:ext cx="116238" cy="40295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899186" y="5294393"/>
                <a:ext cx="49106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/>
            <p:cNvSpPr/>
            <p:nvPr/>
          </p:nvSpPr>
          <p:spPr>
            <a:xfrm>
              <a:off x="4761918" y="3096360"/>
              <a:ext cx="1422744" cy="9531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riangle 16"/>
            <p:cNvSpPr/>
            <p:nvPr/>
          </p:nvSpPr>
          <p:spPr>
            <a:xfrm rot="5400000">
              <a:off x="5011423" y="3290089"/>
              <a:ext cx="660136" cy="565688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35339" y="3718335"/>
              <a:ext cx="891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CHESS1</a:t>
              </a:r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4762841" y="3573651"/>
              <a:ext cx="308568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endCxn id="16" idx="3"/>
            </p:cNvCxnSpPr>
            <p:nvPr/>
          </p:nvCxnSpPr>
          <p:spPr>
            <a:xfrm>
              <a:off x="5624335" y="3572933"/>
              <a:ext cx="56032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188313" y="3571934"/>
              <a:ext cx="520811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6706383" y="3411384"/>
              <a:ext cx="0" cy="3090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6750295" y="3409300"/>
              <a:ext cx="0" cy="3090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6760052" y="3568960"/>
              <a:ext cx="520811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riangle 30"/>
            <p:cNvSpPr/>
            <p:nvPr/>
          </p:nvSpPr>
          <p:spPr>
            <a:xfrm rot="5400000">
              <a:off x="7233639" y="3280973"/>
              <a:ext cx="660136" cy="565688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18136" y="3909262"/>
              <a:ext cx="760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Buffer</a:t>
              </a:r>
              <a:endParaRPr lang="en-US" dirty="0"/>
            </a:p>
          </p:txBody>
        </p:sp>
        <p:cxnSp>
          <p:nvCxnSpPr>
            <p:cNvPr id="33" name="Straight Connector 32"/>
            <p:cNvCxnSpPr/>
            <p:nvPr/>
          </p:nvCxnSpPr>
          <p:spPr>
            <a:xfrm flipV="1">
              <a:off x="7857676" y="3563816"/>
              <a:ext cx="520811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8382698" y="2973472"/>
              <a:ext cx="1094353" cy="6955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00888" y="3047002"/>
              <a:ext cx="457200" cy="402956"/>
            </a:xfrm>
            <a:prstGeom prst="rect">
              <a:avLst/>
            </a:prstGeom>
            <a:pattFill prst="lgGrid">
              <a:fgClr>
                <a:schemeClr val="bg1"/>
              </a:fgClr>
              <a:bgClr>
                <a:schemeClr val="tx1"/>
              </a:bgClr>
            </a:patt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549577" y="3659861"/>
              <a:ext cx="745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Scope</a:t>
              </a:r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8503082" y="3516543"/>
              <a:ext cx="92990" cy="9144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8378487" y="3563816"/>
              <a:ext cx="12240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3174264" y="2692419"/>
              <a:ext cx="1278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9ns </a:t>
              </a:r>
              <a:r>
                <a:rPr lang="en-US" dirty="0" err="1" smtClean="0"/>
                <a:t>falltime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77849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used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019304"/>
              </p:ext>
            </p:extLst>
          </p:nvPr>
        </p:nvGraphicFramePr>
        <p:xfrm>
          <a:off x="1096963" y="1846263"/>
          <a:ext cx="10058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514600"/>
                <a:gridCol w="2514600"/>
                <a:gridCol w="2514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Config1 (V)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Config5 (V)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VNBias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Bias for the NWELL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Casco</a:t>
                      </a:r>
                      <a:r>
                        <a:rPr lang="en-US" baseline="0" dirty="0" err="1" smtClean="0"/>
                        <a:t>de</a:t>
                      </a:r>
                      <a:r>
                        <a:rPr lang="en-US" baseline="0" dirty="0" smtClean="0"/>
                        <a:t>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VPLoad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Pmos</a:t>
                      </a:r>
                      <a:r>
                        <a:rPr lang="en-US" dirty="0" smtClean="0"/>
                        <a:t> Load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Amplifier bias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iNSF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Source Follower Bias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iFB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Feedback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462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 – config1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047" y="1846369"/>
            <a:ext cx="5363633" cy="402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Gain seems to be quite reproducible.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36598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1278</TotalTime>
  <Words>631</Words>
  <Application>Microsoft Macintosh PowerPoint</Application>
  <PresentationFormat>Widescreen</PresentationFormat>
  <Paragraphs>162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Calibri Light</vt:lpstr>
      <vt:lpstr>Cambria</vt:lpstr>
      <vt:lpstr>Retrospect</vt:lpstr>
      <vt:lpstr>CHESS1 testing</vt:lpstr>
      <vt:lpstr>CHESS1 NMOS - unirradiated</vt:lpstr>
      <vt:lpstr>CHESS1 NMOS – higher current</vt:lpstr>
      <vt:lpstr>PMOS CHESS1 - unirradiated</vt:lpstr>
      <vt:lpstr>CHESS1 bonded for testing</vt:lpstr>
      <vt:lpstr>CHESS2 amplifier</vt:lpstr>
      <vt:lpstr>Setup</vt:lpstr>
      <vt:lpstr>Configuration used</vt:lpstr>
      <vt:lpstr>Gain – config1</vt:lpstr>
      <vt:lpstr>Rise time config1</vt:lpstr>
      <vt:lpstr>FWHM config1</vt:lpstr>
      <vt:lpstr>Noise config1</vt:lpstr>
      <vt:lpstr>Config1 to Config5</vt:lpstr>
      <vt:lpstr>Gain config1 – config5</vt:lpstr>
      <vt:lpstr>FWHM config1 – config5</vt:lpstr>
      <vt:lpstr>Rise time config1 – config5</vt:lpstr>
      <vt:lpstr>Noise config1 – config5</vt:lpstr>
      <vt:lpstr>SNR config1 – config5</vt:lpstr>
      <vt:lpstr>TCT laser system</vt:lpstr>
      <vt:lpstr>Laser scan on a 45µm x 800µm pixel.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CHESS1 testing</dc:title>
  <dc:creator>Microsoft Office User</dc:creator>
  <cp:lastModifiedBy>Microsoft Office User</cp:lastModifiedBy>
  <cp:revision>25</cp:revision>
  <dcterms:created xsi:type="dcterms:W3CDTF">2015-07-20T16:05:32Z</dcterms:created>
  <dcterms:modified xsi:type="dcterms:W3CDTF">2015-07-21T15:41:36Z</dcterms:modified>
</cp:coreProperties>
</file>