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70" r:id="rId3"/>
    <p:sldId id="267" r:id="rId4"/>
    <p:sldId id="266" r:id="rId5"/>
    <p:sldId id="269" r:id="rId6"/>
    <p:sldId id="268" r:id="rId7"/>
    <p:sldId id="265" r:id="rId8"/>
    <p:sldId id="260" r:id="rId9"/>
    <p:sldId id="261" r:id="rId10"/>
    <p:sldId id="273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25F83-58FA-BF4D-AB04-7553EF1C4FE0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A742-83F2-5348-A89C-7E767AD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EBC21-8107-B144-9F93-5A54777A6A6D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EC02-837A-E04E-9B76-4BE6296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2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96-CDF6-584D-BC27-A5663A2FD654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B883-C071-C14F-8CCD-2D632C0CD341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D34-4700-8743-B184-6FDBB8528216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B652-3093-3948-B143-9A0C8222E56F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E494-5BD5-9547-9BB9-901DD8093DD3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A0F-D576-8147-97A6-534831BBA1A5}" type="datetime1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A42A-2ECD-FE44-9E1C-144F92952830}" type="datetime1">
              <a:rPr lang="en-US" smtClean="0"/>
              <a:t>04/08/15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5D67-F603-AA43-BA37-805BC3ADD4F9}" type="datetime1">
              <a:rPr lang="en-US" smtClean="0"/>
              <a:t>04/08/15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A4BC-4C6D-064F-844B-9A5B221B52E4}" type="datetime1">
              <a:rPr lang="en-US" smtClean="0"/>
              <a:t>04/08/15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B770-5A3B-B945-A921-2D879A055CC5}" type="datetime1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9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2441-CB13-AD4B-AD34-1FF6D56F1D63}" type="datetime1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0DD-8618-A44E-AE25-67890B6A256D}" type="datetime1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C454-FC22-5E4B-BC90-39624A6A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3735"/>
            <a:ext cx="7772400" cy="1470025"/>
          </a:xfrm>
        </p:spPr>
        <p:txBody>
          <a:bodyPr/>
          <a:lstStyle/>
          <a:p>
            <a:r>
              <a:rPr lang="en-US" dirty="0" smtClean="0"/>
              <a:t>Testing CHESS1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Zhijun Liang , Abe </a:t>
            </a:r>
            <a:r>
              <a:rPr lang="nl-NL" dirty="0" err="1" smtClean="0"/>
              <a:t>Seiden</a:t>
            </a:r>
            <a:endParaRPr lang="nl-NL" dirty="0" smtClean="0"/>
          </a:p>
          <a:p>
            <a:r>
              <a:rPr lang="nl-NL" dirty="0" smtClean="0"/>
              <a:t>Jennifer Volk, </a:t>
            </a:r>
            <a:r>
              <a:rPr lang="nl-NL" dirty="0" err="1" smtClean="0"/>
              <a:t>Forest</a:t>
            </a:r>
            <a:r>
              <a:rPr lang="nl-NL" dirty="0" smtClean="0"/>
              <a:t> </a:t>
            </a:r>
            <a:r>
              <a:rPr lang="nl-NL" dirty="0" err="1" smtClean="0"/>
              <a:t>Martinez-Mckinney</a:t>
            </a:r>
            <a:endParaRPr lang="nl-NL" dirty="0" smtClean="0"/>
          </a:p>
          <a:p>
            <a:endParaRPr lang="nl-NL" dirty="0"/>
          </a:p>
          <a:p>
            <a:r>
              <a:rPr lang="en-US" dirty="0"/>
              <a:t>University of California, Santa Cruz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spot size in different Z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65" y="3005071"/>
            <a:ext cx="5160173" cy="3852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06" y="1164536"/>
            <a:ext cx="6144917" cy="18405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scan in one pixel after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340"/>
            <a:ext cx="8229600" cy="4525963"/>
          </a:xfrm>
        </p:spPr>
        <p:txBody>
          <a:bodyPr/>
          <a:lstStyle/>
          <a:p>
            <a:r>
              <a:rPr lang="en-US" sz="1800" dirty="0" smtClean="0"/>
              <a:t>Red region is the N-well.</a:t>
            </a:r>
          </a:p>
          <a:p>
            <a:r>
              <a:rPr lang="en-US" sz="1800" dirty="0" smtClean="0"/>
              <a:t>Can see all 8 N-well inside one pixel </a:t>
            </a:r>
          </a:p>
          <a:p>
            <a:r>
              <a:rPr lang="en-US" sz="1800" dirty="0" smtClean="0"/>
              <a:t>Metal layer between each N-well. </a:t>
            </a:r>
          </a:p>
          <a:p>
            <a:r>
              <a:rPr lang="en-US" sz="1800" dirty="0" smtClean="0"/>
              <a:t>More metal is on the bottom N-well</a:t>
            </a:r>
            <a:r>
              <a:rPr lang="en-US" sz="1800" dirty="0"/>
              <a:t>	</a:t>
            </a:r>
            <a:endParaRPr lang="en-US" sz="1800" dirty="0" smtClean="0"/>
          </a:p>
          <a:p>
            <a:pPr lvl="1"/>
            <a:r>
              <a:rPr lang="en-US" sz="1800" dirty="0" smtClean="0"/>
              <a:t>Due to Built-in amplifier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3" y="2687633"/>
            <a:ext cx="5848578" cy="39952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742080" y="5794854"/>
            <a:ext cx="3288495" cy="204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71"/>
            <a:ext cx="8229600" cy="1143000"/>
          </a:xfrm>
        </p:spPr>
        <p:txBody>
          <a:bodyPr/>
          <a:lstStyle/>
          <a:p>
            <a:r>
              <a:rPr lang="en-US" dirty="0" smtClean="0"/>
              <a:t>Zoom in one N-well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190"/>
            <a:ext cx="8229600" cy="4525963"/>
          </a:xfrm>
        </p:spPr>
        <p:txBody>
          <a:bodyPr/>
          <a:lstStyle/>
          <a:p>
            <a:r>
              <a:rPr lang="en-US" dirty="0" smtClean="0"/>
              <a:t>Very good uniformity inside N-well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5" y="3481449"/>
            <a:ext cx="4726835" cy="306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00" y="3481449"/>
            <a:ext cx="4267356" cy="2882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46083" y="3481449"/>
            <a:ext cx="14401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00300" y="3753614"/>
            <a:ext cx="0" cy="2154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3516" y="305966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V_bias</a:t>
            </a:r>
            <a:r>
              <a:rPr lang="en-US" dirty="0" smtClean="0">
                <a:solidFill>
                  <a:srgbClr val="0000FF"/>
                </a:solidFill>
              </a:rPr>
              <a:t>=60V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6083" y="305966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V_bias</a:t>
            </a:r>
            <a:r>
              <a:rPr lang="en-US" dirty="0" smtClean="0">
                <a:solidFill>
                  <a:srgbClr val="0000FF"/>
                </a:solidFill>
              </a:rPr>
              <a:t>=0V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37968" y="3277325"/>
            <a:ext cx="204112" cy="1100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99884" y="2690336"/>
            <a:ext cx="2041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Diffusion is reduced </a:t>
            </a:r>
          </a:p>
          <a:p>
            <a:r>
              <a:rPr lang="en-US" dirty="0" smtClean="0"/>
              <a:t>When biased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610"/>
            <a:ext cx="8229600" cy="1143000"/>
          </a:xfrm>
        </p:spPr>
        <p:txBody>
          <a:bodyPr/>
          <a:lstStyle/>
          <a:p>
            <a:r>
              <a:rPr lang="en-US" dirty="0" err="1" smtClean="0"/>
              <a:t>V_bias</a:t>
            </a:r>
            <a:r>
              <a:rPr lang="en-US" dirty="0" smtClean="0"/>
              <a:t> scan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446"/>
            <a:ext cx="8229600" cy="4525963"/>
          </a:xfrm>
        </p:spPr>
        <p:txBody>
          <a:bodyPr/>
          <a:lstStyle/>
          <a:p>
            <a:r>
              <a:rPr lang="en-US" dirty="0" smtClean="0"/>
              <a:t>Signal response has no clear dependence of </a:t>
            </a:r>
            <a:r>
              <a:rPr lang="en-US" dirty="0" err="1" smtClean="0"/>
              <a:t>zon</a:t>
            </a:r>
            <a:r>
              <a:rPr lang="en-US" dirty="0" smtClean="0"/>
              <a:t> </a:t>
            </a:r>
            <a:r>
              <a:rPr lang="en-US" dirty="0" err="1" smtClean="0"/>
              <a:t>V_bias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Likely to be laser power is too high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built-in amplifier has been saturated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45366"/>
            <a:ext cx="5107721" cy="31979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03" y="1600200"/>
            <a:ext cx="9011397" cy="4525963"/>
          </a:xfrm>
        </p:spPr>
        <p:txBody>
          <a:bodyPr/>
          <a:lstStyle/>
          <a:p>
            <a:r>
              <a:rPr lang="en-US" dirty="0" smtClean="0"/>
              <a:t>Testing one of pixel in active array </a:t>
            </a:r>
          </a:p>
          <a:p>
            <a:r>
              <a:rPr lang="en-US" dirty="0" smtClean="0"/>
              <a:t>2D scan shows good signal response uniformity</a:t>
            </a:r>
          </a:p>
          <a:p>
            <a:endParaRPr lang="en-US" dirty="0"/>
          </a:p>
          <a:p>
            <a:r>
              <a:rPr lang="en-US" dirty="0" smtClean="0"/>
              <a:t>Next step </a:t>
            </a:r>
          </a:p>
          <a:p>
            <a:pPr lvl="1"/>
            <a:r>
              <a:rPr lang="en-US" dirty="0" smtClean="0"/>
              <a:t>Reduce laser power to study the signal response to MIP</a:t>
            </a:r>
          </a:p>
          <a:p>
            <a:pPr lvl="1"/>
            <a:r>
              <a:rPr lang="en-US" dirty="0" smtClean="0"/>
              <a:t>Study the bias voltage 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31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Reminder of active pixel in HV CHESS1 chip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2" y="81772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Active pixel=passive pixel + built-in amplifier </a:t>
            </a:r>
          </a:p>
          <a:p>
            <a:r>
              <a:rPr lang="en-US" sz="2000" dirty="0"/>
              <a:t>4X4 pixel </a:t>
            </a:r>
            <a:r>
              <a:rPr lang="en-US" sz="2000" dirty="0" smtClean="0"/>
              <a:t>array </a:t>
            </a:r>
          </a:p>
          <a:p>
            <a:r>
              <a:rPr lang="en-US" sz="2000" dirty="0" smtClean="0"/>
              <a:t>This talk will focus on the active pixel array APA08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8-Nwell inside one pixel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Pixel dimensions is 45X800 um 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05" y="2363791"/>
            <a:ext cx="4043343" cy="214018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984750"/>
            <a:ext cx="82883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27"/>
            <a:ext cx="4275105" cy="9972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32853" y="3674232"/>
            <a:ext cx="204113" cy="1190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9758" y="4661809"/>
            <a:ext cx="275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Zoom in one pixel in APA08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4798" y="4241243"/>
            <a:ext cx="2494721" cy="262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Reminder to TCT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736600"/>
            <a:ext cx="8978900" cy="4525963"/>
          </a:xfrm>
        </p:spPr>
        <p:txBody>
          <a:bodyPr/>
          <a:lstStyle/>
          <a:p>
            <a:r>
              <a:rPr lang="en-US" sz="2800" dirty="0" smtClean="0"/>
              <a:t>Commissioning </a:t>
            </a:r>
            <a:r>
              <a:rPr lang="fr-FR" sz="2800" dirty="0" err="1" smtClean="0"/>
              <a:t>Transient</a:t>
            </a:r>
            <a:r>
              <a:rPr lang="fr-FR" sz="2800" dirty="0" smtClean="0"/>
              <a:t> </a:t>
            </a:r>
            <a:r>
              <a:rPr lang="fr-FR" sz="2800" dirty="0" err="1"/>
              <a:t>Current</a:t>
            </a:r>
            <a:r>
              <a:rPr lang="fr-FR" sz="2800" dirty="0"/>
              <a:t> </a:t>
            </a:r>
            <a:r>
              <a:rPr lang="fr-FR" sz="2800" dirty="0" smtClean="0"/>
              <a:t>Technique (TCT) system in UCSC</a:t>
            </a:r>
            <a:endParaRPr lang="en-US" sz="2800" dirty="0" smtClean="0"/>
          </a:p>
          <a:p>
            <a:r>
              <a:rPr lang="en-US" sz="2800" dirty="0" smtClean="0"/>
              <a:t>Laser injection for CMOS chess1 active array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689172"/>
            <a:ext cx="6908800" cy="393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1EB9-DEBF-BD48-A2F9-159098CE6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laser scan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153" y="2209800"/>
            <a:ext cx="5125447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8487" y="3429000"/>
            <a:ext cx="172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Laser beam spot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32100" y="3798332"/>
            <a:ext cx="2159000" cy="710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4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64" y="-260826"/>
            <a:ext cx="8229600" cy="1143000"/>
          </a:xfrm>
        </p:spPr>
        <p:txBody>
          <a:bodyPr/>
          <a:lstStyle/>
          <a:p>
            <a:r>
              <a:rPr lang="en-US" dirty="0" smtClean="0"/>
              <a:t>First scan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7" y="3784600"/>
            <a:ext cx="415555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64" y="3784600"/>
            <a:ext cx="4209935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98" y="1022906"/>
            <a:ext cx="3996110" cy="26336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877480" y="1778000"/>
            <a:ext cx="2755901" cy="2501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27080" y="1778000"/>
            <a:ext cx="952500" cy="337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4079" y="3287236"/>
            <a:ext cx="192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 of pixel region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17600" y="5626100"/>
            <a:ext cx="469900" cy="508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40679" y="3579336"/>
            <a:ext cx="165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Inside the  pixel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687" y="918542"/>
            <a:ext cx="426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Using red laser </a:t>
            </a:r>
          </a:p>
          <a:p>
            <a:r>
              <a:rPr lang="en-US" dirty="0" smtClean="0"/>
              <a:t>Shooting on one pixel in APA08 active array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Refined laser scan on one segment of activity pixel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67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Expected 8 N-well in one segment</a:t>
            </a:r>
          </a:p>
          <a:p>
            <a:r>
              <a:rPr lang="en-US" sz="2000" dirty="0" smtClean="0"/>
              <a:t>Red region is </a:t>
            </a:r>
            <a:r>
              <a:rPr lang="en-US" sz="2000" dirty="0" smtClean="0"/>
              <a:t>N</a:t>
            </a:r>
            <a:r>
              <a:rPr lang="en-US" sz="2000" dirty="0" smtClean="0"/>
              <a:t>-well  </a:t>
            </a:r>
          </a:p>
          <a:p>
            <a:r>
              <a:rPr lang="en-US" sz="2000" dirty="0" smtClean="0"/>
              <a:t>Laser beam size seems </a:t>
            </a:r>
            <a:r>
              <a:rPr lang="en-US" sz="2000" dirty="0" smtClean="0"/>
              <a:t>is</a:t>
            </a:r>
            <a:r>
              <a:rPr lang="en-US" sz="2000" dirty="0" smtClean="0"/>
              <a:t> </a:t>
            </a:r>
            <a:r>
              <a:rPr lang="en-US" sz="2000" dirty="0" smtClean="0"/>
              <a:t>small enough to see the metal between two N-well.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07221"/>
            <a:ext cx="4838345" cy="323303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5021292" cy="322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Signal pulse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25963"/>
          </a:xfrm>
        </p:spPr>
        <p:txBody>
          <a:bodyPr/>
          <a:lstStyle/>
          <a:p>
            <a:r>
              <a:rPr lang="en-US" dirty="0" smtClean="0"/>
              <a:t>Very fast rise time (~15ns)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51000" y="2501900"/>
            <a:ext cx="254000" cy="2413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03400" y="2146300"/>
            <a:ext cx="3517405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05" y="2146300"/>
            <a:ext cx="3776597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54" y="5424445"/>
            <a:ext cx="2100292" cy="140343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752600" y="5207000"/>
            <a:ext cx="469900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5405"/>
            <a:ext cx="8956291" cy="4525963"/>
          </a:xfrm>
        </p:spPr>
        <p:txBody>
          <a:bodyPr/>
          <a:lstStyle/>
          <a:p>
            <a:r>
              <a:rPr lang="en-US" dirty="0" smtClean="0"/>
              <a:t>Use the metal between N-wells for laser focusing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77" y="3340562"/>
            <a:ext cx="4934575" cy="3297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82" y="1701773"/>
            <a:ext cx="5215025" cy="1562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877"/>
            <a:ext cx="8229600" cy="1143000"/>
          </a:xfrm>
        </p:spPr>
        <p:txBody>
          <a:bodyPr/>
          <a:lstStyle/>
          <a:p>
            <a:r>
              <a:rPr lang="en-US" dirty="0" smtClean="0"/>
              <a:t>Beam spot size in </a:t>
            </a:r>
            <a:r>
              <a:rPr lang="en-US" dirty="0" smtClean="0"/>
              <a:t>different 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3" y="3233570"/>
            <a:ext cx="4538760" cy="334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23" y="3436337"/>
            <a:ext cx="3825724" cy="2900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8931" y="2753429"/>
            <a:ext cx="113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Z=-500um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555" y="2831972"/>
            <a:ext cx="106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Z=100um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64238"/>
            <a:ext cx="164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Signal size (mV)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04689" y="3201304"/>
            <a:ext cx="164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Signal size (mV)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014" y="866962"/>
            <a:ext cx="6144917" cy="18405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4723" y="6337300"/>
            <a:ext cx="345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peak is limited by X scan range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C454-FC22-5E4B-BC90-39624A6A2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363</Words>
  <Application>Microsoft Macintosh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Testing CHESS1</vt:lpstr>
      <vt:lpstr>Reminder of active pixel in HV CHESS1 chip</vt:lpstr>
      <vt:lpstr>Reminder to TCT system</vt:lpstr>
      <vt:lpstr>2D laser scan </vt:lpstr>
      <vt:lpstr>First scan </vt:lpstr>
      <vt:lpstr>Refined laser scan on one segment of activity pixel </vt:lpstr>
      <vt:lpstr>Signal pulse shape</vt:lpstr>
      <vt:lpstr>Introduction </vt:lpstr>
      <vt:lpstr>Beam spot size in different Z </vt:lpstr>
      <vt:lpstr>Beam spot size in different Z </vt:lpstr>
      <vt:lpstr>Laser scan in one pixel after focusing</vt:lpstr>
      <vt:lpstr>Zoom in one N-well</vt:lpstr>
      <vt:lpstr>V_bias scan </vt:lpstr>
      <vt:lpstr>Summary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Refined laser scan on one segment of activity pixel </dc:title>
  <dc:creator>Zhijun Liang</dc:creator>
  <cp:lastModifiedBy>Zhijun Liang</cp:lastModifiedBy>
  <cp:revision>12</cp:revision>
  <dcterms:created xsi:type="dcterms:W3CDTF">2015-07-28T21:57:44Z</dcterms:created>
  <dcterms:modified xsi:type="dcterms:W3CDTF">2015-08-04T15:13:05Z</dcterms:modified>
</cp:coreProperties>
</file>