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59" r:id="rId4"/>
    <p:sldId id="273" r:id="rId5"/>
    <p:sldId id="279" r:id="rId6"/>
    <p:sldId id="280" r:id="rId7"/>
    <p:sldId id="28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152" y="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7B7F-21F2-9949-A997-E629590D63D7}" type="datetime1">
              <a:rPr lang="en-GB" smtClean="0"/>
              <a:t>18/08/15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F83C7-E150-2244-94E2-17A6BB625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3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A6416-7A11-714C-B459-CF3A180F03F0}" type="datetime1">
              <a:rPr lang="en-GB" smtClean="0"/>
              <a:t>18/08/15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9C064-F324-2249-ACD6-EA2475CA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25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C064-F324-2249-ACD6-EA2475CAC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8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C064-F324-2249-ACD6-EA2475CAC2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3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C064-F324-2249-ACD6-EA2475CAC2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3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5E97-85BB-F54B-BB58-934426DF168F}" type="datetime1">
              <a:rPr lang="en-GB" smtClean="0"/>
              <a:t>18/08/15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7499-731E-B64A-9A35-D7FDF827BFE4}" type="datetime1">
              <a:rPr lang="en-GB" smtClean="0"/>
              <a:t>18/08/15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A3F3-ED1B-7643-BA75-3C9D18538C70}" type="datetime1">
              <a:rPr lang="en-GB" smtClean="0"/>
              <a:t>18/08/15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5F8-ECC2-854C-AD91-700C1A9A559A}" type="datetime1">
              <a:rPr lang="en-GB" smtClean="0"/>
              <a:t>18/08/15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3CB5-58A5-C847-81EB-E758BE873E87}" type="datetime1">
              <a:rPr lang="en-GB" smtClean="0"/>
              <a:t>18/08/15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4768-7DA5-3C47-9E9C-5AABC8E87145}" type="datetime1">
              <a:rPr lang="en-GB" smtClean="0"/>
              <a:t>18/08/15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A140-C128-3942-9189-7BC7CDD28C1E}" type="datetime1">
              <a:rPr lang="en-GB" smtClean="0"/>
              <a:t>18/08/15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605D-939D-3D4E-AA86-03D06EFF74F9}" type="datetime1">
              <a:rPr lang="en-GB" smtClean="0"/>
              <a:t>18/08/15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9B4A-9A6F-3944-AD0E-AB1002EEF97D}" type="datetime1">
              <a:rPr lang="en-GB" smtClean="0"/>
              <a:t>18/08/15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DFBA-B9A3-6B47-8B3A-03159D3F0D2A}" type="datetime1">
              <a:rPr lang="en-GB" smtClean="0"/>
              <a:t>18/08/15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0F2-E6F2-CE48-B0A0-2FF4849690BF}" type="datetime1">
              <a:rPr lang="en-GB" smtClean="0"/>
              <a:t>18/08/15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FD3F82C-C108-E74C-9374-B25022CF996E}" type="datetime1">
              <a:rPr lang="en-GB" smtClean="0"/>
              <a:t>18/08/15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23043" cy="2593975"/>
          </a:xfrm>
        </p:spPr>
        <p:txBody>
          <a:bodyPr/>
          <a:lstStyle/>
          <a:p>
            <a:r>
              <a:rPr lang="en-US" dirty="0" smtClean="0"/>
              <a:t>Post-Irradiation Testing at Glasgow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572000"/>
            <a:ext cx="5910581" cy="458227"/>
          </a:xfrm>
        </p:spPr>
        <p:txBody>
          <a:bodyPr>
            <a:normAutofit/>
          </a:bodyPr>
          <a:lstStyle/>
          <a:p>
            <a:r>
              <a:rPr lang="en-US" dirty="0"/>
              <a:t>R. Bates, C. </a:t>
            </a:r>
            <a:r>
              <a:rPr lang="en-US" dirty="0" err="1"/>
              <a:t>Buttar</a:t>
            </a:r>
            <a:r>
              <a:rPr lang="en-US" dirty="0"/>
              <a:t>, K. </a:t>
            </a:r>
            <a:r>
              <a:rPr lang="en-US" dirty="0" err="1">
                <a:solidFill>
                  <a:srgbClr val="898989"/>
                </a:solidFill>
              </a:rPr>
              <a:t>Kanisauskas</a:t>
            </a:r>
            <a:r>
              <a:rPr lang="en-US" dirty="0">
                <a:solidFill>
                  <a:srgbClr val="898989"/>
                </a:solidFill>
              </a:rPr>
              <a:t>, D. </a:t>
            </a:r>
            <a:r>
              <a:rPr lang="en-US" dirty="0" err="1" smtClean="0">
                <a:solidFill>
                  <a:srgbClr val="898989"/>
                </a:solidFill>
              </a:rPr>
              <a:t>Maneuski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739" y="6087588"/>
            <a:ext cx="354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898989"/>
                </a:solidFill>
              </a:rPr>
              <a:t> </a:t>
            </a:r>
            <a:r>
              <a:rPr lang="en-GB" dirty="0" smtClean="0">
                <a:solidFill>
                  <a:srgbClr val="898989"/>
                </a:solidFill>
              </a:rPr>
              <a:t>ATLAS Strip CMOS Regular Meeting</a:t>
            </a:r>
          </a:p>
          <a:p>
            <a:pPr algn="ctr"/>
            <a:r>
              <a:rPr lang="en-GB" dirty="0" smtClean="0">
                <a:solidFill>
                  <a:srgbClr val="898989"/>
                </a:solidFill>
              </a:rPr>
              <a:t>August 18, </a:t>
            </a:r>
            <a:r>
              <a:rPr lang="en-GB" dirty="0" smtClean="0">
                <a:solidFill>
                  <a:srgbClr val="898989"/>
                </a:solidFill>
              </a:rPr>
              <a:t>2015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2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86"/>
            <a:ext cx="3328012" cy="973598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792865"/>
            <a:ext cx="41047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</a:t>
            </a:r>
            <a:r>
              <a:rPr lang="en-US" baseline="-25000" dirty="0" smtClean="0"/>
              <a:t>d</a:t>
            </a:r>
            <a:r>
              <a:rPr lang="en-US" dirty="0" smtClean="0"/>
              <a:t>-V</a:t>
            </a:r>
            <a:r>
              <a:rPr lang="en-US" baseline="-25000" dirty="0" smtClean="0"/>
              <a:t>g</a:t>
            </a:r>
            <a:r>
              <a:rPr lang="en-US" dirty="0" smtClean="0"/>
              <a:t> characteristics were measured of MOSFETs on irradiated MB04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FETs are still showing typical behavior after irradiation with protons up to 7.64 × 10</a:t>
            </a:r>
            <a:r>
              <a:rPr lang="en-US" baseline="30000" dirty="0" smtClean="0"/>
              <a:t>14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eq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</a:t>
            </a:r>
            <a:r>
              <a:rPr lang="en-US" dirty="0"/>
              <a:t>-V </a:t>
            </a:r>
            <a:r>
              <a:rPr lang="en-US" dirty="0" smtClean="0"/>
              <a:t>measurements at several te</a:t>
            </a:r>
            <a:r>
              <a:rPr lang="en-US" dirty="0" smtClean="0"/>
              <a:t>mperatures were done on irradiated MB06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Currently </a:t>
            </a:r>
            <a:r>
              <a:rPr lang="en-US" smtClean="0"/>
              <a:t>higher leakage currents </a:t>
            </a:r>
            <a:r>
              <a:rPr lang="en-US" dirty="0" smtClean="0"/>
              <a:t>compared to initial measurements at Oxford are being observed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7352" y="1651863"/>
            <a:ext cx="2961952" cy="29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1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Measurements (1)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3794" y="3945276"/>
            <a:ext cx="73734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HVStripV1 contains NMOS Linear, NMOS Enclosed and PMOS Linear FETs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During </a:t>
            </a:r>
            <a:r>
              <a:rPr lang="en-US" dirty="0" smtClean="0"/>
              <a:t>post-irradiation measurements the FETs were operated in saturation mode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Therefore I</a:t>
            </a:r>
            <a:r>
              <a:rPr lang="en-US" baseline="-25000" dirty="0" smtClean="0"/>
              <a:t>d</a:t>
            </a:r>
            <a:r>
              <a:rPr lang="en-US" dirty="0" smtClean="0"/>
              <a:t>-V</a:t>
            </a:r>
            <a:r>
              <a:rPr lang="en-US" baseline="-25000" dirty="0" smtClean="0"/>
              <a:t>g</a:t>
            </a:r>
            <a:r>
              <a:rPr lang="en-US" dirty="0" smtClean="0"/>
              <a:t> behavior is described by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order Shockley model </a:t>
            </a:r>
            <a:r>
              <a:rPr lang="en-US" dirty="0" smtClean="0"/>
              <a:t>in saturation mode I</a:t>
            </a:r>
            <a:r>
              <a:rPr lang="en-US" baseline="-25000" dirty="0" smtClean="0"/>
              <a:t>d</a:t>
            </a:r>
            <a:r>
              <a:rPr lang="en-US" dirty="0" smtClean="0"/>
              <a:t>=β/2 ×(V</a:t>
            </a:r>
            <a:r>
              <a:rPr lang="en-US" baseline="-25000" dirty="0" smtClean="0"/>
              <a:t>g</a:t>
            </a:r>
            <a:r>
              <a:rPr lang="en-US" dirty="0" smtClean="0"/>
              <a:t> –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baseline="-25000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ea typeface="ＭＳ ゴシック"/>
                <a:cs typeface="ＭＳ ゴシック"/>
              </a:rPr>
              <a:t>Gate and Drain terminals were biased and measurements were done using two </a:t>
            </a:r>
            <a:r>
              <a:rPr lang="en-US" dirty="0" err="1" smtClean="0">
                <a:ea typeface="ＭＳ ゴシック"/>
                <a:cs typeface="ＭＳ ゴシック"/>
              </a:rPr>
              <a:t>Keithley</a:t>
            </a:r>
            <a:r>
              <a:rPr lang="en-US" dirty="0" smtClean="0">
                <a:ea typeface="ＭＳ ゴシック"/>
                <a:cs typeface="ＭＳ ゴシック"/>
              </a:rPr>
              <a:t> 2410 power supply units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ea typeface="ＭＳ ゴシック"/>
                <a:cs typeface="ＭＳ ゴシック"/>
              </a:rPr>
              <a:t>Source terminal is biased from within the chip and is held at constant value (</a:t>
            </a:r>
            <a:r>
              <a:rPr lang="en-US" dirty="0" err="1" smtClean="0">
                <a:ea typeface="ＭＳ ゴシック"/>
                <a:cs typeface="ＭＳ ゴシック"/>
              </a:rPr>
              <a:t>V</a:t>
            </a:r>
            <a:r>
              <a:rPr lang="en-US" baseline="-25000" dirty="0" err="1" smtClean="0">
                <a:ea typeface="ＭＳ ゴシック"/>
                <a:cs typeface="ＭＳ ゴシック"/>
              </a:rPr>
              <a:t>s</a:t>
            </a:r>
            <a:r>
              <a:rPr lang="en-US" dirty="0" smtClean="0">
                <a:ea typeface="ＭＳ ゴシック"/>
                <a:cs typeface="ＭＳ ゴシック"/>
              </a:rPr>
              <a:t>=0V for NMOS and </a:t>
            </a:r>
            <a:r>
              <a:rPr lang="en-US" dirty="0" err="1" smtClean="0">
                <a:ea typeface="ＭＳ ゴシック"/>
                <a:cs typeface="ＭＳ ゴシック"/>
              </a:rPr>
              <a:t>V</a:t>
            </a:r>
            <a:r>
              <a:rPr lang="en-US" baseline="-25000" dirty="0" err="1">
                <a:ea typeface="ＭＳ ゴシック"/>
                <a:cs typeface="ＭＳ ゴシック"/>
              </a:rPr>
              <a:t>s</a:t>
            </a:r>
            <a:r>
              <a:rPr lang="en-US" dirty="0" smtClean="0">
                <a:ea typeface="ＭＳ ゴシック"/>
                <a:cs typeface="ＭＳ ゴシック"/>
              </a:rPr>
              <a:t>=3.3V for PMOS)</a:t>
            </a:r>
            <a:endParaRPr lang="en-US" baseline="-25000" dirty="0" smtClean="0">
              <a:ea typeface="ＭＳ ゴシック"/>
              <a:cs typeface="ＭＳ ゴシック"/>
            </a:endParaRP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pic>
        <p:nvPicPr>
          <p:cNvPr id="4" name="Picture 3" descr="NM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74" y="1417639"/>
            <a:ext cx="3692066" cy="22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Measurements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Compare_NMOS_Lin_MB04_room_temp_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691"/>
            <a:ext cx="3853887" cy="2774218"/>
          </a:xfrm>
          <a:prstGeom prst="rect">
            <a:avLst/>
          </a:prstGeom>
        </p:spPr>
      </p:pic>
      <p:pic>
        <p:nvPicPr>
          <p:cNvPr id="7" name="Picture 6" descr="Compare_NMOS_Enc_MB04_Room_Temp_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96" y="1269692"/>
            <a:ext cx="3853887" cy="2774218"/>
          </a:xfrm>
          <a:prstGeom prst="rect">
            <a:avLst/>
          </a:prstGeom>
        </p:spPr>
      </p:pic>
      <p:pic>
        <p:nvPicPr>
          <p:cNvPr id="9" name="Picture 8" descr="Compare_PMOS_Lin_MB04_Room_Temp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9" y="4043909"/>
            <a:ext cx="3853887" cy="27742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72417" y="4356298"/>
            <a:ext cx="4104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Both sets of measurements were done at room temperature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Notable change is observed in PMOS </a:t>
            </a:r>
            <a:r>
              <a:rPr lang="en-US" dirty="0" smtClean="0"/>
              <a:t>characteristics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Small change is observed in NMOS characteristics which is also reflected in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shift</a:t>
            </a:r>
            <a:endParaRPr lang="en-US" baseline="-25000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1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Measurements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MB04_NMOS_Lin_non_irrad_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4" y="1493183"/>
            <a:ext cx="3784152" cy="2724019"/>
          </a:xfrm>
          <a:prstGeom prst="rect">
            <a:avLst/>
          </a:prstGeom>
        </p:spPr>
      </p:pic>
      <p:pic>
        <p:nvPicPr>
          <p:cNvPr id="6" name="Picture 5" descr="MB04_NMOS_Lin_irrad_th_room_tem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23" y="1493183"/>
            <a:ext cx="3784152" cy="2724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8990" y="46480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6089" y="4528904"/>
            <a:ext cx="6732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extrapolation method in saturation region (ESR) was employed in order to extract threshold voltages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Almost no change is observed both for NMOS Linear and NMOS Enclosed FETs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Measurements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MB04_PMOS_Lin_non_irrad_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" y="1590245"/>
            <a:ext cx="3944497" cy="2839443"/>
          </a:xfrm>
          <a:prstGeom prst="rect">
            <a:avLst/>
          </a:prstGeom>
        </p:spPr>
      </p:pic>
      <p:pic>
        <p:nvPicPr>
          <p:cNvPr id="6" name="Picture 5" descr="MB04_PMOS_Lin_irrad_th_room_te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3" y="1590245"/>
            <a:ext cx="3944497" cy="2839443"/>
          </a:xfrm>
          <a:prstGeom prst="rect">
            <a:avLst/>
          </a:prstGeom>
        </p:spPr>
      </p:pic>
      <p:pic>
        <p:nvPicPr>
          <p:cNvPr id="7" name="Picture 6" descr="Table_of_Results_Room_Tem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40" y="4980911"/>
            <a:ext cx="5799758" cy="923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3497" y="4467212"/>
            <a:ext cx="324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 of Threshold Voltage Shift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1895" y="6019395"/>
            <a:ext cx="34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r>
              <a:rPr lang="en-US" dirty="0" err="1" smtClean="0"/>
              <a:t>where|ΔV</a:t>
            </a:r>
            <a:r>
              <a:rPr lang="en-US" baseline="-25000" dirty="0" err="1" smtClean="0"/>
              <a:t>th</a:t>
            </a:r>
            <a:r>
              <a:rPr lang="en-US" dirty="0" smtClean="0"/>
              <a:t>| = |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t_irrad</a:t>
            </a:r>
            <a:r>
              <a:rPr lang="en-US" dirty="0" smtClean="0"/>
              <a:t> –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t_non-irrad</a:t>
            </a:r>
            <a:r>
              <a:rPr lang="en-US" dirty="0"/>
              <a:t>|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0853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MB06 I-V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MB06_I-V_at_Comparison_15_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8" y="1417638"/>
            <a:ext cx="3916970" cy="2819628"/>
          </a:xfrm>
          <a:prstGeom prst="rect">
            <a:avLst/>
          </a:prstGeom>
        </p:spPr>
      </p:pic>
      <p:pic>
        <p:nvPicPr>
          <p:cNvPr id="6" name="Picture 5" descr="MB06_I-V_at_min30deg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58" y="1417638"/>
            <a:ext cx="3916970" cy="2819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5123" y="4545398"/>
            <a:ext cx="7188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Currently leakage current in order of </a:t>
            </a:r>
            <a:r>
              <a:rPr lang="en-US" dirty="0" err="1" smtClean="0"/>
              <a:t>μA</a:t>
            </a:r>
            <a:r>
              <a:rPr lang="en-US" dirty="0" smtClean="0"/>
              <a:t> is being observed at -60V bias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Unusual I-V characteristic is observed at temperatures below -20°C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 couple of attempts to perform I-V measurements  </a:t>
            </a:r>
            <a:r>
              <a:rPr lang="en-US" dirty="0"/>
              <a:t>at </a:t>
            </a:r>
            <a:r>
              <a:rPr lang="en-US" dirty="0" smtClean="0"/>
              <a:t>-30</a:t>
            </a:r>
            <a:r>
              <a:rPr lang="en-US" dirty="0"/>
              <a:t>°</a:t>
            </a:r>
            <a:r>
              <a:rPr lang="en-US" dirty="0" smtClean="0"/>
              <a:t>C resulted in the curve presented above</a:t>
            </a: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8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1066</TotalTime>
  <Words>342</Words>
  <Application>Microsoft Macintosh PowerPoint</Application>
  <PresentationFormat>On-screen Show (4:3)</PresentationFormat>
  <Paragraphs>39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Post-Irradiation Testing at Glasgow</vt:lpstr>
      <vt:lpstr>Introduction</vt:lpstr>
      <vt:lpstr>MOSFET Measurements (1)</vt:lpstr>
      <vt:lpstr>MOSFET Measurements (2)</vt:lpstr>
      <vt:lpstr>MOSFET Measurements (2)</vt:lpstr>
      <vt:lpstr>MOSFET Measurements (3)</vt:lpstr>
      <vt:lpstr>MB06 I-V Measurements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MIP Setup at Glasgow</dc:title>
  <dc:creator>Kestutis K.</dc:creator>
  <cp:lastModifiedBy>Kestutis K.</cp:lastModifiedBy>
  <cp:revision>81</cp:revision>
  <dcterms:created xsi:type="dcterms:W3CDTF">2015-04-27T09:20:22Z</dcterms:created>
  <dcterms:modified xsi:type="dcterms:W3CDTF">2015-08-18T15:05:39Z</dcterms:modified>
</cp:coreProperties>
</file>