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7" r:id="rId3"/>
    <p:sldId id="266" r:id="rId4"/>
    <p:sldId id="265" r:id="rId5"/>
    <p:sldId id="271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B0A0A-5300-834A-B49B-37890FA10469}" type="datetimeFigureOut">
              <a:rPr lang="en-US" smtClean="0"/>
              <a:t>18/08/15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7CDF4-8AFC-0B4A-90B0-87F26DF0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1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96AE-97C5-E14B-913D-0EE301084334}" type="datetimeFigureOut">
              <a:rPr lang="en-US" smtClean="0"/>
              <a:t>18/08/15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E1809-30F9-B049-AC93-092DAC243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57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4F3A-35F4-BA42-BFF6-F1E3077B554F}" type="datetime1">
              <a:rPr lang="en-US" smtClean="0"/>
              <a:t>18/08/15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9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73F-3B94-BF43-96F1-EA11908D27EA}" type="datetime1">
              <a:rPr lang="en-US" smtClean="0"/>
              <a:t>18/08/15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0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ADCE-7CF4-9945-80BD-A5A57124847A}" type="datetime1">
              <a:rPr lang="en-US" smtClean="0"/>
              <a:t>18/08/15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C0B6-DA4C-FB44-8C85-A9F17FD74B3C}" type="datetime1">
              <a:rPr lang="en-US" smtClean="0"/>
              <a:t>18/08/15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1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E034-F64E-574F-B69E-7D17D6C9CAC4}" type="datetime1">
              <a:rPr lang="en-US" smtClean="0"/>
              <a:t>18/08/15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7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94A9-9258-2346-8F8D-0D4AEAA52B07}" type="datetime1">
              <a:rPr lang="en-US" smtClean="0"/>
              <a:t>18/08/15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0D08-86E7-3D45-BA08-EDED035D617D}" type="datetime1">
              <a:rPr lang="en-US" smtClean="0"/>
              <a:t>18/08/15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7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FC52-AA41-254A-B225-2BED7DD96EC0}" type="datetime1">
              <a:rPr lang="en-US" smtClean="0"/>
              <a:t>18/08/15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3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175E-F745-2448-A1A5-F35A61650B97}" type="datetime1">
              <a:rPr lang="en-US" smtClean="0"/>
              <a:t>18/08/15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3C0D-B5C9-8946-9FC4-9A846A176535}" type="datetime1">
              <a:rPr lang="en-US" smtClean="0"/>
              <a:t>18/08/15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0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8A6-F55A-7E48-A763-5D43E1F4AB4C}" type="datetime1">
              <a:rPr lang="en-US" smtClean="0"/>
              <a:t>18/08/15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6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8F87-02F8-B244-A4C4-4A268F132453}" type="datetime1">
              <a:rPr lang="en-US" smtClean="0"/>
              <a:t>18/08/15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643B-9DD5-8F42-B3CF-564C2141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4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2847"/>
            <a:ext cx="7772400" cy="1470025"/>
          </a:xfrm>
        </p:spPr>
        <p:txBody>
          <a:bodyPr/>
          <a:lstStyle/>
          <a:p>
            <a:r>
              <a:rPr lang="en-US" dirty="0" smtClean="0"/>
              <a:t>Beta test of CHESS1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Vitaliy</a:t>
            </a:r>
            <a:r>
              <a:rPr lang="tr-TR" dirty="0"/>
              <a:t> </a:t>
            </a:r>
            <a:r>
              <a:rPr lang="tr-TR" dirty="0" err="1"/>
              <a:t>Fadeyev</a:t>
            </a:r>
            <a:r>
              <a:rPr lang="tr-TR" dirty="0"/>
              <a:t>, </a:t>
            </a:r>
            <a:r>
              <a:rPr lang="tr-TR" dirty="0" err="1"/>
              <a:t>Zach</a:t>
            </a:r>
            <a:r>
              <a:rPr lang="tr-TR" dirty="0"/>
              <a:t> </a:t>
            </a:r>
            <a:r>
              <a:rPr lang="tr-TR" dirty="0" err="1"/>
              <a:t>Galloway</a:t>
            </a:r>
            <a:r>
              <a:rPr lang="tr-TR" dirty="0"/>
              <a:t> , </a:t>
            </a:r>
            <a:r>
              <a:rPr lang="tr-TR" dirty="0" err="1"/>
              <a:t>Herve</a:t>
            </a:r>
            <a:r>
              <a:rPr lang="tr-TR" dirty="0"/>
              <a:t> </a:t>
            </a:r>
            <a:r>
              <a:rPr lang="tr-TR" dirty="0" err="1"/>
              <a:t>Grabas</a:t>
            </a:r>
            <a:endParaRPr lang="tr-TR" dirty="0"/>
          </a:p>
          <a:p>
            <a:r>
              <a:rPr lang="nl-NL" dirty="0"/>
              <a:t>Alexander </a:t>
            </a:r>
            <a:r>
              <a:rPr lang="nl-NL" dirty="0" err="1"/>
              <a:t>Grillo</a:t>
            </a:r>
            <a:r>
              <a:rPr lang="nl-NL" dirty="0"/>
              <a:t> , Zhijun Liang , Abe </a:t>
            </a:r>
            <a:r>
              <a:rPr lang="nl-NL" dirty="0" err="1" smtClean="0"/>
              <a:t>Seiden</a:t>
            </a:r>
            <a:endParaRPr lang="nl-NL" dirty="0" smtClean="0"/>
          </a:p>
          <a:p>
            <a:r>
              <a:rPr lang="nl-NL" dirty="0" smtClean="0"/>
              <a:t>Jennifer Volk, </a:t>
            </a:r>
            <a:r>
              <a:rPr lang="nl-NL" dirty="0" err="1" smtClean="0"/>
              <a:t>Forest</a:t>
            </a:r>
            <a:r>
              <a:rPr lang="nl-NL" dirty="0" smtClean="0"/>
              <a:t> </a:t>
            </a:r>
            <a:r>
              <a:rPr lang="nl-NL" dirty="0" err="1" smtClean="0"/>
              <a:t>Martinez-Mckinney</a:t>
            </a:r>
            <a:endParaRPr lang="nl-NL" dirty="0" smtClean="0"/>
          </a:p>
          <a:p>
            <a:endParaRPr lang="nl-NL" dirty="0"/>
          </a:p>
          <a:p>
            <a:r>
              <a:rPr lang="en-US" dirty="0"/>
              <a:t>University of California, Santa Cruz</a:t>
            </a:r>
          </a:p>
        </p:txBody>
      </p:sp>
    </p:spTree>
    <p:extLst>
      <p:ext uri="{BB962C8B-B14F-4D97-AF65-F5344CB8AC3E}">
        <p14:creationId xmlns:p14="http://schemas.microsoft.com/office/powerpoint/2010/main" val="149642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Beta test setup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CHESS1 chip Mount on daughter board from </a:t>
            </a:r>
            <a:r>
              <a:rPr lang="tr-TR" sz="2400" dirty="0" err="1" smtClean="0"/>
              <a:t>Jaya</a:t>
            </a:r>
            <a:r>
              <a:rPr lang="tr-TR" sz="2400" dirty="0" smtClean="0"/>
              <a:t> John</a:t>
            </a:r>
          </a:p>
          <a:p>
            <a:r>
              <a:rPr lang="tr-TR" sz="2400" dirty="0" smtClean="0"/>
              <a:t>Sr90 beta </a:t>
            </a:r>
            <a:r>
              <a:rPr lang="tr-TR" sz="2400" dirty="0" err="1" smtClean="0"/>
              <a:t>source</a:t>
            </a:r>
            <a:r>
              <a:rPr lang="tr-TR" sz="2400" dirty="0" smtClean="0"/>
              <a:t> is </a:t>
            </a:r>
            <a:r>
              <a:rPr lang="tr-TR" sz="2400" dirty="0" err="1" smtClean="0"/>
              <a:t>used</a:t>
            </a:r>
            <a:r>
              <a:rPr lang="tr-TR" sz="2400" dirty="0" smtClean="0"/>
              <a:t> </a:t>
            </a:r>
          </a:p>
          <a:p>
            <a:r>
              <a:rPr lang="en-US" sz="2400" dirty="0" smtClean="0"/>
              <a:t>T</a:t>
            </a:r>
            <a:r>
              <a:rPr lang="tr-TR" sz="2400" dirty="0" err="1" smtClean="0"/>
              <a:t>rigger</a:t>
            </a:r>
            <a:r>
              <a:rPr lang="tr-TR" sz="2400" dirty="0" smtClean="0"/>
              <a:t> rate ~0.1 Hz </a:t>
            </a:r>
          </a:p>
          <a:p>
            <a:r>
              <a:rPr lang="tr-TR" sz="2400" dirty="0" smtClean="0"/>
              <a:t>CHESS </a:t>
            </a:r>
            <a:r>
              <a:rPr lang="tr-TR" sz="2400" dirty="0" err="1" smtClean="0"/>
              <a:t>chip</a:t>
            </a:r>
            <a:r>
              <a:rPr lang="tr-TR" sz="2400" dirty="0" smtClean="0"/>
              <a:t> </a:t>
            </a:r>
            <a:r>
              <a:rPr lang="tr-TR" sz="2400" dirty="0" err="1" smtClean="0"/>
              <a:t>Biased</a:t>
            </a:r>
            <a:r>
              <a:rPr lang="tr-TR" sz="2400" dirty="0" smtClean="0"/>
              <a:t> at 110V </a:t>
            </a:r>
          </a:p>
          <a:p>
            <a:endParaRPr lang="tr-TR" sz="2400" dirty="0" smtClean="0"/>
          </a:p>
          <a:p>
            <a:r>
              <a:rPr lang="tr-TR" sz="2400" dirty="0"/>
              <a:t> 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9805"/>
            <a:ext cx="4606738" cy="3471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27" y="3836929"/>
            <a:ext cx="2337563" cy="174849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30662" y="4546967"/>
            <a:ext cx="3716165" cy="327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07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14" y="15201"/>
            <a:ext cx="886944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Reminder of active array in CHESS1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01" y="877566"/>
            <a:ext cx="8229600" cy="4525963"/>
          </a:xfrm>
        </p:spPr>
        <p:txBody>
          <a:bodyPr/>
          <a:lstStyle/>
          <a:p>
            <a:r>
              <a:rPr lang="en-US" dirty="0" smtClean="0"/>
              <a:t>Active array APA08 is used</a:t>
            </a:r>
          </a:p>
          <a:p>
            <a:r>
              <a:rPr lang="en-US" dirty="0" smtClean="0"/>
              <a:t>Channel 7,8 is connected for readout</a:t>
            </a:r>
          </a:p>
          <a:p>
            <a:r>
              <a:rPr lang="en-US" dirty="0" smtClean="0"/>
              <a:t>Self trigger </a:t>
            </a:r>
          </a:p>
          <a:p>
            <a:pPr lvl="1"/>
            <a:r>
              <a:rPr lang="en-US" dirty="0" smtClean="0"/>
              <a:t>Trigger on pixel 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9037"/>
            <a:ext cx="8563901" cy="2558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759" y="2105118"/>
            <a:ext cx="3436041" cy="18639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0229" y="3140548"/>
            <a:ext cx="2608182" cy="24134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4560" y="4145257"/>
            <a:ext cx="478337" cy="71576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Pulse shape in charge sharing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8" y="1357139"/>
            <a:ext cx="7777842" cy="499921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118453" y="3178250"/>
            <a:ext cx="4091686" cy="1975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050178" y="2840963"/>
            <a:ext cx="1697718" cy="350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35503" y="2485499"/>
            <a:ext cx="54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40782" y="2822565"/>
            <a:ext cx="54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7389" y="6171684"/>
            <a:ext cx="931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7708" y="1077640"/>
            <a:ext cx="112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Output(V)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Pulse shape in </a:t>
            </a:r>
            <a:r>
              <a:rPr lang="en-US" dirty="0" smtClean="0"/>
              <a:t>usual case </a:t>
            </a:r>
            <a:br>
              <a:rPr lang="en-US" dirty="0" smtClean="0"/>
            </a:br>
            <a:r>
              <a:rPr lang="en-US" dirty="0" smtClean="0"/>
              <a:t>without charge sharing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23" y="1878522"/>
            <a:ext cx="6518457" cy="424764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691982" y="2840963"/>
            <a:ext cx="1697718" cy="350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507357" y="3437687"/>
            <a:ext cx="4091686" cy="1975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35503" y="2485499"/>
            <a:ext cx="54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40782" y="2822565"/>
            <a:ext cx="54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7389" y="6171684"/>
            <a:ext cx="931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2089" y="1446972"/>
            <a:ext cx="112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Output(V)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6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70" y="1257200"/>
            <a:ext cx="7450730" cy="5389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556" y="1072534"/>
            <a:ext cx="187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Ch1 amplitude (V)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98375" y="6428030"/>
            <a:ext cx="187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Ch2 amplitude (V)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 in signal amplitude between two pixel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567216" y="2689947"/>
            <a:ext cx="3850824" cy="2730911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89651" y="204273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Charge sharing events 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2"/>
          </p:cNvCxnSpPr>
          <p:nvPr/>
        </p:nvCxnSpPr>
        <p:spPr>
          <a:xfrm flipH="1">
            <a:off x="5557753" y="2412065"/>
            <a:ext cx="662977" cy="428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7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93" y="1600200"/>
            <a:ext cx="8910407" cy="4525963"/>
          </a:xfrm>
        </p:spPr>
        <p:txBody>
          <a:bodyPr/>
          <a:lstStyle/>
          <a:p>
            <a:r>
              <a:rPr lang="en-US" dirty="0" smtClean="0"/>
              <a:t>observe significant signal from active pixel  in beta source test  </a:t>
            </a:r>
          </a:p>
          <a:p>
            <a:r>
              <a:rPr lang="en-US" dirty="0" smtClean="0"/>
              <a:t>Next step :</a:t>
            </a:r>
          </a:p>
          <a:p>
            <a:pPr lvl="1"/>
            <a:r>
              <a:rPr lang="en-US" dirty="0" smtClean="0"/>
              <a:t>Quantify the landau peak position of MIP in beta test</a:t>
            </a:r>
          </a:p>
          <a:p>
            <a:pPr lvl="1"/>
            <a:r>
              <a:rPr lang="en-US" dirty="0" smtClean="0"/>
              <a:t>Quantify the fraction of charge sharing between pixels</a:t>
            </a:r>
          </a:p>
          <a:p>
            <a:pPr lvl="1"/>
            <a:r>
              <a:rPr lang="en-US" dirty="0" smtClean="0"/>
              <a:t>Reduce the readout noise by optimizing the built-in amplifier configuration.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43B-9DD5-8F42-B3CF-564C214189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0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189</Words>
  <Application>Microsoft Macintosh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Beta test of CHESS1 chip</vt:lpstr>
      <vt:lpstr>Beta test setup </vt:lpstr>
      <vt:lpstr>Reminder of active array in CHESS1 chip</vt:lpstr>
      <vt:lpstr>Pulse shape in charge sharing case</vt:lpstr>
      <vt:lpstr>Pulse shape in usual case  without charge sharing </vt:lpstr>
      <vt:lpstr>Correlation in signal amplitude between two pixel </vt:lpstr>
      <vt:lpstr>Summary </vt:lpstr>
    </vt:vector>
  </TitlesOfParts>
  <Company>University of Oxford (GB)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Zhijun Liang</dc:creator>
  <cp:lastModifiedBy>Zhijun Liang</cp:lastModifiedBy>
  <cp:revision>9</cp:revision>
  <dcterms:created xsi:type="dcterms:W3CDTF">2015-08-14T17:53:59Z</dcterms:created>
  <dcterms:modified xsi:type="dcterms:W3CDTF">2015-08-18T15:19:00Z</dcterms:modified>
</cp:coreProperties>
</file>