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336" r:id="rId2"/>
    <p:sldId id="446" r:id="rId3"/>
    <p:sldId id="461" r:id="rId4"/>
    <p:sldId id="438" r:id="rId5"/>
    <p:sldId id="439" r:id="rId6"/>
    <p:sldId id="437" r:id="rId7"/>
    <p:sldId id="441" r:id="rId8"/>
    <p:sldId id="442" r:id="rId9"/>
    <p:sldId id="426" r:id="rId10"/>
    <p:sldId id="474" r:id="rId11"/>
    <p:sldId id="443" r:id="rId12"/>
    <p:sldId id="472" r:id="rId13"/>
    <p:sldId id="473" r:id="rId14"/>
    <p:sldId id="444" r:id="rId15"/>
    <p:sldId id="425" r:id="rId16"/>
    <p:sldId id="434" r:id="rId17"/>
    <p:sldId id="428" r:id="rId18"/>
    <p:sldId id="432" r:id="rId19"/>
    <p:sldId id="433" r:id="rId20"/>
    <p:sldId id="431" r:id="rId21"/>
    <p:sldId id="435" r:id="rId22"/>
    <p:sldId id="436" r:id="rId23"/>
    <p:sldId id="468" r:id="rId24"/>
    <p:sldId id="469" r:id="rId25"/>
    <p:sldId id="475" r:id="rId26"/>
    <p:sldId id="476" r:id="rId27"/>
    <p:sldId id="477" r:id="rId28"/>
    <p:sldId id="478" r:id="rId29"/>
    <p:sldId id="453" r:id="rId30"/>
    <p:sldId id="454" r:id="rId31"/>
    <p:sldId id="455" r:id="rId32"/>
    <p:sldId id="460" r:id="rId33"/>
    <p:sldId id="470" r:id="rId34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8C93"/>
    <a:srgbClr val="89A4A7"/>
    <a:srgbClr val="A5F9DF"/>
    <a:srgbClr val="D0D0F0"/>
    <a:srgbClr val="F7B2A7"/>
    <a:srgbClr val="CB419D"/>
    <a:srgbClr val="3C8A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0401" autoAdjust="0"/>
  </p:normalViewPr>
  <p:slideViewPr>
    <p:cSldViewPr>
      <p:cViewPr varScale="1">
        <p:scale>
          <a:sx n="100" d="100"/>
          <a:sy n="100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1FCCF-E4E4-4E0F-B6D8-4B40A9E9C49B}" type="datetimeFigureOut">
              <a:rPr lang="en-GB" smtClean="0"/>
              <a:t>18/08/2015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80F0E-19BB-40F6-9041-E841FCDD6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594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9313" cy="497525"/>
          </a:xfrm>
          <a:prstGeom prst="rect">
            <a:avLst/>
          </a:prstGeom>
        </p:spPr>
        <p:txBody>
          <a:bodyPr vert="horz" lIns="92319" tIns="46160" rIns="92319" bIns="4616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694" y="1"/>
            <a:ext cx="2949313" cy="497525"/>
          </a:xfrm>
          <a:prstGeom prst="rect">
            <a:avLst/>
          </a:prstGeom>
        </p:spPr>
        <p:txBody>
          <a:bodyPr vert="horz" lIns="92319" tIns="46160" rIns="92319" bIns="4616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C0DB349-4C21-4F3F-861D-776ADBFDE5FB}" type="datetimeFigureOut">
              <a:rPr lang="en-US"/>
              <a:pPr>
                <a:defRPr/>
              </a:pPr>
              <a:t>8/18/2015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19" tIns="46160" rIns="92319" bIns="4616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41" y="4724088"/>
            <a:ext cx="5445134" cy="4474525"/>
          </a:xfrm>
          <a:prstGeom prst="rect">
            <a:avLst/>
          </a:prstGeom>
        </p:spPr>
        <p:txBody>
          <a:bodyPr vert="horz" lIns="92319" tIns="46160" rIns="92319" bIns="4616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44976"/>
            <a:ext cx="2949313" cy="497525"/>
          </a:xfrm>
          <a:prstGeom prst="rect">
            <a:avLst/>
          </a:prstGeom>
        </p:spPr>
        <p:txBody>
          <a:bodyPr vert="horz" lIns="92319" tIns="46160" rIns="92319" bIns="4616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694" y="9444976"/>
            <a:ext cx="2949313" cy="497525"/>
          </a:xfrm>
          <a:prstGeom prst="rect">
            <a:avLst/>
          </a:prstGeom>
        </p:spPr>
        <p:txBody>
          <a:bodyPr vert="horz" lIns="92319" tIns="46160" rIns="92319" bIns="4616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529B5FC-51E6-4978-9FFC-16B924CB95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087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7910" y="9446576"/>
            <a:ext cx="2947705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54" tIns="47828" rIns="95654" bIns="47828" anchor="b"/>
          <a:lstStyle/>
          <a:p>
            <a:pPr algn="r" defTabSz="955259"/>
            <a:fld id="{37F1345A-37CA-4D96-B32F-6E8120027F3F}" type="slidenum">
              <a:rPr lang="en-US" sz="1200"/>
              <a:pPr algn="r" defTabSz="955259"/>
              <a:t>1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7913" y="858838"/>
            <a:ext cx="4656137" cy="34940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596" y="4738486"/>
            <a:ext cx="4988424" cy="4277755"/>
          </a:xfrm>
          <a:noFill/>
        </p:spPr>
        <p:txBody>
          <a:bodyPr wrap="square" lIns="90295" tIns="45147" rIns="90295" bIns="45147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7910" y="9446576"/>
            <a:ext cx="2947705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54" tIns="47828" rIns="95654" bIns="47828" anchor="b"/>
          <a:lstStyle/>
          <a:p>
            <a:pPr algn="r" defTabSz="955259"/>
            <a:fld id="{37F1345A-37CA-4D96-B32F-6E8120027F3F}" type="slidenum">
              <a:rPr lang="en-US" sz="1200">
                <a:solidFill>
                  <a:prstClr val="black"/>
                </a:solidFill>
              </a:rPr>
              <a:pPr algn="r" defTabSz="955259"/>
              <a:t>28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7913" y="858838"/>
            <a:ext cx="4656137" cy="34940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596" y="4738486"/>
            <a:ext cx="4988424" cy="4277755"/>
          </a:xfrm>
          <a:noFill/>
        </p:spPr>
        <p:txBody>
          <a:bodyPr wrap="square" lIns="90295" tIns="45147" rIns="90295" bIns="45147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7910" y="9446576"/>
            <a:ext cx="2947705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54" tIns="47828" rIns="95654" bIns="47828" anchor="b"/>
          <a:lstStyle/>
          <a:p>
            <a:pPr algn="r" defTabSz="955259"/>
            <a:fld id="{37F1345A-37CA-4D96-B32F-6E8120027F3F}" type="slidenum">
              <a:rPr lang="en-US" sz="1200"/>
              <a:pPr algn="r" defTabSz="955259"/>
              <a:t>29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7913" y="858838"/>
            <a:ext cx="4656137" cy="34940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596" y="4738486"/>
            <a:ext cx="4988424" cy="4277755"/>
          </a:xfrm>
          <a:noFill/>
        </p:spPr>
        <p:txBody>
          <a:bodyPr wrap="square" lIns="90295" tIns="45147" rIns="90295" bIns="45147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7910" y="9446576"/>
            <a:ext cx="2947705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54" tIns="47828" rIns="95654" bIns="47828" anchor="b"/>
          <a:lstStyle/>
          <a:p>
            <a:pPr algn="r" defTabSz="955259"/>
            <a:fld id="{37F1345A-37CA-4D96-B32F-6E8120027F3F}" type="slidenum">
              <a:rPr lang="en-US" sz="1200"/>
              <a:pPr algn="r" defTabSz="955259"/>
              <a:t>30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7913" y="858838"/>
            <a:ext cx="4656137" cy="34940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596" y="4738486"/>
            <a:ext cx="4988424" cy="4277755"/>
          </a:xfrm>
          <a:noFill/>
        </p:spPr>
        <p:txBody>
          <a:bodyPr wrap="square" lIns="90295" tIns="45147" rIns="90295" bIns="45147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7910" y="9446576"/>
            <a:ext cx="2947705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54" tIns="47828" rIns="95654" bIns="47828" anchor="b"/>
          <a:lstStyle/>
          <a:p>
            <a:pPr algn="r" defTabSz="955259"/>
            <a:fld id="{37F1345A-37CA-4D96-B32F-6E8120027F3F}" type="slidenum">
              <a:rPr lang="en-US" sz="1200"/>
              <a:pPr algn="r" defTabSz="955259"/>
              <a:t>31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7913" y="858838"/>
            <a:ext cx="4656137" cy="34940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596" y="4738486"/>
            <a:ext cx="4988424" cy="4277755"/>
          </a:xfrm>
          <a:noFill/>
        </p:spPr>
        <p:txBody>
          <a:bodyPr wrap="square" lIns="90295" tIns="45147" rIns="90295" bIns="45147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8" y="-26988"/>
            <a:ext cx="9144001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3357563" y="0"/>
            <a:ext cx="5715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2000" b="1" dirty="0">
                <a:solidFill>
                  <a:srgbClr val="FFFFFF"/>
                </a:solidFill>
                <a:latin typeface="Palatino Linotype" pitchFamily="18" charset="0"/>
              </a:rPr>
              <a:t>2009 International Image Sensor Workshop IISW, 26-28 June 2009</a:t>
            </a:r>
          </a:p>
          <a:p>
            <a:pPr algn="r">
              <a:defRPr/>
            </a:pPr>
            <a:r>
              <a:rPr lang="en-GB" sz="2000" b="1" dirty="0">
                <a:solidFill>
                  <a:srgbClr val="FFFFFF"/>
                </a:solidFill>
                <a:latin typeface="Palatino Linotype" pitchFamily="18" charset="0"/>
              </a:rPr>
              <a:t>Bergen, Norway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549275"/>
            <a:ext cx="2057400" cy="5616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549275"/>
            <a:ext cx="6019800" cy="5616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B5789-1106-4C98-B769-5771DAA9C5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844675"/>
            <a:ext cx="4038600" cy="4321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844675"/>
            <a:ext cx="4038600" cy="4321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25D9E-ECFA-45CA-9F0F-7CE7EB91F4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8313" y="1844675"/>
            <a:ext cx="4038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9313" y="1844675"/>
            <a:ext cx="4038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8313" y="4081463"/>
            <a:ext cx="8229600" cy="2084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A049F-EE89-4AD3-873E-0108F0F74A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extBox 7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844675"/>
            <a:ext cx="4038600" cy="4321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9313" y="1844675"/>
            <a:ext cx="4038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9313" y="4081463"/>
            <a:ext cx="4038600" cy="2084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9AADB-EECE-4473-BB5A-D2E88F1CAC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extBox 7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844675"/>
            <a:ext cx="8229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3" y="4081463"/>
            <a:ext cx="8229600" cy="2084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F2453-3066-48FF-8207-6054B2EAB1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4675"/>
            <a:ext cx="8229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3" y="4081463"/>
            <a:ext cx="8229600" cy="2084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B9A8A-CE98-4628-9919-54B0343ACE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86580-90BC-4AA9-BC41-0158A39435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51FA2-D0BD-40A5-81B5-91E037F9BB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4675"/>
            <a:ext cx="403860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844675"/>
            <a:ext cx="403860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AA824-E039-4C1F-85FA-B505F23F47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65968-166C-4BB5-BFD7-E05CCA8DA9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E55E7-2BA5-444E-8664-619897537C6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0FFE3-DEA4-482D-96CB-B03EC34430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485A2-529F-4FED-8F4B-A268CC8CBD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240D1-BE80-4DB2-ADF9-0EE2F6C03E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Picture1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-1588" y="-26988"/>
            <a:ext cx="9144001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0"/>
            <a:ext cx="9636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AEC9AF87-4501-43B5-A3CE-0C2358C0CD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844675"/>
            <a:ext cx="822960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>
            <a:off x="-9525" y="6826250"/>
            <a:ext cx="9144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  <p:sldLayoutId id="2147483927" r:id="rId13"/>
    <p:sldLayoutId id="2147483928" r:id="rId14"/>
    <p:sldLayoutId id="2147483929" r:id="rId15"/>
    <p:sldLayoutId id="2147483930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Lucida San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Lucida Sans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Lucida Sans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Lucida Sans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Lucida Sans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 txBox="1">
            <a:spLocks noChangeArrowheads="1"/>
          </p:cNvSpPr>
          <p:nvPr/>
        </p:nvSpPr>
        <p:spPr bwMode="auto">
          <a:xfrm>
            <a:off x="971600" y="1556792"/>
            <a:ext cx="748883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HR-CHESS2 update</a:t>
            </a:r>
            <a:endParaRPr lang="en-US" sz="4400" b="1" kern="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800" b="1" kern="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D. Das, STFC-RAL, UK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18/08/2015</a:t>
            </a:r>
            <a:endParaRPr lang="en-US" b="1" kern="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60032" y="188640"/>
            <a:ext cx="4176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ATLAS CMOS Strip</a:t>
            </a:r>
          </a:p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Regular meeting </a:t>
            </a:r>
          </a:p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18/08/2015</a:t>
            </a:r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n-GB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4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Comparator </a:t>
            </a:r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schematic</a:t>
            </a:r>
          </a:p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We liked!</a:t>
            </a:r>
            <a:endParaRPr lang="en-GB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582" y="1340768"/>
            <a:ext cx="6192687" cy="486750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07704" y="5661248"/>
            <a:ext cx="60347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Same as HV-CHESS, see </a:t>
            </a:r>
            <a:r>
              <a:rPr lang="en-GB" dirty="0" err="1" smtClean="0"/>
              <a:t>Herve’s</a:t>
            </a:r>
            <a:r>
              <a:rPr lang="en-GB" dirty="0" smtClean="0"/>
              <a:t> review presentation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Meets time-walk requirements of &lt;16ns, see later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Power Consumption &lt; </a:t>
            </a:r>
            <a:r>
              <a:rPr lang="en-GB" dirty="0" smtClean="0"/>
              <a:t>15µW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541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4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Front-end (periphery) logic schematic</a:t>
            </a:r>
            <a:endParaRPr lang="en-GB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18" y="1484784"/>
            <a:ext cx="8476446" cy="51125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48583" y="2564904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EDGE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011728" y="5776689"/>
            <a:ext cx="652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FLAG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46304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4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Edge Detector</a:t>
            </a:r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</a:p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schematic</a:t>
            </a:r>
            <a:endParaRPr lang="en-GB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41586"/>
            <a:ext cx="8925118" cy="471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17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4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FLAG Logic </a:t>
            </a:r>
          </a:p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schematic</a:t>
            </a:r>
            <a:endParaRPr lang="en-GB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198" y="1268643"/>
            <a:ext cx="5399082" cy="54727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20956" y="6237312"/>
            <a:ext cx="4504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Same as HV-CHESS, see </a:t>
            </a:r>
            <a:r>
              <a:rPr lang="en-GB" sz="1400" dirty="0" err="1" smtClean="0"/>
              <a:t>Herve’s</a:t>
            </a:r>
            <a:r>
              <a:rPr lang="en-GB" sz="1400" dirty="0" smtClean="0"/>
              <a:t> review presentation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02898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4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Complete column schematic</a:t>
            </a:r>
            <a:endParaRPr lang="en-GB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517" y="1268760"/>
            <a:ext cx="6432827" cy="534280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09895" y="1744241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REG 1</a:t>
            </a:r>
          </a:p>
          <a:p>
            <a:pPr algn="ctr"/>
            <a:r>
              <a:rPr lang="en-GB" dirty="0" smtClean="0"/>
              <a:t>7-bit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515203" y="3136776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REG 2</a:t>
            </a:r>
          </a:p>
          <a:p>
            <a:pPr algn="ctr"/>
            <a:r>
              <a:rPr lang="en-GB" dirty="0" smtClean="0"/>
              <a:t>7-bit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086546" y="3131676"/>
            <a:ext cx="2413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 column of front-end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717382" y="2228671"/>
            <a:ext cx="24117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5-bit pixel address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1-bit FLAG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1-bit to indicate strip was hit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652120" y="5805264"/>
            <a:ext cx="33650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 need two 7-bit registers</a:t>
            </a:r>
          </a:p>
          <a:p>
            <a:r>
              <a:rPr lang="en-GB" dirty="0" smtClean="0"/>
              <a:t>to hold data from 2 successive </a:t>
            </a:r>
          </a:p>
          <a:p>
            <a:r>
              <a:rPr lang="en-GB" dirty="0" smtClean="0"/>
              <a:t>bunch crossings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3235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Pre-Amplifier Spec Achieved</a:t>
            </a:r>
            <a:endParaRPr lang="en-GB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Slide Number Placeholder 22"/>
          <p:cNvSpPr txBox="1">
            <a:spLocks/>
          </p:cNvSpPr>
          <p:nvPr/>
        </p:nvSpPr>
        <p:spPr bwMode="auto">
          <a:xfrm>
            <a:off x="0" y="-27384"/>
            <a:ext cx="683568" cy="376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BA0FC6D6-D277-4E79-A98D-018468621360}" type="slidenum">
              <a:rPr lang="en-GB" sz="1200" b="1" smtClean="0">
                <a:solidFill>
                  <a:schemeClr val="bg1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pPr>
                <a:defRPr/>
              </a:pPr>
              <a:t>15</a:t>
            </a:fld>
            <a:endParaRPr lang="en-GB" sz="1200" b="1" dirty="0" smtClean="0">
              <a:solidFill>
                <a:schemeClr val="bg1"/>
              </a:solidFill>
              <a:latin typeface="Lucida Sans" panose="020B0602030504020204" pitchFamily="34" charset="0"/>
              <a:cs typeface="Lucida Sans" panose="020B0602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89523" y="3375382"/>
            <a:ext cx="16193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chemeClr val="bg1"/>
                </a:solidFill>
              </a:rPr>
              <a:t>Leakage Compensation</a:t>
            </a:r>
            <a:endParaRPr lang="en-GB" sz="10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80448" y="4437112"/>
            <a:ext cx="1191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chemeClr val="bg1"/>
                </a:solidFill>
              </a:rPr>
              <a:t>Active Feedback</a:t>
            </a:r>
            <a:endParaRPr lang="en-GB" sz="10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064848"/>
              </p:ext>
            </p:extLst>
          </p:nvPr>
        </p:nvGraphicFramePr>
        <p:xfrm>
          <a:off x="443636" y="1700808"/>
          <a:ext cx="8562128" cy="4060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5345"/>
                <a:gridCol w="864096"/>
                <a:gridCol w="936104"/>
                <a:gridCol w="1080120"/>
                <a:gridCol w="1080120"/>
                <a:gridCol w="1152128"/>
                <a:gridCol w="1008112"/>
                <a:gridCol w="936103"/>
              </a:tblGrid>
              <a:tr h="43238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FAST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SLOW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FS</a:t>
                      </a:r>
                      <a:endParaRPr lang="en-GB" dirty="0"/>
                    </a:p>
                  </a:txBody>
                  <a:tcPr/>
                </a:tc>
              </a:tr>
              <a:tr h="432386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CG [µV/e]</a:t>
                      </a:r>
                    </a:p>
                    <a:p>
                      <a:r>
                        <a:rPr lang="en-GB" sz="1400" dirty="0" smtClean="0"/>
                        <a:t>@1000e-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52.31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63.79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57.24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52.31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63.79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55.89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57.24</a:t>
                      </a:r>
                      <a:endParaRPr lang="en-GB" sz="1400" dirty="0"/>
                    </a:p>
                  </a:txBody>
                  <a:tcPr/>
                </a:tc>
              </a:tr>
              <a:tr h="746311"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Trise</a:t>
                      </a:r>
                      <a:r>
                        <a:rPr lang="en-GB" sz="1400" dirty="0" smtClean="0"/>
                        <a:t> [ns]</a:t>
                      </a:r>
                    </a:p>
                    <a:p>
                      <a:r>
                        <a:rPr lang="en-GB" sz="1400" dirty="0" smtClean="0"/>
                        <a:t>(10% to 90%)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9.8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16.03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11.95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9.8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16.03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13.13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11.95</a:t>
                      </a:r>
                      <a:endParaRPr lang="en-GB" sz="1400" dirty="0"/>
                    </a:p>
                  </a:txBody>
                  <a:tcPr/>
                </a:tc>
              </a:tr>
              <a:tr h="746311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Noise [e-]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47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47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50</a:t>
                      </a:r>
                      <a:endParaRPr lang="en-GB" sz="1400" dirty="0"/>
                    </a:p>
                  </a:txBody>
                  <a:tcPr/>
                </a:tc>
              </a:tr>
              <a:tr h="666942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Phase</a:t>
                      </a:r>
                      <a:r>
                        <a:rPr lang="en-GB" sz="1400" baseline="0" dirty="0" smtClean="0"/>
                        <a:t> Margin [º]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70.01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74.42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70.76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70.01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73.31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74.42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70.76</a:t>
                      </a:r>
                      <a:endParaRPr lang="en-GB" sz="1400" dirty="0"/>
                    </a:p>
                  </a:txBody>
                  <a:tcPr/>
                </a:tc>
              </a:tr>
              <a:tr h="432386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Open Loop</a:t>
                      </a:r>
                    </a:p>
                    <a:p>
                      <a:r>
                        <a:rPr lang="en-GB" sz="1400" dirty="0" smtClean="0"/>
                        <a:t>Gain [dB]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50.6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58.8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56.96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52.5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58.83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50.59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56.96</a:t>
                      </a:r>
                      <a:endParaRPr lang="en-GB" sz="1400" dirty="0"/>
                    </a:p>
                  </a:txBody>
                  <a:tcPr/>
                </a:tc>
              </a:tr>
              <a:tr h="432386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Power [µW]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13.44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19.71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16.647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19.71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13.44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15.381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16.648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35696" y="5818038"/>
            <a:ext cx="54104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Optimised design over all process corners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Leakage current tolerance up to 10nA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Overload recovery within 15usec for 1Me- signal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373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  <p:sp>
        <p:nvSpPr>
          <p:cNvPr id="4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err="1" smtClean="0">
                <a:solidFill>
                  <a:schemeClr val="bg1"/>
                </a:solidFill>
                <a:latin typeface="Calibri" pitchFamily="34" charset="0"/>
              </a:rPr>
              <a:t>Vout</a:t>
            </a:r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 vs Signal</a:t>
            </a:r>
          </a:p>
          <a:p>
            <a:pPr algn="r"/>
            <a:r>
              <a:rPr lang="en-GB" sz="3200" b="1" dirty="0">
                <a:solidFill>
                  <a:schemeClr val="bg1"/>
                </a:solidFill>
                <a:latin typeface="Calibri" pitchFamily="34" charset="0"/>
              </a:rPr>
              <a:t>(</a:t>
            </a:r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500e- </a:t>
            </a:r>
            <a:r>
              <a:rPr lang="en-GB" sz="3200" b="1" dirty="0">
                <a:solidFill>
                  <a:schemeClr val="bg1"/>
                </a:solidFill>
                <a:latin typeface="Calibri" pitchFamily="34" charset="0"/>
              </a:rPr>
              <a:t>to 5000e-)</a:t>
            </a:r>
            <a:endParaRPr lang="en-GB" sz="32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79" y="1412776"/>
            <a:ext cx="8495295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841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  <p:sp>
        <p:nvSpPr>
          <p:cNvPr id="4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Conversion Gain [</a:t>
            </a:r>
            <a:r>
              <a:rPr lang="en-GB" sz="3200" b="1" dirty="0" err="1" smtClean="0">
                <a:solidFill>
                  <a:schemeClr val="bg1"/>
                </a:solidFill>
                <a:latin typeface="Calibri" pitchFamily="34" charset="0"/>
              </a:rPr>
              <a:t>uV</a:t>
            </a:r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/e] vs Signal (50e- to 5000e-)</a:t>
            </a:r>
            <a:endParaRPr lang="en-GB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12776"/>
            <a:ext cx="8080943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9894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  <p:sp>
        <p:nvSpPr>
          <p:cNvPr id="4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err="1" smtClean="0">
                <a:solidFill>
                  <a:schemeClr val="bg1"/>
                </a:solidFill>
                <a:latin typeface="Calibri" pitchFamily="34" charset="0"/>
              </a:rPr>
              <a:t>Trise</a:t>
            </a:r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 vs Signal</a:t>
            </a:r>
          </a:p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(10% to 90%)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32372"/>
            <a:ext cx="8064896" cy="524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063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19</a:t>
            </a:fld>
            <a:endParaRPr lang="en-GB" dirty="0"/>
          </a:p>
        </p:txBody>
      </p:sp>
      <p:sp>
        <p:nvSpPr>
          <p:cNvPr id="4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err="1" smtClean="0">
                <a:solidFill>
                  <a:schemeClr val="bg1"/>
                </a:solidFill>
                <a:latin typeface="Calibri" pitchFamily="34" charset="0"/>
              </a:rPr>
              <a:t>Trise</a:t>
            </a:r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 vs Signal</a:t>
            </a:r>
          </a:p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(from baseline up to peak)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64" y="1484784"/>
            <a:ext cx="7668344" cy="498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41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860032" y="188640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Architecture Demo Chip</a:t>
            </a:r>
          </a:p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Block Diagram</a:t>
            </a:r>
            <a:endParaRPr lang="en-GB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991" y="1143794"/>
            <a:ext cx="3865251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3578746" y="4797152"/>
            <a:ext cx="1224136" cy="1872208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7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20</a:t>
            </a:fld>
            <a:endParaRPr lang="en-GB" dirty="0"/>
          </a:p>
        </p:txBody>
      </p:sp>
      <p:sp>
        <p:nvSpPr>
          <p:cNvPr id="4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Pre-amp Discharge Control </a:t>
            </a:r>
          </a:p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(5Ke-)</a:t>
            </a:r>
            <a:endParaRPr lang="en-GB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13" y="1412776"/>
            <a:ext cx="7909420" cy="48270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53418" y="6300028"/>
            <a:ext cx="6032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Changing </a:t>
            </a:r>
            <a:r>
              <a:rPr lang="en-GB" dirty="0" err="1" smtClean="0"/>
              <a:t>vPLoadFBPreAmp</a:t>
            </a:r>
            <a:r>
              <a:rPr lang="en-GB" dirty="0" smtClean="0"/>
              <a:t> by 100mV in steps of 25mV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5631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  <p:sp>
        <p:nvSpPr>
          <p:cNvPr id="4" name="AutoShape 14"/>
          <p:cNvSpPr>
            <a:spLocks noChangeAspect="1" noChangeArrowheads="1"/>
          </p:cNvSpPr>
          <p:nvPr/>
        </p:nvSpPr>
        <p:spPr bwMode="auto">
          <a:xfrm>
            <a:off x="3563888" y="0"/>
            <a:ext cx="542582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2400" b="1" dirty="0" err="1" smtClean="0">
                <a:solidFill>
                  <a:schemeClr val="bg1"/>
                </a:solidFill>
                <a:latin typeface="Calibri" pitchFamily="34" charset="0"/>
              </a:rPr>
              <a:t>Vout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 without leakage Compensation </a:t>
            </a:r>
          </a:p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(0.1pA to 10nA)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340768"/>
            <a:ext cx="7970245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3226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  <p:sp>
        <p:nvSpPr>
          <p:cNvPr id="4" name="AutoShape 14"/>
          <p:cNvSpPr>
            <a:spLocks noChangeAspect="1" noChangeArrowheads="1"/>
          </p:cNvSpPr>
          <p:nvPr/>
        </p:nvSpPr>
        <p:spPr bwMode="auto">
          <a:xfrm>
            <a:off x="3563888" y="0"/>
            <a:ext cx="542582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2400" b="1" dirty="0" err="1" smtClean="0">
                <a:solidFill>
                  <a:schemeClr val="bg1"/>
                </a:solidFill>
                <a:latin typeface="Calibri" pitchFamily="34" charset="0"/>
              </a:rPr>
              <a:t>Vout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 with leakage Compensation </a:t>
            </a:r>
          </a:p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(0.1pA to 10nA)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12776"/>
            <a:ext cx="7970246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6306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23</a:t>
            </a:fld>
            <a:endParaRPr lang="en-GB" dirty="0"/>
          </a:p>
        </p:txBody>
      </p:sp>
      <p:sp>
        <p:nvSpPr>
          <p:cNvPr id="4" name="AutoShape 14"/>
          <p:cNvSpPr>
            <a:spLocks noChangeAspect="1" noChangeArrowheads="1"/>
          </p:cNvSpPr>
          <p:nvPr/>
        </p:nvSpPr>
        <p:spPr bwMode="auto">
          <a:xfrm>
            <a:off x="3563888" y="0"/>
            <a:ext cx="542582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2400" b="1" dirty="0" err="1" smtClean="0">
                <a:solidFill>
                  <a:schemeClr val="bg1"/>
                </a:solidFill>
                <a:latin typeface="Calibri" pitchFamily="34" charset="0"/>
              </a:rPr>
              <a:t>Vout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 with leakage Compensation </a:t>
            </a:r>
          </a:p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@10nA leakage current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61695"/>
            <a:ext cx="7596336" cy="4941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943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24</a:t>
            </a:fld>
            <a:endParaRPr lang="en-GB" dirty="0"/>
          </a:p>
        </p:txBody>
      </p:sp>
      <p:sp>
        <p:nvSpPr>
          <p:cNvPr id="4" name="AutoShape 14"/>
          <p:cNvSpPr>
            <a:spLocks noChangeAspect="1" noChangeArrowheads="1"/>
          </p:cNvSpPr>
          <p:nvPr/>
        </p:nvSpPr>
        <p:spPr bwMode="auto">
          <a:xfrm>
            <a:off x="3563888" y="0"/>
            <a:ext cx="542582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Overload Recovery </a:t>
            </a:r>
          </a:p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@1Million e-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356023"/>
            <a:ext cx="7668344" cy="49881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31840" y="6346075"/>
            <a:ext cx="3344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Return to base line within 15µs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22626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25</a:t>
            </a:fld>
            <a:endParaRPr lang="en-GB" dirty="0"/>
          </a:p>
        </p:txBody>
      </p:sp>
      <p:sp>
        <p:nvSpPr>
          <p:cNvPr id="4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smtClean="0">
                <a:solidFill>
                  <a:srgbClr val="FFFFFF"/>
                </a:solidFill>
                <a:latin typeface="Calibri" pitchFamily="34" charset="0"/>
              </a:rPr>
              <a:t>Time-Walk</a:t>
            </a:r>
          </a:p>
          <a:p>
            <a:pPr algn="r"/>
            <a:r>
              <a:rPr lang="en-GB" sz="3200" b="1" dirty="0" smtClean="0">
                <a:solidFill>
                  <a:srgbClr val="FFFFFF"/>
                </a:solidFill>
                <a:latin typeface="Calibri" pitchFamily="34" charset="0"/>
              </a:rPr>
              <a:t>(Threshold @ 275e-</a:t>
            </a:r>
            <a:r>
              <a:rPr lang="en-GB" sz="3200" b="1" dirty="0">
                <a:solidFill>
                  <a:srgbClr val="FFFFFF"/>
                </a:solidFill>
                <a:latin typeface="Calibri" pitchFamily="34" charset="0"/>
              </a:rPr>
              <a:t>)</a:t>
            </a:r>
            <a:endParaRPr lang="en-GB" sz="3200" b="1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12776"/>
            <a:ext cx="8495294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3042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smtClean="0">
                <a:solidFill>
                  <a:srgbClr val="FFFFFF"/>
                </a:solidFill>
                <a:latin typeface="Calibri" pitchFamily="34" charset="0"/>
              </a:rPr>
              <a:t>Time-Walk vs Threshold</a:t>
            </a:r>
            <a:endParaRPr lang="en-GB" sz="32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" name="Slide Number Placeholder 22"/>
          <p:cNvSpPr txBox="1">
            <a:spLocks/>
          </p:cNvSpPr>
          <p:nvPr/>
        </p:nvSpPr>
        <p:spPr bwMode="auto">
          <a:xfrm>
            <a:off x="0" y="-27384"/>
            <a:ext cx="683568" cy="376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BA0FC6D6-D277-4E79-A98D-018468621360}" type="slidenum">
              <a:rPr lang="en-GB" sz="1200" b="1" smtClean="0">
                <a:latin typeface="Lucida Sans" panose="020B0602030504020204" pitchFamily="34" charset="0"/>
                <a:cs typeface="Lucida Sans" panose="020B0602030504020204" pitchFamily="34" charset="0"/>
              </a:rPr>
              <a:pPr>
                <a:defRPr/>
              </a:pPr>
              <a:t>26</a:t>
            </a:fld>
            <a:endParaRPr lang="en-GB" sz="1200" b="1" dirty="0" smtClean="0">
              <a:latin typeface="Lucida Sans" panose="020B0602030504020204" pitchFamily="34" charset="0"/>
              <a:cs typeface="Lucida Sans" panose="020B0602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89523" y="3375382"/>
            <a:ext cx="16193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rgbClr val="FFFFFF"/>
                </a:solidFill>
              </a:rPr>
              <a:t>Leakage Compensation</a:t>
            </a:r>
            <a:endParaRPr lang="en-GB" sz="1000" b="1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80448" y="4437112"/>
            <a:ext cx="1191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rgbClr val="FFFFFF"/>
                </a:solidFill>
              </a:rPr>
              <a:t>Active Feedback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618" y="2243653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89523" y="5373216"/>
            <a:ext cx="2800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</a:rPr>
              <a:t>Minimum Signal: 500 e-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Maximum Signal: 5000 e-</a:t>
            </a:r>
          </a:p>
        </p:txBody>
      </p:sp>
    </p:spTree>
    <p:extLst>
      <p:ext uri="{BB962C8B-B14F-4D97-AF65-F5344CB8AC3E}">
        <p14:creationId xmlns:p14="http://schemas.microsoft.com/office/powerpoint/2010/main" val="372733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smtClean="0">
                <a:solidFill>
                  <a:srgbClr val="FFFFFF"/>
                </a:solidFill>
                <a:latin typeface="Calibri" pitchFamily="34" charset="0"/>
              </a:rPr>
              <a:t>Top-Level Simulation</a:t>
            </a:r>
          </a:p>
        </p:txBody>
      </p:sp>
      <p:sp>
        <p:nvSpPr>
          <p:cNvPr id="7" name="Slide Number Placeholder 22"/>
          <p:cNvSpPr txBox="1">
            <a:spLocks/>
          </p:cNvSpPr>
          <p:nvPr/>
        </p:nvSpPr>
        <p:spPr bwMode="auto">
          <a:xfrm>
            <a:off x="0" y="-27384"/>
            <a:ext cx="683568" cy="376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BA0FC6D6-D277-4E79-A98D-018468621360}" type="slidenum">
              <a:rPr lang="en-GB" sz="1200" b="1" smtClean="0">
                <a:latin typeface="Lucida Sans" panose="020B0602030504020204" pitchFamily="34" charset="0"/>
                <a:cs typeface="Lucida Sans" panose="020B0602030504020204" pitchFamily="34" charset="0"/>
              </a:rPr>
              <a:pPr>
                <a:defRPr/>
              </a:pPr>
              <a:t>27</a:t>
            </a:fld>
            <a:endParaRPr lang="en-GB" sz="1200" b="1" dirty="0" smtClean="0">
              <a:latin typeface="Lucida Sans" panose="020B0602030504020204" pitchFamily="34" charset="0"/>
              <a:cs typeface="Lucida Sans" panose="020B0602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89523" y="3375382"/>
            <a:ext cx="16193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rgbClr val="FFFFFF"/>
                </a:solidFill>
              </a:rPr>
              <a:t>Leakage Compensation</a:t>
            </a:r>
            <a:endParaRPr lang="en-GB" sz="1000" b="1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80448" y="4437112"/>
            <a:ext cx="1191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rgbClr val="FFFFFF"/>
                </a:solidFill>
              </a:rPr>
              <a:t>Active Feedback</a:t>
            </a:r>
            <a:endParaRPr lang="en-GB" sz="1000" b="1" dirty="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19" y="2046838"/>
            <a:ext cx="8747161" cy="27643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2874451"/>
            <a:ext cx="27880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32x128 Segment Array</a:t>
            </a:r>
          </a:p>
          <a:p>
            <a:pPr algn="ctr"/>
            <a:r>
              <a:rPr lang="en-GB" dirty="0" smtClean="0"/>
              <a:t>+</a:t>
            </a:r>
          </a:p>
          <a:p>
            <a:pPr algn="ctr"/>
            <a:r>
              <a:rPr lang="en-GB" dirty="0" smtClean="0"/>
              <a:t>Discriminators</a:t>
            </a:r>
          </a:p>
          <a:p>
            <a:pPr algn="ctr"/>
            <a:r>
              <a:rPr lang="en-GB" dirty="0"/>
              <a:t>+</a:t>
            </a:r>
            <a:endParaRPr lang="en-GB" dirty="0" smtClean="0"/>
          </a:p>
          <a:p>
            <a:pPr algn="ctr"/>
            <a:r>
              <a:rPr lang="en-GB" dirty="0" smtClean="0"/>
              <a:t>HIT Encoding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796136" y="2882939"/>
            <a:ext cx="2788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STRIP Encoding</a:t>
            </a:r>
          </a:p>
          <a:p>
            <a:pPr algn="ctr"/>
            <a:r>
              <a:rPr lang="en-GB" sz="1600" dirty="0" smtClean="0"/>
              <a:t>+</a:t>
            </a:r>
          </a:p>
          <a:p>
            <a:pPr algn="ctr"/>
            <a:r>
              <a:rPr lang="en-GB" sz="1600" dirty="0" smtClean="0"/>
              <a:t>Data Output Block</a:t>
            </a:r>
          </a:p>
          <a:p>
            <a:pPr algn="ctr"/>
            <a:r>
              <a:rPr lang="en-GB" sz="1600" dirty="0"/>
              <a:t>+</a:t>
            </a:r>
            <a:endParaRPr lang="en-GB" sz="1600" dirty="0" smtClean="0"/>
          </a:p>
          <a:p>
            <a:pPr algn="ctr"/>
            <a:r>
              <a:rPr lang="en-GB" sz="1600" dirty="0" smtClean="0"/>
              <a:t>4-to-1 Mux</a:t>
            </a:r>
            <a:endParaRPr lang="en-GB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693393" y="5157192"/>
            <a:ext cx="244163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NOT Simulated in this block: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Calibration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Bias Generation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CONFIG REG/SPI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PLL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LVDS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22536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860032" y="188640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rgbClr val="FFFFFF"/>
                </a:solidFill>
                <a:latin typeface="Calibri" pitchFamily="34" charset="0"/>
              </a:rPr>
              <a:t>Strip Encoding and HIT Readout Block</a:t>
            </a:r>
          </a:p>
          <a:p>
            <a:pPr algn="r"/>
            <a:r>
              <a:rPr lang="en-GB" sz="2400" b="1" dirty="0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endParaRPr lang="en-GB" sz="24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29" y="1444622"/>
            <a:ext cx="8892480" cy="5330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8298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860032" y="188640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Top-Level Simulation</a:t>
            </a:r>
            <a:endParaRPr lang="en-GB" sz="24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n-GB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089716"/>
              </p:ext>
            </p:extLst>
          </p:nvPr>
        </p:nvGraphicFramePr>
        <p:xfrm>
          <a:off x="1691680" y="4450804"/>
          <a:ext cx="5486400" cy="7620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GB" sz="1100" b="0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GB" sz="1100" b="0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GB" sz="1100" b="0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GB" sz="1100" b="0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43608" y="1628800"/>
            <a:ext cx="676875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We simulated the </a:t>
            </a:r>
            <a:r>
              <a:rPr lang="en-GB" sz="1600" dirty="0" smtClean="0"/>
              <a:t>Top-Level schematic.</a:t>
            </a: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We simulate 3 Strips being hit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For each strip the last Segment/Pixel was hit</a:t>
            </a: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7-bit Strip address </a:t>
            </a:r>
            <a:r>
              <a:rPr lang="en-GB" sz="1600" dirty="0" err="1" smtClean="0"/>
              <a:t>Gray</a:t>
            </a:r>
            <a:r>
              <a:rPr lang="en-GB" sz="1600" dirty="0" smtClean="0"/>
              <a:t> coded.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Goal is to read out these </a:t>
            </a:r>
            <a:r>
              <a:rPr lang="en-GB" sz="1600" dirty="0" smtClean="0"/>
              <a:t>3 </a:t>
            </a:r>
            <a:r>
              <a:rPr lang="en-GB" sz="1600" dirty="0" smtClean="0"/>
              <a:t>hits and output their address inside 2 bunch crossing periods or 50 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Clock period used in simulation is 320 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The Hit addresses corresponding to each bunch crossing are then stored and readout through LVDS stages every 25 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Table below shows the Hit locations and corresponding 7-bit Strip address (</a:t>
            </a:r>
            <a:r>
              <a:rPr lang="en-GB" sz="1600" dirty="0" err="1" smtClean="0"/>
              <a:t>Gray</a:t>
            </a:r>
            <a:r>
              <a:rPr lang="en-GB" sz="1600" dirty="0" smtClean="0"/>
              <a:t> coded).</a:t>
            </a:r>
            <a:endParaRPr lang="en-GB" sz="16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549528"/>
              </p:ext>
            </p:extLst>
          </p:nvPr>
        </p:nvGraphicFramePr>
        <p:xfrm>
          <a:off x="2411760" y="5589240"/>
          <a:ext cx="3657600" cy="3810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Segment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17289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860032" y="188640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Technical Specifications</a:t>
            </a:r>
          </a:p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Summary</a:t>
            </a:r>
            <a:endParaRPr lang="en-GB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1484784"/>
            <a:ext cx="885698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28600" algn="l"/>
              </a:tabLst>
            </a:pPr>
            <a:r>
              <a:rPr lang="en-GB" dirty="0" smtClean="0">
                <a:latin typeface="Arial"/>
                <a:ea typeface="Times New Roman"/>
              </a:rPr>
              <a:t>Close to HR-CHESS spec (Physics requirements!)</a:t>
            </a:r>
          </a:p>
          <a:p>
            <a:pPr algn="ctr">
              <a:spcAft>
                <a:spcPts val="0"/>
              </a:spcAft>
              <a:tabLst>
                <a:tab pos="228600" algn="l"/>
              </a:tabLst>
            </a:pPr>
            <a:r>
              <a:rPr lang="en-GB" dirty="0" smtClean="0">
                <a:latin typeface="Arial"/>
                <a:ea typeface="Times New Roman"/>
              </a:rPr>
              <a:t>Specifications below for one block:</a:t>
            </a: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endParaRPr lang="en-GB" dirty="0" smtClean="0">
              <a:latin typeface="Arial"/>
              <a:ea typeface="Times New Roman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n-GB" dirty="0" smtClean="0">
                <a:latin typeface="Arial"/>
                <a:ea typeface="Times New Roman"/>
              </a:rPr>
              <a:t>Technology: TowerJazz 180 nm</a:t>
            </a: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n-GB" dirty="0" smtClean="0">
                <a:latin typeface="Arial"/>
                <a:ea typeface="Times New Roman"/>
              </a:rPr>
              <a:t>Voltage supply: 1.8/3.3V</a:t>
            </a: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n-GB" dirty="0" smtClean="0">
                <a:latin typeface="Arial"/>
                <a:ea typeface="Times New Roman"/>
              </a:rPr>
              <a:t>Wafers: Epitaxial</a:t>
            </a: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n-GB" dirty="0" smtClean="0">
                <a:latin typeface="Arial"/>
                <a:ea typeface="Times New Roman"/>
              </a:rPr>
              <a:t>Epi resistivity/thickness: up to 25um/up to &gt;1kOhm cm </a:t>
            </a:r>
            <a:r>
              <a:rPr lang="en-GB" baseline="30000" dirty="0">
                <a:latin typeface="Arial"/>
                <a:ea typeface="Times New Roman"/>
              </a:rPr>
              <a:t>*</a:t>
            </a:r>
            <a:endParaRPr lang="en-GB" dirty="0" smtClean="0">
              <a:latin typeface="Arial"/>
              <a:ea typeface="Times New Roman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n-GB" dirty="0" smtClean="0">
                <a:latin typeface="Arial"/>
                <a:ea typeface="Times New Roman"/>
              </a:rPr>
              <a:t>Segment size: 40umx800um (Segments could contain smaller pixels </a:t>
            </a:r>
            <a:r>
              <a:rPr lang="en-GB" baseline="30000" dirty="0">
                <a:latin typeface="Arial"/>
                <a:ea typeface="Times New Roman"/>
              </a:rPr>
              <a:t>*</a:t>
            </a:r>
            <a:r>
              <a:rPr lang="en-GB" dirty="0" smtClean="0">
                <a:latin typeface="Arial"/>
                <a:ea typeface="Times New Roman"/>
              </a:rPr>
              <a:t>)</a:t>
            </a: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n-GB" dirty="0" smtClean="0">
                <a:latin typeface="Arial"/>
                <a:ea typeface="Times New Roman"/>
              </a:rPr>
              <a:t>Number of strips: 128</a:t>
            </a: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n-GB" dirty="0" smtClean="0">
                <a:latin typeface="Arial"/>
                <a:ea typeface="Times New Roman"/>
              </a:rPr>
              <a:t>Number of segments per strip: 32</a:t>
            </a: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n-GB" dirty="0" smtClean="0">
                <a:latin typeface="Arial"/>
                <a:ea typeface="Times New Roman"/>
              </a:rPr>
              <a:t>Readout speed ≥ 320 Mbit/sec</a:t>
            </a: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n-GB" dirty="0" smtClean="0">
                <a:latin typeface="Arial"/>
                <a:ea typeface="Times New Roman"/>
              </a:rPr>
              <a:t>Output buffers: LVDS with adjustable bias current and CM level</a:t>
            </a: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n-GB" dirty="0" smtClean="0">
                <a:latin typeface="Arial"/>
                <a:ea typeface="Times New Roman"/>
              </a:rPr>
              <a:t>Maximum number of hits per strip: 1 + overflow flag</a:t>
            </a: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n-GB" dirty="0" smtClean="0">
                <a:latin typeface="Arial"/>
                <a:ea typeface="Times New Roman"/>
              </a:rPr>
              <a:t>Maximum number of hits in block: 8</a:t>
            </a: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n-GB" dirty="0" smtClean="0">
                <a:latin typeface="Arial"/>
                <a:ea typeface="Times New Roman"/>
              </a:rPr>
              <a:t>Size of data output per strip: 13 bits</a:t>
            </a: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n-GB" dirty="0" smtClean="0">
                <a:latin typeface="Arial"/>
                <a:ea typeface="Times New Roman"/>
              </a:rPr>
              <a:t>Format of data output: 5 (segment) + 1 (segment overflow flag) + 7 (strip address) bits</a:t>
            </a: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n-GB" baseline="30000" dirty="0" smtClean="0">
                <a:latin typeface="Arial"/>
                <a:ea typeface="Times New Roman"/>
              </a:rPr>
              <a:t>*</a:t>
            </a:r>
            <a:r>
              <a:rPr lang="en-GB" dirty="0" smtClean="0">
                <a:latin typeface="Arial"/>
                <a:ea typeface="Times New Roman"/>
              </a:rPr>
              <a:t> </a:t>
            </a:r>
            <a:r>
              <a:rPr lang="en-GB" sz="1200" dirty="0" smtClean="0">
                <a:latin typeface="Arial"/>
                <a:ea typeface="Times New Roman"/>
              </a:rPr>
              <a:t>pending </a:t>
            </a:r>
            <a:r>
              <a:rPr lang="en-GB" sz="1200" dirty="0">
                <a:latin typeface="Arial"/>
                <a:ea typeface="Times New Roman"/>
              </a:rPr>
              <a:t>results from HR-CHESS1</a:t>
            </a:r>
            <a:endParaRPr lang="en-GB" sz="1200" dirty="0" smtClean="0"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8726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860032" y="188640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Strip HIT Detect &amp; Address 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Output</a:t>
            </a:r>
            <a:endParaRPr lang="en-GB" sz="24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n-GB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45" y="1398234"/>
            <a:ext cx="8338004" cy="4977761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976854" y="6280745"/>
            <a:ext cx="2061102" cy="532631"/>
            <a:chOff x="2710619" y="6246837"/>
            <a:chExt cx="2061102" cy="532631"/>
          </a:xfrm>
        </p:grpSpPr>
        <p:sp>
          <p:nvSpPr>
            <p:cNvPr id="4" name="TextBox 3"/>
            <p:cNvSpPr txBox="1"/>
            <p:nvPr/>
          </p:nvSpPr>
          <p:spPr>
            <a:xfrm>
              <a:off x="2710619" y="6410136"/>
              <a:ext cx="20611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 smtClean="0"/>
                <a:t>       Strip:</a:t>
              </a:r>
              <a:r>
                <a:rPr lang="en-GB" b="1" dirty="0" smtClean="0"/>
                <a:t> </a:t>
              </a:r>
              <a:r>
                <a:rPr lang="en-GB" sz="1400" b="1" dirty="0" smtClean="0"/>
                <a:t>0   </a:t>
              </a:r>
              <a:r>
                <a:rPr lang="en-GB" sz="1400" b="1" dirty="0" smtClean="0"/>
                <a:t>4    9</a:t>
              </a:r>
              <a:endParaRPr lang="en-GB" sz="1400" b="1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3728256" y="6246837"/>
              <a:ext cx="0" cy="18243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3972855" y="6246837"/>
              <a:ext cx="0" cy="18243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4255393" y="6246837"/>
              <a:ext cx="0" cy="18243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165447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860032" y="188640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Output to LVDS</a:t>
            </a:r>
            <a:endParaRPr lang="en-GB" sz="24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n-GB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8208912" cy="4900693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5436096" y="6237312"/>
            <a:ext cx="2448272" cy="492186"/>
            <a:chOff x="5436096" y="6237312"/>
            <a:chExt cx="2448272" cy="492186"/>
          </a:xfrm>
        </p:grpSpPr>
        <p:sp>
          <p:nvSpPr>
            <p:cNvPr id="18" name="TextBox 17"/>
            <p:cNvSpPr txBox="1"/>
            <p:nvPr/>
          </p:nvSpPr>
          <p:spPr>
            <a:xfrm>
              <a:off x="5436096" y="6360166"/>
              <a:ext cx="24482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 smtClean="0"/>
                <a:t>  </a:t>
              </a:r>
              <a:r>
                <a:rPr lang="en-GB" sz="1400" b="1" dirty="0" smtClean="0"/>
                <a:t>Strip</a:t>
              </a:r>
              <a:r>
                <a:rPr lang="en-GB" sz="1400" b="1" dirty="0" smtClean="0"/>
                <a:t>:</a:t>
              </a:r>
              <a:r>
                <a:rPr lang="en-GB" b="1" dirty="0" smtClean="0"/>
                <a:t> </a:t>
              </a:r>
              <a:r>
                <a:rPr lang="en-GB" sz="1400" b="1" dirty="0" smtClean="0"/>
                <a:t>0            4           9</a:t>
              </a:r>
              <a:endParaRPr lang="en-GB" sz="1400" b="1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V="1">
              <a:off x="6222048" y="6237312"/>
              <a:ext cx="0" cy="18243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6910325" y="6237312"/>
              <a:ext cx="0" cy="18243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7533853" y="6237312"/>
              <a:ext cx="0" cy="18243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915306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32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860032" y="188640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Where we are, current status</a:t>
            </a:r>
            <a:endParaRPr lang="en-GB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748110"/>
              </p:ext>
            </p:extLst>
          </p:nvPr>
        </p:nvGraphicFramePr>
        <p:xfrm>
          <a:off x="971599" y="1268759"/>
          <a:ext cx="6768753" cy="5454213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592648"/>
                <a:gridCol w="1260846"/>
                <a:gridCol w="1260846"/>
                <a:gridCol w="1157478"/>
                <a:gridCol w="1496935"/>
              </a:tblGrid>
              <a:tr h="594738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Block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Schematic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Simulation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Layout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Verification</a:t>
                      </a:r>
                      <a:endParaRPr lang="en-GB" sz="1600" dirty="0"/>
                    </a:p>
                  </a:txBody>
                  <a:tcPr/>
                </a:tc>
              </a:tr>
              <a:tr h="323965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Pixel/Segment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Partial</a:t>
                      </a:r>
                      <a:endParaRPr lang="en-GB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Partial</a:t>
                      </a:r>
                      <a:endParaRPr lang="en-GB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Partial</a:t>
                      </a:r>
                      <a:endParaRPr lang="en-GB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23965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Pre-Amplifier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Done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Done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23965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Comparator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Done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Done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23965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Hit Encoding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Done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Done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23965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Complete Front-end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Done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Done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23965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Complete Column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Done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Done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23965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128 Columns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Done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Done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23965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Strip Encoding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Done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Done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23965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Data Output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Done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Done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Partial</a:t>
                      </a:r>
                      <a:endParaRPr lang="en-GB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23965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PLL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Done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?</a:t>
                      </a:r>
                      <a:endParaRPr lang="en-GB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Yes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?</a:t>
                      </a:r>
                      <a:endParaRPr lang="en-GB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23965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LVDS Rx/</a:t>
                      </a:r>
                      <a:r>
                        <a:rPr lang="en-GB" sz="1200" dirty="0" err="1" smtClean="0"/>
                        <a:t>Tx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Done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Partial</a:t>
                      </a:r>
                      <a:endParaRPr lang="en-GB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Partial</a:t>
                      </a:r>
                      <a:endParaRPr lang="en-GB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23965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Calibration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23965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Bias DACs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Partial</a:t>
                      </a:r>
                      <a:endParaRPr lang="en-GB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Partial</a:t>
                      </a:r>
                      <a:endParaRPr lang="en-GB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23965"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Config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Reg</a:t>
                      </a:r>
                      <a:r>
                        <a:rPr lang="en-GB" sz="1200" dirty="0" smtClean="0"/>
                        <a:t>/SPI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23965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Full Chip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Partial</a:t>
                      </a:r>
                      <a:endParaRPr lang="en-GB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Partial</a:t>
                      </a:r>
                      <a:endParaRPr lang="en-GB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No</a:t>
                      </a:r>
                      <a:endParaRPr lang="en-GB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90503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33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860032" y="188640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Final Sensor</a:t>
            </a:r>
          </a:p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Additional Blocks</a:t>
            </a:r>
          </a:p>
        </p:txBody>
      </p:sp>
      <p:sp>
        <p:nvSpPr>
          <p:cNvPr id="3" name="Rectangle 2"/>
          <p:cNvSpPr/>
          <p:nvPr/>
        </p:nvSpPr>
        <p:spPr>
          <a:xfrm>
            <a:off x="1187624" y="1772816"/>
            <a:ext cx="6552728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b="1" dirty="0">
                <a:latin typeface="Arial"/>
                <a:ea typeface="Times New Roman"/>
              </a:rPr>
              <a:t>Additional Requirements</a:t>
            </a:r>
            <a:endParaRPr lang="en-GB" sz="1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n-GB" dirty="0">
                <a:latin typeface="Arial"/>
                <a:ea typeface="Times New Roman"/>
              </a:rPr>
              <a:t>On top of the above, the sensor will also require the following features.</a:t>
            </a:r>
            <a:endParaRPr lang="en-GB" sz="1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n-GB" dirty="0">
                <a:latin typeface="Arial"/>
                <a:ea typeface="Times New Roman"/>
              </a:rPr>
              <a:t> </a:t>
            </a:r>
            <a:endParaRPr lang="en-GB" sz="14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en-GB" dirty="0" smtClean="0">
                <a:latin typeface="Arial"/>
                <a:ea typeface="Times New Roman"/>
              </a:rPr>
              <a:t>Comparator </a:t>
            </a:r>
            <a:r>
              <a:rPr lang="en-GB" dirty="0">
                <a:latin typeface="Arial"/>
                <a:ea typeface="Times New Roman"/>
              </a:rPr>
              <a:t>4-bit threshold trimming</a:t>
            </a:r>
            <a:endParaRPr lang="en-GB" sz="14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en-GB" dirty="0" smtClean="0">
                <a:latin typeface="Arial"/>
                <a:ea typeface="Times New Roman"/>
              </a:rPr>
              <a:t>Analogue </a:t>
            </a:r>
            <a:r>
              <a:rPr lang="en-GB" dirty="0">
                <a:latin typeface="Arial"/>
                <a:ea typeface="Times New Roman"/>
              </a:rPr>
              <a:t>pre-amp channel output for monitoring one </a:t>
            </a:r>
            <a:r>
              <a:rPr lang="en-GB" dirty="0" smtClean="0">
                <a:latin typeface="Arial"/>
                <a:ea typeface="Times New Roman"/>
              </a:rPr>
              <a:t>channel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en-GB" dirty="0" smtClean="0">
                <a:latin typeface="+mn-lt"/>
                <a:ea typeface="Times New Roman"/>
              </a:rPr>
              <a:t>Test Structures (Isolated </a:t>
            </a:r>
            <a:r>
              <a:rPr lang="en-GB" dirty="0" err="1" smtClean="0">
                <a:latin typeface="+mn-lt"/>
                <a:ea typeface="Times New Roman"/>
              </a:rPr>
              <a:t>PreAmps</a:t>
            </a:r>
            <a:r>
              <a:rPr lang="en-GB" dirty="0" smtClean="0">
                <a:latin typeface="+mn-lt"/>
                <a:ea typeface="Times New Roman"/>
              </a:rPr>
              <a:t>, Passive Pixels, Digital Blocks </a:t>
            </a:r>
            <a:r>
              <a:rPr lang="en-GB" dirty="0" err="1" smtClean="0">
                <a:latin typeface="+mn-lt"/>
                <a:ea typeface="Times New Roman"/>
              </a:rPr>
              <a:t>etc</a:t>
            </a:r>
            <a:r>
              <a:rPr lang="en-GB" dirty="0" smtClean="0">
                <a:latin typeface="+mn-lt"/>
                <a:ea typeface="Times New Roman"/>
              </a:rPr>
              <a:t>) </a:t>
            </a:r>
            <a:endParaRPr lang="en-GB" dirty="0">
              <a:latin typeface="+mn-lt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en-GB" dirty="0">
                <a:latin typeface="Arial"/>
                <a:ea typeface="Times New Roman"/>
              </a:rPr>
              <a:t>LVDS current control to save power</a:t>
            </a:r>
            <a:endParaRPr lang="en-GB" sz="14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en-GB" dirty="0">
                <a:latin typeface="Arial"/>
                <a:ea typeface="Times New Roman"/>
              </a:rPr>
              <a:t>Provisions to test CMOS data output transmission</a:t>
            </a:r>
            <a:endParaRPr lang="en-GB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3943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Pre-Amplifier diagram</a:t>
            </a:r>
            <a:endParaRPr lang="en-GB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Slide Number Placeholder 22"/>
          <p:cNvSpPr txBox="1">
            <a:spLocks/>
          </p:cNvSpPr>
          <p:nvPr/>
        </p:nvSpPr>
        <p:spPr bwMode="auto">
          <a:xfrm>
            <a:off x="0" y="-27384"/>
            <a:ext cx="683568" cy="376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BA0FC6D6-D277-4E79-A98D-018468621360}" type="slidenum">
              <a:rPr lang="en-GB" sz="1200" b="1" smtClean="0">
                <a:solidFill>
                  <a:schemeClr val="bg1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pPr>
                <a:defRPr/>
              </a:pPr>
              <a:t>4</a:t>
            </a:fld>
            <a:endParaRPr lang="en-GB" sz="1200" b="1" dirty="0" smtClean="0">
              <a:solidFill>
                <a:schemeClr val="bg1"/>
              </a:solidFill>
              <a:latin typeface="Lucida Sans" panose="020B0602030504020204" pitchFamily="34" charset="0"/>
              <a:cs typeface="Lucida Sans" panose="020B0602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89523" y="3375382"/>
            <a:ext cx="16193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chemeClr val="bg1"/>
                </a:solidFill>
              </a:rPr>
              <a:t>Leakage Compensation</a:t>
            </a:r>
            <a:endParaRPr lang="en-GB" sz="10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80448" y="4437112"/>
            <a:ext cx="1191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chemeClr val="bg1"/>
                </a:solidFill>
              </a:rPr>
              <a:t>Active Feedback</a:t>
            </a:r>
            <a:endParaRPr lang="en-GB" sz="1000" b="1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448" y="1484784"/>
            <a:ext cx="5821363" cy="481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447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Continuous reset</a:t>
            </a:r>
            <a:endParaRPr lang="en-GB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Slide Number Placeholder 22"/>
          <p:cNvSpPr txBox="1">
            <a:spLocks/>
          </p:cNvSpPr>
          <p:nvPr/>
        </p:nvSpPr>
        <p:spPr bwMode="auto">
          <a:xfrm>
            <a:off x="0" y="-27384"/>
            <a:ext cx="683568" cy="376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BA0FC6D6-D277-4E79-A98D-018468621360}" type="slidenum">
              <a:rPr lang="en-GB" sz="1200" b="1" smtClean="0">
                <a:solidFill>
                  <a:schemeClr val="bg1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pPr>
                <a:defRPr/>
              </a:pPr>
              <a:t>5</a:t>
            </a:fld>
            <a:endParaRPr lang="en-GB" sz="1200" b="1" dirty="0" smtClean="0">
              <a:solidFill>
                <a:schemeClr val="bg1"/>
              </a:solidFill>
              <a:latin typeface="Lucida Sans" panose="020B0602030504020204" pitchFamily="34" charset="0"/>
              <a:cs typeface="Lucida Sans" panose="020B0602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89523" y="3375382"/>
            <a:ext cx="16193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chemeClr val="bg1"/>
                </a:solidFill>
              </a:rPr>
              <a:t>Leakage Compensation</a:t>
            </a:r>
            <a:endParaRPr lang="en-GB" sz="10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80448" y="4437112"/>
            <a:ext cx="1191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chemeClr val="bg1"/>
                </a:solidFill>
              </a:rPr>
              <a:t>Active Feedback</a:t>
            </a:r>
            <a:endParaRPr lang="en-GB" sz="1000" b="1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212" y="1634053"/>
            <a:ext cx="5233987" cy="397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762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266296"/>
            <a:ext cx="6419586" cy="5403064"/>
          </a:xfrm>
          <a:prstGeom prst="rect">
            <a:avLst/>
          </a:prstGeom>
        </p:spPr>
      </p:pic>
      <p:sp>
        <p:nvSpPr>
          <p:cNvPr id="3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Pre-Amplifier schematic</a:t>
            </a:r>
            <a:endParaRPr lang="en-GB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Slide Number Placeholder 22"/>
          <p:cNvSpPr txBox="1">
            <a:spLocks/>
          </p:cNvSpPr>
          <p:nvPr/>
        </p:nvSpPr>
        <p:spPr bwMode="auto">
          <a:xfrm>
            <a:off x="0" y="-27384"/>
            <a:ext cx="683568" cy="376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BA0FC6D6-D277-4E79-A98D-018468621360}" type="slidenum">
              <a:rPr lang="en-GB" sz="1200" b="1" smtClean="0">
                <a:solidFill>
                  <a:schemeClr val="bg1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pPr>
                <a:defRPr/>
              </a:pPr>
              <a:t>6</a:t>
            </a:fld>
            <a:endParaRPr lang="en-GB" sz="1200" b="1" dirty="0" smtClean="0">
              <a:solidFill>
                <a:schemeClr val="bg1"/>
              </a:solidFill>
              <a:latin typeface="Lucida Sans" panose="020B0602030504020204" pitchFamily="34" charset="0"/>
              <a:cs typeface="Lucida Sans" panose="020B0602030504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59832" y="1340768"/>
            <a:ext cx="2664296" cy="2376264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331640" y="4437112"/>
            <a:ext cx="1944216" cy="2088232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347864" y="3861048"/>
            <a:ext cx="4104456" cy="2664296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089523" y="3375382"/>
            <a:ext cx="16193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chemeClr val="bg1"/>
                </a:solidFill>
              </a:rPr>
              <a:t>Leakage Compensation</a:t>
            </a:r>
            <a:endParaRPr lang="en-GB" sz="10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1833" y="3942581"/>
            <a:ext cx="20104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chemeClr val="bg1"/>
                </a:solidFill>
              </a:rPr>
              <a:t>Folded </a:t>
            </a:r>
            <a:r>
              <a:rPr lang="en-GB" sz="1000" b="1" dirty="0" err="1" smtClean="0">
                <a:solidFill>
                  <a:schemeClr val="bg1"/>
                </a:solidFill>
              </a:rPr>
              <a:t>Cascode</a:t>
            </a:r>
            <a:r>
              <a:rPr lang="en-GB" sz="1000" b="1" dirty="0" smtClean="0">
                <a:solidFill>
                  <a:schemeClr val="bg1"/>
                </a:solidFill>
              </a:rPr>
              <a:t> Pre-Amplifier</a:t>
            </a:r>
            <a:endParaRPr lang="en-GB" sz="10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80448" y="4437112"/>
            <a:ext cx="1191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chemeClr val="bg1"/>
                </a:solidFill>
              </a:rPr>
              <a:t>Active Feedback</a:t>
            </a:r>
            <a:endParaRPr lang="en-GB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91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4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Front-end schematic</a:t>
            </a:r>
            <a:endParaRPr lang="en-GB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51" y="2022748"/>
            <a:ext cx="8748464" cy="348872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87824" y="5790753"/>
            <a:ext cx="2864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x32 in 1 complete column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958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4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Front-end (periphery) schematic</a:t>
            </a:r>
            <a:endParaRPr lang="en-GB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5" y="1566317"/>
            <a:ext cx="9006708" cy="49685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53342" y="3727427"/>
            <a:ext cx="1736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Pixel/Segment </a:t>
            </a:r>
          </a:p>
          <a:p>
            <a:pPr algn="ctr"/>
            <a:r>
              <a:rPr lang="en-GB" dirty="0" smtClean="0"/>
              <a:t>Address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151858" y="1566317"/>
            <a:ext cx="2193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HIT Latching and</a:t>
            </a:r>
          </a:p>
          <a:p>
            <a:pPr algn="ctr"/>
            <a:r>
              <a:rPr lang="en-GB" dirty="0" smtClean="0"/>
              <a:t>HIT Encoding Logic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43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4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Comparator </a:t>
            </a:r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schematic</a:t>
            </a:r>
          </a:p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Initial Trial</a:t>
            </a:r>
            <a:endParaRPr lang="en-GB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89" t="25729" r="3840" b="19154"/>
          <a:stretch/>
        </p:blipFill>
        <p:spPr>
          <a:xfrm>
            <a:off x="467544" y="1484784"/>
            <a:ext cx="8121131" cy="446449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691680" y="6128424"/>
            <a:ext cx="5923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Didn’t exactly meet the time-walk requirements of &lt;16ns</a:t>
            </a:r>
          </a:p>
        </p:txBody>
      </p:sp>
    </p:spTree>
    <p:extLst>
      <p:ext uri="{BB962C8B-B14F-4D97-AF65-F5344CB8AC3E}">
        <p14:creationId xmlns:p14="http://schemas.microsoft.com/office/powerpoint/2010/main" val="83914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L_template">
  <a:themeElements>
    <a:clrScheme name="RAL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AL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L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30809</TotalTime>
  <Words>887</Words>
  <Application>Microsoft Office PowerPoint</Application>
  <PresentationFormat>On-screen Show (4:3)</PresentationFormat>
  <Paragraphs>372</Paragraphs>
  <Slides>33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RAL_template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CMOS Image Sensors in a quadruple-well technology</dc:title>
  <dc:creator>rt54</dc:creator>
  <cp:lastModifiedBy>Das, Dipayan (STFC,RAL,TECH)</cp:lastModifiedBy>
  <cp:revision>1257</cp:revision>
  <cp:lastPrinted>2014-02-11T16:27:28Z</cp:lastPrinted>
  <dcterms:created xsi:type="dcterms:W3CDTF">2008-11-30T15:51:01Z</dcterms:created>
  <dcterms:modified xsi:type="dcterms:W3CDTF">2015-08-18T14:40:57Z</dcterms:modified>
</cp:coreProperties>
</file>