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36" r:id="rId2"/>
    <p:sldId id="446" r:id="rId3"/>
    <p:sldId id="461" r:id="rId4"/>
    <p:sldId id="438" r:id="rId5"/>
    <p:sldId id="439" r:id="rId6"/>
    <p:sldId id="437" r:id="rId7"/>
    <p:sldId id="441" r:id="rId8"/>
    <p:sldId id="442" r:id="rId9"/>
    <p:sldId id="426" r:id="rId10"/>
    <p:sldId id="474" r:id="rId11"/>
    <p:sldId id="443" r:id="rId12"/>
    <p:sldId id="472" r:id="rId13"/>
    <p:sldId id="473" r:id="rId14"/>
    <p:sldId id="444" r:id="rId15"/>
    <p:sldId id="425" r:id="rId16"/>
    <p:sldId id="434" r:id="rId17"/>
    <p:sldId id="428" r:id="rId18"/>
    <p:sldId id="432" r:id="rId19"/>
    <p:sldId id="433" r:id="rId20"/>
    <p:sldId id="431" r:id="rId21"/>
    <p:sldId id="435" r:id="rId22"/>
    <p:sldId id="436" r:id="rId23"/>
    <p:sldId id="468" r:id="rId24"/>
    <p:sldId id="469" r:id="rId25"/>
    <p:sldId id="475" r:id="rId26"/>
    <p:sldId id="476" r:id="rId27"/>
    <p:sldId id="477" r:id="rId28"/>
    <p:sldId id="478" r:id="rId29"/>
    <p:sldId id="453" r:id="rId30"/>
    <p:sldId id="454" r:id="rId31"/>
    <p:sldId id="455" r:id="rId32"/>
    <p:sldId id="460" r:id="rId33"/>
    <p:sldId id="470" r:id="rId3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C93"/>
    <a:srgbClr val="89A4A7"/>
    <a:srgbClr val="A5F9DF"/>
    <a:srgbClr val="D0D0F0"/>
    <a:srgbClr val="F7B2A7"/>
    <a:srgbClr val="CB419D"/>
    <a:srgbClr val="3C8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0401" autoAdjust="0"/>
  </p:normalViewPr>
  <p:slideViewPr>
    <p:cSldViewPr>
      <p:cViewPr varScale="1">
        <p:scale>
          <a:sx n="100" d="100"/>
          <a:sy n="100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1FCCF-E4E4-4E0F-B6D8-4B40A9E9C49B}" type="datetimeFigureOut">
              <a:rPr lang="en-GB" smtClean="0"/>
              <a:t>18/08/2015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0F0E-19BB-40F6-9041-E841FCDD6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94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694" y="1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0DB349-4C21-4F3F-861D-776ADBFDE5FB}" type="datetimeFigureOut">
              <a:rPr lang="en-US"/>
              <a:pPr>
                <a:defRPr/>
              </a:pPr>
              <a:t>8/18/2015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9" tIns="46160" rIns="92319" bIns="4616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1" y="4724088"/>
            <a:ext cx="5445134" cy="4474525"/>
          </a:xfrm>
          <a:prstGeom prst="rect">
            <a:avLst/>
          </a:prstGeom>
        </p:spPr>
        <p:txBody>
          <a:bodyPr vert="horz" lIns="92319" tIns="46160" rIns="92319" bIns="461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4976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694" y="9444976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29B5FC-51E6-4978-9FFC-16B924CB95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/>
              <a:pPr algn="r" defTabSz="955259"/>
              <a:t>1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>
                <a:solidFill>
                  <a:prstClr val="black"/>
                </a:solidFill>
              </a:rPr>
              <a:pPr algn="r" defTabSz="955259"/>
              <a:t>28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/>
              <a:pPr algn="r" defTabSz="955259"/>
              <a:t>29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/>
              <a:pPr algn="r" defTabSz="955259"/>
              <a:t>30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/>
              <a:pPr algn="r" defTabSz="955259"/>
              <a:t>31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357563" y="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2009 International Image Sensor Workshop IISW, 26-28 June 2009</a:t>
            </a:r>
          </a:p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Bergen, Norway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549275"/>
            <a:ext cx="2057400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549275"/>
            <a:ext cx="6019800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5789-1106-4C98-B769-5771DAA9C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5D9E-ECFA-45CA-9F0F-7CE7EB91F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049F-EE89-4AD3-873E-0108F0F74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81463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AADB-EECE-4473-BB5A-D2E88F1CA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F2453-3066-48FF-8207-6054B2EAB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9A8A-CE98-4628-9919-54B0343AC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6580-90BC-4AA9-BC41-0158A3943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51FA2-D0BD-40A5-81B5-91E037F9B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A824-E039-4C1F-85FA-B505F23F47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5968-166C-4BB5-BFD7-E05CCA8DA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55E7-2BA5-444E-8664-619897537C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FFE3-DEA4-482D-96CB-B03EC3443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85A2-529F-4FED-8F4B-A268CC8CBD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40D1-BE80-4DB2-ADF9-0EE2F6C03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icture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963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AEC9AF87-4501-43B5-A3CE-0C2358C0C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-9525" y="6826250"/>
            <a:ext cx="9144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Lucida San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 txBox="1">
            <a:spLocks noChangeArrowheads="1"/>
          </p:cNvSpPr>
          <p:nvPr/>
        </p:nvSpPr>
        <p:spPr bwMode="auto">
          <a:xfrm>
            <a:off x="971600" y="1556792"/>
            <a:ext cx="74888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HR-CHESS2 update</a:t>
            </a:r>
            <a:endParaRPr lang="en-US" sz="44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D. Das, STFC-RAL, UK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18/08/2015</a:t>
            </a:r>
            <a:endParaRPr lang="en-US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88640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ATLAS CMOS Strip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Regular meeting 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18/08/2015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Comparator 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schematic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We liked!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82" y="1340768"/>
            <a:ext cx="6192687" cy="48675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661248"/>
            <a:ext cx="6034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as HV-CHESS, see </a:t>
            </a:r>
            <a:r>
              <a:rPr lang="en-GB" dirty="0" err="1" smtClean="0"/>
              <a:t>Herve’s</a:t>
            </a:r>
            <a:r>
              <a:rPr lang="en-GB" dirty="0" smtClean="0"/>
              <a:t> review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Meets time-walk requirements of &lt;16ns, see 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Power Consumption &lt; </a:t>
            </a:r>
            <a:r>
              <a:rPr lang="en-GB" dirty="0" smtClean="0"/>
              <a:t>15µW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4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Front-end (periphery) logic 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8" y="1484784"/>
            <a:ext cx="8476446" cy="5112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8583" y="256490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EDGE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11728" y="5776689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FLAG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630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Edge Detector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41586"/>
            <a:ext cx="8925118" cy="47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FLAG Logic 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98" y="1268643"/>
            <a:ext cx="5399082" cy="5472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0956" y="6237312"/>
            <a:ext cx="4504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Same as HV-CHESS, see </a:t>
            </a:r>
            <a:r>
              <a:rPr lang="en-GB" sz="1400" dirty="0" err="1" smtClean="0"/>
              <a:t>Herve’s</a:t>
            </a:r>
            <a:r>
              <a:rPr lang="en-GB" sz="1400" dirty="0" smtClean="0"/>
              <a:t> review presentation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0289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Complete column 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17" y="1268760"/>
            <a:ext cx="6432827" cy="53428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9895" y="174424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REG 1</a:t>
            </a:r>
          </a:p>
          <a:p>
            <a:pPr algn="ctr"/>
            <a:r>
              <a:rPr lang="en-GB" dirty="0" smtClean="0"/>
              <a:t>7-bit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5203" y="313677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REG 2</a:t>
            </a:r>
          </a:p>
          <a:p>
            <a:pPr algn="ctr"/>
            <a:r>
              <a:rPr lang="en-GB" dirty="0" smtClean="0"/>
              <a:t>7-bit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86546" y="3131676"/>
            <a:ext cx="2413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column of front-end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17382" y="2228671"/>
            <a:ext cx="2411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5-bit pixel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1-bit FLAG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1-bit to indicate strip was hit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805264"/>
            <a:ext cx="3365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need two 7-bit registers</a:t>
            </a:r>
          </a:p>
          <a:p>
            <a:r>
              <a:rPr lang="en-GB" dirty="0" smtClean="0"/>
              <a:t>to hold data from 2 successive </a:t>
            </a:r>
          </a:p>
          <a:p>
            <a:r>
              <a:rPr lang="en-GB" dirty="0" smtClean="0"/>
              <a:t>bunch crossings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23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Pre-Amplifier Spec Achieved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15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64848"/>
              </p:ext>
            </p:extLst>
          </p:nvPr>
        </p:nvGraphicFramePr>
        <p:xfrm>
          <a:off x="443636" y="1700808"/>
          <a:ext cx="8562128" cy="406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345"/>
                <a:gridCol w="864096"/>
                <a:gridCol w="936104"/>
                <a:gridCol w="1080120"/>
                <a:gridCol w="1080120"/>
                <a:gridCol w="1152128"/>
                <a:gridCol w="1008112"/>
                <a:gridCol w="936103"/>
              </a:tblGrid>
              <a:tr h="4323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FS</a:t>
                      </a:r>
                      <a:endParaRPr lang="en-GB" dirty="0"/>
                    </a:p>
                  </a:txBody>
                  <a:tcPr/>
                </a:tc>
              </a:tr>
              <a:tr h="43238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CG [µV/e]</a:t>
                      </a:r>
                    </a:p>
                    <a:p>
                      <a:r>
                        <a:rPr lang="en-GB" sz="1400" dirty="0" smtClean="0"/>
                        <a:t>@1000e-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52.31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63.79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57.24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52.31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63.79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55.89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57.24</a:t>
                      </a:r>
                      <a:endParaRPr lang="en-GB" sz="1400" dirty="0"/>
                    </a:p>
                  </a:txBody>
                  <a:tcPr/>
                </a:tc>
              </a:tr>
              <a:tr h="746311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Trise</a:t>
                      </a:r>
                      <a:r>
                        <a:rPr lang="en-GB" sz="1400" dirty="0" smtClean="0"/>
                        <a:t> [ns]</a:t>
                      </a:r>
                    </a:p>
                    <a:p>
                      <a:r>
                        <a:rPr lang="en-GB" sz="1400" dirty="0" smtClean="0"/>
                        <a:t>(10% to 90%)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16.03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11.95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16.03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13.13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11.95</a:t>
                      </a:r>
                      <a:endParaRPr lang="en-GB" sz="1400" dirty="0"/>
                    </a:p>
                  </a:txBody>
                  <a:tcPr/>
                </a:tc>
              </a:tr>
              <a:tr h="74631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Noise [e-]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</a:t>
                      </a:r>
                      <a:endParaRPr lang="en-GB" sz="1400" dirty="0"/>
                    </a:p>
                  </a:txBody>
                  <a:tcPr/>
                </a:tc>
              </a:tr>
              <a:tr h="6669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Phase</a:t>
                      </a:r>
                      <a:r>
                        <a:rPr lang="en-GB" sz="1400" baseline="0" dirty="0" smtClean="0"/>
                        <a:t> Margin [º]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70.01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74.42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70.76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70.01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73.31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74.42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70.76</a:t>
                      </a:r>
                      <a:endParaRPr lang="en-GB" sz="1400" dirty="0"/>
                    </a:p>
                  </a:txBody>
                  <a:tcPr/>
                </a:tc>
              </a:tr>
              <a:tr h="43238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Open Loop</a:t>
                      </a:r>
                    </a:p>
                    <a:p>
                      <a:r>
                        <a:rPr lang="en-GB" sz="1400" dirty="0" smtClean="0"/>
                        <a:t>Gain [dB]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50.6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58.8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56.96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52.5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58.83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50.59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56.96</a:t>
                      </a:r>
                      <a:endParaRPr lang="en-GB" sz="1400" dirty="0"/>
                    </a:p>
                  </a:txBody>
                  <a:tcPr/>
                </a:tc>
              </a:tr>
              <a:tr h="43238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Power [µW]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13.44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19.71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16.647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19.71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13.44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15.381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16.648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5818038"/>
            <a:ext cx="5410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Optimised design over all process corners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Leakage current tolerance up to 10nA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Overload recovery within 15usec for 1Me- signal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7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err="1" smtClean="0">
                <a:solidFill>
                  <a:schemeClr val="bg1"/>
                </a:solidFill>
                <a:latin typeface="Calibri" pitchFamily="34" charset="0"/>
              </a:rPr>
              <a:t>Vout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</a:p>
          <a:p>
            <a:pPr algn="r"/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500e- </a:t>
            </a: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to 5000e-)</a:t>
            </a:r>
            <a:endParaRPr lang="en-GB" sz="32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79" y="1412776"/>
            <a:ext cx="849529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4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Conversion Gain [</a:t>
            </a:r>
            <a:r>
              <a:rPr lang="en-GB" sz="3200" b="1" dirty="0" err="1" smtClean="0">
                <a:solidFill>
                  <a:schemeClr val="bg1"/>
                </a:solidFill>
                <a:latin typeface="Calibri" pitchFamily="34" charset="0"/>
              </a:rPr>
              <a:t>uV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/e] vs Signal (50e- to 5000e-)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8080943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89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err="1" smtClean="0">
                <a:solidFill>
                  <a:schemeClr val="bg1"/>
                </a:solidFill>
                <a:latin typeface="Calibri" pitchFamily="34" charset="0"/>
              </a:rPr>
              <a:t>Trise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(10% to 90%)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32372"/>
            <a:ext cx="8064896" cy="52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6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err="1" smtClean="0">
                <a:solidFill>
                  <a:schemeClr val="bg1"/>
                </a:solidFill>
                <a:latin typeface="Calibri" pitchFamily="34" charset="0"/>
              </a:rPr>
              <a:t>Trise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 vs Signal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(from baseline up to peak)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" y="1484784"/>
            <a:ext cx="7668344" cy="498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4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Architecture Demo Chip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Block Diagram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91" y="1143794"/>
            <a:ext cx="3865251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578746" y="4797152"/>
            <a:ext cx="1224136" cy="187220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Pre-amp Discharge Control 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(5Ke-)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3" y="1412776"/>
            <a:ext cx="7909420" cy="4827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3418" y="6300028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Changing </a:t>
            </a:r>
            <a:r>
              <a:rPr lang="en-GB" dirty="0" err="1" smtClean="0"/>
              <a:t>vPLoadFBPreAmp</a:t>
            </a:r>
            <a:r>
              <a:rPr lang="en-GB" dirty="0" smtClean="0"/>
              <a:t> by 100mV in steps of 25mV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63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3563888" y="0"/>
            <a:ext cx="542582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Vout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without leakage Compensation 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(0.1pA to 10nA)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97024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22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3563888" y="0"/>
            <a:ext cx="542582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Vout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with leakage Compensation 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(0.1pA to 10nA)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97024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30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3563888" y="0"/>
            <a:ext cx="542582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Vout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with leakage Compensation 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@10nA leakage current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61695"/>
            <a:ext cx="7596336" cy="494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43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3563888" y="0"/>
            <a:ext cx="542582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Overload Recovery 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@1Million e-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56023"/>
            <a:ext cx="7668344" cy="4988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1840" y="6346075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Return to base line within 15µs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262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rgbClr val="FFFFFF"/>
                </a:solidFill>
                <a:latin typeface="Calibri" pitchFamily="34" charset="0"/>
              </a:rPr>
              <a:t>Time-Walk</a:t>
            </a:r>
          </a:p>
          <a:p>
            <a:pPr algn="r"/>
            <a:r>
              <a:rPr lang="en-GB" sz="3200" b="1" dirty="0" smtClean="0">
                <a:solidFill>
                  <a:srgbClr val="FFFFFF"/>
                </a:solidFill>
                <a:latin typeface="Calibri" pitchFamily="34" charset="0"/>
              </a:rPr>
              <a:t>(Threshold @ 275e-</a:t>
            </a:r>
            <a:r>
              <a:rPr lang="en-GB" sz="3200" b="1" dirty="0">
                <a:solidFill>
                  <a:srgbClr val="FFFFFF"/>
                </a:solidFill>
                <a:latin typeface="Calibri" pitchFamily="34" charset="0"/>
              </a:rPr>
              <a:t>)</a:t>
            </a:r>
            <a:endParaRPr lang="en-GB" sz="32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49529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04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rgbClr val="FFFFFF"/>
                </a:solidFill>
                <a:latin typeface="Calibri" pitchFamily="34" charset="0"/>
              </a:rPr>
              <a:t>Time-Walk vs Threshold</a:t>
            </a:r>
            <a:endParaRPr lang="en-GB" sz="32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26</a:t>
            </a:fld>
            <a:endParaRPr lang="en-GB" sz="1200" b="1" dirty="0" smtClean="0"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Leakage Compensation</a:t>
            </a:r>
            <a:endParaRPr lang="en-GB" sz="1000" b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Active Feedback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18" y="2243653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89523" y="5373216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Minimum Signal: 500 e-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Maximum Signal: 5000 e-</a:t>
            </a:r>
          </a:p>
        </p:txBody>
      </p:sp>
    </p:spTree>
    <p:extLst>
      <p:ext uri="{BB962C8B-B14F-4D97-AF65-F5344CB8AC3E}">
        <p14:creationId xmlns:p14="http://schemas.microsoft.com/office/powerpoint/2010/main" val="37273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rgbClr val="FFFFFF"/>
                </a:solidFill>
                <a:latin typeface="Calibri" pitchFamily="34" charset="0"/>
              </a:rPr>
              <a:t>Top-Level Simulation</a:t>
            </a: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27</a:t>
            </a:fld>
            <a:endParaRPr lang="en-GB" sz="1200" b="1" dirty="0" smtClean="0"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Leakage Compensation</a:t>
            </a:r>
            <a:endParaRPr lang="en-GB" sz="1000" b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FFFFFF"/>
                </a:solidFill>
              </a:rPr>
              <a:t>Active Feedback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19" y="2046838"/>
            <a:ext cx="8747161" cy="27643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874451"/>
            <a:ext cx="2788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32x128 Segment Array</a:t>
            </a:r>
          </a:p>
          <a:p>
            <a:pPr algn="ctr"/>
            <a:r>
              <a:rPr lang="en-GB" dirty="0" smtClean="0"/>
              <a:t>+</a:t>
            </a:r>
          </a:p>
          <a:p>
            <a:pPr algn="ctr"/>
            <a:r>
              <a:rPr lang="en-GB" dirty="0" smtClean="0"/>
              <a:t>Discriminators</a:t>
            </a:r>
          </a:p>
          <a:p>
            <a:pPr algn="ctr"/>
            <a:r>
              <a:rPr lang="en-GB" dirty="0"/>
              <a:t>+</a:t>
            </a:r>
            <a:endParaRPr lang="en-GB" dirty="0" smtClean="0"/>
          </a:p>
          <a:p>
            <a:pPr algn="ctr"/>
            <a:r>
              <a:rPr lang="en-GB" dirty="0" smtClean="0"/>
              <a:t>HIT Encoding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2882939"/>
            <a:ext cx="2788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STRIP Encoding</a:t>
            </a:r>
          </a:p>
          <a:p>
            <a:pPr algn="ctr"/>
            <a:r>
              <a:rPr lang="en-GB" sz="1600" dirty="0" smtClean="0"/>
              <a:t>+</a:t>
            </a:r>
          </a:p>
          <a:p>
            <a:pPr algn="ctr"/>
            <a:r>
              <a:rPr lang="en-GB" sz="1600" dirty="0" smtClean="0"/>
              <a:t>Data Output Block</a:t>
            </a:r>
          </a:p>
          <a:p>
            <a:pPr algn="ctr"/>
            <a:r>
              <a:rPr lang="en-GB" sz="1600" dirty="0"/>
              <a:t>+</a:t>
            </a:r>
            <a:endParaRPr lang="en-GB" sz="1600" dirty="0" smtClean="0"/>
          </a:p>
          <a:p>
            <a:pPr algn="ctr"/>
            <a:r>
              <a:rPr lang="en-GB" sz="1600" dirty="0" smtClean="0"/>
              <a:t>4-to-1 Mux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693393" y="5157192"/>
            <a:ext cx="24416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NOT Simulated in this block: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Calibration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Bias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CONFIG REG/SPI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LVDS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253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60032" y="18864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FFFFFF"/>
                </a:solidFill>
                <a:latin typeface="Calibri" pitchFamily="34" charset="0"/>
              </a:rPr>
              <a:t>Strip Encoding and HIT Readout Block</a:t>
            </a:r>
          </a:p>
          <a:p>
            <a:pPr algn="r"/>
            <a:r>
              <a:rPr lang="en-GB" sz="24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GB" sz="2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9" y="1444622"/>
            <a:ext cx="8892480" cy="533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29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Top-Level Simulation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89716"/>
              </p:ext>
            </p:extLst>
          </p:nvPr>
        </p:nvGraphicFramePr>
        <p:xfrm>
          <a:off x="1691680" y="4450804"/>
          <a:ext cx="5486400" cy="762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628800"/>
            <a:ext cx="6768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We simulated the </a:t>
            </a:r>
            <a:r>
              <a:rPr lang="en-GB" sz="1600" dirty="0" smtClean="0"/>
              <a:t>Top-Level schematic.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We simulate 3 Strips being hit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For each strip the last Segment/Pixel was hit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7-bit Strip address </a:t>
            </a:r>
            <a:r>
              <a:rPr lang="en-GB" sz="1600" dirty="0" err="1" smtClean="0"/>
              <a:t>Gray</a:t>
            </a:r>
            <a:r>
              <a:rPr lang="en-GB" sz="1600" dirty="0" smtClean="0"/>
              <a:t> coded.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Goal is to read out these </a:t>
            </a:r>
            <a:r>
              <a:rPr lang="en-GB" sz="1600" dirty="0" smtClean="0"/>
              <a:t>3 </a:t>
            </a:r>
            <a:r>
              <a:rPr lang="en-GB" sz="1600" dirty="0" smtClean="0"/>
              <a:t>hits and output their address inside 2 bunch crossing periods or 50 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Clock period used in simulation is 320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Hit addresses corresponding to each bunch crossing are then stored and readout through LVDS stages every 25 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Table below shows the Hit locations and corresponding 7-bit Strip address (</a:t>
            </a:r>
            <a:r>
              <a:rPr lang="en-GB" sz="1600" dirty="0" err="1" smtClean="0"/>
              <a:t>Gray</a:t>
            </a:r>
            <a:r>
              <a:rPr lang="en-GB" sz="1600" dirty="0" smtClean="0"/>
              <a:t> coded).</a:t>
            </a:r>
            <a:endParaRPr lang="en-GB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49528"/>
              </p:ext>
            </p:extLst>
          </p:nvPr>
        </p:nvGraphicFramePr>
        <p:xfrm>
          <a:off x="2411760" y="5589240"/>
          <a:ext cx="3657600" cy="381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Segment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728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Technical Specifications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Summary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484784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Close to HR-CHESS spec (Physics requirements!)</a:t>
            </a:r>
          </a:p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Specifications below for one block: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endParaRPr lang="en-GB" dirty="0" smtClean="0"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Technology: TowerJazz 180 nm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Voltage supply: 1.8/3.3V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Wafers: Epitaxial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Epi resistivity/thickness: up to 25um/up to &gt;1kOhm cm </a:t>
            </a:r>
            <a:r>
              <a:rPr lang="en-GB" baseline="30000" dirty="0">
                <a:latin typeface="Arial"/>
                <a:ea typeface="Times New Roman"/>
              </a:rPr>
              <a:t>*</a:t>
            </a:r>
            <a:endParaRPr lang="en-GB" dirty="0" smtClean="0"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Segment size: 40umx800um (Segments could contain smaller pixels </a:t>
            </a:r>
            <a:r>
              <a:rPr lang="en-GB" baseline="30000" dirty="0">
                <a:latin typeface="Arial"/>
                <a:ea typeface="Times New Roman"/>
              </a:rPr>
              <a:t>*</a:t>
            </a:r>
            <a:r>
              <a:rPr lang="en-GB" dirty="0" smtClean="0">
                <a:latin typeface="Arial"/>
                <a:ea typeface="Times New Roman"/>
              </a:rPr>
              <a:t>)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Number of strips: 128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Number of segments per strip: 32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Readout speed ≥ 320 Mbit/sec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Output buffers: LVDS with adjustable bias current and CM level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Maximum number of hits per strip: 1 + overflow flag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Maximum number of hits in block: 8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Size of data output per strip: 13 bits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Format of data output: 5 (segment) + 1 (segment overflow flag) + 7 (strip address) bits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baseline="30000" dirty="0" smtClean="0">
                <a:latin typeface="Arial"/>
                <a:ea typeface="Times New Roman"/>
              </a:rPr>
              <a:t>*</a:t>
            </a:r>
            <a:r>
              <a:rPr lang="en-GB" dirty="0" smtClean="0">
                <a:latin typeface="Arial"/>
                <a:ea typeface="Times New Roman"/>
              </a:rPr>
              <a:t> </a:t>
            </a:r>
            <a:r>
              <a:rPr lang="en-GB" sz="1200" dirty="0" smtClean="0">
                <a:latin typeface="Arial"/>
                <a:ea typeface="Times New Roman"/>
              </a:rPr>
              <a:t>pending </a:t>
            </a:r>
            <a:r>
              <a:rPr lang="en-GB" sz="1200" dirty="0">
                <a:latin typeface="Arial"/>
                <a:ea typeface="Times New Roman"/>
              </a:rPr>
              <a:t>results from HR-CHESS1</a:t>
            </a:r>
            <a:endParaRPr lang="en-GB" sz="1200" dirty="0" smtClean="0"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72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60032" y="18864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Strip HIT Detect &amp; Address 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Output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5" y="1398234"/>
            <a:ext cx="8338004" cy="49777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976854" y="6280745"/>
            <a:ext cx="2061102" cy="532631"/>
            <a:chOff x="2710619" y="6246837"/>
            <a:chExt cx="2061102" cy="532631"/>
          </a:xfrm>
        </p:grpSpPr>
        <p:sp>
          <p:nvSpPr>
            <p:cNvPr id="4" name="TextBox 3"/>
            <p:cNvSpPr txBox="1"/>
            <p:nvPr/>
          </p:nvSpPr>
          <p:spPr>
            <a:xfrm>
              <a:off x="2710619" y="6410136"/>
              <a:ext cx="2061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       Strip:</a:t>
              </a:r>
              <a:r>
                <a:rPr lang="en-GB" b="1" dirty="0" smtClean="0"/>
                <a:t> </a:t>
              </a:r>
              <a:r>
                <a:rPr lang="en-GB" sz="1400" b="1" dirty="0" smtClean="0"/>
                <a:t>0   </a:t>
              </a:r>
              <a:r>
                <a:rPr lang="en-GB" sz="1400" b="1" dirty="0" smtClean="0"/>
                <a:t>4    9</a:t>
              </a:r>
              <a:endParaRPr lang="en-GB" sz="1400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3728256" y="6246837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972855" y="6246837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255393" y="6246837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6544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Output to LVDS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08912" cy="490069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436096" y="6237312"/>
            <a:ext cx="2448272" cy="492186"/>
            <a:chOff x="5436096" y="6237312"/>
            <a:chExt cx="2448272" cy="492186"/>
          </a:xfrm>
        </p:grpSpPr>
        <p:sp>
          <p:nvSpPr>
            <p:cNvPr id="18" name="TextBox 17"/>
            <p:cNvSpPr txBox="1"/>
            <p:nvPr/>
          </p:nvSpPr>
          <p:spPr>
            <a:xfrm>
              <a:off x="5436096" y="6360166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  </a:t>
              </a:r>
              <a:r>
                <a:rPr lang="en-GB" sz="1400" b="1" dirty="0" smtClean="0"/>
                <a:t>Strip</a:t>
              </a:r>
              <a:r>
                <a:rPr lang="en-GB" sz="1400" b="1" dirty="0" smtClean="0"/>
                <a:t>:</a:t>
              </a:r>
              <a:r>
                <a:rPr lang="en-GB" b="1" dirty="0" smtClean="0"/>
                <a:t> </a:t>
              </a:r>
              <a:r>
                <a:rPr lang="en-GB" sz="1400" b="1" dirty="0" smtClean="0"/>
                <a:t>0            4           9</a:t>
              </a:r>
              <a:endParaRPr lang="en-GB" sz="1400" b="1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6222048" y="6237312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910325" y="6237312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533853" y="6237312"/>
              <a:ext cx="0" cy="182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1530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Where we are, current status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48110"/>
              </p:ext>
            </p:extLst>
          </p:nvPr>
        </p:nvGraphicFramePr>
        <p:xfrm>
          <a:off x="971599" y="1268759"/>
          <a:ext cx="6768753" cy="545421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92648"/>
                <a:gridCol w="1260846"/>
                <a:gridCol w="1260846"/>
                <a:gridCol w="1157478"/>
                <a:gridCol w="1496935"/>
              </a:tblGrid>
              <a:tr h="59473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Block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Schematic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Simulation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Layout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Verification</a:t>
                      </a:r>
                      <a:endParaRPr lang="en-GB" sz="1600" dirty="0"/>
                    </a:p>
                  </a:txBody>
                  <a:tcPr/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Pixel/Segment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Pre-Amplifier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Comparator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Hit Encoding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 Front-end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 Column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128 Columns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Strip Encoding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Output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?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Yes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?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LVDS Rx/</a:t>
                      </a:r>
                      <a:r>
                        <a:rPr lang="en-GB" sz="1200" dirty="0" err="1" smtClean="0"/>
                        <a:t>Tx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Calibration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Bias DACs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Config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Reg</a:t>
                      </a:r>
                      <a:r>
                        <a:rPr lang="en-GB" sz="1200" dirty="0" smtClean="0"/>
                        <a:t>/SPI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396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Full 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</a:t>
                      </a:r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50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Final Sensor</a:t>
            </a:r>
          </a:p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Additional Blocks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7624" y="1772816"/>
            <a:ext cx="6552728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Arial"/>
                <a:ea typeface="Times New Roman"/>
              </a:rPr>
              <a:t>Additional Requirements</a:t>
            </a:r>
            <a:endParaRPr lang="en-GB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>
                <a:latin typeface="Arial"/>
                <a:ea typeface="Times New Roman"/>
              </a:rPr>
              <a:t>On top of the above, the sensor will also require the following features.</a:t>
            </a:r>
            <a:endParaRPr lang="en-GB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n-GB" dirty="0">
                <a:latin typeface="Arial"/>
                <a:ea typeface="Times New Roman"/>
              </a:rPr>
              <a:t> </a:t>
            </a:r>
            <a:endParaRPr lang="en-GB" sz="1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Comparator </a:t>
            </a:r>
            <a:r>
              <a:rPr lang="en-GB" dirty="0">
                <a:latin typeface="Arial"/>
                <a:ea typeface="Times New Roman"/>
              </a:rPr>
              <a:t>4-bit threshold trimming</a:t>
            </a:r>
            <a:endParaRPr lang="en-GB" sz="1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dirty="0" smtClean="0">
                <a:latin typeface="Arial"/>
                <a:ea typeface="Times New Roman"/>
              </a:rPr>
              <a:t>Analogue </a:t>
            </a:r>
            <a:r>
              <a:rPr lang="en-GB" dirty="0">
                <a:latin typeface="Arial"/>
                <a:ea typeface="Times New Roman"/>
              </a:rPr>
              <a:t>pre-amp channel output for monitoring one </a:t>
            </a:r>
            <a:r>
              <a:rPr lang="en-GB" dirty="0" smtClean="0">
                <a:latin typeface="Arial"/>
                <a:ea typeface="Times New Roman"/>
              </a:rPr>
              <a:t>channel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dirty="0" smtClean="0">
                <a:latin typeface="+mn-lt"/>
                <a:ea typeface="Times New Roman"/>
              </a:rPr>
              <a:t>Test Structures (Isolated </a:t>
            </a:r>
            <a:r>
              <a:rPr lang="en-GB" dirty="0" err="1" smtClean="0">
                <a:latin typeface="+mn-lt"/>
                <a:ea typeface="Times New Roman"/>
              </a:rPr>
              <a:t>PreAmps</a:t>
            </a:r>
            <a:r>
              <a:rPr lang="en-GB" dirty="0" smtClean="0">
                <a:latin typeface="+mn-lt"/>
                <a:ea typeface="Times New Roman"/>
              </a:rPr>
              <a:t>, Passive Pixels, Digital Blocks </a:t>
            </a:r>
            <a:r>
              <a:rPr lang="en-GB" dirty="0" err="1" smtClean="0">
                <a:latin typeface="+mn-lt"/>
                <a:ea typeface="Times New Roman"/>
              </a:rPr>
              <a:t>etc</a:t>
            </a:r>
            <a:r>
              <a:rPr lang="en-GB" dirty="0" smtClean="0">
                <a:latin typeface="+mn-lt"/>
                <a:ea typeface="Times New Roman"/>
              </a:rPr>
              <a:t>) </a:t>
            </a:r>
            <a:endParaRPr lang="en-GB" dirty="0">
              <a:latin typeface="+mn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dirty="0">
                <a:latin typeface="Arial"/>
                <a:ea typeface="Times New Roman"/>
              </a:rPr>
              <a:t>LVDS current control to save power</a:t>
            </a:r>
            <a:endParaRPr lang="en-GB" sz="1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GB" dirty="0">
                <a:latin typeface="Arial"/>
                <a:ea typeface="Times New Roman"/>
              </a:rPr>
              <a:t>Provisions to test CMOS data output transmission</a:t>
            </a:r>
            <a:endParaRPr lang="en-GB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94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Pre-Amplifier diagram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4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48" y="1484784"/>
            <a:ext cx="5821363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4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Continuous reset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5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2" y="1634053"/>
            <a:ext cx="5233987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6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6296"/>
            <a:ext cx="6419586" cy="5403064"/>
          </a:xfrm>
          <a:prstGeom prst="rect">
            <a:avLst/>
          </a:prstGeom>
        </p:spPr>
      </p:pic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Pre-Amplifier 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6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1340768"/>
            <a:ext cx="2664296" cy="23762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31640" y="4437112"/>
            <a:ext cx="1944216" cy="208823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47864" y="3861048"/>
            <a:ext cx="4104456" cy="26642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1833" y="3942581"/>
            <a:ext cx="2010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Folded </a:t>
            </a:r>
            <a:r>
              <a:rPr lang="en-GB" sz="1000" b="1" dirty="0" err="1" smtClean="0">
                <a:solidFill>
                  <a:schemeClr val="bg1"/>
                </a:solidFill>
              </a:rPr>
              <a:t>Cascode</a:t>
            </a:r>
            <a:r>
              <a:rPr lang="en-GB" sz="1000" b="1" dirty="0" smtClean="0">
                <a:solidFill>
                  <a:schemeClr val="bg1"/>
                </a:solidFill>
              </a:rPr>
              <a:t> Pre-Amplifier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Front-end 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1" y="2022748"/>
            <a:ext cx="8748464" cy="34887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7824" y="5790753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x32 in 1 complete column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5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Front-end (periphery) schematic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5" y="1566317"/>
            <a:ext cx="9006708" cy="4968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53342" y="3727427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Pixel/Segment </a:t>
            </a:r>
          </a:p>
          <a:p>
            <a:pPr algn="ctr"/>
            <a:r>
              <a:rPr lang="en-GB" dirty="0" smtClean="0"/>
              <a:t>Address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51858" y="1566317"/>
            <a:ext cx="2193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HIT Latching and</a:t>
            </a:r>
          </a:p>
          <a:p>
            <a:pPr algn="ctr"/>
            <a:r>
              <a:rPr lang="en-GB" dirty="0" smtClean="0"/>
              <a:t>HIT Encoding Logic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4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Comparator 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schematic</a:t>
            </a:r>
          </a:p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Initial Trial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t="25729" r="3840" b="19154"/>
          <a:stretch/>
        </p:blipFill>
        <p:spPr>
          <a:xfrm>
            <a:off x="467544" y="1484784"/>
            <a:ext cx="8121131" cy="4464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1680" y="6128424"/>
            <a:ext cx="592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Didn’t exactly meet the time-walk requirements of &lt;16ns</a:t>
            </a:r>
          </a:p>
        </p:txBody>
      </p:sp>
    </p:spTree>
    <p:extLst>
      <p:ext uri="{BB962C8B-B14F-4D97-AF65-F5344CB8AC3E}">
        <p14:creationId xmlns:p14="http://schemas.microsoft.com/office/powerpoint/2010/main" val="8391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L_template">
  <a:themeElements>
    <a:clrScheme name="RAL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L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30809</TotalTime>
  <Words>887</Words>
  <Application>Microsoft Office PowerPoint</Application>
  <PresentationFormat>On-screen Show (4:3)</PresentationFormat>
  <Paragraphs>372</Paragraphs>
  <Slides>33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RAL_template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Image Sensors in a quadruple-well technology</dc:title>
  <dc:creator>rt54</dc:creator>
  <cp:lastModifiedBy>Das, Dipayan (STFC,RAL,TECH)</cp:lastModifiedBy>
  <cp:revision>1257</cp:revision>
  <cp:lastPrinted>2014-02-11T16:27:28Z</cp:lastPrinted>
  <dcterms:created xsi:type="dcterms:W3CDTF">2008-11-30T15:51:01Z</dcterms:created>
  <dcterms:modified xsi:type="dcterms:W3CDTF">2015-08-18T14:40:57Z</dcterms:modified>
</cp:coreProperties>
</file>