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58" r:id="rId6"/>
    <p:sldId id="260" r:id="rId7"/>
    <p:sldId id="263" r:id="rId8"/>
    <p:sldId id="261" r:id="rId9"/>
    <p:sldId id="262" r:id="rId10"/>
    <p:sldId id="271" r:id="rId11"/>
    <p:sldId id="274" r:id="rId12"/>
    <p:sldId id="264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/>
    <p:restoredTop sz="94554"/>
  </p:normalViewPr>
  <p:slideViewPr>
    <p:cSldViewPr snapToGrid="0" snapToObjects="1">
      <p:cViewPr varScale="1">
        <p:scale>
          <a:sx n="84" d="100"/>
          <a:sy n="8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SLAC – UCSC – </a:t>
            </a:r>
            <a:r>
              <a:rPr lang="en-US" dirty="0" smtClean="0"/>
              <a:t>KIT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since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Pixels</a:t>
            </a:r>
          </a:p>
          <a:p>
            <a:r>
              <a:rPr lang="en-US" dirty="0" smtClean="0"/>
              <a:t>- NWELL bias scheme modified to reduce the noise (observed during CHESS1 testing).</a:t>
            </a:r>
          </a:p>
          <a:p>
            <a:r>
              <a:rPr lang="en-US" dirty="0" smtClean="0"/>
              <a:t>- Layout modified to include additional </a:t>
            </a:r>
            <a:r>
              <a:rPr lang="en-US" dirty="0" err="1" smtClean="0"/>
              <a:t>pmos</a:t>
            </a:r>
            <a:r>
              <a:rPr lang="en-US" dirty="0" smtClean="0"/>
              <a:t> in the RAM cell.</a:t>
            </a:r>
          </a:p>
          <a:p>
            <a:r>
              <a:rPr lang="en-US" dirty="0" smtClean="0"/>
              <a:t>- Further layout modification required when chaining the 32 pixels.</a:t>
            </a:r>
          </a:p>
          <a:p>
            <a:r>
              <a:rPr lang="en-US" dirty="0" smtClean="0"/>
              <a:t>- Reduced the size of the pixel and optimized power distribution (wider traces).</a:t>
            </a:r>
          </a:p>
          <a:p>
            <a:r>
              <a:rPr lang="en-US" dirty="0" smtClean="0"/>
              <a:t>Periphery</a:t>
            </a:r>
          </a:p>
          <a:p>
            <a:r>
              <a:rPr lang="en-US" dirty="0" smtClean="0"/>
              <a:t>- Large layout changes required for assembly of the 32 chained encoders (very difficult layout with 2 metals available only).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pmos</a:t>
            </a:r>
            <a:r>
              <a:rPr lang="en-US" dirty="0" smtClean="0"/>
              <a:t> included in the RAM cell.</a:t>
            </a:r>
          </a:p>
          <a:p>
            <a:r>
              <a:rPr lang="en-US" dirty="0" smtClean="0"/>
              <a:t>- Small Schematic and layout adjustment to reduce number of controls required, conserving the same functionality.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6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7280" y="2289908"/>
            <a:ext cx="8094326" cy="33240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periphery</a:t>
            </a:r>
            <a:endParaRPr lang="en-US" dirty="0"/>
          </a:p>
        </p:txBody>
      </p:sp>
      <p:sp>
        <p:nvSpPr>
          <p:cNvPr id="4" name="Isosceles Triangle 250"/>
          <p:cNvSpPr/>
          <p:nvPr/>
        </p:nvSpPr>
        <p:spPr>
          <a:xfrm rot="5400000">
            <a:off x="1458665" y="32958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269" y="3581940"/>
            <a:ext cx="825910" cy="523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Hit Latch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87506" y="3608354"/>
            <a:ext cx="63190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19049" y="52124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x32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60928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33131" y="3322939"/>
            <a:ext cx="55847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47142" y="3355142"/>
            <a:ext cx="84446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1152" y="3387344"/>
            <a:ext cx="113045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1104" y="3419546"/>
            <a:ext cx="1420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72808" y="3451747"/>
            <a:ext cx="171879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19788" y="3198923"/>
            <a:ext cx="169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bit hit address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99613" y="4275071"/>
            <a:ext cx="2691993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19788" y="406792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flag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19788" y="3517472"/>
            <a:ext cx="207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bit hit to encoding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1678296" y="2628566"/>
            <a:ext cx="536267" cy="469186"/>
            <a:chOff x="6742285" y="5188595"/>
            <a:chExt cx="536267" cy="469186"/>
          </a:xfrm>
        </p:grpSpPr>
        <p:grpSp>
          <p:nvGrpSpPr>
            <p:cNvPr id="25" name="Group 2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35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33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V="1">
            <a:off x="2135644" y="360861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968999" y="3765095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07724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07725" y="2883613"/>
            <a:ext cx="0" cy="270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2653010" y="3210069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65684" y="3329493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4384" y="2939729"/>
            <a:ext cx="70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Reset</a:t>
            </a:r>
            <a:endParaRPr lang="en-US"/>
          </a:p>
        </p:txBody>
      </p:sp>
      <p:sp>
        <p:nvSpPr>
          <p:cNvPr id="46" name="Isosceles Triangle 250"/>
          <p:cNvSpPr/>
          <p:nvPr/>
        </p:nvSpPr>
        <p:spPr>
          <a:xfrm rot="5400000">
            <a:off x="2281889" y="3447630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2781026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527397" y="3210203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475958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729586" y="3078285"/>
            <a:ext cx="49036" cy="143366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778622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524993" y="2945339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653008" y="2820382"/>
            <a:ext cx="0" cy="256032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212471" y="2885336"/>
            <a:ext cx="95253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850696" y="3149461"/>
            <a:ext cx="168234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2665684" y="2817920"/>
            <a:ext cx="0" cy="131385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267955" y="244429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Kill sig.</a:t>
            </a:r>
            <a:endParaRPr lang="en-US" dirty="0"/>
          </a:p>
        </p:txBody>
      </p:sp>
      <p:sp>
        <p:nvSpPr>
          <p:cNvPr id="59" name="Isosceles Triangle 250"/>
          <p:cNvSpPr/>
          <p:nvPr/>
        </p:nvSpPr>
        <p:spPr>
          <a:xfrm rot="5400000">
            <a:off x="3424285" y="3962512"/>
            <a:ext cx="124542" cy="104877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216337" y="4014949"/>
            <a:ext cx="217517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48430" y="381575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Ck</a:t>
            </a:r>
            <a:endParaRPr lang="en-US" dirty="0"/>
          </a:p>
        </p:txBody>
      </p:sp>
      <p:sp>
        <p:nvSpPr>
          <p:cNvPr id="63" name="Moon 62"/>
          <p:cNvSpPr/>
          <p:nvPr/>
        </p:nvSpPr>
        <p:spPr>
          <a:xfrm rot="10800000">
            <a:off x="5850008" y="3442631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0800000" flipH="1">
            <a:off x="6103101" y="3602424"/>
            <a:ext cx="77753" cy="7752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755341" y="3535347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624130" y="3749266"/>
            <a:ext cx="26869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24802" y="2443546"/>
            <a:ext cx="768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HitPrev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6185358" y="3641099"/>
            <a:ext cx="296499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75953" y="3650133"/>
            <a:ext cx="255597" cy="211190"/>
            <a:chOff x="4488990" y="2767811"/>
            <a:chExt cx="255597" cy="211190"/>
          </a:xfrm>
        </p:grpSpPr>
        <p:sp>
          <p:nvSpPr>
            <p:cNvPr id="72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59976" y="3641186"/>
            <a:ext cx="255597" cy="211190"/>
            <a:chOff x="4488990" y="2767811"/>
            <a:chExt cx="255597" cy="211190"/>
          </a:xfrm>
        </p:grpSpPr>
        <p:sp>
          <p:nvSpPr>
            <p:cNvPr id="76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>
          <a:xfrm flipV="1">
            <a:off x="4936891" y="3755728"/>
            <a:ext cx="4238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Moon 78"/>
          <p:cNvSpPr/>
          <p:nvPr/>
        </p:nvSpPr>
        <p:spPr>
          <a:xfrm rot="10800000">
            <a:off x="5848881" y="2586342"/>
            <a:ext cx="244325" cy="397109"/>
          </a:xfrm>
          <a:prstGeom prst="moon">
            <a:avLst>
              <a:gd name="adj" fmla="val 755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754214" y="2679058"/>
            <a:ext cx="1329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160178" y="2892477"/>
            <a:ext cx="74399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103546" y="2784810"/>
            <a:ext cx="34938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5341" y="2679058"/>
            <a:ext cx="0" cy="85629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289071" y="2679058"/>
            <a:ext cx="466270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157796" y="2883613"/>
            <a:ext cx="0" cy="863169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058174" y="2465140"/>
            <a:ext cx="77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HitNext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86017" y="3381458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Sel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499614" y="3019731"/>
            <a:ext cx="255597" cy="211190"/>
            <a:chOff x="4488990" y="2767811"/>
            <a:chExt cx="255597" cy="211190"/>
          </a:xfrm>
        </p:grpSpPr>
        <p:sp>
          <p:nvSpPr>
            <p:cNvPr id="97" name="Isosceles Triangle 245"/>
            <p:cNvSpPr/>
            <p:nvPr/>
          </p:nvSpPr>
          <p:spPr>
            <a:xfrm rot="5400000" flipH="1">
              <a:off x="4472317" y="2784484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0800000">
              <a:off x="4666834" y="2834645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Arrow Connector 99"/>
          <p:cNvCxnSpPr/>
          <p:nvPr/>
        </p:nvCxnSpPr>
        <p:spPr>
          <a:xfrm flipV="1">
            <a:off x="6307746" y="3137632"/>
            <a:ext cx="0" cy="504188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308959" y="3134051"/>
            <a:ext cx="190654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766543" y="3124397"/>
            <a:ext cx="1660065" cy="23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7299275" y="3022042"/>
            <a:ext cx="193614" cy="209318"/>
            <a:chOff x="6084562" y="2831538"/>
            <a:chExt cx="193614" cy="20931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85265" y="3022042"/>
            <a:ext cx="193614" cy="209318"/>
            <a:chOff x="6084562" y="2831538"/>
            <a:chExt cx="193614" cy="209318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1255" y="3022042"/>
            <a:ext cx="193614" cy="209318"/>
            <a:chOff x="6084562" y="2831538"/>
            <a:chExt cx="193614" cy="20931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157245" y="3022042"/>
            <a:ext cx="193614" cy="209318"/>
            <a:chOff x="6084562" y="2831538"/>
            <a:chExt cx="193614" cy="20931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443234" y="3022042"/>
            <a:ext cx="193614" cy="209318"/>
            <a:chOff x="6084562" y="2831538"/>
            <a:chExt cx="193614" cy="209318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371844" y="3538564"/>
            <a:ext cx="121045" cy="209318"/>
            <a:chOff x="6157131" y="2831538"/>
            <a:chExt cx="121045" cy="209318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7657834" y="3538564"/>
            <a:ext cx="121045" cy="209318"/>
            <a:chOff x="6157131" y="2831538"/>
            <a:chExt cx="121045" cy="209318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7943824" y="3538564"/>
            <a:ext cx="121045" cy="209318"/>
            <a:chOff x="6157131" y="2831538"/>
            <a:chExt cx="121045" cy="209318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8229814" y="3538564"/>
            <a:ext cx="121045" cy="209318"/>
            <a:chOff x="6157131" y="2831538"/>
            <a:chExt cx="121045" cy="209318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8515803" y="3538564"/>
            <a:ext cx="121045" cy="209318"/>
            <a:chOff x="6157131" y="2831538"/>
            <a:chExt cx="121045" cy="209318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>
          <a:xfrm flipV="1">
            <a:off x="749288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774821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806486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8350859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8636848" y="289812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748917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7771104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806115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8347142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8633131" y="3740941"/>
            <a:ext cx="0" cy="133387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7489172" y="3221491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V="1">
            <a:off x="7771104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8061152" y="3221303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V="1">
            <a:off x="8347142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8639551" y="3217240"/>
            <a:ext cx="0" cy="332082"/>
          </a:xfrm>
          <a:prstGeom prst="straightConnector1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>
            <a:off x="7740784" y="3383036"/>
            <a:ext cx="70092" cy="62858"/>
            <a:chOff x="8446101" y="2923481"/>
            <a:chExt cx="70092" cy="62858"/>
          </a:xfrm>
        </p:grpSpPr>
        <p:cxnSp>
          <p:nvCxnSpPr>
            <p:cNvPr id="203" name="Straight Arrow Connector 202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7448251" y="3415310"/>
            <a:ext cx="70092" cy="62858"/>
            <a:chOff x="8446101" y="2923481"/>
            <a:chExt cx="70092" cy="62858"/>
          </a:xfrm>
        </p:grpSpPr>
        <p:cxnSp>
          <p:nvCxnSpPr>
            <p:cNvPr id="209" name="Straight Arrow Connector 208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/>
        </p:nvGrpSpPr>
        <p:grpSpPr>
          <a:xfrm>
            <a:off x="8032017" y="3355180"/>
            <a:ext cx="70092" cy="62858"/>
            <a:chOff x="8446101" y="2923481"/>
            <a:chExt cx="70092" cy="62858"/>
          </a:xfrm>
        </p:grpSpPr>
        <p:cxnSp>
          <p:nvCxnSpPr>
            <p:cNvPr id="212" name="Straight Arrow Connector 211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8311429" y="3321972"/>
            <a:ext cx="70092" cy="62858"/>
            <a:chOff x="8446101" y="2923481"/>
            <a:chExt cx="70092" cy="62858"/>
          </a:xfrm>
        </p:grpSpPr>
        <p:cxnSp>
          <p:nvCxnSpPr>
            <p:cNvPr id="215" name="Straight Arrow Connector 214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8597418" y="3288928"/>
            <a:ext cx="70092" cy="62858"/>
            <a:chOff x="8446101" y="2923481"/>
            <a:chExt cx="70092" cy="62858"/>
          </a:xfrm>
        </p:grpSpPr>
        <p:cxnSp>
          <p:nvCxnSpPr>
            <p:cNvPr id="218" name="Straight Arrow Connector 217"/>
            <p:cNvCxnSpPr/>
            <p:nvPr/>
          </p:nvCxnSpPr>
          <p:spPr>
            <a:xfrm flipV="1">
              <a:off x="8450044" y="292348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>
            <a:xfrm flipH="1" flipV="1">
              <a:off x="8446101" y="2924341"/>
              <a:ext cx="66149" cy="61998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Oval 236"/>
          <p:cNvSpPr/>
          <p:nvPr/>
        </p:nvSpPr>
        <p:spPr>
          <a:xfrm>
            <a:off x="5732516" y="2658030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1479632" y="4765773"/>
            <a:ext cx="2346751" cy="559165"/>
            <a:chOff x="145135" y="2212507"/>
            <a:chExt cx="2346751" cy="559165"/>
          </a:xfrm>
        </p:grpSpPr>
        <p:sp>
          <p:nvSpPr>
            <p:cNvPr id="169" name="Moon 168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5189464" y="4120096"/>
            <a:ext cx="1307916" cy="32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Hit Flag Logic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016204" y="2467959"/>
            <a:ext cx="211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Hard coded </a:t>
            </a:r>
            <a:r>
              <a:rPr lang="en-US" sz="1400" smtClean="0">
                <a:latin typeface="Cambria"/>
                <a:cs typeface="Cambria"/>
              </a:rPr>
              <a:t>pixel address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4494915" y="1940779"/>
            <a:ext cx="0" cy="40783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78269" y="5741841"/>
            <a:ext cx="209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Comparator latching</a:t>
            </a:r>
            <a:endParaRPr lang="en-US"/>
          </a:p>
        </p:txBody>
      </p:sp>
      <p:sp>
        <p:nvSpPr>
          <p:cNvPr id="180" name="TextBox 179"/>
          <p:cNvSpPr txBox="1"/>
          <p:nvPr/>
        </p:nvSpPr>
        <p:spPr>
          <a:xfrm>
            <a:off x="6307746" y="5742973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Hit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</a:t>
            </a:r>
            <a:r>
              <a:rPr lang="en-US" dirty="0" smtClean="0"/>
              <a:t>assembly </a:t>
            </a:r>
            <a:r>
              <a:rPr lang="en-US" dirty="0" smtClean="0"/>
              <a:t>– 128 connected pixels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0" t="24368" r="3190" b="29541"/>
          <a:stretch/>
        </p:blipFill>
        <p:spPr>
          <a:xfrm>
            <a:off x="436098" y="2363372"/>
            <a:ext cx="11479238" cy="2686930"/>
          </a:xfrm>
        </p:spPr>
      </p:pic>
    </p:spTree>
    <p:extLst>
      <p:ext uri="{BB962C8B-B14F-4D97-AF65-F5344CB8AC3E}">
        <p14:creationId xmlns:p14="http://schemas.microsoft.com/office/powerpoint/2010/main" val="16033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CHESS2 – 3 array of pixels and encoding periphery. Strip encoding to be connected.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33" y="1620823"/>
            <a:ext cx="10326261" cy="4867498"/>
          </a:xfrm>
        </p:spPr>
      </p:pic>
    </p:spTree>
    <p:extLst>
      <p:ext uri="{BB962C8B-B14F-4D97-AF65-F5344CB8AC3E}">
        <p14:creationId xmlns:p14="http://schemas.microsoft.com/office/powerpoint/2010/main" val="72705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Bias pads layout and on chip decoupling.</a:t>
            </a:r>
          </a:p>
          <a:p>
            <a:r>
              <a:rPr lang="en-US" dirty="0" smtClean="0"/>
              <a:t>- Bloc assembly and routing.</a:t>
            </a:r>
          </a:p>
          <a:p>
            <a:r>
              <a:rPr lang="en-US" dirty="0" smtClean="0"/>
              <a:t>- Global power distribution and routing – decoupling where we can.</a:t>
            </a:r>
          </a:p>
          <a:p>
            <a:r>
              <a:rPr lang="en-US" dirty="0" smtClean="0"/>
              <a:t>- Global DRC and LVS.</a:t>
            </a:r>
          </a:p>
          <a:p>
            <a:r>
              <a:rPr lang="en-US" dirty="0" smtClean="0"/>
              <a:t>- Global simulations.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architecture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676942" y="5939864"/>
            <a:ext cx="393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Doesn’t reflect actual size or placement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95220" y="2379132"/>
            <a:ext cx="10757646" cy="3067528"/>
            <a:chOff x="1095220" y="2379132"/>
            <a:chExt cx="10757646" cy="306752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827470" y="2467519"/>
              <a:ext cx="0" cy="1945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097280" y="2667457"/>
              <a:ext cx="3124200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128 x 32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pixels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95220" y="2379132"/>
              <a:ext cx="5562599" cy="2046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Column Decoder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73880" y="2667457"/>
              <a:ext cx="2286000" cy="228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Half Comparator,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Latch &amp;</a:t>
              </a:r>
              <a:r>
                <a:rPr lang="en-US" dirty="0">
                  <a:solidFill>
                    <a:prstClr val="white"/>
                  </a:solidFill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</a:rPr>
                <a:t>Hit encoding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0880" y="2667457"/>
              <a:ext cx="1066800" cy="2286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prstClr val="white"/>
                  </a:solidFill>
                </a:rPr>
                <a:t> Strip Encoder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681824" y="3721713"/>
              <a:ext cx="2286000" cy="17748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prstClr val="white"/>
                  </a:solidFill>
                </a:rPr>
                <a:t>Row Decoder </a:t>
              </a:r>
              <a:endParaRPr lang="en-US" sz="900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657821" y="2467519"/>
              <a:ext cx="2524945" cy="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0125833" y="2667457"/>
              <a:ext cx="137160" cy="137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51154" y="4286425"/>
              <a:ext cx="461665" cy="40914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45955" y="5010310"/>
              <a:ext cx="1344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Records Hits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30259" y="5077328"/>
              <a:ext cx="177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 </a:t>
              </a:r>
              <a:r>
                <a:rPr lang="en-US" smtClean="0"/>
                <a:t>1 Hit/Strip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98111" y="5077328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 </a:t>
              </a:r>
              <a:r>
                <a:rPr lang="en-US"/>
                <a:t>8</a:t>
              </a:r>
              <a:r>
                <a:rPr lang="en-US" smtClean="0"/>
                <a:t> Hits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675612" y="2937537"/>
              <a:ext cx="1097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Configure</a:t>
              </a:r>
            </a:p>
            <a:p>
              <a:r>
                <a:rPr lang="en-US" dirty="0" smtClean="0"/>
                <a:t>CHESS2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512819" y="4285653"/>
              <a:ext cx="1340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LVDS output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834718" y="2667457"/>
              <a:ext cx="1182462" cy="1344785"/>
              <a:chOff x="8190715" y="2667457"/>
              <a:chExt cx="1182462" cy="134478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90715" y="2667457"/>
                <a:ext cx="1182462" cy="134478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8775602" y="3329527"/>
                <a:ext cx="21521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8538763" y="3039973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8929597" y="2707695"/>
                <a:ext cx="381000" cy="123962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dirty="0">
                    <a:solidFill>
                      <a:prstClr val="white">
                        <a:lumMod val="50000"/>
                      </a:prstClr>
                    </a:solidFill>
                  </a:rPr>
                  <a:t>SACI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233963" y="3124519"/>
                <a:ext cx="609600" cy="3696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prstClr val="white">
                        <a:lumMod val="50000"/>
                      </a:prstClr>
                    </a:solidFill>
                  </a:rPr>
                  <a:t>Control Logic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8538763" y="3494190"/>
                <a:ext cx="0" cy="8877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8233964" y="3579142"/>
                <a:ext cx="606890" cy="3681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>
                    <a:solidFill>
                      <a:prstClr val="white">
                        <a:lumMod val="50000"/>
                      </a:prstClr>
                    </a:solidFill>
                  </a:rPr>
                  <a:t>Global Registers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33963" y="2707694"/>
                <a:ext cx="609600" cy="3427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dirty="0" smtClean="0">
                    <a:solidFill>
                      <a:prstClr val="white">
                        <a:lumMod val="50000"/>
                      </a:prstClr>
                    </a:solidFill>
                  </a:rPr>
                  <a:t>Matrix</a:t>
                </a:r>
              </a:p>
              <a:p>
                <a:pPr algn="ctr"/>
                <a:r>
                  <a:rPr lang="en-US" sz="1050" dirty="0" smtClean="0">
                    <a:solidFill>
                      <a:prstClr val="white">
                        <a:lumMod val="50000"/>
                      </a:prstClr>
                    </a:solidFill>
                  </a:rPr>
                  <a:t>Pointers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8662753" y="3721240"/>
              <a:ext cx="2152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233733" y="2669287"/>
              <a:ext cx="490616" cy="1331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Global DACs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36556" y="4092009"/>
              <a:ext cx="1780624" cy="8568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LVDS TX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25833" y="3501397"/>
              <a:ext cx="137160" cy="137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125833" y="3697654"/>
              <a:ext cx="137160" cy="137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125833" y="3893911"/>
              <a:ext cx="137160" cy="137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127549" y="4615439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0127549" y="4811696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127549" y="4090168"/>
              <a:ext cx="137160" cy="137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125833" y="2863714"/>
              <a:ext cx="137160" cy="1371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032160" y="3115685"/>
              <a:ext cx="461665" cy="40914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9182766" y="2467877"/>
              <a:ext cx="0" cy="23981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983673" y="2284404"/>
            <a:ext cx="7174519" cy="3134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170260" y="2284404"/>
            <a:ext cx="2267018" cy="3134546"/>
          </a:xfrm>
          <a:custGeom>
            <a:avLst/>
            <a:gdLst>
              <a:gd name="connsiteX0" fmla="*/ 623562 w 2267018"/>
              <a:gd name="connsiteY0" fmla="*/ 0 h 3134546"/>
              <a:gd name="connsiteX1" fmla="*/ 2267018 w 2267018"/>
              <a:gd name="connsiteY1" fmla="*/ 0 h 3134546"/>
              <a:gd name="connsiteX2" fmla="*/ 2267018 w 2267018"/>
              <a:gd name="connsiteY2" fmla="*/ 3134546 h 3134546"/>
              <a:gd name="connsiteX3" fmla="*/ 0 w 2267018"/>
              <a:gd name="connsiteY3" fmla="*/ 3134546 h 3134546"/>
              <a:gd name="connsiteX4" fmla="*/ 0 w 2267018"/>
              <a:gd name="connsiteY4" fmla="*/ 1760522 h 3134546"/>
              <a:gd name="connsiteX5" fmla="*/ 623562 w 2267018"/>
              <a:gd name="connsiteY5" fmla="*/ 1760522 h 313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7018" h="3134546">
                <a:moveTo>
                  <a:pt x="623562" y="0"/>
                </a:moveTo>
                <a:lnTo>
                  <a:pt x="2267018" y="0"/>
                </a:lnTo>
                <a:lnTo>
                  <a:pt x="2267018" y="3134546"/>
                </a:lnTo>
                <a:lnTo>
                  <a:pt x="0" y="3134546"/>
                </a:lnTo>
                <a:lnTo>
                  <a:pt x="0" y="1760522"/>
                </a:lnTo>
                <a:lnTo>
                  <a:pt x="623562" y="176052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9165" y="544666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771411" y="5416644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pixels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3464830" y="1997808"/>
            <a:ext cx="211620" cy="309495"/>
            <a:chOff x="3144130" y="758794"/>
            <a:chExt cx="412388" cy="548291"/>
          </a:xfrm>
        </p:grpSpPr>
        <p:sp>
          <p:nvSpPr>
            <p:cNvPr id="5" name="Oval 4"/>
            <p:cNvSpPr/>
            <p:nvPr/>
          </p:nvSpPr>
          <p:spPr>
            <a:xfrm>
              <a:off x="3144130" y="758794"/>
              <a:ext cx="412387" cy="377290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44131" y="911193"/>
              <a:ext cx="412387" cy="377291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2791860" y="2151536"/>
            <a:ext cx="0" cy="18600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7" idx="4"/>
          </p:cNvCxnSpPr>
          <p:nvPr/>
        </p:nvCxnSpPr>
        <p:spPr>
          <a:xfrm>
            <a:off x="2791860" y="2151533"/>
            <a:ext cx="634533" cy="102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25388" y="2152555"/>
            <a:ext cx="20472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30828" y="2152559"/>
            <a:ext cx="0" cy="161939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0839" y="1703945"/>
            <a:ext cx="44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IFB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09946" y="4122078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22077" y="3763774"/>
            <a:ext cx="94350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24441" y="3906918"/>
            <a:ext cx="193614" cy="209318"/>
            <a:chOff x="6084562" y="2831538"/>
            <a:chExt cx="193614" cy="2093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3922078" y="3913549"/>
            <a:ext cx="121045" cy="209318"/>
            <a:chOff x="6157131" y="2831538"/>
            <a:chExt cx="121045" cy="20931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3209948" y="3602309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72"/>
          <p:cNvSpPr/>
          <p:nvPr/>
        </p:nvSpPr>
        <p:spPr>
          <a:xfrm flipV="1">
            <a:off x="3141418" y="3501807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425182" y="4588162"/>
            <a:ext cx="281665" cy="424333"/>
            <a:chOff x="3144131" y="758793"/>
            <a:chExt cx="412387" cy="564787"/>
          </a:xfrm>
        </p:grpSpPr>
        <p:sp>
          <p:nvSpPr>
            <p:cNvPr id="27" name="Oval 2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3209946" y="4374653"/>
            <a:ext cx="712132" cy="13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22078" y="4122214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929702" y="3651723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flipH="1">
            <a:off x="3922078" y="3442403"/>
            <a:ext cx="193614" cy="209318"/>
            <a:chOff x="6084562" y="2831538"/>
            <a:chExt cx="193614" cy="2093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3922079" y="3140418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90"/>
          <p:cNvSpPr/>
          <p:nvPr/>
        </p:nvSpPr>
        <p:spPr>
          <a:xfrm flipV="1">
            <a:off x="3853550" y="303991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00647" y="3207736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1.8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0970" y="2741277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3.3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2" name="Straight Connector 41"/>
          <p:cNvCxnSpPr>
            <a:endCxn id="78" idx="0"/>
          </p:cNvCxnSpPr>
          <p:nvPr/>
        </p:nvCxnSpPr>
        <p:spPr>
          <a:xfrm>
            <a:off x="3564654" y="4374657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66013" y="5012495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97"/>
          <p:cNvSpPr/>
          <p:nvPr/>
        </p:nvSpPr>
        <p:spPr>
          <a:xfrm flipV="1">
            <a:off x="3497485" y="519803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99"/>
          <p:cNvSpPr/>
          <p:nvPr/>
        </p:nvSpPr>
        <p:spPr>
          <a:xfrm rot="5400000">
            <a:off x="4807355" y="3451182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036670" y="4402306"/>
            <a:ext cx="281665" cy="424333"/>
            <a:chOff x="3144131" y="758793"/>
            <a:chExt cx="412387" cy="564787"/>
          </a:xfrm>
        </p:grpSpPr>
        <p:sp>
          <p:nvSpPr>
            <p:cNvPr id="47" name="Oval 4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5176140" y="3938337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71949" y="4814247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106"/>
          <p:cNvSpPr/>
          <p:nvPr/>
        </p:nvSpPr>
        <p:spPr>
          <a:xfrm flipV="1">
            <a:off x="5103420" y="4999786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79296" y="444244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InSF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041228" y="3892300"/>
            <a:ext cx="980156" cy="238554"/>
            <a:chOff x="4973431" y="2855681"/>
            <a:chExt cx="980156" cy="238554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973431" y="2974958"/>
              <a:ext cx="469484" cy="13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55381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09208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521673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2041228" y="4011577"/>
            <a:ext cx="0" cy="111835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59"/>
          <p:cNvSpPr/>
          <p:nvPr/>
        </p:nvSpPr>
        <p:spPr>
          <a:xfrm rot="10800000">
            <a:off x="1617369" y="5129937"/>
            <a:ext cx="847718" cy="278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426443" y="5129933"/>
            <a:ext cx="116302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91862" y="2536211"/>
            <a:ext cx="738269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543728" y="2416803"/>
            <a:ext cx="53827" cy="238554"/>
            <a:chOff x="2745214" y="1422090"/>
            <a:chExt cx="53827" cy="23855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745214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99041" y="1422090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3597554" y="2536211"/>
            <a:ext cx="213327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1806552" y="3794402"/>
            <a:ext cx="469484" cy="13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2041228" y="3427979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2041228" y="3374152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041229" y="2733902"/>
            <a:ext cx="1" cy="7470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58308" y="2384566"/>
            <a:ext cx="536268" cy="469185"/>
            <a:chOff x="6742284" y="5188597"/>
            <a:chExt cx="536268" cy="469185"/>
          </a:xfrm>
        </p:grpSpPr>
        <p:grpSp>
          <p:nvGrpSpPr>
            <p:cNvPr id="72" name="Group 71"/>
            <p:cNvGrpSpPr/>
            <p:nvPr/>
          </p:nvGrpSpPr>
          <p:grpSpPr>
            <a:xfrm>
              <a:off x="6881672" y="5188597"/>
              <a:ext cx="255597" cy="211190"/>
              <a:chOff x="6881672" y="5188597"/>
              <a:chExt cx="255597" cy="211190"/>
            </a:xfrm>
          </p:grpSpPr>
          <p:sp>
            <p:nvSpPr>
              <p:cNvPr id="82" name="Isosceles Triangle 149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flipH="1">
              <a:off x="6881672" y="5446592"/>
              <a:ext cx="255597" cy="211190"/>
              <a:chOff x="6881672" y="5188597"/>
              <a:chExt cx="255597" cy="211190"/>
            </a:xfrm>
          </p:grpSpPr>
          <p:sp>
            <p:nvSpPr>
              <p:cNvPr id="80" name="Isosceles Triangle 15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6742284" y="5294192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42284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42284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H="1">
            <a:off x="1971594" y="2529889"/>
            <a:ext cx="69635" cy="18075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94576" y="2619154"/>
            <a:ext cx="257552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038633" y="1973401"/>
            <a:ext cx="1" cy="57782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601377" y="1686238"/>
            <a:ext cx="86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Injection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88" name="Group 87"/>
          <p:cNvGrpSpPr/>
          <p:nvPr/>
        </p:nvGrpSpPr>
        <p:grpSpPr>
          <a:xfrm rot="10800000">
            <a:off x="9713879" y="3793851"/>
            <a:ext cx="536267" cy="469186"/>
            <a:chOff x="6742285" y="5188595"/>
            <a:chExt cx="536267" cy="469186"/>
          </a:xfrm>
        </p:grpSpPr>
        <p:grpSp>
          <p:nvGrpSpPr>
            <p:cNvPr id="89" name="Group 8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99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97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sosceles Triangle 250"/>
          <p:cNvSpPr/>
          <p:nvPr/>
        </p:nvSpPr>
        <p:spPr>
          <a:xfrm rot="5400000">
            <a:off x="6851610" y="3266335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461530" y="3763771"/>
            <a:ext cx="4486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725390" y="4651184"/>
            <a:ext cx="34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02051" y="385781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Casc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43123" y="4018274"/>
            <a:ext cx="2589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7005" y="3551151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296194" y="337683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157676" y="4180374"/>
            <a:ext cx="281665" cy="424333"/>
            <a:chOff x="3144131" y="758793"/>
            <a:chExt cx="412387" cy="564787"/>
          </a:xfrm>
        </p:grpSpPr>
        <p:sp>
          <p:nvSpPr>
            <p:cNvPr id="109" name="Oval 108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7297146" y="3716409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92955" y="4592319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Isosceles Triangle 271"/>
          <p:cNvSpPr/>
          <p:nvPr/>
        </p:nvSpPr>
        <p:spPr>
          <a:xfrm flipV="1">
            <a:off x="7224427" y="4777858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413164" y="4220518"/>
            <a:ext cx="63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Comp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535254" y="3578860"/>
            <a:ext cx="36204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735164" y="3396908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29082" y="3212167"/>
            <a:ext cx="39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Th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972769" y="3823145"/>
            <a:ext cx="281665" cy="424333"/>
            <a:chOff x="3144131" y="758793"/>
            <a:chExt cx="412387" cy="564787"/>
          </a:xfrm>
        </p:grpSpPr>
        <p:sp>
          <p:nvSpPr>
            <p:cNvPr id="120" name="Oval 119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>
            <a:off x="9473394" y="403848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126413" y="3872212"/>
            <a:ext cx="84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1/2/4/8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9112239" y="3584384"/>
            <a:ext cx="0" cy="23294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112239" y="4247091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287"/>
          <p:cNvSpPr/>
          <p:nvPr/>
        </p:nvSpPr>
        <p:spPr>
          <a:xfrm flipV="1">
            <a:off x="9043710" y="4432630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9713879" y="4329203"/>
            <a:ext cx="536267" cy="469186"/>
            <a:chOff x="6742285" y="5188595"/>
            <a:chExt cx="536267" cy="469186"/>
          </a:xfrm>
        </p:grpSpPr>
        <p:grpSp>
          <p:nvGrpSpPr>
            <p:cNvPr id="129" name="Group 12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39" name="Isosceles Triangle 302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37" name="Isosceles Triangle 300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0800000">
            <a:off x="9713879" y="4864555"/>
            <a:ext cx="536267" cy="469186"/>
            <a:chOff x="6742285" y="5188595"/>
            <a:chExt cx="536267" cy="469186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52" name="Isosceles Triangle 32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50" name="Isosceles Triangle 32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rot="10800000">
            <a:off x="9713879" y="5399908"/>
            <a:ext cx="536267" cy="469186"/>
            <a:chOff x="6742285" y="5188595"/>
            <a:chExt cx="536267" cy="469186"/>
          </a:xfrm>
        </p:grpSpPr>
        <p:grpSp>
          <p:nvGrpSpPr>
            <p:cNvPr id="155" name="Group 15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65" name="Isosceles Triangle 338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63" name="Isosceles Triangle 336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/>
          <p:nvPr/>
        </p:nvCxnSpPr>
        <p:spPr>
          <a:xfrm flipH="1">
            <a:off x="9473394" y="4568358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9473394" y="5098235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9473394" y="5628111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430886" y="4050337"/>
            <a:ext cx="0" cy="160756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9283137" y="4050337"/>
            <a:ext cx="147749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7292955" y="2170337"/>
            <a:ext cx="2346751" cy="559165"/>
            <a:chOff x="145135" y="2212507"/>
            <a:chExt cx="2346751" cy="559165"/>
          </a:xfrm>
        </p:grpSpPr>
        <p:sp>
          <p:nvSpPr>
            <p:cNvPr id="172" name="Moon 171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484675" y="3651035"/>
            <a:ext cx="980156" cy="238554"/>
            <a:chOff x="4973431" y="2855681"/>
            <a:chExt cx="980156" cy="238554"/>
          </a:xfrm>
        </p:grpSpPr>
        <p:cxnSp>
          <p:nvCxnSpPr>
            <p:cNvPr id="184" name="Straight Connector 183"/>
            <p:cNvCxnSpPr/>
            <p:nvPr/>
          </p:nvCxnSpPr>
          <p:spPr>
            <a:xfrm flipV="1">
              <a:off x="4973431" y="2974958"/>
              <a:ext cx="469484" cy="13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455381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5509208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521673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cell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297304" y="1845734"/>
            <a:ext cx="5858375" cy="4023360"/>
          </a:xfrm>
        </p:spPr>
        <p:txBody>
          <a:bodyPr/>
          <a:lstStyle/>
          <a:p>
            <a:r>
              <a:rPr lang="en-US" dirty="0" smtClean="0"/>
              <a:t>PMOS added to RAM cell to allow configuration from 1 up 128 cells in parallel.</a:t>
            </a:r>
          </a:p>
          <a:p>
            <a:r>
              <a:rPr lang="en-US" dirty="0" smtClean="0"/>
              <a:t>Disconnects the inverter from driving the </a:t>
            </a:r>
            <a:r>
              <a:rPr lang="en-US" dirty="0" err="1" smtClean="0"/>
              <a:t>DataIn</a:t>
            </a:r>
            <a:r>
              <a:rPr lang="en-US" dirty="0" smtClean="0"/>
              <a:t> line during configuration.</a:t>
            </a:r>
          </a:p>
          <a:p>
            <a:r>
              <a:rPr lang="en-US" dirty="0" smtClean="0"/>
              <a:t>Simulation OK: with the additional PMOS we can configure a full row or a full column with a single SACI command (see SLAC presentations).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10800000">
            <a:off x="4002139" y="4350761"/>
            <a:ext cx="616158" cy="509107"/>
            <a:chOff x="6881672" y="5188597"/>
            <a:chExt cx="255597" cy="211190"/>
          </a:xfrm>
        </p:grpSpPr>
        <p:sp>
          <p:nvSpPr>
            <p:cNvPr id="15" name="Isosceles Triangle 247"/>
            <p:cNvSpPr/>
            <p:nvPr/>
          </p:nvSpPr>
          <p:spPr>
            <a:xfrm rot="5400000">
              <a:off x="6864999" y="5205270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7059516" y="5255432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0800000" flipH="1">
            <a:off x="4002141" y="3728820"/>
            <a:ext cx="616158" cy="509107"/>
            <a:chOff x="6881672" y="5188597"/>
            <a:chExt cx="255597" cy="211190"/>
          </a:xfrm>
        </p:grpSpPr>
        <p:sp>
          <p:nvSpPr>
            <p:cNvPr id="13" name="Isosceles Triangle 245"/>
            <p:cNvSpPr/>
            <p:nvPr/>
          </p:nvSpPr>
          <p:spPr>
            <a:xfrm rot="5400000">
              <a:off x="6864999" y="5205270"/>
              <a:ext cx="211190" cy="177844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7059516" y="5255432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rot="10800000">
            <a:off x="4954316" y="3989993"/>
            <a:ext cx="0" cy="61531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624822" y="3989991"/>
            <a:ext cx="32949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4624822" y="4605310"/>
            <a:ext cx="32949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>
            <a:off x="2901952" y="3978128"/>
            <a:ext cx="0" cy="61531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03756" y="3973895"/>
            <a:ext cx="109838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H="1">
            <a:off x="3657325" y="4593447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 rot="5400000">
            <a:off x="3248668" y="4188072"/>
            <a:ext cx="398884" cy="422085"/>
            <a:chOff x="6080364" y="2829439"/>
            <a:chExt cx="197812" cy="20931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159231" y="282943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6080364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2237412" y="3949599"/>
            <a:ext cx="245556" cy="422841"/>
            <a:chOff x="6156401" y="2827939"/>
            <a:chExt cx="121775" cy="20969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156401" y="2827939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3436158" y="3411230"/>
            <a:ext cx="0" cy="79795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54670" y="307311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 flipH="1">
            <a:off x="2564353" y="4285787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H="1">
            <a:off x="2895677" y="4596574"/>
            <a:ext cx="34058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547524" y="4285788"/>
            <a:ext cx="596062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7432" y="4123948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DataIn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371355" y="3718379"/>
            <a:ext cx="10648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71355" y="3718379"/>
            <a:ext cx="0" cy="3198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413297" y="3696659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78346" y="4265458"/>
            <a:ext cx="45719" cy="45719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" y="3530669"/>
            <a:ext cx="12170664" cy="653913"/>
          </a:xfrm>
        </p:spPr>
      </p:pic>
      <p:sp>
        <p:nvSpPr>
          <p:cNvPr id="5" name="Left Bracket 4"/>
          <p:cNvSpPr/>
          <p:nvPr/>
        </p:nvSpPr>
        <p:spPr>
          <a:xfrm rot="16200000">
            <a:off x="6034785" y="-1314282"/>
            <a:ext cx="190163" cy="1107439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9732" y="4792137"/>
            <a:ext cx="3437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connected NWELLs</a:t>
            </a:r>
          </a:p>
          <a:p>
            <a:r>
              <a:rPr lang="en-US" dirty="0" smtClean="0"/>
              <a:t>50% diode fraction</a:t>
            </a:r>
          </a:p>
          <a:p>
            <a:r>
              <a:rPr lang="en-US" dirty="0" smtClean="0"/>
              <a:t>P-contact around each NWELL </a:t>
            </a:r>
          </a:p>
          <a:p>
            <a:r>
              <a:rPr lang="en-US" dirty="0" smtClean="0"/>
              <a:t>120V rules</a:t>
            </a:r>
          </a:p>
          <a:p>
            <a:r>
              <a:rPr lang="en-US" dirty="0" smtClean="0"/>
              <a:t>Size to be adjusted to strip length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666" y="4504269"/>
            <a:ext cx="1929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Amplifier.</a:t>
            </a:r>
          </a:p>
          <a:p>
            <a:r>
              <a:rPr lang="en-US" dirty="0" smtClean="0"/>
              <a:t>Half comparator.</a:t>
            </a:r>
          </a:p>
          <a:p>
            <a:r>
              <a:rPr lang="en-US" dirty="0" smtClean="0"/>
              <a:t>RAM controlled - </a:t>
            </a:r>
          </a:p>
          <a:p>
            <a:r>
              <a:rPr lang="en-US" dirty="0" smtClean="0"/>
              <a:t>- charge injection</a:t>
            </a:r>
          </a:p>
          <a:p>
            <a:r>
              <a:rPr lang="en-US" dirty="0" smtClean="0"/>
              <a:t>Row/Col selection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5231" y="4419603"/>
            <a:ext cx="1108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 RAM</a:t>
            </a:r>
          </a:p>
          <a:p>
            <a:r>
              <a:rPr lang="en-US" dirty="0" smtClean="0"/>
              <a:t>Trim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M3 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1994266"/>
            <a:ext cx="10058400" cy="3726718"/>
          </a:xfrm>
        </p:spPr>
      </p:pic>
      <p:sp>
        <p:nvSpPr>
          <p:cNvPr id="5" name="Left Bracket 4"/>
          <p:cNvSpPr/>
          <p:nvPr/>
        </p:nvSpPr>
        <p:spPr>
          <a:xfrm>
            <a:off x="985655" y="2185060"/>
            <a:ext cx="106878" cy="292133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626" y="2790701"/>
            <a:ext cx="1382751" cy="175432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Metal 3</a:t>
            </a:r>
          </a:p>
          <a:p>
            <a:r>
              <a:rPr lang="en-US" b="1" dirty="0" smtClean="0"/>
              <a:t>32 Signal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1 Row select</a:t>
            </a:r>
          </a:p>
          <a:p>
            <a:r>
              <a:rPr lang="en-US" b="1" dirty="0" smtClean="0"/>
              <a:t>+</a:t>
            </a:r>
          </a:p>
          <a:p>
            <a:r>
              <a:rPr lang="en-US" b="1" dirty="0" smtClean="0"/>
              <a:t>1 Injection</a:t>
            </a:r>
            <a:endParaRPr lang="en-US" b="1" dirty="0"/>
          </a:p>
        </p:txBody>
      </p:sp>
      <p:sp>
        <p:nvSpPr>
          <p:cNvPr id="7" name="Left Bracket 6"/>
          <p:cNvSpPr/>
          <p:nvPr/>
        </p:nvSpPr>
        <p:spPr>
          <a:xfrm>
            <a:off x="981225" y="5106390"/>
            <a:ext cx="69308" cy="4477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6813"/>
            <a:ext cx="1680717" cy="646331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7.5µm space</a:t>
            </a:r>
          </a:p>
          <a:p>
            <a:r>
              <a:rPr lang="en-US" b="1" dirty="0"/>
              <a:t>f</a:t>
            </a:r>
            <a:r>
              <a:rPr lang="en-US" b="1" dirty="0" smtClean="0"/>
              <a:t>or connectivity</a:t>
            </a:r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&amp; ½ comparator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14" y="1846263"/>
            <a:ext cx="9576497" cy="4022725"/>
          </a:xfrm>
        </p:spPr>
      </p:pic>
      <p:sp>
        <p:nvSpPr>
          <p:cNvPr id="5" name="Rounded Rectangle 4"/>
          <p:cNvSpPr/>
          <p:nvPr/>
        </p:nvSpPr>
        <p:spPr>
          <a:xfrm>
            <a:off x="3004457" y="2913017"/>
            <a:ext cx="2259874" cy="1841863"/>
          </a:xfrm>
          <a:prstGeom prst="roundRect">
            <a:avLst>
              <a:gd name="adj" fmla="val 80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7784" y="4863783"/>
            <a:ext cx="1048685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64331" y="2913016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1488" y="4759279"/>
            <a:ext cx="982705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</a:t>
            </a:r>
          </a:p>
          <a:p>
            <a:pPr algn="ctr"/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95582" y="2913015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2291" y="4795465"/>
            <a:ext cx="1002198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½ Comp.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86423" y="2913014"/>
            <a:ext cx="1159478" cy="1841863"/>
          </a:xfrm>
          <a:prstGeom prst="roundRect">
            <a:avLst>
              <a:gd name="adj" fmla="val 1209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4228" y="4795465"/>
            <a:ext cx="1347933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Inj. RAM</a:t>
            </a:r>
          </a:p>
          <a:p>
            <a:pPr algn="ctr"/>
            <a:r>
              <a:rPr lang="en-US" dirty="0" smtClean="0"/>
              <a:t>Row/Col sel.</a:t>
            </a:r>
            <a:endParaRPr lang="en-US" dirty="0"/>
          </a:p>
        </p:txBody>
      </p:sp>
      <p:sp>
        <p:nvSpPr>
          <p:cNvPr id="13" name="Left Bracket 12"/>
          <p:cNvSpPr/>
          <p:nvPr/>
        </p:nvSpPr>
        <p:spPr>
          <a:xfrm rot="16200000">
            <a:off x="4314333" y="3432318"/>
            <a:ext cx="146508" cy="4504265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90089" y="5817071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 &amp; Comp. bias analog lines</a:t>
            </a:r>
            <a:endParaRPr lang="en-US" dirty="0"/>
          </a:p>
        </p:txBody>
      </p:sp>
      <p:sp>
        <p:nvSpPr>
          <p:cNvPr id="15" name="Left Bracket 14"/>
          <p:cNvSpPr/>
          <p:nvPr/>
        </p:nvSpPr>
        <p:spPr>
          <a:xfrm rot="16200000">
            <a:off x="7054977" y="5209611"/>
            <a:ext cx="146508" cy="94967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27148" y="5817071"/>
            <a:ext cx="2328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RAM &amp; Inj.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&amp; ½ comparator control signals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14" y="1846263"/>
            <a:ext cx="9576497" cy="4022725"/>
          </a:xfrm>
        </p:spPr>
      </p:pic>
      <p:sp>
        <p:nvSpPr>
          <p:cNvPr id="5" name="Rounded Rectangle 4"/>
          <p:cNvSpPr/>
          <p:nvPr/>
        </p:nvSpPr>
        <p:spPr>
          <a:xfrm>
            <a:off x="3004457" y="2913017"/>
            <a:ext cx="2259874" cy="1841863"/>
          </a:xfrm>
          <a:prstGeom prst="roundRect">
            <a:avLst>
              <a:gd name="adj" fmla="val 80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7784" y="4863783"/>
            <a:ext cx="1048685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64331" y="2913016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1488" y="4759279"/>
            <a:ext cx="982705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</a:t>
            </a:r>
          </a:p>
          <a:p>
            <a:pPr algn="ctr"/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95582" y="2913015"/>
            <a:ext cx="888275" cy="184186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2291" y="4795465"/>
            <a:ext cx="1002198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½ Comp.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86423" y="2913014"/>
            <a:ext cx="1159478" cy="1841863"/>
          </a:xfrm>
          <a:prstGeom prst="roundRect">
            <a:avLst>
              <a:gd name="adj" fmla="val 1209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4228" y="4795465"/>
            <a:ext cx="1347933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Inj. RAM</a:t>
            </a:r>
          </a:p>
          <a:p>
            <a:pPr algn="ctr"/>
            <a:r>
              <a:rPr lang="en-US" dirty="0" smtClean="0"/>
              <a:t>Row/Col sel.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8210" y="2209490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345484" y="2368766"/>
            <a:ext cx="50153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89620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4010501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94395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048726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172551" y="5354811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171341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2452" y="17581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 sel.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491728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855417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963922" y="5354812"/>
            <a:ext cx="0" cy="42227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eft Bracket 32"/>
          <p:cNvSpPr/>
          <p:nvPr/>
        </p:nvSpPr>
        <p:spPr>
          <a:xfrm rot="16200000">
            <a:off x="5364596" y="4181873"/>
            <a:ext cx="94422" cy="3279807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063331" y="5851751"/>
            <a:ext cx="26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Bias from DACs - periphery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847017" y="2184100"/>
            <a:ext cx="96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Row </a:t>
            </a:r>
            <a:r>
              <a:rPr lang="en-US" dirty="0" smtClean="0"/>
              <a:t>sel.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0349934" y="2749766"/>
            <a:ext cx="50153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824319" y="254481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Injection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32281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25760" y="17534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Supply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36469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94708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986151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36723" y="2073591"/>
            <a:ext cx="0" cy="422271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 RAM &amp; Trim DAC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04" y="1846263"/>
            <a:ext cx="9143717" cy="4022725"/>
          </a:xfrm>
        </p:spPr>
      </p:pic>
      <p:sp>
        <p:nvSpPr>
          <p:cNvPr id="5" name="Rounded Rectangle 4"/>
          <p:cNvSpPr/>
          <p:nvPr/>
        </p:nvSpPr>
        <p:spPr>
          <a:xfrm>
            <a:off x="4806753" y="3061252"/>
            <a:ext cx="2845993" cy="1497496"/>
          </a:xfrm>
          <a:prstGeom prst="roundRect">
            <a:avLst>
              <a:gd name="adj" fmla="val 95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6616" y="4659870"/>
            <a:ext cx="1606530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4bit TRIM RAM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52746" y="3061252"/>
            <a:ext cx="431080" cy="1497496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75673" y="3061252"/>
            <a:ext cx="431080" cy="1497496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3146" y="2313799"/>
            <a:ext cx="163993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1 &amp; x8</a:t>
            </a:r>
          </a:p>
          <a:p>
            <a:pPr algn="ctr"/>
            <a:r>
              <a:rPr lang="en-US" dirty="0" smtClean="0"/>
              <a:t>current sources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1245" y="2313799"/>
            <a:ext cx="163993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</a:t>
            </a:r>
            <a:r>
              <a:rPr lang="en-US" dirty="0"/>
              <a:t>2</a:t>
            </a:r>
            <a:r>
              <a:rPr lang="en-US" dirty="0" smtClean="0"/>
              <a:t> &amp; x4</a:t>
            </a:r>
          </a:p>
          <a:p>
            <a:pPr algn="ctr"/>
            <a:r>
              <a:rPr lang="en-US" dirty="0" smtClean="0"/>
              <a:t>current sources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56522" y="3167269"/>
            <a:ext cx="90114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5770" y="3276173"/>
            <a:ext cx="1341906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Trim current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½ comp.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63" y="2228537"/>
            <a:ext cx="10058400" cy="3258176"/>
          </a:xfrm>
        </p:spPr>
      </p:pic>
      <p:sp>
        <p:nvSpPr>
          <p:cNvPr id="5" name="Rounded Rectangle 4"/>
          <p:cNvSpPr/>
          <p:nvPr/>
        </p:nvSpPr>
        <p:spPr>
          <a:xfrm>
            <a:off x="4664765" y="3578088"/>
            <a:ext cx="2040834" cy="331304"/>
          </a:xfrm>
          <a:prstGeom prst="roundRect">
            <a:avLst>
              <a:gd name="adj" fmla="val 289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4883" y="4031237"/>
            <a:ext cx="2180597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NWELLs interconnect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79704" y="2406356"/>
            <a:ext cx="4684644" cy="2921017"/>
          </a:xfrm>
          <a:prstGeom prst="roundRect">
            <a:avLst>
              <a:gd name="adj" fmla="val 58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67560" y="4713724"/>
            <a:ext cx="2804422" cy="3693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M2 NWELL shield (</a:t>
            </a:r>
            <a:r>
              <a:rPr lang="en-US" dirty="0" err="1" smtClean="0"/>
              <a:t>gnd</a:t>
            </a:r>
            <a:r>
              <a:rPr lang="en-US" dirty="0" smtClean="0"/>
              <a:t>/</a:t>
            </a:r>
            <a:r>
              <a:rPr lang="en-US" dirty="0" err="1" smtClean="0"/>
              <a:t>vdd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14705</TotalTime>
  <Words>495</Words>
  <Application>Microsoft Macintosh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Cambria</vt:lpstr>
      <vt:lpstr>Retrospect</vt:lpstr>
      <vt:lpstr>CHESS2</vt:lpstr>
      <vt:lpstr>CHESS2 pixels</vt:lpstr>
      <vt:lpstr>RAM cell</vt:lpstr>
      <vt:lpstr>Pixel geometry</vt:lpstr>
      <vt:lpstr>Pixel M3 lines</vt:lpstr>
      <vt:lpstr>Amplifier &amp; ½ comparator</vt:lpstr>
      <vt:lpstr>Amplifier &amp; ½ comparator control signals</vt:lpstr>
      <vt:lpstr>Trim RAM &amp; Trim DAC</vt:lpstr>
      <vt:lpstr>PowerPoint Presentation</vt:lpstr>
      <vt:lpstr>Modification since the review</vt:lpstr>
      <vt:lpstr>CHESS periphery</vt:lpstr>
      <vt:lpstr>CHESS2 assembly – 128 connected pixels</vt:lpstr>
      <vt:lpstr>CHESS2 – 3 array of pixels and encoding periphery. Strip encoding to be connected.</vt:lpstr>
      <vt:lpstr>Last things to do</vt:lpstr>
      <vt:lpstr>CHESS2 architecture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</dc:title>
  <dc:creator>Microsoft Office User</dc:creator>
  <cp:lastModifiedBy>Herve Grabas</cp:lastModifiedBy>
  <cp:revision>56</cp:revision>
  <cp:lastPrinted>2015-07-01T08:42:16Z</cp:lastPrinted>
  <dcterms:created xsi:type="dcterms:W3CDTF">2015-06-19T16:58:18Z</dcterms:created>
  <dcterms:modified xsi:type="dcterms:W3CDTF">2015-09-01T09:30:23Z</dcterms:modified>
</cp:coreProperties>
</file>