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6" r:id="rId3"/>
    <p:sldId id="257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57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0AAF8-1007-4364-879F-3C77EBDE519C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CD394-8CB1-4BBD-9D1F-58B971DA86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AD4C-BB52-4AD0-B4C9-C1E0A78D8A95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1st September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4569-DA6A-4595-87E6-B9F349803808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1st September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2A-194D-4AD2-82A1-E48A084CD99A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1st September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7021-39F0-413F-A91C-1DCE8DD09926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1st September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5968-2229-475D-88B0-3D1282F0D2D8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1st September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E5D3-7262-46FC-B05A-E6541B1CD757}" type="datetime1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1st September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9AA1-C361-4B5A-A07D-F37EF60CC52B}" type="datetime1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1st September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AFCB-EF8A-4E7E-8189-AACA5135821A}" type="datetime1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1st September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FE3C-0A2A-452D-8E23-79E571BACDB1}" type="datetime1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73349" y="6356350"/>
            <a:ext cx="4678325" cy="365125"/>
          </a:xfrm>
        </p:spPr>
        <p:txBody>
          <a:bodyPr/>
          <a:lstStyle/>
          <a:p>
            <a:r>
              <a:rPr lang="en-US" smtClean="0"/>
              <a:t>ATLAS Strip CMOS regular meeting, 1st September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C8FD-2F2E-43B0-B872-1A760D446017}" type="datetime1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1st September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7C65-0E1E-4935-AAA0-2501015FA4A8}" type="datetime1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1st September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5EC17-CD26-4344-B16C-3C375621634F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ATLAS Strip CMOS regular meeting, 1st September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389" y="1522483"/>
            <a:ext cx="79732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 TCT</a:t>
            </a:r>
            <a:r>
              <a:rPr lang="en-US" sz="2800" dirty="0" smtClean="0"/>
              <a:t> measurements</a:t>
            </a:r>
            <a:r>
              <a:rPr lang="sl-SI" sz="2800" dirty="0" smtClean="0"/>
              <a:t> </a:t>
            </a:r>
            <a:r>
              <a:rPr lang="en-US" sz="2800" dirty="0" smtClean="0"/>
              <a:t>with </a:t>
            </a:r>
            <a:r>
              <a:rPr lang="en-US" sz="2800" dirty="0" smtClean="0"/>
              <a:t>CHESS-1 chip  </a:t>
            </a:r>
          </a:p>
          <a:p>
            <a:pPr algn="ctr"/>
            <a:endParaRPr lang="en-US" dirty="0" smtClean="0"/>
          </a:p>
          <a:p>
            <a:pPr marL="400050" indent="-400050" algn="ctr"/>
            <a:r>
              <a:rPr lang="en-US" dirty="0" smtClean="0"/>
              <a:t>I. </a:t>
            </a:r>
            <a:r>
              <a:rPr lang="en-US" dirty="0" err="1" smtClean="0"/>
              <a:t>Mandić</a:t>
            </a:r>
            <a:r>
              <a:rPr lang="en-US" dirty="0" smtClean="0"/>
              <a:t> et al., </a:t>
            </a:r>
          </a:p>
          <a:p>
            <a:pPr marL="400050" indent="-400050" algn="ctr"/>
            <a:r>
              <a:rPr lang="en-US" dirty="0" smtClean="0"/>
              <a:t>Jožef Stefan Institute, Ljubljana, Slovenia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1st September 2015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246997" y="2838513"/>
          <a:ext cx="3154680" cy="182880"/>
        </p:xfrm>
        <a:graphic>
          <a:graphicData uri="http://schemas.openxmlformats.org/drawingml/2006/table">
            <a:tbl>
              <a:tblPr/>
              <a:tblGrid>
                <a:gridCol w="601345"/>
                <a:gridCol w="553085"/>
                <a:gridCol w="628650"/>
                <a:gridCol w="685800"/>
                <a:gridCol w="6858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PPA09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45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100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30%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13.0%</a:t>
                      </a:r>
                      <a:endParaRPr lang="en-US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246997" y="2281922"/>
          <a:ext cx="3154680" cy="548640"/>
        </p:xfrm>
        <a:graphic>
          <a:graphicData uri="http://schemas.openxmlformats.org/drawingml/2006/table">
            <a:tbl>
              <a:tblPr/>
              <a:tblGrid>
                <a:gridCol w="601345"/>
                <a:gridCol w="553085"/>
                <a:gridCol w="628650"/>
                <a:gridCol w="685800"/>
                <a:gridCol w="6858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PPA #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Pixel width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Pixel length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Diode Area Fraction</a:t>
                      </a:r>
                      <a:endParaRPr lang="en-US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Metal opening ratio</a:t>
                      </a:r>
                      <a:endParaRPr lang="en-US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pic>
        <p:nvPicPr>
          <p:cNvPr id="24" name="Picture 23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01" y="2558575"/>
            <a:ext cx="2522162" cy="3246802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4792834" y="3654467"/>
            <a:ext cx="3632080" cy="1517746"/>
            <a:chOff x="3952862" y="868737"/>
            <a:chExt cx="3632080" cy="1517746"/>
          </a:xfrm>
        </p:grpSpPr>
        <p:sp>
          <p:nvSpPr>
            <p:cNvPr id="28" name="TextBox 27"/>
            <p:cNvSpPr txBox="1"/>
            <p:nvPr/>
          </p:nvSpPr>
          <p:spPr>
            <a:xfrm>
              <a:off x="6938043" y="944425"/>
              <a:ext cx="646899" cy="236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Substrate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64300" y="1244894"/>
              <a:ext cx="658303" cy="236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Periphery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27640" y="1534994"/>
              <a:ext cx="454467" cy="236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Signal</a:t>
              </a:r>
              <a:endParaRPr lang="en-US" sz="14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5858501" y="1692963"/>
              <a:ext cx="978" cy="53771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419420" y="1706227"/>
              <a:ext cx="978" cy="53771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338832" y="1336863"/>
              <a:ext cx="69235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328075" y="1527667"/>
              <a:ext cx="69235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 preferRelativeResize="0"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  </a:ext>
              </a:extLst>
            </a:blip>
            <a:srcRect l="93203" t="3048" b="83576"/>
            <a:stretch>
              <a:fillRect/>
            </a:stretch>
          </p:blipFill>
          <p:spPr>
            <a:xfrm rot="5400000">
              <a:off x="5300058" y="118554"/>
              <a:ext cx="1078358" cy="2578723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353900" y="2102119"/>
              <a:ext cx="660290" cy="2843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100 um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3808074" y="1291546"/>
              <a:ext cx="573939" cy="2843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45 um</a:t>
              </a:r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20995" y="446567"/>
            <a:ext cx="5417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en-US" dirty="0" smtClean="0"/>
              <a:t>Top </a:t>
            </a:r>
            <a:r>
              <a:rPr lang="sl-SI" dirty="0" smtClean="0"/>
              <a:t>-</a:t>
            </a:r>
            <a:r>
              <a:rPr lang="en-US" dirty="0" smtClean="0"/>
              <a:t>TCT with passive pixel array on </a:t>
            </a:r>
            <a:r>
              <a:rPr lang="sl-SI" dirty="0" smtClean="0"/>
              <a:t>C</a:t>
            </a:r>
            <a:r>
              <a:rPr lang="en-US" dirty="0" err="1" smtClean="0"/>
              <a:t>hess</a:t>
            </a:r>
            <a:r>
              <a:rPr lang="en-US" dirty="0" smtClean="0"/>
              <a:t> 1</a:t>
            </a:r>
            <a:endParaRPr lang="sl-SI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measure</a:t>
            </a:r>
            <a:r>
              <a:rPr lang="sl-SI" dirty="0" smtClean="0"/>
              <a:t>d</a:t>
            </a:r>
            <a:r>
              <a:rPr lang="en-US" dirty="0" smtClean="0"/>
              <a:t> with chip irradiated to 2e15 with neutrons</a:t>
            </a:r>
          </a:p>
          <a:p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3413051" y="2551814"/>
            <a:ext cx="1509823" cy="2870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914400" y="2137145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Chess1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39" y="1899357"/>
            <a:ext cx="2010426" cy="232756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801867" y="1036978"/>
            <a:ext cx="2680819" cy="2084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60462" y="3570833"/>
            <a:ext cx="371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en-US" dirty="0" smtClean="0"/>
              <a:t>signal to </a:t>
            </a:r>
            <a:r>
              <a:rPr lang="sl-SI" dirty="0" smtClean="0"/>
              <a:t>HV</a:t>
            </a:r>
            <a:r>
              <a:rPr lang="en-US" dirty="0" smtClean="0"/>
              <a:t> </a:t>
            </a:r>
            <a:r>
              <a:rPr lang="en-US" dirty="0" smtClean="0"/>
              <a:t>and readout </a:t>
            </a:r>
            <a:r>
              <a:rPr lang="sl-SI" dirty="0" smtClean="0"/>
              <a:t> </a:t>
            </a:r>
            <a:r>
              <a:rPr lang="en-US" dirty="0" smtClean="0"/>
              <a:t>via Bias-T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840083" y="2468575"/>
            <a:ext cx="80140" cy="10833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09395" y="813588"/>
            <a:ext cx="1834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en-US" dirty="0" smtClean="0"/>
              <a:t>perimeter to </a:t>
            </a:r>
            <a:r>
              <a:rPr lang="en-US" dirty="0" smtClean="0"/>
              <a:t>H</a:t>
            </a:r>
            <a:r>
              <a:rPr lang="sl-SI" dirty="0" smtClean="0"/>
              <a:t>V</a:t>
            </a:r>
          </a:p>
          <a:p>
            <a:r>
              <a:rPr lang="sl-SI" dirty="0" smtClean="0"/>
              <a:t> </a:t>
            </a:r>
            <a:r>
              <a:rPr lang="sl-SI" dirty="0" smtClean="0"/>
              <a:t> (</a:t>
            </a:r>
            <a:r>
              <a:rPr lang="en-US" dirty="0" smtClean="0"/>
              <a:t>and readout)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697683" y="1092116"/>
            <a:ext cx="665019" cy="950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79563" y="3088252"/>
            <a:ext cx="559388" cy="345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34865" y="2955464"/>
            <a:ext cx="123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en-US" dirty="0" smtClean="0"/>
              <a:t>to ground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128131" y="5447796"/>
            <a:ext cx="2501968" cy="796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35797" y="5462445"/>
            <a:ext cx="379772" cy="173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451287" y="5116468"/>
            <a:ext cx="3546" cy="328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055209" y="5118629"/>
            <a:ext cx="697455" cy="6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875489" y="4958643"/>
            <a:ext cx="2816" cy="333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878305" y="5132094"/>
            <a:ext cx="3247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sosceles Triangle 31"/>
          <p:cNvSpPr/>
          <p:nvPr/>
        </p:nvSpPr>
        <p:spPr>
          <a:xfrm rot="5400000">
            <a:off x="7193476" y="4951490"/>
            <a:ext cx="380068" cy="34281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32" idx="0"/>
          </p:cNvCxnSpPr>
          <p:nvPr/>
        </p:nvCxnSpPr>
        <p:spPr>
          <a:xfrm>
            <a:off x="7554919" y="5122900"/>
            <a:ext cx="368261" cy="9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213862" y="5456389"/>
            <a:ext cx="60143" cy="61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12670" y="5464142"/>
            <a:ext cx="406177" cy="172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723036" y="5462177"/>
            <a:ext cx="372101" cy="172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6765418" y="4953641"/>
            <a:ext cx="2816" cy="333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647172" y="4966403"/>
            <a:ext cx="342161" cy="274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HV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7673362" y="4851957"/>
            <a:ext cx="532149" cy="274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 smtClean="0"/>
              <a:t>scope</a:t>
            </a:r>
            <a:endParaRPr lang="en-US" sz="1600" dirty="0"/>
          </a:p>
        </p:txBody>
      </p:sp>
      <p:cxnSp>
        <p:nvCxnSpPr>
          <p:cNvPr id="40" name="Straight Connector 39"/>
          <p:cNvCxnSpPr>
            <a:endCxn id="41" idx="2"/>
          </p:cNvCxnSpPr>
          <p:nvPr/>
        </p:nvCxnSpPr>
        <p:spPr>
          <a:xfrm flipH="1" flipV="1">
            <a:off x="5232059" y="5313920"/>
            <a:ext cx="7669" cy="190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003569" y="5039291"/>
            <a:ext cx="456980" cy="274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GND</a:t>
            </a:r>
            <a:endParaRPr lang="en-US" sz="16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993648" y="5496661"/>
            <a:ext cx="227417" cy="177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4456785" y="5164528"/>
            <a:ext cx="777493" cy="269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substrate</a:t>
            </a:r>
            <a:endParaRPr lang="en-US" sz="1600" dirty="0"/>
          </a:p>
        </p:txBody>
      </p:sp>
      <p:grpSp>
        <p:nvGrpSpPr>
          <p:cNvPr id="8" name="Group 119"/>
          <p:cNvGrpSpPr/>
          <p:nvPr/>
        </p:nvGrpSpPr>
        <p:grpSpPr>
          <a:xfrm>
            <a:off x="6435168" y="5752640"/>
            <a:ext cx="1747273" cy="532897"/>
            <a:chOff x="959230" y="4441371"/>
            <a:chExt cx="2346781" cy="787121"/>
          </a:xfrm>
        </p:grpSpPr>
        <p:grpSp>
          <p:nvGrpSpPr>
            <p:cNvPr id="9" name="Group 32"/>
            <p:cNvGrpSpPr/>
            <p:nvPr/>
          </p:nvGrpSpPr>
          <p:grpSpPr>
            <a:xfrm>
              <a:off x="1662545" y="4441371"/>
              <a:ext cx="249382" cy="249382"/>
              <a:chOff x="1662545" y="4441371"/>
              <a:chExt cx="249382" cy="249382"/>
            </a:xfrm>
          </p:grpSpPr>
          <p:cxnSp>
            <p:nvCxnSpPr>
              <p:cNvPr id="54" name="Straight Connector 53"/>
              <p:cNvCxnSpPr>
                <a:stCxn id="55" idx="1"/>
                <a:endCxn id="55" idx="5"/>
              </p:cNvCxnSpPr>
              <p:nvPr/>
            </p:nvCxnSpPr>
            <p:spPr>
              <a:xfrm>
                <a:off x="1699066" y="4477892"/>
                <a:ext cx="176340" cy="1763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1662545" y="4441371"/>
                <a:ext cx="249382" cy="249382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31"/>
              <p:cNvGrpSpPr/>
              <p:nvPr/>
            </p:nvGrpSpPr>
            <p:grpSpPr>
              <a:xfrm>
                <a:off x="1699066" y="4476997"/>
                <a:ext cx="189110" cy="190005"/>
                <a:chOff x="998422" y="4690753"/>
                <a:chExt cx="189110" cy="190005"/>
              </a:xfrm>
            </p:grpSpPr>
            <p:cxnSp>
              <p:nvCxnSpPr>
                <p:cNvPr id="57" name="Straight Connector 56"/>
                <p:cNvCxnSpPr>
                  <a:stCxn id="55" idx="1"/>
                </p:cNvCxnSpPr>
                <p:nvPr/>
              </p:nvCxnSpPr>
              <p:spPr>
                <a:xfrm>
                  <a:off x="998422" y="4691648"/>
                  <a:ext cx="175256" cy="17525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1009403" y="4690753"/>
                  <a:ext cx="178129" cy="19000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3" name="TextBox 52"/>
            <p:cNvSpPr txBox="1"/>
            <p:nvPr/>
          </p:nvSpPr>
          <p:spPr>
            <a:xfrm>
              <a:off x="959230" y="4773887"/>
              <a:ext cx="2346781" cy="454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Beam direction</a:t>
              </a:r>
              <a:r>
                <a:rPr lang="sl-SI" sz="1400" dirty="0" smtClean="0"/>
                <a:t> E-TCT</a:t>
              </a:r>
              <a:endParaRPr lang="en-US" sz="1400" dirty="0"/>
            </a:p>
          </p:txBody>
        </p:sp>
      </p:grp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>
          <a:xfrm>
            <a:off x="6563833" y="6345717"/>
            <a:ext cx="2133600" cy="365125"/>
          </a:xfrm>
        </p:spPr>
        <p:txBody>
          <a:bodyPr/>
          <a:lstStyle/>
          <a:p>
            <a:fld id="{D233FCA4-DC28-450D-87EC-0CA2A8E2E081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0" name="Group 119"/>
          <p:cNvGrpSpPr/>
          <p:nvPr/>
        </p:nvGrpSpPr>
        <p:grpSpPr>
          <a:xfrm>
            <a:off x="6435168" y="5752642"/>
            <a:ext cx="964014" cy="433489"/>
            <a:chOff x="959230" y="4441371"/>
            <a:chExt cx="1294778" cy="640289"/>
          </a:xfrm>
        </p:grpSpPr>
        <p:grpSp>
          <p:nvGrpSpPr>
            <p:cNvPr id="61" name="Group 32"/>
            <p:cNvGrpSpPr/>
            <p:nvPr/>
          </p:nvGrpSpPr>
          <p:grpSpPr>
            <a:xfrm>
              <a:off x="1662545" y="4441371"/>
              <a:ext cx="249382" cy="249382"/>
              <a:chOff x="1662545" y="4441371"/>
              <a:chExt cx="249382" cy="249382"/>
            </a:xfrm>
          </p:grpSpPr>
          <p:cxnSp>
            <p:nvCxnSpPr>
              <p:cNvPr id="63" name="Straight Connector 62"/>
              <p:cNvCxnSpPr>
                <a:stCxn id="64" idx="1"/>
                <a:endCxn id="64" idx="5"/>
              </p:cNvCxnSpPr>
              <p:nvPr/>
            </p:nvCxnSpPr>
            <p:spPr>
              <a:xfrm>
                <a:off x="1699066" y="4477892"/>
                <a:ext cx="176340" cy="1763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1662545" y="4441371"/>
                <a:ext cx="249382" cy="249382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31"/>
              <p:cNvGrpSpPr/>
              <p:nvPr/>
            </p:nvGrpSpPr>
            <p:grpSpPr>
              <a:xfrm>
                <a:off x="1699066" y="4476997"/>
                <a:ext cx="189110" cy="190005"/>
                <a:chOff x="998422" y="4690753"/>
                <a:chExt cx="189110" cy="190005"/>
              </a:xfrm>
            </p:grpSpPr>
            <p:cxnSp>
              <p:nvCxnSpPr>
                <p:cNvPr id="66" name="Straight Connector 65"/>
                <p:cNvCxnSpPr>
                  <a:stCxn id="64" idx="1"/>
                </p:cNvCxnSpPr>
                <p:nvPr/>
              </p:nvCxnSpPr>
              <p:spPr>
                <a:xfrm>
                  <a:off x="998422" y="4691648"/>
                  <a:ext cx="175256" cy="17525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1009403" y="4690753"/>
                  <a:ext cx="178129" cy="19000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2" name="TextBox 61"/>
            <p:cNvSpPr txBox="1"/>
            <p:nvPr/>
          </p:nvSpPr>
          <p:spPr>
            <a:xfrm>
              <a:off x="959230" y="4773884"/>
              <a:ext cx="129477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Beam direction</a:t>
              </a:r>
              <a:endParaRPr lang="en-US" sz="1400" dirty="0"/>
            </a:p>
          </p:txBody>
        </p:sp>
      </p:grpSp>
      <p:grpSp>
        <p:nvGrpSpPr>
          <p:cNvPr id="73" name="Group 119"/>
          <p:cNvGrpSpPr/>
          <p:nvPr/>
        </p:nvGrpSpPr>
        <p:grpSpPr>
          <a:xfrm>
            <a:off x="2348826" y="2562453"/>
            <a:ext cx="1664430" cy="871453"/>
            <a:chOff x="959230" y="4441371"/>
            <a:chExt cx="2235515" cy="1287189"/>
          </a:xfrm>
        </p:grpSpPr>
        <p:grpSp>
          <p:nvGrpSpPr>
            <p:cNvPr id="74" name="Group 32"/>
            <p:cNvGrpSpPr/>
            <p:nvPr/>
          </p:nvGrpSpPr>
          <p:grpSpPr>
            <a:xfrm>
              <a:off x="1662545" y="4441371"/>
              <a:ext cx="249382" cy="249382"/>
              <a:chOff x="1662545" y="4441371"/>
              <a:chExt cx="249382" cy="249382"/>
            </a:xfrm>
          </p:grpSpPr>
          <p:cxnSp>
            <p:nvCxnSpPr>
              <p:cNvPr id="76" name="Straight Connector 75"/>
              <p:cNvCxnSpPr>
                <a:stCxn id="77" idx="1"/>
                <a:endCxn id="77" idx="5"/>
              </p:cNvCxnSpPr>
              <p:nvPr/>
            </p:nvCxnSpPr>
            <p:spPr>
              <a:xfrm>
                <a:off x="1699066" y="4477892"/>
                <a:ext cx="176340" cy="1763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1662545" y="4441371"/>
                <a:ext cx="249382" cy="249382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31"/>
              <p:cNvGrpSpPr/>
              <p:nvPr/>
            </p:nvGrpSpPr>
            <p:grpSpPr>
              <a:xfrm>
                <a:off x="1699066" y="4476997"/>
                <a:ext cx="189110" cy="190005"/>
                <a:chOff x="998422" y="4690753"/>
                <a:chExt cx="189110" cy="190005"/>
              </a:xfrm>
            </p:grpSpPr>
            <p:cxnSp>
              <p:nvCxnSpPr>
                <p:cNvPr id="79" name="Straight Connector 78"/>
                <p:cNvCxnSpPr>
                  <a:stCxn id="77" idx="1"/>
                </p:cNvCxnSpPr>
                <p:nvPr/>
              </p:nvCxnSpPr>
              <p:spPr>
                <a:xfrm>
                  <a:off x="998422" y="4691648"/>
                  <a:ext cx="175256" cy="17525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H="1">
                  <a:off x="1009403" y="4690753"/>
                  <a:ext cx="178129" cy="19000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5" name="TextBox 74"/>
            <p:cNvSpPr txBox="1"/>
            <p:nvPr/>
          </p:nvSpPr>
          <p:spPr>
            <a:xfrm>
              <a:off x="959230" y="4773890"/>
              <a:ext cx="2235515" cy="954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 direction</a:t>
              </a:r>
              <a:r>
                <a:rPr lang="sl-SI" dirty="0" smtClean="0"/>
                <a:t> </a:t>
              </a:r>
            </a:p>
            <a:p>
              <a:r>
                <a:rPr lang="sl-SI" dirty="0" smtClean="0"/>
                <a:t>Top- TCT</a:t>
              </a:r>
              <a:endParaRPr lang="en-US" dirty="0"/>
            </a:p>
          </p:txBody>
        </p:sp>
      </p:grpSp>
      <p:cxnSp>
        <p:nvCxnSpPr>
          <p:cNvPr id="82" name="Straight Arrow Connector 81"/>
          <p:cNvCxnSpPr/>
          <p:nvPr/>
        </p:nvCxnSpPr>
        <p:spPr>
          <a:xfrm flipH="1">
            <a:off x="6511756" y="4232321"/>
            <a:ext cx="8585" cy="7096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675466" y="4311275"/>
            <a:ext cx="9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TOP TCT</a:t>
            </a:r>
            <a:endParaRPr lang="en-US" dirty="0"/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2267534" y="2191311"/>
            <a:ext cx="837775" cy="177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389176" y="1723680"/>
            <a:ext cx="164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Beam</a:t>
            </a:r>
            <a:r>
              <a:rPr lang="sl-SI" dirty="0" smtClean="0">
                <a:solidFill>
                  <a:srgbClr val="C00000"/>
                </a:solidFill>
              </a:rPr>
              <a:t> </a:t>
            </a:r>
            <a:r>
              <a:rPr lang="sl-SI" dirty="0" err="1" smtClean="0">
                <a:solidFill>
                  <a:srgbClr val="C00000"/>
                </a:solidFill>
              </a:rPr>
              <a:t>Edge</a:t>
            </a:r>
            <a:r>
              <a:rPr lang="sl-SI" dirty="0" smtClean="0">
                <a:solidFill>
                  <a:srgbClr val="C00000"/>
                </a:solidFill>
              </a:rPr>
              <a:t>-TCT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6184137" y="5130109"/>
            <a:ext cx="0" cy="3019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188026" y="5333303"/>
            <a:ext cx="62369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806435" y="5333304"/>
            <a:ext cx="0" cy="1109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80753" y="191385"/>
            <a:ext cx="4662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en-US" dirty="0" smtClean="0"/>
              <a:t>connections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narrow (FWHM  ~ 7 </a:t>
            </a:r>
            <a:r>
              <a:rPr lang="en-US" dirty="0" err="1" smtClean="0"/>
              <a:t>μm</a:t>
            </a:r>
            <a:r>
              <a:rPr lang="en-US" dirty="0" smtClean="0"/>
              <a:t>) laser beam directions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191387" y="1403499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Chess1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ATLAS\HVCMOS\ChESS\E-TCT\TopTCT\Top_Charge_120V_sigper_col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356" y="3040521"/>
            <a:ext cx="3989070" cy="2777490"/>
          </a:xfrm>
          <a:prstGeom prst="rect">
            <a:avLst/>
          </a:prstGeom>
          <a:noFill/>
        </p:spPr>
      </p:pic>
      <p:pic>
        <p:nvPicPr>
          <p:cNvPr id="15363" name="Picture 3" descr="I:\ATLAS\HVCMOS\ChESS\E-TCT\TopTCT\Top_Charge_120V_sigper_lego2.png"/>
          <p:cNvPicPr>
            <a:picLocks noChangeAspect="1" noChangeArrowheads="1"/>
          </p:cNvPicPr>
          <p:nvPr/>
        </p:nvPicPr>
        <p:blipFill>
          <a:blip r:embed="rId3" cstate="print"/>
          <a:srcRect r="6368"/>
          <a:stretch>
            <a:fillRect/>
          </a:stretch>
        </p:blipFill>
        <p:spPr bwMode="auto">
          <a:xfrm>
            <a:off x="4922690" y="3150135"/>
            <a:ext cx="4221310" cy="3139079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>
            <a:stCxn id="27" idx="2"/>
          </p:cNvCxnSpPr>
          <p:nvPr/>
        </p:nvCxnSpPr>
        <p:spPr>
          <a:xfrm flipH="1">
            <a:off x="2035534" y="2877645"/>
            <a:ext cx="144966" cy="758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44703" y="2539091"/>
            <a:ext cx="671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Metal</a:t>
            </a:r>
            <a:endParaRPr lang="en-US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441050" y="2968462"/>
            <a:ext cx="445273" cy="628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94275" y="2642458"/>
            <a:ext cx="948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No metal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743202" y="4813166"/>
            <a:ext cx="198406" cy="100966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14011" y="5832683"/>
            <a:ext cx="285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is this region part of the structure?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not seen on the other </a:t>
            </a:r>
            <a:r>
              <a:rPr lang="en-US" sz="1400" dirty="0" smtClean="0"/>
              <a:t>side</a:t>
            </a:r>
            <a:endParaRPr lang="en-US" sz="1400" dirty="0" smtClean="0"/>
          </a:p>
        </p:txBody>
      </p:sp>
      <p:sp>
        <p:nvSpPr>
          <p:cNvPr id="35" name="Right Brace 34"/>
          <p:cNvSpPr/>
          <p:nvPr/>
        </p:nvSpPr>
        <p:spPr>
          <a:xfrm>
            <a:off x="8612372" y="1177528"/>
            <a:ext cx="142153" cy="5236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645129" y="3710470"/>
            <a:ext cx="1088256" cy="307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50739" y="4097945"/>
            <a:ext cx="1084899" cy="521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4650" y="3946082"/>
            <a:ext cx="5609" cy="1997094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188763" y="3986285"/>
            <a:ext cx="5609" cy="199709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84114" y="5806001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/>
              <a:t>100 </a:t>
            </a:r>
            <a:r>
              <a:rPr lang="el-GR" sz="1400" dirty="0" smtClean="0"/>
              <a:t>μ</a:t>
            </a:r>
            <a:r>
              <a:rPr lang="sl-SI" sz="1400" dirty="0" smtClean="0"/>
              <a:t>m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162768" y="3775619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/>
              <a:t>45 </a:t>
            </a:r>
            <a:r>
              <a:rPr lang="el-GR" sz="1400" dirty="0" smtClean="0"/>
              <a:t>μ</a:t>
            </a:r>
            <a:r>
              <a:rPr lang="sl-SI" sz="1400" dirty="0" smtClean="0"/>
              <a:t>m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5870607" y="2863779"/>
            <a:ext cx="253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plot in </a:t>
            </a:r>
            <a:r>
              <a:rPr lang="en-US" dirty="0" err="1" smtClean="0"/>
              <a:t>lego</a:t>
            </a:r>
            <a:r>
              <a:rPr lang="en-US" dirty="0" smtClean="0"/>
              <a:t> version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32030" y="142383"/>
            <a:ext cx="417280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u="sng" dirty="0" smtClean="0"/>
              <a:t>Top TCT </a:t>
            </a:r>
            <a:r>
              <a:rPr lang="en-US" sz="2000" u="sng" dirty="0" smtClean="0"/>
              <a:t> </a:t>
            </a:r>
            <a:endParaRPr lang="sl-SI" sz="2000" u="sng" dirty="0" smtClean="0"/>
          </a:p>
          <a:p>
            <a:endParaRPr lang="sl-SI" sz="2000" u="sng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en-US" sz="1600" dirty="0" smtClean="0"/>
              <a:t>all pixels (</a:t>
            </a:r>
            <a:r>
              <a:rPr lang="en-US" sz="1600" dirty="0" smtClean="0"/>
              <a:t>signal </a:t>
            </a:r>
            <a:r>
              <a:rPr lang="en-US" sz="1600" dirty="0" smtClean="0"/>
              <a:t>and periphery)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 </a:t>
            </a:r>
            <a:r>
              <a:rPr lang="en-US" sz="1600" dirty="0" smtClean="0"/>
              <a:t>connected </a:t>
            </a:r>
            <a:r>
              <a:rPr lang="en-US" sz="1600" dirty="0" smtClean="0"/>
              <a:t>to readout, bias 120 V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p</a:t>
            </a:r>
            <a:r>
              <a:rPr lang="en-US" sz="1600" dirty="0" smtClean="0"/>
              <a:t>lots show charge </a:t>
            </a:r>
          </a:p>
          <a:p>
            <a:r>
              <a:rPr lang="en-US" sz="1600" dirty="0" smtClean="0"/>
              <a:t>  </a:t>
            </a:r>
            <a:r>
              <a:rPr lang="en-US" sz="1600" dirty="0" smtClean="0"/>
              <a:t>(integral of the induced</a:t>
            </a:r>
            <a:r>
              <a:rPr lang="en-US" sz="1600" dirty="0" smtClean="0"/>
              <a:t> current pulse in 25 ns) </a:t>
            </a:r>
          </a:p>
          <a:p>
            <a:r>
              <a:rPr lang="en-US" sz="1600" dirty="0" smtClean="0"/>
              <a:t>  vs. laser beam </a:t>
            </a:r>
            <a:r>
              <a:rPr lang="en-US" sz="1600" dirty="0" smtClean="0"/>
              <a:t>position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4908790" y="167266"/>
            <a:ext cx="3578917" cy="2277762"/>
            <a:chOff x="4196409" y="146001"/>
            <a:chExt cx="3578917" cy="2277762"/>
          </a:xfrm>
        </p:grpSpPr>
        <p:grpSp>
          <p:nvGrpSpPr>
            <p:cNvPr id="39" name="Group 3"/>
            <p:cNvGrpSpPr/>
            <p:nvPr/>
          </p:nvGrpSpPr>
          <p:grpSpPr>
            <a:xfrm>
              <a:off x="4196409" y="146001"/>
              <a:ext cx="3578917" cy="2102260"/>
              <a:chOff x="3532115" y="811490"/>
              <a:chExt cx="4849994" cy="273041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7505459" y="1668960"/>
                <a:ext cx="876650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1400" dirty="0" smtClean="0"/>
                  <a:t>Substrate</a:t>
                </a:r>
                <a:endParaRPr lang="en-US" sz="14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477570" y="2059208"/>
                <a:ext cx="8921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Periphery</a:t>
                </a:r>
                <a:endParaRPr lang="en-US" sz="14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563406" y="2435990"/>
                <a:ext cx="6158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1400" dirty="0" smtClean="0"/>
                  <a:t>Signal</a:t>
                </a:r>
                <a:endParaRPr lang="en-US" sz="1400" dirty="0"/>
              </a:p>
            </p:txBody>
          </p:sp>
          <p:grpSp>
            <p:nvGrpSpPr>
              <p:cNvPr id="43" name="Group 119"/>
              <p:cNvGrpSpPr/>
              <p:nvPr/>
            </p:nvGrpSpPr>
            <p:grpSpPr>
              <a:xfrm>
                <a:off x="5478714" y="811490"/>
                <a:ext cx="964014" cy="433489"/>
                <a:chOff x="959230" y="4441371"/>
                <a:chExt cx="1294778" cy="640289"/>
              </a:xfrm>
            </p:grpSpPr>
            <p:grpSp>
              <p:nvGrpSpPr>
                <p:cNvPr id="57" name="Group 32"/>
                <p:cNvGrpSpPr/>
                <p:nvPr/>
              </p:nvGrpSpPr>
              <p:grpSpPr>
                <a:xfrm>
                  <a:off x="1662545" y="4441371"/>
                  <a:ext cx="249382" cy="249382"/>
                  <a:chOff x="1662545" y="4441371"/>
                  <a:chExt cx="249382" cy="249382"/>
                </a:xfrm>
              </p:grpSpPr>
              <p:cxnSp>
                <p:nvCxnSpPr>
                  <p:cNvPr id="59" name="Straight Connector 58"/>
                  <p:cNvCxnSpPr>
                    <a:stCxn id="60" idx="1"/>
                    <a:endCxn id="60" idx="5"/>
                  </p:cNvCxnSpPr>
                  <p:nvPr/>
                </p:nvCxnSpPr>
                <p:spPr>
                  <a:xfrm>
                    <a:off x="1699066" y="4477892"/>
                    <a:ext cx="176340" cy="17634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Oval 59"/>
                  <p:cNvSpPr/>
                  <p:nvPr/>
                </p:nvSpPr>
                <p:spPr>
                  <a:xfrm>
                    <a:off x="1662545" y="4441371"/>
                    <a:ext cx="249382" cy="249382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1" name="Group 31"/>
                  <p:cNvGrpSpPr/>
                  <p:nvPr/>
                </p:nvGrpSpPr>
                <p:grpSpPr>
                  <a:xfrm>
                    <a:off x="1699066" y="4476997"/>
                    <a:ext cx="189110" cy="190005"/>
                    <a:chOff x="998422" y="4690753"/>
                    <a:chExt cx="189110" cy="190005"/>
                  </a:xfrm>
                </p:grpSpPr>
                <p:cxnSp>
                  <p:nvCxnSpPr>
                    <p:cNvPr id="62" name="Straight Connector 14"/>
                    <p:cNvCxnSpPr>
                      <a:stCxn id="60" idx="1"/>
                    </p:cNvCxnSpPr>
                    <p:nvPr/>
                  </p:nvCxnSpPr>
                  <p:spPr>
                    <a:xfrm>
                      <a:off x="998422" y="4691648"/>
                      <a:ext cx="175256" cy="175255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flipH="1">
                      <a:off x="1009403" y="4690753"/>
                      <a:ext cx="178129" cy="190005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8" name="TextBox 57"/>
                <p:cNvSpPr txBox="1"/>
                <p:nvPr/>
              </p:nvSpPr>
              <p:spPr>
                <a:xfrm>
                  <a:off x="959230" y="4773884"/>
                  <a:ext cx="1294778" cy="307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Beam direction</a:t>
                  </a:r>
                  <a:endParaRPr lang="en-US" sz="1400" dirty="0"/>
                </a:p>
              </p:txBody>
            </p:sp>
          </p:grpSp>
          <p:grpSp>
            <p:nvGrpSpPr>
              <p:cNvPr id="44" name="Group 35"/>
              <p:cNvGrpSpPr/>
              <p:nvPr/>
            </p:nvGrpSpPr>
            <p:grpSpPr>
              <a:xfrm>
                <a:off x="3532115" y="1570656"/>
                <a:ext cx="4303620" cy="1971247"/>
                <a:chOff x="4335196" y="1872805"/>
                <a:chExt cx="4303620" cy="1971247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6917635" y="2943309"/>
                  <a:ext cx="1326" cy="6983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322612" y="2960536"/>
                  <a:ext cx="1326" cy="6983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858246" y="2480807"/>
                  <a:ext cx="93825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843669" y="2728623"/>
                  <a:ext cx="93825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4" name="Picture 53"/>
                <p:cNvPicPr preferRelativeResize="0"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      </a:ext>
                  </a:extLst>
                </a:blip>
                <a:srcRect l="93203" t="3048" b="83576"/>
                <a:stretch>
                  <a:fillRect/>
                </a:stretch>
              </p:blipFill>
              <p:spPr>
                <a:xfrm rot="5400000">
                  <a:off x="6191244" y="825803"/>
                  <a:ext cx="1400570" cy="3494574"/>
                </a:xfrm>
                <a:prstGeom prst="rect">
                  <a:avLst/>
                </a:prstGeom>
              </p:spPr>
            </p:pic>
            <p:sp>
              <p:nvSpPr>
                <p:cNvPr id="55" name="TextBox 54"/>
                <p:cNvSpPr txBox="1"/>
                <p:nvPr/>
              </p:nvSpPr>
              <p:spPr>
                <a:xfrm>
                  <a:off x="6233822" y="3474720"/>
                  <a:ext cx="8947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l-SI" dirty="0" smtClean="0"/>
                    <a:t>100 um</a:t>
                  </a:r>
                  <a:endParaRPr lang="en-US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 rot="16200000">
                  <a:off x="4155159" y="2413936"/>
                  <a:ext cx="745431" cy="385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l-SI" dirty="0" smtClean="0"/>
                    <a:t>45 um</a:t>
                  </a:r>
                  <a:endParaRPr lang="en-US" dirty="0"/>
                </a:p>
              </p:txBody>
            </p:sp>
          </p:grpSp>
        </p:grpSp>
        <p:cxnSp>
          <p:nvCxnSpPr>
            <p:cNvPr id="69" name="Straight Connector 68"/>
            <p:cNvCxnSpPr/>
            <p:nvPr/>
          </p:nvCxnSpPr>
          <p:spPr>
            <a:xfrm flipH="1">
              <a:off x="4542312" y="1508166"/>
              <a:ext cx="11876" cy="730333"/>
            </a:xfrm>
            <a:prstGeom prst="line">
              <a:avLst/>
            </a:prstGeom>
            <a:ln w="2222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4441371" y="2113808"/>
              <a:ext cx="849087" cy="5937"/>
            </a:xfrm>
            <a:prstGeom prst="line">
              <a:avLst/>
            </a:prstGeom>
            <a:ln w="2222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969824" y="2054431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x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 rot="16200000">
              <a:off x="4263242" y="1531917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y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ATLAS\HVCMOS\ChESS\E-TCT\TopTCT\Top_Charge_120V_sig_col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4306" y="3122032"/>
            <a:ext cx="3989070" cy="27774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3941" y="2745123"/>
            <a:ext cx="3243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Periphery + signal to </a:t>
            </a:r>
            <a:r>
              <a:rPr lang="sl-SI" sz="1600" dirty="0" smtClean="0"/>
              <a:t>HV </a:t>
            </a:r>
            <a:r>
              <a:rPr lang="sl-SI" sz="1600" dirty="0" err="1" smtClean="0"/>
              <a:t>and</a:t>
            </a:r>
            <a:r>
              <a:rPr lang="sl-SI" sz="1600" dirty="0" smtClean="0"/>
              <a:t> </a:t>
            </a:r>
            <a:r>
              <a:rPr lang="en-US" sz="1600" dirty="0" smtClean="0"/>
              <a:t>readout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245180" y="2636505"/>
            <a:ext cx="212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Only signal to </a:t>
            </a:r>
            <a:r>
              <a:rPr lang="en-US" sz="1600" dirty="0" smtClean="0"/>
              <a:t>readout</a:t>
            </a:r>
            <a:r>
              <a:rPr lang="sl-SI" sz="1600" dirty="0" smtClean="0"/>
              <a:t>: </a:t>
            </a:r>
            <a:endParaRPr lang="sl-SI" sz="1600" dirty="0" smtClean="0"/>
          </a:p>
          <a:p>
            <a:r>
              <a:rPr lang="sl-SI" sz="1600" dirty="0" smtClean="0"/>
              <a:t> </a:t>
            </a:r>
            <a:r>
              <a:rPr lang="sl-SI" sz="1600" dirty="0" smtClean="0"/>
              <a:t>(</a:t>
            </a:r>
            <a:r>
              <a:rPr lang="sl-SI" sz="1600" dirty="0" err="1" smtClean="0"/>
              <a:t>all</a:t>
            </a:r>
            <a:r>
              <a:rPr lang="sl-SI" sz="1600" dirty="0" smtClean="0"/>
              <a:t> </a:t>
            </a:r>
            <a:r>
              <a:rPr lang="sl-SI" sz="1600" dirty="0" err="1" smtClean="0"/>
              <a:t>pixels</a:t>
            </a:r>
            <a:r>
              <a:rPr lang="sl-SI" sz="1600" dirty="0" smtClean="0"/>
              <a:t> </a:t>
            </a:r>
            <a:r>
              <a:rPr lang="sl-SI" sz="1600" dirty="0" smtClean="0"/>
              <a:t>to  </a:t>
            </a:r>
            <a:r>
              <a:rPr lang="sl-SI" sz="1600" dirty="0" smtClean="0"/>
              <a:t>HV)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grpSp>
        <p:nvGrpSpPr>
          <p:cNvPr id="7" name="Group 3"/>
          <p:cNvGrpSpPr/>
          <p:nvPr/>
        </p:nvGrpSpPr>
        <p:grpSpPr>
          <a:xfrm>
            <a:off x="4930457" y="310102"/>
            <a:ext cx="3632080" cy="2102260"/>
            <a:chOff x="3532115" y="811490"/>
            <a:chExt cx="4922038" cy="2730413"/>
          </a:xfrm>
        </p:grpSpPr>
        <p:sp>
          <p:nvSpPr>
            <p:cNvPr id="8" name="TextBox 7"/>
            <p:cNvSpPr txBox="1"/>
            <p:nvPr/>
          </p:nvSpPr>
          <p:spPr>
            <a:xfrm>
              <a:off x="7577503" y="1668960"/>
              <a:ext cx="876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Substrate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77570" y="2059208"/>
              <a:ext cx="8921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Periphery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63406" y="2435990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Signal</a:t>
              </a:r>
              <a:endParaRPr lang="en-US" sz="1400" dirty="0"/>
            </a:p>
          </p:txBody>
        </p:sp>
        <p:grpSp>
          <p:nvGrpSpPr>
            <p:cNvPr id="11" name="Group 119"/>
            <p:cNvGrpSpPr/>
            <p:nvPr/>
          </p:nvGrpSpPr>
          <p:grpSpPr>
            <a:xfrm>
              <a:off x="5478714" y="811490"/>
              <a:ext cx="964014" cy="433489"/>
              <a:chOff x="959230" y="4441371"/>
              <a:chExt cx="1294778" cy="640289"/>
            </a:xfrm>
          </p:grpSpPr>
          <p:grpSp>
            <p:nvGrpSpPr>
              <p:cNvPr id="20" name="Group 32"/>
              <p:cNvGrpSpPr/>
              <p:nvPr/>
            </p:nvGrpSpPr>
            <p:grpSpPr>
              <a:xfrm>
                <a:off x="1662545" y="4441371"/>
                <a:ext cx="249382" cy="249382"/>
                <a:chOff x="1662545" y="4441371"/>
                <a:chExt cx="249382" cy="249382"/>
              </a:xfrm>
            </p:grpSpPr>
            <p:cxnSp>
              <p:nvCxnSpPr>
                <p:cNvPr id="22" name="Straight Connector 21"/>
                <p:cNvCxnSpPr>
                  <a:stCxn id="23" idx="1"/>
                  <a:endCxn id="23" idx="5"/>
                </p:cNvCxnSpPr>
                <p:nvPr/>
              </p:nvCxnSpPr>
              <p:spPr>
                <a:xfrm>
                  <a:off x="1699066" y="4477892"/>
                  <a:ext cx="176340" cy="1763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l 22"/>
                <p:cNvSpPr/>
                <p:nvPr/>
              </p:nvSpPr>
              <p:spPr>
                <a:xfrm>
                  <a:off x="1662545" y="4441371"/>
                  <a:ext cx="249382" cy="249382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" name="Group 31"/>
                <p:cNvGrpSpPr/>
                <p:nvPr/>
              </p:nvGrpSpPr>
              <p:grpSpPr>
                <a:xfrm>
                  <a:off x="1699066" y="4476997"/>
                  <a:ext cx="189110" cy="190005"/>
                  <a:chOff x="998422" y="4690753"/>
                  <a:chExt cx="189110" cy="190005"/>
                </a:xfrm>
              </p:grpSpPr>
              <p:cxnSp>
                <p:nvCxnSpPr>
                  <p:cNvPr id="25" name="Straight Connector 14"/>
                  <p:cNvCxnSpPr>
                    <a:stCxn id="23" idx="1"/>
                  </p:cNvCxnSpPr>
                  <p:nvPr/>
                </p:nvCxnSpPr>
                <p:spPr>
                  <a:xfrm>
                    <a:off x="998422" y="4691648"/>
                    <a:ext cx="175256" cy="175255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H="1">
                    <a:off x="1009403" y="4690753"/>
                    <a:ext cx="178129" cy="190005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1" name="TextBox 20"/>
              <p:cNvSpPr txBox="1"/>
              <p:nvPr/>
            </p:nvSpPr>
            <p:spPr>
              <a:xfrm>
                <a:off x="959230" y="4773884"/>
                <a:ext cx="129477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Beam direction</a:t>
                </a:r>
                <a:endParaRPr lang="en-US" sz="1400" dirty="0"/>
              </a:p>
            </p:txBody>
          </p:sp>
        </p:grpSp>
        <p:grpSp>
          <p:nvGrpSpPr>
            <p:cNvPr id="12" name="Group 35"/>
            <p:cNvGrpSpPr/>
            <p:nvPr/>
          </p:nvGrpSpPr>
          <p:grpSpPr>
            <a:xfrm>
              <a:off x="3532115" y="1570656"/>
              <a:ext cx="4303620" cy="1971247"/>
              <a:chOff x="4335196" y="1872805"/>
              <a:chExt cx="4303620" cy="1971247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6917635" y="2943309"/>
                <a:ext cx="1326" cy="6983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6322612" y="2960536"/>
                <a:ext cx="1326" cy="6983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858246" y="2480807"/>
                <a:ext cx="93825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843669" y="2728623"/>
                <a:ext cx="93825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/>
              <p:cNvPicPr preferRelativeResize="0"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    </a:ext>
                </a:extLst>
              </a:blip>
              <a:srcRect l="93203" t="3048" b="83576"/>
              <a:stretch>
                <a:fillRect/>
              </a:stretch>
            </p:blipFill>
            <p:spPr>
              <a:xfrm rot="5400000">
                <a:off x="6191244" y="825803"/>
                <a:ext cx="1400570" cy="3494574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6233822" y="3474720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dirty="0" smtClean="0"/>
                  <a:t>100 um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4155159" y="2413936"/>
                <a:ext cx="745431" cy="385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dirty="0" smtClean="0"/>
                  <a:t>45 um</a:t>
                </a:r>
                <a:endParaRPr lang="en-US" dirty="0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5579134" y="5785221"/>
            <a:ext cx="2635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n</a:t>
            </a:r>
            <a:r>
              <a:rPr lang="en-US" dirty="0" smtClean="0"/>
              <a:t>o </a:t>
            </a:r>
            <a:r>
              <a:rPr lang="en-US" dirty="0" smtClean="0"/>
              <a:t>cross </a:t>
            </a:r>
            <a:r>
              <a:rPr lang="en-US" dirty="0" smtClean="0"/>
              <a:t>talk, no charge</a:t>
            </a:r>
            <a:endParaRPr lang="en-US" dirty="0" smtClean="0"/>
          </a:p>
          <a:p>
            <a:r>
              <a:rPr lang="en-US" dirty="0" smtClean="0"/>
              <a:t>     from the low edge </a:t>
            </a:r>
            <a:endParaRPr lang="en-US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02150" y="397565"/>
            <a:ext cx="264899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u="sng" dirty="0" smtClean="0"/>
              <a:t>Top TCT</a:t>
            </a:r>
            <a:endParaRPr lang="sl-SI" sz="2000" u="sng" dirty="0" smtClean="0"/>
          </a:p>
          <a:p>
            <a:endParaRPr lang="sl-SI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pixel read 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only signal pixel read out</a:t>
            </a:r>
          </a:p>
          <a:p>
            <a:r>
              <a:rPr lang="sl-SI" dirty="0" smtClean="0"/>
              <a:t>   </a:t>
            </a:r>
            <a:endParaRPr lang="sl-SI" dirty="0" smtClean="0"/>
          </a:p>
        </p:txBody>
      </p:sp>
      <p:grpSp>
        <p:nvGrpSpPr>
          <p:cNvPr id="41" name="Group 40"/>
          <p:cNvGrpSpPr/>
          <p:nvPr/>
        </p:nvGrpSpPr>
        <p:grpSpPr>
          <a:xfrm>
            <a:off x="279884" y="3134409"/>
            <a:ext cx="4059778" cy="3073257"/>
            <a:chOff x="333648" y="3514974"/>
            <a:chExt cx="4059778" cy="3073257"/>
          </a:xfrm>
        </p:grpSpPr>
        <p:pic>
          <p:nvPicPr>
            <p:cNvPr id="29" name="Picture 2" descr="I:\ATLAS\HVCMOS\ChESS\E-TCT\TopTCT\Top_Charge_120V_sigper_colz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356" y="3514974"/>
              <a:ext cx="3989070" cy="2777490"/>
            </a:xfrm>
            <a:prstGeom prst="rect">
              <a:avLst/>
            </a:prstGeom>
            <a:noFill/>
          </p:spPr>
        </p:pic>
        <p:cxnSp>
          <p:nvCxnSpPr>
            <p:cNvPr id="35" name="Straight Connector 34"/>
            <p:cNvCxnSpPr/>
            <p:nvPr/>
          </p:nvCxnSpPr>
          <p:spPr>
            <a:xfrm flipH="1" flipV="1">
              <a:off x="645129" y="4184923"/>
              <a:ext cx="1088256" cy="3074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50739" y="4572398"/>
              <a:ext cx="1084899" cy="5211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514650" y="4420535"/>
              <a:ext cx="5609" cy="1997094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188763" y="4460738"/>
              <a:ext cx="5609" cy="1997094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484114" y="6280454"/>
              <a:ext cx="740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100 </a:t>
              </a:r>
              <a:r>
                <a:rPr lang="el-GR" sz="1400" dirty="0" smtClean="0"/>
                <a:t>μ</a:t>
              </a:r>
              <a:r>
                <a:rPr lang="sl-SI" sz="1400" dirty="0" smtClean="0"/>
                <a:t>m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162768" y="4250072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45 </a:t>
              </a:r>
              <a:r>
                <a:rPr lang="el-GR" sz="1400" dirty="0" smtClean="0"/>
                <a:t>μ</a:t>
              </a:r>
              <a:r>
                <a:rPr lang="sl-SI" sz="1400" dirty="0" smtClean="0"/>
                <a:t>m</a:t>
              </a:r>
              <a:endParaRPr lang="en-US" sz="1400" dirty="0"/>
            </a:p>
          </p:txBody>
        </p:sp>
      </p:grp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>
          <a:xfrm>
            <a:off x="6531935" y="6492875"/>
            <a:ext cx="2133600" cy="365125"/>
          </a:xfrm>
        </p:spPr>
        <p:txBody>
          <a:bodyPr/>
          <a:lstStyle/>
          <a:p>
            <a:fld id="{9FE3D734-1591-4D6A-AEB8-564EF65F1BC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603724" y="3023268"/>
            <a:ext cx="4059778" cy="3073257"/>
            <a:chOff x="4620977" y="3583985"/>
            <a:chExt cx="4059778" cy="3073257"/>
          </a:xfrm>
        </p:grpSpPr>
        <p:pic>
          <p:nvPicPr>
            <p:cNvPr id="4" name="Picture 2" descr="I:\ATLAS\HVCMOS\ChESS\E-TCT\TopTCT\Top_Charge_120V_sigper_colz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91685" y="3583985"/>
              <a:ext cx="3989070" cy="2777490"/>
            </a:xfrm>
            <a:prstGeom prst="rect">
              <a:avLst/>
            </a:prstGeom>
            <a:noFill/>
          </p:spPr>
        </p:pic>
        <p:cxnSp>
          <p:nvCxnSpPr>
            <p:cNvPr id="10" name="Straight Connector 9"/>
            <p:cNvCxnSpPr/>
            <p:nvPr/>
          </p:nvCxnSpPr>
          <p:spPr>
            <a:xfrm flipH="1" flipV="1">
              <a:off x="4932458" y="4253934"/>
              <a:ext cx="1088256" cy="3074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938068" y="4641409"/>
              <a:ext cx="1084899" cy="5211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01979" y="4489546"/>
              <a:ext cx="5609" cy="1997094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76092" y="4529749"/>
              <a:ext cx="5609" cy="1997094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771443" y="6349465"/>
              <a:ext cx="740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100 </a:t>
              </a:r>
              <a:r>
                <a:rPr lang="el-GR" sz="1400" dirty="0" smtClean="0"/>
                <a:t>μ</a:t>
              </a:r>
              <a:r>
                <a:rPr lang="sl-SI" sz="1400" dirty="0" smtClean="0"/>
                <a:t>m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4450097" y="4319083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45 </a:t>
              </a:r>
              <a:r>
                <a:rPr lang="el-GR" sz="1400" dirty="0" smtClean="0"/>
                <a:t>μ</a:t>
              </a:r>
              <a:r>
                <a:rPr lang="sl-SI" sz="1400" dirty="0" smtClean="0"/>
                <a:t>m</a:t>
              </a:r>
              <a:endParaRPr lang="en-US" sz="1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60786" y="102654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TCT: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72928" y="3683480"/>
            <a:ext cx="9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Top TCT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755115" y="331405"/>
            <a:ext cx="3810356" cy="2675266"/>
            <a:chOff x="4743800" y="-153691"/>
            <a:chExt cx="3810356" cy="2675266"/>
          </a:xfrm>
        </p:grpSpPr>
        <p:pic>
          <p:nvPicPr>
            <p:cNvPr id="1026" name="Picture 2" descr="I:\ATLAS\HVCMOS\ChESS\E-TCT\Figs\Ch3_XY_2e15_colz_sigper_Charg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43800" y="-153691"/>
              <a:ext cx="3810356" cy="2675266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 rot="16200000">
              <a:off x="4389678" y="312558"/>
              <a:ext cx="102547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Depth (</a:t>
              </a:r>
              <a:r>
                <a:rPr lang="en-US" sz="1400" dirty="0" err="1" smtClean="0"/>
                <a:t>μm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85876" y="349470"/>
            <a:ext cx="269445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Edge  and Top TCT</a:t>
            </a:r>
            <a:endParaRPr lang="sl-SI" sz="2000" u="sng" dirty="0" smtClean="0"/>
          </a:p>
          <a:p>
            <a:endParaRPr lang="sl-SI" sz="2000" u="sng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en-US" dirty="0" smtClean="0"/>
              <a:t>charge </a:t>
            </a:r>
            <a:r>
              <a:rPr lang="en-US" dirty="0" err="1" smtClean="0"/>
              <a:t>vs</a:t>
            </a:r>
            <a:r>
              <a:rPr lang="sl-SI" dirty="0" smtClean="0"/>
              <a:t>.</a:t>
            </a:r>
            <a:r>
              <a:rPr lang="en-US" dirty="0" smtClean="0"/>
              <a:t> beam location </a:t>
            </a:r>
          </a:p>
          <a:p>
            <a:endParaRPr lang="en-US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987396" y="5793340"/>
            <a:ext cx="0" cy="353683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25419" y="5951924"/>
            <a:ext cx="18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E-TCT laser beam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0121" y="1818167"/>
            <a:ext cx="389234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en-US" sz="1600" dirty="0" smtClean="0"/>
              <a:t>from E-TCT it can be seen </a:t>
            </a:r>
          </a:p>
          <a:p>
            <a:r>
              <a:rPr lang="en-US" sz="1600" dirty="0" smtClean="0"/>
              <a:t>   there is only small drop of collected charge</a:t>
            </a:r>
          </a:p>
          <a:p>
            <a:r>
              <a:rPr lang="en-US" sz="1600" dirty="0" smtClean="0"/>
              <a:t>   in the region between </a:t>
            </a:r>
            <a:r>
              <a:rPr lang="en-US" sz="1600" dirty="0" err="1" smtClean="0"/>
              <a:t>pixles</a:t>
            </a:r>
            <a:endParaRPr lang="en-US" sz="1600" dirty="0" smtClean="0"/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gaps in Top TCT are because of metal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423" y="680484"/>
            <a:ext cx="107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Summary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6056" y="1254642"/>
            <a:ext cx="810459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TCT measurement with narrow laser beam directed to the top of PPA9 structure </a:t>
            </a:r>
          </a:p>
          <a:p>
            <a:r>
              <a:rPr lang="en-US" dirty="0" smtClean="0"/>
              <a:t>  (irradiated with 2e15 neutrons, bias 120 V)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 clearly see the 3x3 pixel structure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large part of the structure covered by metal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question to chip designers: is (smaller) charge seen on the lower edge  of the array </a:t>
            </a:r>
          </a:p>
          <a:p>
            <a:r>
              <a:rPr lang="en-US" dirty="0" smtClean="0"/>
              <a:t>  generated  inside of the PPA9 array or outside  (and if this could be a problem)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415</Words>
  <Application>Microsoft Office PowerPoint</Application>
  <PresentationFormat>On-screen Show (4:3)</PresentationFormat>
  <Paragraphs>113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IJS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mandic</dc:creator>
  <cp:lastModifiedBy>mandic</cp:lastModifiedBy>
  <cp:revision>20</cp:revision>
  <dcterms:created xsi:type="dcterms:W3CDTF">2015-08-31T12:56:34Z</dcterms:created>
  <dcterms:modified xsi:type="dcterms:W3CDTF">2015-09-01T14:27:21Z</dcterms:modified>
</cp:coreProperties>
</file>