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8" r:id="rId3"/>
    <p:sldId id="259" r:id="rId4"/>
    <p:sldId id="273" r:id="rId5"/>
    <p:sldId id="279" r:id="rId6"/>
    <p:sldId id="280" r:id="rId7"/>
    <p:sldId id="282" r:id="rId8"/>
    <p:sldId id="28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8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7B7F-21F2-9949-A997-E629590D63D7}" type="datetime1">
              <a:rPr lang="en-GB" smtClean="0"/>
              <a:t>01/09/15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83C7-E150-2244-94E2-17A6BB625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3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6416-7A11-714C-B459-CF3A180F03F0}" type="datetime1">
              <a:rPr lang="en-GB" smtClean="0"/>
              <a:t>01/09/15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C064-F324-2249-ACD6-EA2475CA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5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5E97-85BB-F54B-BB58-934426DF168F}" type="datetime1">
              <a:rPr lang="en-GB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7499-731E-B64A-9A35-D7FDF827BFE4}" type="datetime1">
              <a:rPr lang="en-GB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A3F3-ED1B-7643-BA75-3C9D18538C70}" type="datetime1">
              <a:rPr lang="en-GB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5F8-ECC2-854C-AD91-700C1A9A559A}" type="datetime1">
              <a:rPr lang="en-GB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3CB5-58A5-C847-81EB-E758BE873E87}" type="datetime1">
              <a:rPr lang="en-GB" smtClean="0"/>
              <a:t>01/09/15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4768-7DA5-3C47-9E9C-5AABC8E87145}" type="datetime1">
              <a:rPr lang="en-GB" smtClean="0"/>
              <a:t>01/09/15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A140-C128-3942-9189-7BC7CDD28C1E}" type="datetime1">
              <a:rPr lang="en-GB" smtClean="0"/>
              <a:t>01/09/15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605D-939D-3D4E-AA86-03D06EFF74F9}" type="datetime1">
              <a:rPr lang="en-GB" smtClean="0"/>
              <a:t>01/09/15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9B4A-9A6F-3944-AD0E-AB1002EEF97D}" type="datetime1">
              <a:rPr lang="en-GB" smtClean="0"/>
              <a:t>01/09/15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DFBA-B9A3-6B47-8B3A-03159D3F0D2A}" type="datetime1">
              <a:rPr lang="en-GB" smtClean="0"/>
              <a:t>01/09/15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0F2-E6F2-CE48-B0A0-2FF4849690BF}" type="datetime1">
              <a:rPr lang="en-GB" smtClean="0"/>
              <a:t>01/09/15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D3F82C-C108-E74C-9374-B25022CF996E}" type="datetime1">
              <a:rPr lang="en-GB" smtClean="0"/>
              <a:t>01/09/15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23043" cy="2593975"/>
          </a:xfrm>
        </p:spPr>
        <p:txBody>
          <a:bodyPr/>
          <a:lstStyle/>
          <a:p>
            <a:r>
              <a:rPr lang="en-US" sz="4800" dirty="0" smtClean="0"/>
              <a:t>HVStripV1</a:t>
            </a:r>
            <a:r>
              <a:rPr lang="en-US" sz="4800" dirty="0" smtClean="0"/>
              <a:t> Post-Irradiation </a:t>
            </a:r>
            <a:r>
              <a:rPr lang="en-US" sz="4800" dirty="0" smtClean="0"/>
              <a:t>Testing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72000"/>
            <a:ext cx="5910581" cy="458227"/>
          </a:xfrm>
        </p:spPr>
        <p:txBody>
          <a:bodyPr>
            <a:normAutofit/>
          </a:bodyPr>
          <a:lstStyle/>
          <a:p>
            <a:r>
              <a:rPr lang="en-US" dirty="0"/>
              <a:t>R. Bates, C. </a:t>
            </a:r>
            <a:r>
              <a:rPr lang="en-US" dirty="0" err="1"/>
              <a:t>Buttar</a:t>
            </a:r>
            <a:r>
              <a:rPr lang="en-US" dirty="0"/>
              <a:t>, K. </a:t>
            </a:r>
            <a:r>
              <a:rPr lang="en-US" dirty="0" err="1">
                <a:solidFill>
                  <a:srgbClr val="898989"/>
                </a:solidFill>
              </a:rPr>
              <a:t>Kanisauskas</a:t>
            </a:r>
            <a:r>
              <a:rPr lang="en-US" dirty="0">
                <a:solidFill>
                  <a:srgbClr val="898989"/>
                </a:solidFill>
              </a:rPr>
              <a:t>, D. </a:t>
            </a:r>
            <a:r>
              <a:rPr lang="en-US" dirty="0" err="1" smtClean="0">
                <a:solidFill>
                  <a:srgbClr val="898989"/>
                </a:solidFill>
              </a:rPr>
              <a:t>Maneuski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739" y="6087588"/>
            <a:ext cx="354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898989"/>
                </a:solidFill>
              </a:rPr>
              <a:t> </a:t>
            </a:r>
            <a:r>
              <a:rPr lang="en-GB" dirty="0" smtClean="0">
                <a:solidFill>
                  <a:srgbClr val="898989"/>
                </a:solidFill>
              </a:rPr>
              <a:t>ATLAS Strip CMOS Regular Meeting</a:t>
            </a:r>
          </a:p>
          <a:p>
            <a:pPr algn="ctr"/>
            <a:r>
              <a:rPr lang="en-GB" dirty="0" smtClean="0">
                <a:solidFill>
                  <a:srgbClr val="898989"/>
                </a:solidFill>
              </a:rPr>
              <a:t>September 1, 2015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2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186"/>
            <a:ext cx="6952940" cy="973598"/>
          </a:xfrm>
        </p:spPr>
        <p:txBody>
          <a:bodyPr/>
          <a:lstStyle/>
          <a:p>
            <a:r>
              <a:rPr lang="en-GB" dirty="0" smtClean="0"/>
              <a:t>MOSFET Measurements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69743" y="4505243"/>
            <a:ext cx="6540396" cy="2031325"/>
            <a:chOff x="839420" y="4505243"/>
            <a:chExt cx="5978894" cy="2031325"/>
          </a:xfrm>
        </p:grpSpPr>
        <p:sp>
          <p:nvSpPr>
            <p:cNvPr id="6" name="TextBox 5"/>
            <p:cNvSpPr txBox="1"/>
            <p:nvPr/>
          </p:nvSpPr>
          <p:spPr>
            <a:xfrm>
              <a:off x="839420" y="4505243"/>
              <a:ext cx="597889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Measurements of MOSFETs were repeated at two different temperatures in order to observe change in 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th</a:t>
              </a:r>
              <a:endParaRPr lang="en-US" baseline="-25000" dirty="0" smtClean="0"/>
            </a:p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Two HVStripV1 samples were investigated – MB04 (</a:t>
              </a:r>
              <a:r>
                <a:rPr lang="en-US" dirty="0" err="1" smtClean="0"/>
                <a:t>irrad</a:t>
              </a:r>
              <a:r>
                <a:rPr lang="en-US" dirty="0" smtClean="0"/>
                <a:t>) and MB12 (non-</a:t>
              </a:r>
              <a:r>
                <a:rPr lang="en-US" dirty="0" err="1" smtClean="0"/>
                <a:t>irrad</a:t>
              </a:r>
              <a:r>
                <a:rPr lang="en-US" dirty="0" smtClean="0"/>
                <a:t>)</a:t>
              </a:r>
              <a:endParaRPr lang="en-US" dirty="0" smtClean="0"/>
            </a:p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As before the transistors were operated in saturation region giving  the                 relation</a:t>
              </a:r>
              <a:endParaRPr lang="en-US" baseline="-25000" dirty="0" smtClean="0"/>
            </a:p>
            <a:p>
              <a:pPr marL="285750" indent="-285750">
                <a:buFont typeface="Wingdings" charset="2"/>
                <a:buChar char="§"/>
              </a:pPr>
              <a:endParaRPr lang="en-US" dirty="0"/>
            </a:p>
          </p:txBody>
        </p:sp>
        <p:pic>
          <p:nvPicPr>
            <p:cNvPr id="3" name="Picture 2" descr="MOSFET_Pr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031" y="5918680"/>
              <a:ext cx="789306" cy="351671"/>
            </a:xfrm>
            <a:prstGeom prst="rect">
              <a:avLst/>
            </a:prstGeom>
          </p:spPr>
        </p:pic>
      </p:grpSp>
      <p:pic>
        <p:nvPicPr>
          <p:cNvPr id="10" name="Picture 9" descr="MB12_NMOS_Enc_Compare_2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0" y="1392784"/>
            <a:ext cx="3792107" cy="2901572"/>
          </a:xfrm>
          <a:prstGeom prst="rect">
            <a:avLst/>
          </a:prstGeom>
        </p:spPr>
      </p:pic>
      <p:pic>
        <p:nvPicPr>
          <p:cNvPr id="12" name="Picture 11" descr="Compare_NMOS_Enc_MB04_both_irr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8" y="1392784"/>
            <a:ext cx="3797542" cy="2901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9743" y="2592956"/>
            <a:ext cx="157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Non-irradiated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20905" y="2592956"/>
            <a:ext cx="111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Result Summary (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MB04_Irrad_Vth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13" y="3353000"/>
            <a:ext cx="5564420" cy="863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2992" y="2888654"/>
            <a:ext cx="140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MB04 (</a:t>
            </a:r>
            <a:r>
              <a:rPr lang="en-US" b="1" dirty="0" err="1" smtClean="0"/>
              <a:t>irrad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6" name="Picture 5" descr="Table_of_Results_par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8" y="1737654"/>
            <a:ext cx="5811015" cy="1096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2705" y="1417442"/>
            <a:ext cx="184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MB12 (non-</a:t>
            </a:r>
            <a:r>
              <a:rPr lang="en-US" b="1" dirty="0" err="1" smtClean="0"/>
              <a:t>irrad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 descr="Table_of_Results_par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10" y="4216948"/>
            <a:ext cx="4991100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743" y="5002629"/>
            <a:ext cx="65403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Stronger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dependence on temperature was observed for irradiated sample (especially for p-channel MOSFET)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variation with temperature is mainly due to carrier generation in the substrate (decrease in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by ≈ 2mV/1K)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PMOS change in </a:t>
            </a:r>
            <a:r>
              <a:rPr lang="en-US" dirty="0" err="1" smtClean="0"/>
              <a:t>Vth</a:t>
            </a:r>
            <a:r>
              <a:rPr lang="en-US" dirty="0" smtClean="0"/>
              <a:t> for irradiated sample is larger due to irradiation effects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449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Measurements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973" y="1932711"/>
            <a:ext cx="5159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Several X-Ray measurements were done for irradiated </a:t>
            </a:r>
            <a:r>
              <a:rPr lang="en-US" dirty="0" smtClean="0"/>
              <a:t>MB06 </a:t>
            </a:r>
            <a:r>
              <a:rPr lang="en-US" dirty="0" smtClean="0"/>
              <a:t>chip at -20°C using variable X-Ray Source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Pixels of interest were (5,0) and (12,0) because of the existing set of pre-irradiation data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Cu, </a:t>
            </a:r>
            <a:r>
              <a:rPr lang="en-US" dirty="0" err="1" smtClean="0"/>
              <a:t>Rb</a:t>
            </a:r>
            <a:r>
              <a:rPr lang="en-US" dirty="0" smtClean="0"/>
              <a:t>, Mo, Ag, Ba and Tb targets are available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Since we were unable to observe Fe-55 </a:t>
            </a:r>
            <a:r>
              <a:rPr lang="en-US" dirty="0"/>
              <a:t>peak (</a:t>
            </a:r>
            <a:r>
              <a:rPr lang="en-US" dirty="0" smtClean="0"/>
              <a:t>≈5.9keV), measurements began with Mo (K</a:t>
            </a:r>
            <a:r>
              <a:rPr lang="en-US" baseline="-25000" dirty="0" smtClean="0"/>
              <a:t>α</a:t>
            </a:r>
            <a:r>
              <a:rPr lang="en-US" dirty="0" smtClean="0"/>
              <a:t>≈17.5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 addition, noise spectra over the threshold was recorded to ensure that the actual X-rays were observed</a:t>
            </a:r>
            <a:endParaRPr lang="en-US" dirty="0" smtClean="0"/>
          </a:p>
        </p:txBody>
      </p:sp>
      <p:pic>
        <p:nvPicPr>
          <p:cNvPr id="8" name="Picture 7" descr="Setup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47" y="1981084"/>
            <a:ext cx="2703553" cy="29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Measurements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8990" y="4648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MB06_Noise_5_0_40mV_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" y="1587358"/>
            <a:ext cx="3814075" cy="2745559"/>
          </a:xfrm>
          <a:prstGeom prst="rect">
            <a:avLst/>
          </a:prstGeom>
        </p:spPr>
      </p:pic>
      <p:pic>
        <p:nvPicPr>
          <p:cNvPr id="7" name="Picture 6" descr="MB06_Noise_5_0_50mV_T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9" y="1587358"/>
            <a:ext cx="3886555" cy="27455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4066" y="4910296"/>
            <a:ext cx="7188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Above histograms represent noise spectra above threshold (no source was placed on the sensor during the measurement)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Noise trigger rate at 60mV for (5,0) was 0.0017 Hz (not enough points acquired for the histogram) 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When variable X-ray source with Mo target was placed the trigger rate at 60mV for (5,0) jumped to 0.0829 Hz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3254" y="4278697"/>
            <a:ext cx="1981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Trigger rate: 5.076 Hz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59614" y="4278697"/>
            <a:ext cx="1981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Trigger rate: 0.133 Hz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54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Measurements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864" y="4475422"/>
            <a:ext cx="78653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Mo and Ag spectra were acquired for (5,0) and (12,0) respectively at -60V bias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Mo K</a:t>
            </a:r>
            <a:r>
              <a:rPr lang="en-US" baseline="-25000" dirty="0" smtClean="0"/>
              <a:t>α</a:t>
            </a:r>
            <a:r>
              <a:rPr lang="en-US" dirty="0"/>
              <a:t>≈17.5 </a:t>
            </a:r>
            <a:r>
              <a:rPr lang="en-US" dirty="0" err="1" smtClean="0"/>
              <a:t>keV</a:t>
            </a:r>
            <a:r>
              <a:rPr lang="en-US" dirty="0" smtClean="0"/>
              <a:t> and Ag </a:t>
            </a:r>
            <a:r>
              <a:rPr lang="en-US" dirty="0"/>
              <a:t>K</a:t>
            </a:r>
            <a:r>
              <a:rPr lang="en-US" baseline="-25000" dirty="0"/>
              <a:t>α</a:t>
            </a:r>
            <a:r>
              <a:rPr lang="en-US" dirty="0" smtClean="0"/>
              <a:t>≈22keV lines correspond to </a:t>
            </a:r>
            <a:r>
              <a:rPr lang="en-US" dirty="0"/>
              <a:t>≈</a:t>
            </a:r>
            <a:r>
              <a:rPr lang="en-US" dirty="0" smtClean="0"/>
              <a:t>4860e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dirty="0"/>
              <a:t>≈</a:t>
            </a:r>
            <a:r>
              <a:rPr lang="en-US" dirty="0" smtClean="0"/>
              <a:t>6100e</a:t>
            </a:r>
            <a:r>
              <a:rPr lang="en-US" baseline="30000" dirty="0"/>
              <a:t>-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Gaussian fit was done in order to extract gain values (mV/</a:t>
            </a:r>
            <a:r>
              <a:rPr lang="en-US" dirty="0" err="1" smtClean="0"/>
              <a:t>fC</a:t>
            </a:r>
            <a:r>
              <a:rPr lang="en-US" dirty="0" smtClean="0"/>
              <a:t>) for (5,0)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Drop in gain almost by half was observed for both pixels when compared to Fe-55 pre-irradiation data at the same bias (see next slide)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13" name="Picture 12" descr="MB06_Mo_60V_Bias_41Bins_Gaus_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" y="1417638"/>
            <a:ext cx="3733996" cy="2687914"/>
          </a:xfrm>
          <a:prstGeom prst="rect">
            <a:avLst/>
          </a:prstGeom>
        </p:spPr>
      </p:pic>
      <p:pic>
        <p:nvPicPr>
          <p:cNvPr id="14" name="Picture 13" descr="MB06_pix120_Ag_60V_Bias_75mV_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4" y="1417638"/>
            <a:ext cx="3909406" cy="26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9019"/>
            <a:ext cx="7620000" cy="1143000"/>
          </a:xfrm>
        </p:spPr>
        <p:txBody>
          <a:bodyPr/>
          <a:lstStyle/>
          <a:p>
            <a:r>
              <a:rPr lang="en-US" dirty="0"/>
              <a:t>X-Ray Measurements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MB06_Gain_Change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8" y="4978828"/>
            <a:ext cx="77724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0487" y="4423084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Change in Gain Result Summary</a:t>
            </a:r>
            <a:endParaRPr lang="en-US" b="1" dirty="0"/>
          </a:p>
        </p:txBody>
      </p:sp>
      <p:pic>
        <p:nvPicPr>
          <p:cNvPr id="6" name="Picture 5" descr="MB06_pix50_Mo_Ag_60V_Bi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2019"/>
            <a:ext cx="3936756" cy="2833871"/>
          </a:xfrm>
          <a:prstGeom prst="rect">
            <a:avLst/>
          </a:prstGeom>
        </p:spPr>
      </p:pic>
      <p:pic>
        <p:nvPicPr>
          <p:cNvPr id="7" name="Picture 6" descr="MB06_pix120_Mo_Ag_60V_Bi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47" y="1282019"/>
            <a:ext cx="4056465" cy="2833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8351" y="1870021"/>
            <a:ext cx="102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</a:t>
            </a:r>
            <a:r>
              <a:rPr lang="en-US" sz="1100" dirty="0" smtClean="0"/>
              <a:t>ikely to be a fraction of the Mo peak + noise 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423764" y="2620676"/>
            <a:ext cx="1380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Possible Ag K</a:t>
            </a:r>
            <a:r>
              <a:rPr lang="en-US" sz="1100" baseline="-25000" dirty="0" smtClean="0"/>
              <a:t>α</a:t>
            </a:r>
            <a:r>
              <a:rPr lang="en-US" sz="1100" dirty="0" smtClean="0"/>
              <a:t> Line</a:t>
            </a:r>
            <a:endParaRPr lang="en-US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00400" y="1738388"/>
            <a:ext cx="283583" cy="184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331292" y="2516172"/>
            <a:ext cx="634978" cy="1414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8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9019"/>
            <a:ext cx="7620000" cy="1143000"/>
          </a:xfrm>
        </p:spPr>
        <p:txBody>
          <a:bodyPr/>
          <a:lstStyle/>
          <a:p>
            <a:r>
              <a:rPr lang="en-US" dirty="0" smtClean="0"/>
              <a:t>MIPS (Sr-90)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894633"/>
            <a:ext cx="78653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MIP measurements were done within [-10,-80] bias voltage range for (5,0) and (12,0)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Landau peak observed for (5,0) while for (12,0) it seems that higher bias voltage </a:t>
            </a:r>
            <a:r>
              <a:rPr lang="en-US" dirty="0" smtClean="0"/>
              <a:t>is required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More detailed analysis to be presented next time 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10" name="Picture 9" descr="MB06_MIPS_50_70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" y="1282019"/>
            <a:ext cx="3305548" cy="2379496"/>
          </a:xfrm>
          <a:prstGeom prst="rect">
            <a:avLst/>
          </a:prstGeom>
        </p:spPr>
      </p:pic>
      <p:pic>
        <p:nvPicPr>
          <p:cNvPr id="11" name="Picture 10" descr="MB06_MIPS_120_70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95" y="1282019"/>
            <a:ext cx="3380580" cy="23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1249</TotalTime>
  <Words>535</Words>
  <Application>Microsoft Macintosh PowerPoint</Application>
  <PresentationFormat>On-screen Show (4:3)</PresentationFormat>
  <Paragraphs>52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HVStripV1 Post-Irradiation Testing</vt:lpstr>
      <vt:lpstr>MOSFET Measurements (1)</vt:lpstr>
      <vt:lpstr>MOSFET Result Summary (2)</vt:lpstr>
      <vt:lpstr>X-Ray Measurements (1)</vt:lpstr>
      <vt:lpstr>X-Ray Measurements (2)</vt:lpstr>
      <vt:lpstr>X-Ray Measurements (3)</vt:lpstr>
      <vt:lpstr>X-Ray Measurements (4)</vt:lpstr>
      <vt:lpstr>MIPS (Sr-90)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 Setup at Glasgow</dc:title>
  <dc:creator>Kestutis K.</dc:creator>
  <cp:lastModifiedBy>Kestutis K.</cp:lastModifiedBy>
  <cp:revision>97</cp:revision>
  <dcterms:created xsi:type="dcterms:W3CDTF">2015-04-27T09:20:22Z</dcterms:created>
  <dcterms:modified xsi:type="dcterms:W3CDTF">2015-09-01T14:57:57Z</dcterms:modified>
</cp:coreProperties>
</file>