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73" r:id="rId2"/>
    <p:sldId id="285" r:id="rId3"/>
    <p:sldId id="289" r:id="rId4"/>
    <p:sldId id="290" r:id="rId5"/>
    <p:sldId id="288" r:id="rId6"/>
    <p:sldId id="287" r:id="rId7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4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43903FF-7B7F-4650-B377-95B9BB904032}" type="datetimeFigureOut">
              <a:rPr lang="en-GB" smtClean="0"/>
              <a:t>01/09/2015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83999C9-70B1-4FD2-959B-375AE71F58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307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3028-959A-4921-BF38-BD2DB0D51296}" type="datetime1">
              <a:rPr lang="en-GB" smtClean="0"/>
              <a:t>01/09/2015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12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51D4-5E23-4633-A92B-EEE476AC51E4}" type="datetime1">
              <a:rPr lang="en-GB" smtClean="0"/>
              <a:t>01/09/2015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63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1C3C-0E3B-4B00-AC33-FF515A78F85F}" type="datetime1">
              <a:rPr lang="en-GB" smtClean="0"/>
              <a:t>01/09/2015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01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64A98-9F44-4B53-A8B2-00E249F48934}" type="datetime1">
              <a:rPr lang="en-GB" smtClean="0"/>
              <a:t>01/09/2015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2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BFAD-CF8F-4BA1-8E34-5F0B756DA439}" type="datetime1">
              <a:rPr lang="en-GB" smtClean="0"/>
              <a:t>01/09/2015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8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56EF-8D88-4B53-9C34-08A513CE2BC7}" type="datetime1">
              <a:rPr lang="en-GB" smtClean="0"/>
              <a:t>01/09/2015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59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B97A-334F-47BC-99FA-08B840CB3CD0}" type="datetime1">
              <a:rPr lang="en-GB" smtClean="0"/>
              <a:t>01/09/2015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7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7C54-E519-49C6-A0EC-B11C32288A8D}" type="datetime1">
              <a:rPr lang="en-GB" smtClean="0"/>
              <a:t>01/09/2015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45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9EFA-E68E-42B5-A197-AC116B6FB4C8}" type="datetime1">
              <a:rPr lang="en-GB" smtClean="0"/>
              <a:t>01/09/2015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11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C2D4-1065-465C-A239-A454E30F645F}" type="datetime1">
              <a:rPr lang="en-GB" smtClean="0"/>
              <a:t>01/09/2015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6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8BB1-4107-44E1-BCF8-2D19052B92A9}" type="datetime1">
              <a:rPr lang="en-GB" smtClean="0"/>
              <a:t>01/09/2015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64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36746-23CB-40B1-956A-853C0264A71A}" type="datetime1">
              <a:rPr lang="en-GB" smtClean="0"/>
              <a:t>01/09/2015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57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Status of test kit</a:t>
            </a:r>
            <a:br>
              <a:rPr lang="en-GB" dirty="0" smtClean="0"/>
            </a:br>
            <a:r>
              <a:rPr lang="en-GB" sz="3200" dirty="0" smtClean="0"/>
              <a:t>1 </a:t>
            </a:r>
            <a:r>
              <a:rPr lang="en-GB" sz="3200" dirty="0" smtClean="0"/>
              <a:t>Sept.</a:t>
            </a:r>
            <a:r>
              <a:rPr lang="en-GB" sz="3200" dirty="0" smtClean="0"/>
              <a:t> </a:t>
            </a:r>
            <a:r>
              <a:rPr lang="en-GB" sz="3200" dirty="0" smtClean="0"/>
              <a:t>2015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772744"/>
            <a:ext cx="7632848" cy="1752600"/>
          </a:xfrm>
        </p:spPr>
        <p:txBody>
          <a:bodyPr/>
          <a:lstStyle/>
          <a:p>
            <a:r>
              <a:rPr lang="en-GB" dirty="0" smtClean="0"/>
              <a:t>T. Huffman, J. J. John</a:t>
            </a:r>
            <a:br>
              <a:rPr lang="en-GB" dirty="0" smtClean="0"/>
            </a:br>
            <a:r>
              <a:rPr lang="en-GB" dirty="0" smtClean="0"/>
              <a:t>with help from many colleagues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77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096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/>
              <a:t>Status</a:t>
            </a: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2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8646" y="731292"/>
            <a:ext cx="8399798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b="1" dirty="0" smtClean="0">
                <a:solidFill>
                  <a:srgbClr val="0000FF"/>
                </a:solidFill>
              </a:rPr>
              <a:t>Motherboard</a:t>
            </a:r>
            <a:r>
              <a:rPr lang="en-GB" sz="2000" dirty="0" smtClean="0"/>
              <a:t> </a:t>
            </a:r>
            <a:endParaRPr lang="en-GB" sz="20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Edge connector footprint successfully prototyped in copper (milled circuit board – thanks to Pete Hastings in Oxford)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Layout is COMPLETE!  (next slides)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Going out for quotes today (5 day and 10 day turn around</a:t>
            </a:r>
            <a:r>
              <a:rPr lang="en-GB" sz="2000" dirty="0" smtClean="0"/>
              <a:t>)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Plan to make 30 boards (might not stuff 30 though, 15 </a:t>
            </a:r>
            <a:r>
              <a:rPr lang="en-GB" sz="2000" smtClean="0"/>
              <a:t>to start??)</a:t>
            </a:r>
            <a:endParaRPr lang="en-GB" sz="20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rgbClr val="C00000"/>
                </a:solidFill>
              </a:rPr>
              <a:t>PLEASE CAST LOOK OVER THE LAYOUT – by end of tomorrow! (02/09/2015)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rgbClr val="00B050"/>
                </a:solidFill>
              </a:rPr>
              <a:t>Files on Link or can e-mail them to anyone interested.</a:t>
            </a:r>
            <a:r>
              <a:rPr lang="en-GB" sz="2000" dirty="0" smtClean="0">
                <a:solidFill>
                  <a:srgbClr val="00B050"/>
                </a:solidFill>
              </a:rPr>
              <a:t/>
            </a:r>
            <a:br>
              <a:rPr lang="en-GB" sz="2000" dirty="0" smtClean="0">
                <a:solidFill>
                  <a:srgbClr val="00B050"/>
                </a:solidFill>
              </a:rPr>
            </a:br>
            <a:endParaRPr lang="en-GB" sz="2000" dirty="0">
              <a:solidFill>
                <a:srgbClr val="00B050"/>
              </a:solidFill>
            </a:endParaRPr>
          </a:p>
          <a:p>
            <a:pPr>
              <a:spcAft>
                <a:spcPts val="600"/>
              </a:spcAft>
            </a:pPr>
            <a:r>
              <a:rPr lang="en-GB" sz="2000" b="1" dirty="0" err="1" smtClean="0">
                <a:solidFill>
                  <a:srgbClr val="0000FF"/>
                </a:solidFill>
              </a:rPr>
              <a:t>PonN</a:t>
            </a:r>
            <a:r>
              <a:rPr lang="en-GB" sz="2000" b="1" dirty="0" smtClean="0">
                <a:solidFill>
                  <a:srgbClr val="0000FF"/>
                </a:solidFill>
              </a:rPr>
              <a:t> Daughterboard</a:t>
            </a:r>
            <a:endParaRPr lang="en-GB" sz="2000" b="1" dirty="0">
              <a:solidFill>
                <a:srgbClr val="0000FF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Layout finalised.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Next up – awaits Jaya John’s return.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19" b="21588"/>
          <a:stretch/>
        </p:blipFill>
        <p:spPr>
          <a:xfrm>
            <a:off x="5040052" y="1592796"/>
            <a:ext cx="3633524" cy="1332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1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5995"/>
            <a:ext cx="8229600" cy="1143000"/>
          </a:xfrm>
        </p:spPr>
        <p:txBody>
          <a:bodyPr/>
          <a:lstStyle/>
          <a:p>
            <a:r>
              <a:rPr lang="en-GB" dirty="0" smtClean="0"/>
              <a:t>CHESS1 Motherboard Top-side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180" y="1088740"/>
            <a:ext cx="8190022" cy="530261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3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-420" y="6476151"/>
            <a:ext cx="6086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solidFill>
                  <a:srgbClr val="0070C0"/>
                </a:solidFill>
              </a:rPr>
              <a:t>Pepi</a:t>
            </a:r>
            <a:r>
              <a:rPr lang="en-GB" dirty="0" smtClean="0">
                <a:solidFill>
                  <a:srgbClr val="0070C0"/>
                </a:solidFill>
              </a:rPr>
              <a:t>-on-P daughter card shown in edge-connection orientation.</a:t>
            </a:r>
            <a:endParaRPr lang="en-GB" dirty="0">
              <a:solidFill>
                <a:srgbClr val="0070C0"/>
              </a:solidFill>
            </a:endParaRPr>
          </a:p>
        </p:txBody>
      </p:sp>
      <p:cxnSp>
        <p:nvCxnSpPr>
          <p:cNvPr id="8" name="Straight Arrow Connector 7"/>
          <p:cNvCxnSpPr>
            <a:stCxn id="6" idx="0"/>
          </p:cNvCxnSpPr>
          <p:nvPr/>
        </p:nvCxnSpPr>
        <p:spPr>
          <a:xfrm flipH="1" flipV="1">
            <a:off x="1547664" y="4725145"/>
            <a:ext cx="1495153" cy="1751006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0169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CHESS1 Motherboard - underside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77264"/>
            <a:ext cx="8229600" cy="437183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932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096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CHESS-1 motherboard requests</a:t>
            </a:r>
            <a:endParaRPr lang="en-GB" sz="3600" dirty="0"/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5</a:t>
            </a:fld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590768"/>
              </p:ext>
            </p:extLst>
          </p:nvPr>
        </p:nvGraphicFramePr>
        <p:xfrm>
          <a:off x="625103" y="1433412"/>
          <a:ext cx="8214096" cy="5118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3524"/>
                <a:gridCol w="2757469"/>
                <a:gridCol w="1620180"/>
                <a:gridCol w="1782923"/>
              </a:tblGrid>
              <a:tr h="446611">
                <a:tc>
                  <a:txBody>
                    <a:bodyPr/>
                    <a:lstStyle/>
                    <a:p>
                      <a:r>
                        <a:rPr lang="en-GB" dirty="0" smtClean="0"/>
                        <a:t>Institute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Number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SMA</a:t>
                      </a:r>
                      <a:r>
                        <a:rPr lang="en-GB" baseline="0" dirty="0" smtClean="0"/>
                        <a:t> or Lemo?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Orientation?</a:t>
                      </a:r>
                      <a:endParaRPr lang="en-GB" dirty="0"/>
                    </a:p>
                  </a:txBody>
                  <a:tcPr/>
                </a:tc>
              </a:tr>
              <a:tr h="446611">
                <a:tc>
                  <a:txBody>
                    <a:bodyPr/>
                    <a:lstStyle/>
                    <a:p>
                      <a:r>
                        <a:rPr lang="en-GB" dirty="0" smtClean="0"/>
                        <a:t>Argonne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>
                          <a:solidFill>
                            <a:srgbClr val="FF0066"/>
                          </a:solidFill>
                        </a:rPr>
                        <a:t>Lemo</a:t>
                      </a:r>
                      <a:endParaRPr lang="en-GB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mtClean="0">
                          <a:solidFill>
                            <a:srgbClr val="FF0066"/>
                          </a:solidFill>
                        </a:rPr>
                        <a:t>parallel</a:t>
                      </a:r>
                      <a:endParaRPr lang="en-GB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</a:tr>
              <a:tr h="810257">
                <a:tc>
                  <a:txBody>
                    <a:bodyPr/>
                    <a:lstStyle/>
                    <a:p>
                      <a:r>
                        <a:rPr lang="en-GB" dirty="0" smtClean="0"/>
                        <a:t>Beijing</a:t>
                      </a:r>
                      <a:r>
                        <a:rPr lang="en-GB" baseline="0" dirty="0" smtClean="0"/>
                        <a:t> (IHEP)</a:t>
                      </a:r>
                      <a:br>
                        <a:rPr lang="en-GB" baseline="0" dirty="0" smtClean="0"/>
                      </a:br>
                      <a:r>
                        <a:rPr lang="en-GB" sz="16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(pending export discussions)</a:t>
                      </a: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66"/>
                          </a:solidFill>
                        </a:rPr>
                        <a:t>?</a:t>
                      </a:r>
                      <a:endParaRPr lang="en-GB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66"/>
                          </a:solidFill>
                        </a:rPr>
                        <a:t>?</a:t>
                      </a:r>
                      <a:endParaRPr lang="en-GB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</a:tr>
              <a:tr h="446611">
                <a:tc>
                  <a:txBody>
                    <a:bodyPr/>
                    <a:lstStyle/>
                    <a:p>
                      <a:r>
                        <a:rPr lang="en-GB" dirty="0" smtClean="0"/>
                        <a:t>DESY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66"/>
                          </a:solidFill>
                        </a:rPr>
                        <a:t>?</a:t>
                      </a:r>
                      <a:endParaRPr lang="en-GB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66"/>
                          </a:solidFill>
                        </a:rPr>
                        <a:t>?</a:t>
                      </a:r>
                      <a:endParaRPr lang="en-GB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</a:tr>
              <a:tr h="446611">
                <a:tc>
                  <a:txBody>
                    <a:bodyPr/>
                    <a:lstStyle/>
                    <a:p>
                      <a:r>
                        <a:rPr lang="en-GB" dirty="0" smtClean="0"/>
                        <a:t>Glasgow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66"/>
                          </a:solidFill>
                        </a:rPr>
                        <a:t>SMA</a:t>
                      </a:r>
                      <a:endParaRPr lang="en-GB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66"/>
                          </a:solidFill>
                        </a:rPr>
                        <a:t>1 </a:t>
                      </a:r>
                      <a:r>
                        <a:rPr lang="en-GB" smtClean="0">
                          <a:solidFill>
                            <a:srgbClr val="FF0066"/>
                          </a:solidFill>
                        </a:rPr>
                        <a:t>of each</a:t>
                      </a:r>
                      <a:endParaRPr lang="en-GB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</a:tr>
              <a:tr h="446611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Llubljana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66"/>
                          </a:solidFill>
                        </a:rPr>
                        <a:t>?</a:t>
                      </a:r>
                      <a:endParaRPr lang="en-GB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66"/>
                          </a:solidFill>
                        </a:rPr>
                        <a:t>?</a:t>
                      </a:r>
                      <a:endParaRPr lang="en-GB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</a:tr>
              <a:tr h="752382">
                <a:tc>
                  <a:txBody>
                    <a:bodyPr/>
                    <a:lstStyle/>
                    <a:p>
                      <a:r>
                        <a:rPr lang="en-GB" dirty="0" smtClean="0"/>
                        <a:t>Oxford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r>
                        <a:rPr lang="en-GB" baseline="0" dirty="0" smtClean="0"/>
                        <a:t> </a:t>
                      </a:r>
                      <a:br>
                        <a:rPr lang="en-GB" baseline="0" dirty="0" smtClean="0"/>
                      </a:br>
                      <a:r>
                        <a:rPr lang="en-GB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(2 for chip testing, </a:t>
                      </a:r>
                      <a:br>
                        <a:rPr lang="en-GB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</a:br>
                      <a:r>
                        <a:rPr lang="en-GB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 for developing cooling system)</a:t>
                      </a:r>
                      <a:endParaRPr lang="en-GB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Lemo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FF0066"/>
                          </a:solidFill>
                        </a:rPr>
                        <a:t>TBC: </a:t>
                      </a:r>
                      <a:r>
                        <a:rPr lang="en-GB" dirty="0" smtClean="0"/>
                        <a:t>2 parallel, </a:t>
                      </a:r>
                      <a:br>
                        <a:rPr lang="en-GB" dirty="0" smtClean="0"/>
                      </a:br>
                      <a:r>
                        <a:rPr lang="en-GB" dirty="0" smtClean="0"/>
                        <a:t>1 perpendicular</a:t>
                      </a:r>
                      <a:endParaRPr lang="en-GB" dirty="0"/>
                    </a:p>
                  </a:txBody>
                  <a:tcPr/>
                </a:tc>
              </a:tr>
              <a:tr h="752382">
                <a:tc>
                  <a:txBody>
                    <a:bodyPr/>
                    <a:lstStyle/>
                    <a:p>
                      <a:r>
                        <a:rPr lang="en-GB" dirty="0" smtClean="0"/>
                        <a:t>RAL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(2 for PPD chip testing, </a:t>
                      </a:r>
                      <a:br>
                        <a:rPr lang="en-GB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</a:br>
                      <a:r>
                        <a:rPr lang="en-GB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 for chip designers’ tests (TD))</a:t>
                      </a:r>
                      <a:endParaRPr lang="en-GB" sz="14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SMA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FF0066"/>
                          </a:solidFill>
                        </a:rPr>
                        <a:t>TBC: </a:t>
                      </a:r>
                      <a:r>
                        <a:rPr lang="en-GB" dirty="0" smtClean="0"/>
                        <a:t>2 parallel, </a:t>
                      </a:r>
                      <a:br>
                        <a:rPr lang="en-GB" dirty="0" smtClean="0"/>
                      </a:br>
                      <a:r>
                        <a:rPr lang="en-GB" dirty="0" smtClean="0"/>
                        <a:t>1 perpendicular</a:t>
                      </a:r>
                      <a:endParaRPr lang="en-GB" dirty="0"/>
                    </a:p>
                  </a:txBody>
                  <a:tcPr/>
                </a:tc>
              </a:tr>
              <a:tr h="446611">
                <a:tc>
                  <a:txBody>
                    <a:bodyPr/>
                    <a:lstStyle/>
                    <a:p>
                      <a:r>
                        <a:rPr lang="en-GB" dirty="0" smtClean="0"/>
                        <a:t>UCSC (SCIPP)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SMA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 of each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696625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b="1" dirty="0" smtClean="0">
                <a:solidFill>
                  <a:srgbClr val="0000FF"/>
                </a:solidFill>
              </a:rPr>
              <a:t>State of play:</a:t>
            </a:r>
            <a:br>
              <a:rPr lang="en-GB" sz="2000" b="1" dirty="0" smtClean="0">
                <a:solidFill>
                  <a:srgbClr val="0000FF"/>
                </a:solidFill>
              </a:rPr>
            </a:br>
            <a:r>
              <a:rPr lang="en-GB" sz="2000" b="1" dirty="0" smtClean="0">
                <a:solidFill>
                  <a:srgbClr val="0000FF"/>
                </a:solidFill>
              </a:rPr>
              <a:t>Please </a:t>
            </a:r>
            <a:r>
              <a:rPr lang="en-GB" sz="2000" b="1" dirty="0" smtClean="0">
                <a:solidFill>
                  <a:srgbClr val="0000FF"/>
                </a:solidFill>
              </a:rPr>
              <a:t>let me know of any changes or missing requests, thanks.</a:t>
            </a:r>
          </a:p>
        </p:txBody>
      </p:sp>
    </p:spTree>
    <p:extLst>
      <p:ext uri="{BB962C8B-B14F-4D97-AF65-F5344CB8AC3E}">
        <p14:creationId xmlns:p14="http://schemas.microsoft.com/office/powerpoint/2010/main" val="342025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096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Mock-ups of two orientations</a:t>
            </a:r>
            <a:endParaRPr lang="en-GB" sz="3600" dirty="0"/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6</a:t>
            </a:fld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65" y="1268760"/>
            <a:ext cx="2515906" cy="222068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" y="800708"/>
            <a:ext cx="7598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dirty="0" smtClean="0">
                <a:solidFill>
                  <a:srgbClr val="0000FF"/>
                </a:solidFill>
              </a:rPr>
              <a:t>1. Daughterboard perpendicular to motherboard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674" y="1270270"/>
            <a:ext cx="2330414" cy="222068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09600" y="3861048"/>
            <a:ext cx="7598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dirty="0">
                <a:solidFill>
                  <a:srgbClr val="0000FF"/>
                </a:solidFill>
              </a:rPr>
              <a:t>2</a:t>
            </a:r>
            <a:r>
              <a:rPr lang="en-GB" sz="2000" dirty="0" smtClean="0">
                <a:solidFill>
                  <a:srgbClr val="0000FF"/>
                </a:solidFill>
              </a:rPr>
              <a:t>. Daughterboard parallel to motherboard </a:t>
            </a:r>
            <a:r>
              <a:rPr lang="en-GB" sz="2000" dirty="0" smtClean="0"/>
              <a:t>– for bench probing</a:t>
            </a:r>
            <a:endParaRPr lang="en-GB" sz="2000" dirty="0" smtClean="0">
              <a:solidFill>
                <a:srgbClr val="0000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65" y="4304658"/>
            <a:ext cx="3174274" cy="22206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4304658"/>
            <a:ext cx="2225911" cy="222068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588224" y="4329100"/>
            <a:ext cx="22509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dirty="0" smtClean="0"/>
              <a:t>Motherboard is inverted compared to perpendicular orientation, due to Samtec connector design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40152" y="1270270"/>
            <a:ext cx="22509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dirty="0" smtClean="0"/>
              <a:t>This is using the HVStripV1 motherboard as a mock carrier to demonstrate the orientations.</a:t>
            </a:r>
          </a:p>
        </p:txBody>
      </p:sp>
    </p:spTree>
    <p:extLst>
      <p:ext uri="{BB962C8B-B14F-4D97-AF65-F5344CB8AC3E}">
        <p14:creationId xmlns:p14="http://schemas.microsoft.com/office/powerpoint/2010/main" val="79789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2020</TotalTime>
  <Words>174</Words>
  <Application>Microsoft Office PowerPoint</Application>
  <PresentationFormat>On-screen Show (4:3)</PresentationFormat>
  <Paragraphs>65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Status of test kit 1 Sept. 2015</vt:lpstr>
      <vt:lpstr>PowerPoint Presentation</vt:lpstr>
      <vt:lpstr>CHESS1 Motherboard Top-side</vt:lpstr>
      <vt:lpstr>CHESS1 Motherboard - underside</vt:lpstr>
      <vt:lpstr>PowerPoint Presentation</vt:lpstr>
      <vt:lpstr>PowerPoint Presentation</vt:lpstr>
    </vt:vector>
  </TitlesOfParts>
  <Company>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AMS H35 preparation and progress</dc:title>
  <dc:creator>Jaya John John</dc:creator>
  <cp:lastModifiedBy>Todd Huffman</cp:lastModifiedBy>
  <cp:revision>182</cp:revision>
  <cp:lastPrinted>2015-07-21T15:43:16Z</cp:lastPrinted>
  <dcterms:created xsi:type="dcterms:W3CDTF">2014-09-18T13:48:06Z</dcterms:created>
  <dcterms:modified xsi:type="dcterms:W3CDTF">2015-09-01T15:05:55Z</dcterms:modified>
</cp:coreProperties>
</file>