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7" r:id="rId3"/>
    <p:sldId id="266" r:id="rId4"/>
    <p:sldId id="271" r:id="rId5"/>
    <p:sldId id="272" r:id="rId6"/>
    <p:sldId id="273" r:id="rId7"/>
    <p:sldId id="275" r:id="rId8"/>
    <p:sldId id="276" r:id="rId9"/>
    <p:sldId id="269" r:id="rId10"/>
    <p:sldId id="277" r:id="rId11"/>
    <p:sldId id="274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-158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9B0A0A-5300-834A-B49B-37890FA10469}" type="datetimeFigureOut">
              <a:rPr lang="en-US" smtClean="0"/>
              <a:t>01/09/15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17CDF4-8AFC-0B4A-90B0-87F26DF0E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9916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9796AE-97C5-E14B-913D-0EE301084334}" type="datetimeFigureOut">
              <a:rPr lang="en-US" smtClean="0"/>
              <a:t>01/09/15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AE1809-30F9-B049-AC93-092DAC243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8575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C4F3A-35F4-BA42-BFF6-F1E3077B554F}" type="datetime1">
              <a:rPr lang="en-US" smtClean="0"/>
              <a:t>01/09/15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5643B-9DD5-8F42-B3CF-564C21418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598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A673F-3B94-BF43-96F1-EA11908D27EA}" type="datetime1">
              <a:rPr lang="en-US" smtClean="0"/>
              <a:t>01/09/15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5643B-9DD5-8F42-B3CF-564C21418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000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FADCE-7CF4-9945-80BD-A5A57124847A}" type="datetime1">
              <a:rPr lang="en-US" smtClean="0"/>
              <a:t>01/09/15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5643B-9DD5-8F42-B3CF-564C21418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551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4C0B6-DA4C-FB44-8C85-A9F17FD74B3C}" type="datetime1">
              <a:rPr lang="en-US" smtClean="0"/>
              <a:t>01/09/15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5643B-9DD5-8F42-B3CF-564C21418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117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1E034-F64E-574F-B69E-7D17D6C9CAC4}" type="datetime1">
              <a:rPr lang="en-US" smtClean="0"/>
              <a:t>01/09/15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5643B-9DD5-8F42-B3CF-564C21418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878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B94A9-9258-2346-8F8D-0D4AEAA52B07}" type="datetime1">
              <a:rPr lang="en-US" smtClean="0"/>
              <a:t>01/09/15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5643B-9DD5-8F42-B3CF-564C21418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680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0D08-86E7-3D45-BA08-EDED035D617D}" type="datetime1">
              <a:rPr lang="en-US" smtClean="0"/>
              <a:t>01/09/15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5643B-9DD5-8F42-B3CF-564C21418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071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2FC52-AA41-254A-B225-2BED7DD96EC0}" type="datetime1">
              <a:rPr lang="en-US" smtClean="0"/>
              <a:t>01/09/15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5643B-9DD5-8F42-B3CF-564C21418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531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1175E-F745-2448-A1A5-F35A61650B97}" type="datetime1">
              <a:rPr lang="en-US" smtClean="0"/>
              <a:t>01/09/15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5643B-9DD5-8F42-B3CF-564C21418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773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53C0D-B5C9-8946-9FC4-9A846A176535}" type="datetime1">
              <a:rPr lang="en-US" smtClean="0"/>
              <a:t>01/09/15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5643B-9DD5-8F42-B3CF-564C21418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604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B08A6-F55A-7E48-A763-5D43E1F4AB4C}" type="datetime1">
              <a:rPr lang="en-US" smtClean="0"/>
              <a:t>01/09/15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5643B-9DD5-8F42-B3CF-564C21418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261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018F87-02F8-B244-A4C4-4A268F132453}" type="datetime1">
              <a:rPr lang="en-US" smtClean="0"/>
              <a:t>01/09/15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05643B-9DD5-8F42-B3CF-564C21418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945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282847"/>
            <a:ext cx="7772400" cy="1470025"/>
          </a:xfrm>
        </p:spPr>
        <p:txBody>
          <a:bodyPr/>
          <a:lstStyle/>
          <a:p>
            <a:r>
              <a:rPr lang="en-US" dirty="0" smtClean="0"/>
              <a:t>Beta test of CHESS1 chip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5643B-9DD5-8F42-B3CF-564C21418947}" type="slidenum">
              <a:rPr lang="en-US" smtClean="0"/>
              <a:t>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6000" y="2967335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 err="1"/>
              <a:t>Vitaliy</a:t>
            </a:r>
            <a:r>
              <a:rPr lang="tr-TR" dirty="0"/>
              <a:t> </a:t>
            </a:r>
            <a:r>
              <a:rPr lang="tr-TR" dirty="0" err="1"/>
              <a:t>Fadeyev</a:t>
            </a:r>
            <a:r>
              <a:rPr lang="tr-TR" dirty="0"/>
              <a:t>, </a:t>
            </a:r>
            <a:r>
              <a:rPr lang="tr-TR" dirty="0" err="1"/>
              <a:t>Zach</a:t>
            </a:r>
            <a:r>
              <a:rPr lang="tr-TR" dirty="0"/>
              <a:t> </a:t>
            </a:r>
            <a:r>
              <a:rPr lang="tr-TR" dirty="0" err="1"/>
              <a:t>Galloway</a:t>
            </a:r>
            <a:r>
              <a:rPr lang="tr-TR" dirty="0"/>
              <a:t> , </a:t>
            </a:r>
            <a:r>
              <a:rPr lang="tr-TR" dirty="0" err="1"/>
              <a:t>Herve</a:t>
            </a:r>
            <a:r>
              <a:rPr lang="tr-TR" dirty="0"/>
              <a:t> </a:t>
            </a:r>
            <a:r>
              <a:rPr lang="tr-TR" dirty="0" err="1"/>
              <a:t>Grabas</a:t>
            </a:r>
            <a:endParaRPr lang="tr-TR" dirty="0"/>
          </a:p>
          <a:p>
            <a:r>
              <a:rPr lang="nl-NL" dirty="0"/>
              <a:t>Alexander </a:t>
            </a:r>
            <a:r>
              <a:rPr lang="nl-NL" dirty="0" err="1"/>
              <a:t>Grillo</a:t>
            </a:r>
            <a:r>
              <a:rPr lang="nl-NL" dirty="0"/>
              <a:t> , Zhijun Liang , Abe </a:t>
            </a:r>
            <a:r>
              <a:rPr lang="nl-NL" dirty="0" err="1" smtClean="0"/>
              <a:t>Seiden</a:t>
            </a:r>
            <a:endParaRPr lang="nl-NL" dirty="0" smtClean="0"/>
          </a:p>
          <a:p>
            <a:r>
              <a:rPr lang="nl-NL" dirty="0" smtClean="0"/>
              <a:t>Jennifer Volk, </a:t>
            </a:r>
            <a:r>
              <a:rPr lang="nl-NL" dirty="0" err="1" smtClean="0"/>
              <a:t>Forest</a:t>
            </a:r>
            <a:r>
              <a:rPr lang="nl-NL" dirty="0" smtClean="0"/>
              <a:t> </a:t>
            </a:r>
            <a:r>
              <a:rPr lang="nl-NL" dirty="0" err="1" smtClean="0"/>
              <a:t>Martinez-Mckinney</a:t>
            </a:r>
            <a:endParaRPr lang="nl-NL" dirty="0" smtClean="0"/>
          </a:p>
          <a:p>
            <a:endParaRPr lang="nl-NL" dirty="0"/>
          </a:p>
          <a:p>
            <a:r>
              <a:rPr lang="en-US" dirty="0"/>
              <a:t>University of California, Santa Cruz</a:t>
            </a:r>
          </a:p>
        </p:txBody>
      </p:sp>
    </p:spTree>
    <p:extLst>
      <p:ext uri="{BB962C8B-B14F-4D97-AF65-F5344CB8AC3E}">
        <p14:creationId xmlns:p14="http://schemas.microsoft.com/office/powerpoint/2010/main" val="1496429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5643B-9DD5-8F42-B3CF-564C2141894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176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3270" y="1257200"/>
            <a:ext cx="7450730" cy="538904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8556" y="1072534"/>
            <a:ext cx="18782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Ch1 amplitude (V)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998375" y="6428030"/>
            <a:ext cx="18782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Ch2 amplitude (V)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5643B-9DD5-8F42-B3CF-564C21418947}" type="slidenum">
              <a:rPr lang="en-US" smtClean="0"/>
              <a:t>11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Correlation in signal amplitude between two pixel </a:t>
            </a:r>
            <a:endParaRPr lang="en-US" dirty="0"/>
          </a:p>
        </p:txBody>
      </p:sp>
      <p:sp>
        <p:nvSpPr>
          <p:cNvPr id="2" name="Oval 1"/>
          <p:cNvSpPr/>
          <p:nvPr/>
        </p:nvSpPr>
        <p:spPr>
          <a:xfrm>
            <a:off x="2567216" y="2689947"/>
            <a:ext cx="3850824" cy="2730911"/>
          </a:xfrm>
          <a:prstGeom prst="ellipse">
            <a:avLst/>
          </a:prstGeom>
          <a:noFill/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089651" y="2042733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Charge sharing events </a:t>
            </a:r>
            <a:endParaRPr lang="en-US" dirty="0"/>
          </a:p>
        </p:txBody>
      </p:sp>
      <p:cxnSp>
        <p:nvCxnSpPr>
          <p:cNvPr id="10" name="Straight Arrow Connector 9"/>
          <p:cNvCxnSpPr>
            <a:stCxn id="3" idx="2"/>
          </p:cNvCxnSpPr>
          <p:nvPr/>
        </p:nvCxnSpPr>
        <p:spPr>
          <a:xfrm flipH="1">
            <a:off x="5557753" y="2412065"/>
            <a:ext cx="662977" cy="4280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275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96862"/>
            <a:ext cx="8229600" cy="1143000"/>
          </a:xfrm>
        </p:spPr>
        <p:txBody>
          <a:bodyPr/>
          <a:lstStyle/>
          <a:p>
            <a:r>
              <a:rPr lang="en-US" dirty="0" smtClean="0"/>
              <a:t>Beta test setup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46138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CHESS1 chip Mount on daughter board from </a:t>
            </a:r>
            <a:r>
              <a:rPr lang="tr-TR" sz="2400" dirty="0" err="1" smtClean="0"/>
              <a:t>Jaya</a:t>
            </a:r>
            <a:r>
              <a:rPr lang="tr-TR" sz="2400" dirty="0" smtClean="0"/>
              <a:t> John</a:t>
            </a:r>
          </a:p>
          <a:p>
            <a:r>
              <a:rPr lang="tr-TR" sz="2400" dirty="0" smtClean="0"/>
              <a:t>Sr90 beta </a:t>
            </a:r>
            <a:r>
              <a:rPr lang="tr-TR" sz="2400" dirty="0" err="1" smtClean="0"/>
              <a:t>source</a:t>
            </a:r>
            <a:r>
              <a:rPr lang="tr-TR" sz="2400" dirty="0" smtClean="0"/>
              <a:t> is </a:t>
            </a:r>
            <a:r>
              <a:rPr lang="tr-TR" sz="2400" dirty="0" err="1" smtClean="0"/>
              <a:t>used</a:t>
            </a:r>
            <a:r>
              <a:rPr lang="tr-TR" sz="2400" dirty="0" smtClean="0"/>
              <a:t> </a:t>
            </a:r>
          </a:p>
          <a:p>
            <a:r>
              <a:rPr lang="en-US" sz="2400" dirty="0" smtClean="0"/>
              <a:t>T</a:t>
            </a:r>
            <a:r>
              <a:rPr lang="tr-TR" sz="2400" dirty="0" err="1" smtClean="0"/>
              <a:t>rigger</a:t>
            </a:r>
            <a:r>
              <a:rPr lang="tr-TR" sz="2400" dirty="0" smtClean="0"/>
              <a:t> rate ~0.1 Hz </a:t>
            </a:r>
            <a:r>
              <a:rPr lang="tr-TR" sz="2400" dirty="0" smtClean="0"/>
              <a:t>, self </a:t>
            </a:r>
            <a:r>
              <a:rPr lang="tr-TR" sz="2400" dirty="0" err="1" smtClean="0"/>
              <a:t>trigger</a:t>
            </a:r>
            <a:r>
              <a:rPr lang="tr-TR" sz="2400" dirty="0" smtClean="0"/>
              <a:t> </a:t>
            </a:r>
            <a:endParaRPr lang="tr-TR" sz="2400" dirty="0" smtClean="0"/>
          </a:p>
          <a:p>
            <a:r>
              <a:rPr lang="tr-TR" sz="2400" dirty="0" smtClean="0"/>
              <a:t>CHESS </a:t>
            </a:r>
            <a:r>
              <a:rPr lang="tr-TR" sz="2400" dirty="0" err="1" smtClean="0"/>
              <a:t>chip</a:t>
            </a:r>
            <a:r>
              <a:rPr lang="tr-TR" sz="2400" dirty="0" smtClean="0"/>
              <a:t> </a:t>
            </a:r>
            <a:r>
              <a:rPr lang="tr-TR" sz="2400" dirty="0" err="1" smtClean="0"/>
              <a:t>Biased</a:t>
            </a:r>
            <a:r>
              <a:rPr lang="tr-TR" sz="2400" dirty="0" smtClean="0"/>
              <a:t> at 110V </a:t>
            </a:r>
          </a:p>
          <a:p>
            <a:endParaRPr lang="tr-TR" sz="2400" dirty="0" smtClean="0"/>
          </a:p>
          <a:p>
            <a:r>
              <a:rPr lang="tr-TR" sz="2400" dirty="0"/>
              <a:t> 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5643B-9DD5-8F42-B3CF-564C21418947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49805"/>
            <a:ext cx="4606738" cy="34716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6827" y="3836929"/>
            <a:ext cx="2337563" cy="1748497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2430662" y="4546967"/>
            <a:ext cx="3716165" cy="3277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7076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814" y="15201"/>
            <a:ext cx="8869441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Reminder of active array in CHESS1 chip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301" y="877566"/>
            <a:ext cx="8229600" cy="4525963"/>
          </a:xfrm>
        </p:spPr>
        <p:txBody>
          <a:bodyPr/>
          <a:lstStyle/>
          <a:p>
            <a:r>
              <a:rPr lang="en-US" dirty="0" smtClean="0"/>
              <a:t>Active array APA08 is used</a:t>
            </a:r>
          </a:p>
          <a:p>
            <a:r>
              <a:rPr lang="en-US" dirty="0" smtClean="0"/>
              <a:t>Channel 7,8 is connected for readout</a:t>
            </a:r>
          </a:p>
          <a:p>
            <a:r>
              <a:rPr lang="en-US" dirty="0" smtClean="0"/>
              <a:t>Self trigger </a:t>
            </a:r>
          </a:p>
          <a:p>
            <a:pPr lvl="1"/>
            <a:r>
              <a:rPr lang="en-US" dirty="0" smtClean="0"/>
              <a:t>Trigger on pixel 8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5643B-9DD5-8F42-B3CF-564C21418947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69037"/>
            <a:ext cx="8563901" cy="25580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0759" y="2105118"/>
            <a:ext cx="3436041" cy="186391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380229" y="3741030"/>
            <a:ext cx="2608182" cy="241343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574560" y="4145257"/>
            <a:ext cx="478337" cy="715764"/>
          </a:xfrm>
          <a:prstGeom prst="rect">
            <a:avLst/>
          </a:prstGeom>
          <a:noFill/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1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Pulse shape in </a:t>
            </a:r>
            <a:r>
              <a:rPr lang="en-US" dirty="0" smtClean="0"/>
              <a:t>usual case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5643B-9DD5-8F42-B3CF-564C21418947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9823" y="1878522"/>
            <a:ext cx="6518457" cy="4247641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4691982" y="2840963"/>
            <a:ext cx="1697718" cy="3509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4507357" y="3437687"/>
            <a:ext cx="4091686" cy="19757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135503" y="2485499"/>
            <a:ext cx="5460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Ch1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140782" y="2822565"/>
            <a:ext cx="5460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Ch2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227389" y="6171684"/>
            <a:ext cx="931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Time (s)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82089" y="1446972"/>
            <a:ext cx="1126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Output(V)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165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709" y="-151959"/>
            <a:ext cx="8229600" cy="1143000"/>
          </a:xfrm>
        </p:spPr>
        <p:txBody>
          <a:bodyPr/>
          <a:lstStyle/>
          <a:p>
            <a:r>
              <a:rPr lang="en-US" altLang="zh-CN" dirty="0" smtClean="0"/>
              <a:t>Signal </a:t>
            </a:r>
            <a:r>
              <a:rPr lang="en-US" dirty="0" smtClean="0"/>
              <a:t>amplitude </a:t>
            </a:r>
            <a:r>
              <a:rPr lang="en-US" dirty="0" smtClean="0"/>
              <a:t>distribution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80213"/>
            <a:ext cx="8229600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No visible MIP peak yet</a:t>
            </a:r>
          </a:p>
          <a:p>
            <a:r>
              <a:rPr lang="en-US" sz="2000" dirty="0" smtClean="0"/>
              <a:t>Self triggering on channel 1.</a:t>
            </a:r>
          </a:p>
          <a:p>
            <a:r>
              <a:rPr lang="en-US" sz="2000" dirty="0" smtClean="0"/>
              <a:t>The noise peak (red curve) is obtained without beta source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7109991" y="5739449"/>
            <a:ext cx="18782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Ch2 </a:t>
            </a:r>
            <a:r>
              <a:rPr lang="en-US" dirty="0" smtClean="0"/>
              <a:t>amplitude (V)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5643B-9DD5-8F42-B3CF-564C21418947}" type="slidenum">
              <a:rPr lang="en-US" smtClean="0"/>
              <a:t>5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481816" y="5746726"/>
            <a:ext cx="18782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Ch1 amplitude (V)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9874" y="2847570"/>
            <a:ext cx="4574126" cy="29654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47570"/>
            <a:ext cx="4443943" cy="289187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944137" y="3148481"/>
            <a:ext cx="18513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Beta </a:t>
            </a:r>
            <a:r>
              <a:rPr lang="en-US" dirty="0" err="1" smtClean="0">
                <a:solidFill>
                  <a:srgbClr val="3366FF"/>
                </a:solidFill>
              </a:rPr>
              <a:t>signal+BG</a:t>
            </a:r>
            <a:endParaRPr lang="en-US" dirty="0" smtClean="0">
              <a:solidFill>
                <a:srgbClr val="3366FF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Background noise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98464" y="3148481"/>
            <a:ext cx="18513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Beta </a:t>
            </a:r>
            <a:r>
              <a:rPr lang="en-US" dirty="0" err="1" smtClean="0">
                <a:solidFill>
                  <a:srgbClr val="3366FF"/>
                </a:solidFill>
              </a:rPr>
              <a:t>signal+BG</a:t>
            </a:r>
            <a:endParaRPr lang="en-US" dirty="0" smtClean="0">
              <a:solidFill>
                <a:srgbClr val="3366FF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Background noise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457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76"/>
            <a:ext cx="8229600" cy="1143000"/>
          </a:xfrm>
        </p:spPr>
        <p:txBody>
          <a:bodyPr/>
          <a:lstStyle/>
          <a:p>
            <a:r>
              <a:rPr lang="en-US" dirty="0" smtClean="0"/>
              <a:t>Why no MIP peak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480" y="1037062"/>
            <a:ext cx="8697819" cy="4786023"/>
          </a:xfrm>
        </p:spPr>
        <p:txBody>
          <a:bodyPr/>
          <a:lstStyle/>
          <a:p>
            <a:r>
              <a:rPr lang="en-US" sz="2000" dirty="0" smtClean="0"/>
              <a:t>SR90 Beta source we used has lots of low energy electrons. </a:t>
            </a:r>
          </a:p>
          <a:p>
            <a:pPr lvl="1"/>
            <a:r>
              <a:rPr lang="en-US" sz="1600" dirty="0">
                <a:solidFill>
                  <a:srgbClr val="0000FF"/>
                </a:solidFill>
              </a:rPr>
              <a:t>Self triggering includes both low energy electrons and high energy electrons </a:t>
            </a:r>
            <a:r>
              <a:rPr lang="en-US" sz="1600" dirty="0" smtClean="0">
                <a:solidFill>
                  <a:srgbClr val="0000FF"/>
                </a:solidFill>
              </a:rPr>
              <a:t>-</a:t>
            </a:r>
          </a:p>
          <a:p>
            <a:pPr lvl="1"/>
            <a:r>
              <a:rPr lang="en-US" sz="1600" dirty="0" err="1" smtClean="0">
                <a:solidFill>
                  <a:srgbClr val="0000FF"/>
                </a:solidFill>
              </a:rPr>
              <a:t>dE</a:t>
            </a:r>
            <a:r>
              <a:rPr lang="en-US" sz="1600" dirty="0" smtClean="0">
                <a:solidFill>
                  <a:srgbClr val="0000FF"/>
                </a:solidFill>
              </a:rPr>
              <a:t>/dx of these low energy electrons are different from MIP.</a:t>
            </a:r>
          </a:p>
          <a:p>
            <a:pPr lvl="1"/>
            <a:r>
              <a:rPr lang="en-US" sz="1600" dirty="0" smtClean="0">
                <a:solidFill>
                  <a:srgbClr val="FF0000"/>
                </a:solidFill>
              </a:rPr>
              <a:t>We need to select to high energy electron ( MIP ) </a:t>
            </a:r>
          </a:p>
          <a:p>
            <a:pPr lvl="1"/>
            <a:endParaRPr lang="en-US" sz="20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5643B-9DD5-8F42-B3CF-564C21418947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1850" y="3155950"/>
            <a:ext cx="3822700" cy="3200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28141"/>
            <a:ext cx="4641850" cy="3229859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3618065" y="4265469"/>
            <a:ext cx="0" cy="186913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558163" y="4984369"/>
            <a:ext cx="43129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5240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6793"/>
            <a:ext cx="8229600" cy="1143000"/>
          </a:xfrm>
        </p:spPr>
        <p:txBody>
          <a:bodyPr/>
          <a:lstStyle/>
          <a:p>
            <a:r>
              <a:rPr lang="en-US" dirty="0" smtClean="0"/>
              <a:t>New setup for beta testing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711" y="761485"/>
            <a:ext cx="8229600" cy="4525963"/>
          </a:xfrm>
        </p:spPr>
        <p:txBody>
          <a:bodyPr>
            <a:normAutofit/>
          </a:bodyPr>
          <a:lstStyle/>
          <a:p>
            <a:r>
              <a:rPr lang="en-US" sz="1800" dirty="0" smtClean="0"/>
              <a:t>Try to add scintillator in the setup</a:t>
            </a:r>
          </a:p>
          <a:p>
            <a:pPr lvl="1"/>
            <a:r>
              <a:rPr lang="en-US" sz="1800" dirty="0" smtClean="0">
                <a:solidFill>
                  <a:srgbClr val="3366FF"/>
                </a:solidFill>
              </a:rPr>
              <a:t>Use scintillator trigger </a:t>
            </a:r>
            <a:r>
              <a:rPr lang="en-US" sz="1800" dirty="0">
                <a:solidFill>
                  <a:srgbClr val="3366FF"/>
                </a:solidFill>
              </a:rPr>
              <a:t>t</a:t>
            </a:r>
            <a:r>
              <a:rPr lang="en-US" sz="1800" dirty="0" smtClean="0">
                <a:solidFill>
                  <a:srgbClr val="3366FF"/>
                </a:solidFill>
              </a:rPr>
              <a:t>o select the high energy electron</a:t>
            </a:r>
          </a:p>
          <a:p>
            <a:r>
              <a:rPr lang="en-US" sz="1800" dirty="0" smtClean="0"/>
              <a:t>Met a problem that</a:t>
            </a:r>
          </a:p>
          <a:p>
            <a:pPr lvl="1"/>
            <a:r>
              <a:rPr lang="en-US" sz="1800" dirty="0" smtClean="0">
                <a:solidFill>
                  <a:srgbClr val="3366FF"/>
                </a:solidFill>
              </a:rPr>
              <a:t>The hole in daughter board is not big enough</a:t>
            </a:r>
          </a:p>
          <a:p>
            <a:pPr lvl="1"/>
            <a:r>
              <a:rPr lang="en-US" sz="1800" dirty="0">
                <a:solidFill>
                  <a:srgbClr val="3366FF"/>
                </a:solidFill>
              </a:rPr>
              <a:t>Electron can not go through APA08 and hit scintillator </a:t>
            </a:r>
            <a:endParaRPr lang="en-US" sz="1800" dirty="0" smtClean="0"/>
          </a:p>
          <a:p>
            <a:pPr lvl="2"/>
            <a:r>
              <a:rPr lang="en-US" sz="1600" dirty="0" smtClean="0"/>
              <a:t>Blocked by the board. </a:t>
            </a:r>
          </a:p>
          <a:p>
            <a:pPr lvl="1"/>
            <a:r>
              <a:rPr lang="en-US" sz="1800" dirty="0" smtClean="0"/>
              <a:t>T</a:t>
            </a:r>
            <a:r>
              <a:rPr lang="de-DE" sz="1800" dirty="0" smtClean="0"/>
              <a:t>he plan </a:t>
            </a:r>
            <a:r>
              <a:rPr lang="de-DE" sz="1800" dirty="0" err="1" smtClean="0"/>
              <a:t>is</a:t>
            </a:r>
            <a:r>
              <a:rPr lang="de-DE" sz="1800" dirty="0" smtClean="0"/>
              <a:t> </a:t>
            </a:r>
            <a:r>
              <a:rPr lang="de-DE" sz="1800" dirty="0" err="1" smtClean="0"/>
              <a:t>Milling</a:t>
            </a:r>
            <a:r>
              <a:rPr lang="de-DE" sz="1800" dirty="0" smtClean="0"/>
              <a:t> </a:t>
            </a:r>
            <a:r>
              <a:rPr lang="de-DE" sz="1800" dirty="0" err="1" smtClean="0"/>
              <a:t>part</a:t>
            </a:r>
            <a:r>
              <a:rPr lang="de-DE" sz="1800" dirty="0" smtClean="0"/>
              <a:t> </a:t>
            </a:r>
            <a:r>
              <a:rPr lang="de-DE" sz="1800" dirty="0" err="1" smtClean="0"/>
              <a:t>of</a:t>
            </a:r>
            <a:r>
              <a:rPr lang="de-DE" sz="1800" dirty="0" smtClean="0"/>
              <a:t> </a:t>
            </a:r>
            <a:r>
              <a:rPr lang="de-DE" sz="1800" dirty="0" err="1" smtClean="0"/>
              <a:t>the</a:t>
            </a:r>
            <a:r>
              <a:rPr lang="de-DE" sz="1800" dirty="0" smtClean="0"/>
              <a:t> </a:t>
            </a:r>
            <a:r>
              <a:rPr lang="de-DE" sz="1800" dirty="0" err="1" smtClean="0"/>
              <a:t>board</a:t>
            </a:r>
            <a:r>
              <a:rPr lang="de-DE" sz="1800" dirty="0" smtClean="0"/>
              <a:t> 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5643B-9DD5-8F42-B3CF-564C21418947}" type="slidenum">
              <a:rPr lang="en-US" smtClean="0"/>
              <a:t>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145912" y="5032295"/>
            <a:ext cx="2647656" cy="5751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err="1"/>
              <a:t>Scintillator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558875" y="3798184"/>
            <a:ext cx="3606084" cy="6350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Daughter            board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068398" y="1600200"/>
            <a:ext cx="599018" cy="103576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Sr90</a:t>
            </a:r>
          </a:p>
          <a:p>
            <a:pPr algn="ctr"/>
            <a:endParaRPr lang="en-US" dirty="0" smtClean="0"/>
          </a:p>
        </p:txBody>
      </p:sp>
      <p:sp>
        <p:nvSpPr>
          <p:cNvPr id="8" name="Rectangle 7"/>
          <p:cNvSpPr/>
          <p:nvPr/>
        </p:nvSpPr>
        <p:spPr>
          <a:xfrm>
            <a:off x="6960574" y="3294954"/>
            <a:ext cx="958429" cy="49124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CHESS1</a:t>
            </a:r>
            <a:endParaRPr lang="en-US" dirty="0"/>
          </a:p>
        </p:txBody>
      </p:sp>
      <p:cxnSp>
        <p:nvCxnSpPr>
          <p:cNvPr id="10" name="Straight Arrow Connector 9"/>
          <p:cNvCxnSpPr>
            <a:stCxn id="7" idx="2"/>
            <a:endCxn id="8" idx="0"/>
          </p:cNvCxnSpPr>
          <p:nvPr/>
        </p:nvCxnSpPr>
        <p:spPr>
          <a:xfrm>
            <a:off x="7367907" y="2635964"/>
            <a:ext cx="71882" cy="6589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7308007" y="3798184"/>
            <a:ext cx="299509" cy="63502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>
            <a:endCxn id="5" idx="0"/>
          </p:cNvCxnSpPr>
          <p:nvPr/>
        </p:nvCxnSpPr>
        <p:spPr>
          <a:xfrm>
            <a:off x="7412484" y="3798184"/>
            <a:ext cx="57256" cy="12341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646823"/>
            <a:ext cx="4751238" cy="3074652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>
          <a:xfrm flipH="1">
            <a:off x="2731519" y="3294954"/>
            <a:ext cx="179705" cy="11382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9219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80665"/>
            <a:ext cx="8229600" cy="1143000"/>
          </a:xfrm>
        </p:spPr>
        <p:txBody>
          <a:bodyPr/>
          <a:lstStyle/>
          <a:p>
            <a:r>
              <a:rPr lang="en-US" dirty="0" smtClean="0"/>
              <a:t>Milling the daughter board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5643B-9DD5-8F42-B3CF-564C21418947}" type="slidenum">
              <a:rPr lang="en-US" smtClean="0"/>
              <a:t>8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9819" y="3064944"/>
            <a:ext cx="6951596" cy="329140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226325" y="2477508"/>
            <a:ext cx="13470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After </a:t>
            </a:r>
            <a:r>
              <a:rPr lang="de-DE" dirty="0" err="1"/>
              <a:t>Milling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640856" y="2507397"/>
            <a:ext cx="15039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B</a:t>
            </a:r>
            <a:r>
              <a:rPr lang="de-DE" dirty="0" err="1" smtClean="0"/>
              <a:t>efore</a:t>
            </a:r>
            <a:r>
              <a:rPr lang="de-DE" dirty="0" smtClean="0"/>
              <a:t> </a:t>
            </a:r>
            <a:r>
              <a:rPr lang="de-DE" dirty="0" err="1"/>
              <a:t>Milling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6265722" y="2399559"/>
            <a:ext cx="982388" cy="16023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457200" y="962335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Milling part of the daughter board</a:t>
            </a:r>
          </a:p>
          <a:p>
            <a:pPr lvl="1"/>
            <a:r>
              <a:rPr lang="en-US" sz="2400" dirty="0" smtClean="0">
                <a:solidFill>
                  <a:srgbClr val="3366FF"/>
                </a:solidFill>
              </a:rPr>
              <a:t>So that beta particle can go through pixel array APA08. </a:t>
            </a:r>
            <a:endParaRPr lang="en-US" sz="2400" dirty="0">
              <a:solidFill>
                <a:srgbClr val="3366FF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3144806" y="2551959"/>
            <a:ext cx="982388" cy="16023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373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593" y="1600200"/>
            <a:ext cx="8910407" cy="4525963"/>
          </a:xfrm>
        </p:spPr>
        <p:txBody>
          <a:bodyPr>
            <a:normAutofit fontScale="77500" lnSpcReduction="20000"/>
          </a:bodyPr>
          <a:lstStyle/>
          <a:p>
            <a:r>
              <a:rPr lang="en-US" sz="2400" dirty="0"/>
              <a:t>O</a:t>
            </a:r>
            <a:r>
              <a:rPr lang="en-US" sz="2400" dirty="0" smtClean="0"/>
              <a:t>bserve </a:t>
            </a:r>
            <a:r>
              <a:rPr lang="en-US" sz="2400" dirty="0" smtClean="0"/>
              <a:t>significant signal from active pixel  in beta source test </a:t>
            </a:r>
            <a:r>
              <a:rPr lang="en-US" sz="2400" dirty="0" smtClean="0"/>
              <a:t>. </a:t>
            </a:r>
          </a:p>
          <a:p>
            <a:r>
              <a:rPr lang="en-US" sz="2400" dirty="0" smtClean="0"/>
              <a:t>Still trying to find the MIP peak yet.</a:t>
            </a:r>
          </a:p>
          <a:p>
            <a:pPr lvl="1"/>
            <a:r>
              <a:rPr lang="en-US" sz="2000" dirty="0" smtClean="0">
                <a:solidFill>
                  <a:srgbClr val="3366FF"/>
                </a:solidFill>
              </a:rPr>
              <a:t>Self triggering does not work well </a:t>
            </a:r>
          </a:p>
          <a:p>
            <a:pPr lvl="1"/>
            <a:r>
              <a:rPr lang="en-US" sz="2000" dirty="0" smtClean="0">
                <a:solidFill>
                  <a:srgbClr val="3366FF"/>
                </a:solidFill>
              </a:rPr>
              <a:t>Need to select high energy electrons from Sr90 by using </a:t>
            </a:r>
            <a:r>
              <a:rPr lang="sv-SE" sz="1800" dirty="0" err="1" smtClean="0">
                <a:solidFill>
                  <a:srgbClr val="3366FF"/>
                </a:solidFill>
              </a:rPr>
              <a:t>Scintillator</a:t>
            </a:r>
            <a:r>
              <a:rPr lang="sv-SE" sz="1800" dirty="0" smtClean="0">
                <a:solidFill>
                  <a:srgbClr val="3366FF"/>
                </a:solidFill>
              </a:rPr>
              <a:t> trigger </a:t>
            </a:r>
            <a:endParaRPr lang="en-US" sz="2000" dirty="0" smtClean="0">
              <a:solidFill>
                <a:srgbClr val="3366FF"/>
              </a:solidFill>
            </a:endParaRPr>
          </a:p>
          <a:p>
            <a:r>
              <a:rPr lang="en-US" sz="2400" dirty="0"/>
              <a:t>Milling part of the daughter </a:t>
            </a:r>
            <a:r>
              <a:rPr lang="en-US" sz="2400" dirty="0" smtClean="0"/>
              <a:t>board.</a:t>
            </a:r>
            <a:endParaRPr lang="en-US" sz="2400" dirty="0"/>
          </a:p>
          <a:p>
            <a:pPr lvl="1"/>
            <a:r>
              <a:rPr lang="en-US" sz="2400" dirty="0">
                <a:solidFill>
                  <a:srgbClr val="3366FF"/>
                </a:solidFill>
              </a:rPr>
              <a:t>So that beta particle can go through pixel array APA08. </a:t>
            </a:r>
            <a:endParaRPr lang="en-US" sz="2400" dirty="0" smtClean="0">
              <a:solidFill>
                <a:srgbClr val="3366FF"/>
              </a:solidFill>
            </a:endParaRPr>
          </a:p>
          <a:p>
            <a:pPr lvl="1"/>
            <a:r>
              <a:rPr lang="en-US" sz="2400" dirty="0" smtClean="0">
                <a:solidFill>
                  <a:srgbClr val="3366FF"/>
                </a:solidFill>
              </a:rPr>
              <a:t>Going to bond a CHESS1 chip on this new board. </a:t>
            </a:r>
            <a:endParaRPr lang="en-US" sz="2400" dirty="0">
              <a:solidFill>
                <a:srgbClr val="3366FF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Next step :</a:t>
            </a:r>
          </a:p>
          <a:p>
            <a:pPr lvl="1"/>
            <a:r>
              <a:rPr lang="en-US" dirty="0" smtClean="0"/>
              <a:t>Quantify the landau peak position of MIP in beta test</a:t>
            </a:r>
          </a:p>
          <a:p>
            <a:pPr lvl="1"/>
            <a:r>
              <a:rPr lang="en-US" dirty="0" smtClean="0"/>
              <a:t>Quantify the fraction of charge sharing between pixels</a:t>
            </a:r>
          </a:p>
          <a:p>
            <a:pPr lvl="1"/>
            <a:r>
              <a:rPr lang="en-US" dirty="0" smtClean="0"/>
              <a:t>Reduce the readout noise by optimizing the built-in amplifier configuration.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5643B-9DD5-8F42-B3CF-564C2141894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6027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424</Words>
  <Application>Microsoft Macintosh PowerPoint</Application>
  <PresentationFormat>On-screen Show (4:3)</PresentationFormat>
  <Paragraphs>85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Beta test of CHESS1 chip</vt:lpstr>
      <vt:lpstr>Beta test setup </vt:lpstr>
      <vt:lpstr>Reminder of active array in CHESS1 chip</vt:lpstr>
      <vt:lpstr>Pulse shape in usual case  </vt:lpstr>
      <vt:lpstr>Signal amplitude distribution </vt:lpstr>
      <vt:lpstr>Why no MIP peak ?</vt:lpstr>
      <vt:lpstr>New setup for beta testing </vt:lpstr>
      <vt:lpstr>Milling the daughter board </vt:lpstr>
      <vt:lpstr>Summary </vt:lpstr>
      <vt:lpstr>backup</vt:lpstr>
      <vt:lpstr>Correlation in signal amplitude between two pixel </vt:lpstr>
    </vt:vector>
  </TitlesOfParts>
  <Company>University of Oxford (GB)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Zhijun Liang</dc:creator>
  <cp:lastModifiedBy>Zhijun Liang</cp:lastModifiedBy>
  <cp:revision>17</cp:revision>
  <dcterms:created xsi:type="dcterms:W3CDTF">2015-08-14T17:53:59Z</dcterms:created>
  <dcterms:modified xsi:type="dcterms:W3CDTF">2015-09-01T15:27:58Z</dcterms:modified>
</cp:coreProperties>
</file>