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36" r:id="rId2"/>
    <p:sldId id="470" r:id="rId3"/>
    <p:sldId id="479" r:id="rId4"/>
    <p:sldId id="471" r:id="rId5"/>
    <p:sldId id="472" r:id="rId6"/>
    <p:sldId id="477" r:id="rId7"/>
    <p:sldId id="478" r:id="rId8"/>
    <p:sldId id="473" r:id="rId9"/>
    <p:sldId id="474" r:id="rId10"/>
    <p:sldId id="475" r:id="rId11"/>
    <p:sldId id="476" r:id="rId12"/>
    <p:sldId id="480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C93"/>
    <a:srgbClr val="89A4A7"/>
    <a:srgbClr val="A5F9DF"/>
    <a:srgbClr val="D0D0F0"/>
    <a:srgbClr val="F7B2A7"/>
    <a:srgbClr val="CB419D"/>
    <a:srgbClr val="3C8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0401" autoAdjust="0"/>
  </p:normalViewPr>
  <p:slideViewPr>
    <p:cSldViewPr>
      <p:cViewPr>
        <p:scale>
          <a:sx n="100" d="100"/>
          <a:sy n="100" d="100"/>
        </p:scale>
        <p:origin x="-38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784" y="0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fld id="{EF71FCCF-E4E4-4E0F-B6D8-4B40A9E9C49B}" type="datetimeFigureOut">
              <a:rPr lang="en-GB" smtClean="0"/>
              <a:t>31/08/2015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575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784" y="9721575"/>
            <a:ext cx="3076860" cy="511404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r">
              <a:defRPr sz="1200"/>
            </a:lvl1pPr>
          </a:lstStyle>
          <a:p>
            <a:fld id="{96E80F0E-19BB-40F6-9041-E841FCDD6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94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587" cy="512060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038" y="2"/>
            <a:ext cx="3076587" cy="512060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0DB349-4C21-4F3F-861D-776ADBFDE5FB}" type="datetimeFigureOut">
              <a:rPr lang="en-US"/>
              <a:pPr>
                <a:defRPr/>
              </a:pPr>
              <a:t>8/31/2015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32" tIns="47766" rIns="95532" bIns="4776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6" y="4862101"/>
            <a:ext cx="5680111" cy="4605247"/>
          </a:xfrm>
          <a:prstGeom prst="rect">
            <a:avLst/>
          </a:prstGeom>
        </p:spPr>
        <p:txBody>
          <a:bodyPr vert="horz" lIns="95532" tIns="47766" rIns="95532" bIns="4776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720908"/>
            <a:ext cx="3076587" cy="512060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038" y="9720908"/>
            <a:ext cx="3076587" cy="512060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29B5FC-51E6-4978-9FFC-16B924CB95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8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4024394" y="9722554"/>
            <a:ext cx="3074909" cy="51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983" tIns="49492" rIns="98983" bIns="49492" anchor="b"/>
          <a:lstStyle/>
          <a:p>
            <a:pPr algn="r" defTabSz="988502"/>
            <a:fld id="{37F1345A-37CA-4D96-B32F-6E8120027F3F}" type="slidenum">
              <a:rPr lang="en-US" sz="1200"/>
              <a:pPr algn="r" defTabSz="988502"/>
              <a:t>1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884238"/>
            <a:ext cx="4794250" cy="3595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805" y="4876920"/>
            <a:ext cx="5203693" cy="4402728"/>
          </a:xfrm>
          <a:noFill/>
        </p:spPr>
        <p:txBody>
          <a:bodyPr wrap="square" lIns="93437" tIns="46718" rIns="93437" bIns="46718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357563" y="0"/>
            <a:ext cx="571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2009 International Image Sensor Workshop IISW, 26-28 June 2009</a:t>
            </a:r>
          </a:p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Bergen, Norway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549275"/>
            <a:ext cx="2057400" cy="5616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549275"/>
            <a:ext cx="6019800" cy="5616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5789-1106-4C98-B769-5771DAA9C5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25D9E-ECFA-45CA-9F0F-7CE7EB91F4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A049F-EE89-4AD3-873E-0108F0F74A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9313" y="4081463"/>
            <a:ext cx="4038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9AADB-EECE-4473-BB5A-D2E88F1CA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F2453-3066-48FF-8207-6054B2EAB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B9A8A-CE98-4628-9919-54B0343ACE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6580-90BC-4AA9-BC41-0158A3943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51FA2-D0BD-40A5-81B5-91E037F9BB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A824-E039-4C1F-85FA-B505F23F47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5968-166C-4BB5-BFD7-E05CCA8DA9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55E7-2BA5-444E-8664-619897537C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FFE3-DEA4-482D-96CB-B03EC34430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485A2-529F-4FED-8F4B-A268CC8CBD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40D1-BE80-4DB2-ADF9-0EE2F6C03E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Picture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0"/>
            <a:ext cx="963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AEC9AF87-4501-43B5-A3CE-0C2358C0C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29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-9525" y="6826250"/>
            <a:ext cx="9144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Lucida Sans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 txBox="1">
            <a:spLocks noChangeArrowheads="1"/>
          </p:cNvSpPr>
          <p:nvPr/>
        </p:nvSpPr>
        <p:spPr bwMode="auto">
          <a:xfrm>
            <a:off x="971600" y="1556792"/>
            <a:ext cx="748883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HR-CHESS2 update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D. Das, STFC-RAL, UK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01/09/2015</a:t>
            </a:r>
            <a:endParaRPr lang="en-US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188640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ATLAS CMOS Strip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Regular meeting 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01/09/2015 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Output </a:t>
            </a:r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</a:rPr>
              <a:t>pulseshapes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vs signal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Temp = +40°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1586" y="3758030"/>
            <a:ext cx="77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FAST</a:t>
            </a: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463066"/>
            <a:ext cx="3096343" cy="26140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92" y="4127362"/>
            <a:ext cx="3087984" cy="26140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35" y="1486308"/>
            <a:ext cx="3113186" cy="259076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96349" y="413254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NOM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41407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SLOW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6951" y="5172755"/>
            <a:ext cx="26420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Signal at Pre-Amp output from </a:t>
            </a:r>
          </a:p>
          <a:p>
            <a:r>
              <a:rPr lang="en-GB" sz="1400" dirty="0" smtClean="0"/>
              <a:t>500e- to 5Ke- in 250e- steps</a:t>
            </a:r>
          </a:p>
          <a:p>
            <a:r>
              <a:rPr lang="en-GB" sz="1400" dirty="0" err="1" smtClean="0">
                <a:solidFill>
                  <a:srgbClr val="FF0000"/>
                </a:solidFill>
              </a:rPr>
              <a:t>Ileakage</a:t>
            </a:r>
            <a:r>
              <a:rPr lang="en-GB" sz="1400" dirty="0" smtClean="0">
                <a:solidFill>
                  <a:srgbClr val="FF0000"/>
                </a:solidFill>
              </a:rPr>
              <a:t> = 0A</a:t>
            </a:r>
          </a:p>
        </p:txBody>
      </p:sp>
    </p:spTree>
    <p:extLst>
      <p:ext uri="{BB962C8B-B14F-4D97-AF65-F5344CB8AC3E}">
        <p14:creationId xmlns:p14="http://schemas.microsoft.com/office/powerpoint/2010/main" val="40173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Output </a:t>
            </a:r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</a:rPr>
              <a:t>pulseshapes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vs signal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Temp = -40°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1586" y="3758030"/>
            <a:ext cx="774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FAST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6349" y="413254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NOM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41407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SLOW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6951" y="5172755"/>
            <a:ext cx="26420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Signal at Pre-Amp output from </a:t>
            </a:r>
          </a:p>
          <a:p>
            <a:r>
              <a:rPr lang="en-GB" sz="1400" dirty="0" smtClean="0"/>
              <a:t>500e- to 5Ke- in 250e- steps</a:t>
            </a:r>
          </a:p>
          <a:p>
            <a:r>
              <a:rPr lang="en-GB" sz="1400" dirty="0" err="1">
                <a:solidFill>
                  <a:srgbClr val="FF0000"/>
                </a:solidFill>
              </a:rPr>
              <a:t>Ileakage</a:t>
            </a:r>
            <a:r>
              <a:rPr lang="en-GB" sz="1400" dirty="0">
                <a:solidFill>
                  <a:srgbClr val="FF0000"/>
                </a:solidFill>
              </a:rPr>
              <a:t> = </a:t>
            </a:r>
            <a:r>
              <a:rPr lang="en-GB" sz="1400" dirty="0" smtClean="0">
                <a:solidFill>
                  <a:srgbClr val="FF0000"/>
                </a:solidFill>
              </a:rPr>
              <a:t>0A</a:t>
            </a:r>
            <a:endParaRPr lang="en-GB" sz="1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82116"/>
            <a:ext cx="3070447" cy="25949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721" y="4127362"/>
            <a:ext cx="3070447" cy="25713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372" y="1482116"/>
            <a:ext cx="3075124" cy="259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Conclusions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1482" y="1988840"/>
            <a:ext cx="74366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pre-amplifier seems to be robust across all process corners and</a:t>
            </a:r>
          </a:p>
          <a:p>
            <a:r>
              <a:rPr lang="en-GB" dirty="0"/>
              <a:t> </a:t>
            </a:r>
            <a:r>
              <a:rPr lang="en-GB" dirty="0" smtClean="0"/>
              <a:t>    temperature extremes</a:t>
            </a:r>
          </a:p>
          <a:p>
            <a:endParaRPr lang="en-GB" dirty="0"/>
          </a:p>
          <a:p>
            <a:r>
              <a:rPr lang="en-GB" dirty="0" smtClean="0"/>
              <a:t>     Leakage current: up to 10nA, also looked at 1uA</a:t>
            </a:r>
          </a:p>
          <a:p>
            <a:r>
              <a:rPr lang="en-GB" dirty="0"/>
              <a:t> </a:t>
            </a:r>
            <a:r>
              <a:rPr lang="en-GB" dirty="0" smtClean="0"/>
              <a:t>    Temperature: -40°C to +40°C</a:t>
            </a:r>
          </a:p>
          <a:p>
            <a:r>
              <a:rPr lang="en-GB" dirty="0"/>
              <a:t> </a:t>
            </a:r>
            <a:r>
              <a:rPr lang="en-GB" dirty="0" smtClean="0"/>
              <a:t>    All functional process corners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Need to simulate time-walk across all process corners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42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Design Update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7624" y="1772816"/>
            <a:ext cx="65527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916832"/>
            <a:ext cx="812273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Almost done with Top-Level schematic simulation, seem to be able to</a:t>
            </a:r>
          </a:p>
          <a:p>
            <a:r>
              <a:rPr lang="en-GB" dirty="0" smtClean="0"/>
              <a:t>    detect and read out up to 8-hits within 1 BX across all process corners from</a:t>
            </a:r>
          </a:p>
          <a:p>
            <a:r>
              <a:rPr lang="en-GB" dirty="0"/>
              <a:t> </a:t>
            </a:r>
            <a:r>
              <a:rPr lang="en-GB" dirty="0" smtClean="0"/>
              <a:t>   a 32x128 array.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Plan to start layout of the different blocks early this month, starting with</a:t>
            </a:r>
          </a:p>
          <a:p>
            <a:r>
              <a:rPr lang="en-GB" dirty="0"/>
              <a:t> </a:t>
            </a:r>
            <a:r>
              <a:rPr lang="en-GB" dirty="0" smtClean="0"/>
              <a:t>   with the digital STRIP encoding block. Still waiting on test results from</a:t>
            </a:r>
          </a:p>
          <a:p>
            <a:r>
              <a:rPr lang="en-GB" dirty="0"/>
              <a:t> </a:t>
            </a:r>
            <a:r>
              <a:rPr lang="en-GB" dirty="0" smtClean="0"/>
              <a:t>   HR-CHESS1 chip to get an idea of the pixel/segment geometry so hope</a:t>
            </a:r>
          </a:p>
          <a:p>
            <a:r>
              <a:rPr lang="en-GB" dirty="0"/>
              <a:t> </a:t>
            </a:r>
            <a:r>
              <a:rPr lang="en-GB" dirty="0" smtClean="0"/>
              <a:t>   to start optimisation and layout of the pre-amplifier/analogue front-end for</a:t>
            </a:r>
          </a:p>
          <a:p>
            <a:r>
              <a:rPr lang="en-GB" dirty="0"/>
              <a:t> </a:t>
            </a:r>
            <a:r>
              <a:rPr lang="en-GB" dirty="0" smtClean="0"/>
              <a:t>   from HR-CHESS2 in early October.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Plan to organise a Design Review in September, preparing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353943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Response to Questions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7624" y="1772816"/>
            <a:ext cx="65527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endParaRPr lang="en-GB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556792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In the list of spec it was mentioned that the epi thickness is up to 25µm, is this a strong limit?</a:t>
            </a:r>
          </a:p>
          <a:p>
            <a:endParaRPr lang="en-GB" sz="1600" dirty="0" smtClean="0"/>
          </a:p>
          <a:p>
            <a:r>
              <a:rPr lang="en-GB" sz="1600" i="1" dirty="0" smtClean="0"/>
              <a:t>No this is not a strong limit, we can increase the thickness to collect more signal. </a:t>
            </a:r>
          </a:p>
          <a:p>
            <a:endParaRPr lang="en-GB" sz="1600" i="1" dirty="0" smtClean="0"/>
          </a:p>
          <a:p>
            <a:r>
              <a:rPr lang="en-GB" sz="1600" dirty="0" smtClean="0"/>
              <a:t>2. Given your pixel volume are you sure a leakage current tolerance of 10nA is sufficient?</a:t>
            </a:r>
          </a:p>
          <a:p>
            <a:endParaRPr lang="en-GB" sz="1600" dirty="0"/>
          </a:p>
          <a:p>
            <a:r>
              <a:rPr lang="en-GB" sz="1600" i="1" dirty="0" smtClean="0"/>
              <a:t>Not completely sure, it is based on what the test engineers measured for similar structures. But the leakage current tolerance of the pre-amplifier increases up to 1µA if the temp is decreased to -40°C. See results later.</a:t>
            </a:r>
          </a:p>
          <a:p>
            <a:endParaRPr lang="en-GB" sz="1600" dirty="0" smtClean="0"/>
          </a:p>
          <a:p>
            <a:r>
              <a:rPr lang="en-GB" sz="1600" dirty="0" smtClean="0"/>
              <a:t>3. Are you worried about hit-processing in 25ns?</a:t>
            </a:r>
          </a:p>
          <a:p>
            <a:endParaRPr lang="en-GB" sz="1600" dirty="0"/>
          </a:p>
          <a:p>
            <a:r>
              <a:rPr lang="en-GB" sz="1600" i="1" dirty="0" smtClean="0"/>
              <a:t>No. But with the design I have, I can correctly detect max 8-hits if I reserve 2 BX periods for the STRIP ENCODING block. Ultimately I read-out the 8 hits in 25 ns or 1BX. It is a synchronous system and the delay is well characterised for the blocks.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9702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Pre-Amplifier performance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4176464" cy="36362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628800"/>
            <a:ext cx="4176464" cy="36362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7664" y="5435932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T = +40°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5435932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T = -40°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5191" y="5805264"/>
            <a:ext cx="6090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Signal at Pre-Amp output from 500e- to 5Ke- in 2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 process corners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Ileakage</a:t>
            </a:r>
            <a:r>
              <a:rPr lang="en-GB" dirty="0" smtClean="0"/>
              <a:t> = 0A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051720" y="2046273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FF00"/>
                </a:solidFill>
              </a:rPr>
              <a:t>all </a:t>
            </a:r>
            <a:r>
              <a:rPr lang="en-GB" sz="1200" b="1" dirty="0" err="1" smtClean="0">
                <a:solidFill>
                  <a:srgbClr val="FFFF00"/>
                </a:solidFill>
              </a:rPr>
              <a:t>pulseshapes</a:t>
            </a:r>
            <a:r>
              <a:rPr lang="en-GB" sz="1200" b="1" dirty="0" smtClean="0">
                <a:solidFill>
                  <a:srgbClr val="FFFF00"/>
                </a:solidFill>
              </a:rPr>
              <a:t> overlaid</a:t>
            </a:r>
          </a:p>
          <a:p>
            <a:r>
              <a:rPr lang="en-GB" sz="1200" b="1" dirty="0" smtClean="0">
                <a:solidFill>
                  <a:srgbClr val="FFFF00"/>
                </a:solidFill>
              </a:rPr>
              <a:t>DC component removed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2060848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FF00"/>
                </a:solidFill>
              </a:rPr>
              <a:t>all </a:t>
            </a:r>
            <a:r>
              <a:rPr lang="en-GB" sz="1200" b="1" dirty="0" err="1" smtClean="0">
                <a:solidFill>
                  <a:srgbClr val="FFFF00"/>
                </a:solidFill>
              </a:rPr>
              <a:t>pulseshapes</a:t>
            </a:r>
            <a:r>
              <a:rPr lang="en-GB" sz="1200" b="1" dirty="0" smtClean="0">
                <a:solidFill>
                  <a:srgbClr val="FFFF00"/>
                </a:solidFill>
              </a:rPr>
              <a:t> overlaid</a:t>
            </a:r>
          </a:p>
          <a:p>
            <a:r>
              <a:rPr lang="en-GB" sz="1200" b="1" dirty="0" smtClean="0">
                <a:solidFill>
                  <a:srgbClr val="FFFF00"/>
                </a:solidFill>
              </a:rPr>
              <a:t>DC component removed</a:t>
            </a:r>
            <a:endParaRPr lang="en-GB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8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chemeClr val="bg1"/>
                </a:solidFill>
                <a:latin typeface="Calibri" pitchFamily="34" charset="0"/>
              </a:rPr>
              <a:t>Pre-Amplifier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performance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with leakage current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3816424" cy="37983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7664" y="544522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T = +40°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5445224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T = -40°</a:t>
            </a: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45171"/>
            <a:ext cx="4032448" cy="38215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5191" y="5805264"/>
            <a:ext cx="6090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Signal at Pre-Amp output from 500e- to 5Ke- in 2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 process corners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1720" y="2046273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err="1" smtClean="0">
                <a:solidFill>
                  <a:srgbClr val="FFFF00"/>
                </a:solidFill>
              </a:rPr>
              <a:t>Ileakage</a:t>
            </a:r>
            <a:r>
              <a:rPr lang="en-GB" sz="1200" b="1" dirty="0" smtClean="0">
                <a:solidFill>
                  <a:srgbClr val="FFFF00"/>
                </a:solidFill>
              </a:rPr>
              <a:t> = 10nA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4303" y="2060173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err="1" smtClean="0">
                <a:solidFill>
                  <a:srgbClr val="FFFF00"/>
                </a:solidFill>
              </a:rPr>
              <a:t>Ileakage</a:t>
            </a:r>
            <a:r>
              <a:rPr lang="en-GB" sz="1200" b="1" dirty="0" smtClean="0">
                <a:solidFill>
                  <a:srgbClr val="FFFF00"/>
                </a:solidFill>
              </a:rPr>
              <a:t> = 10nA</a:t>
            </a:r>
            <a:endParaRPr lang="en-GB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9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6300192" cy="384493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chemeClr val="bg1"/>
                </a:solidFill>
                <a:latin typeface="Calibri" pitchFamily="34" charset="0"/>
              </a:rPr>
              <a:t>Pre-Amplifier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performance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with leakage current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3411" y="2201445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T = - 40°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41864" y="5373216"/>
            <a:ext cx="6090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Signal at Pre-Amp output from 500e- to 5Ke- in 2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 process corners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Gain drops significantly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92080" y="1924446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>
                <a:solidFill>
                  <a:srgbClr val="FF0000"/>
                </a:solidFill>
              </a:rPr>
              <a:t>Ileakage</a:t>
            </a:r>
            <a:r>
              <a:rPr lang="en-GB" b="1" dirty="0" smtClean="0">
                <a:solidFill>
                  <a:srgbClr val="FF0000"/>
                </a:solidFill>
              </a:rPr>
              <a:t> = 1µA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Time-Walk at different Temp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Nominal Corner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0249" y="5260558"/>
            <a:ext cx="2114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 = +40°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Time-Walk = 17ns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84168" y="5260558"/>
            <a:ext cx="2114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T = -40°</a:t>
            </a:r>
          </a:p>
          <a:p>
            <a:pPr algn="ctr"/>
            <a:r>
              <a:rPr lang="en-GB" b="1" dirty="0" smtClean="0">
                <a:solidFill>
                  <a:srgbClr val="00B050"/>
                </a:solidFill>
              </a:rPr>
              <a:t>Time-Walk = 15ns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486" y="5994469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omparator output for 500e- and 5Ke- with threshold set at 275e-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~1ns charge injection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051720" y="2046273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err="1" smtClean="0">
                <a:solidFill>
                  <a:srgbClr val="FFFF00"/>
                </a:solidFill>
              </a:rPr>
              <a:t>Ileakage</a:t>
            </a:r>
            <a:r>
              <a:rPr lang="en-GB" sz="1200" b="1" dirty="0" smtClean="0">
                <a:solidFill>
                  <a:srgbClr val="FFFF00"/>
                </a:solidFill>
              </a:rPr>
              <a:t> = 10nA</a:t>
            </a:r>
            <a:endParaRPr lang="en-GB" sz="12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4303" y="2060173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err="1" smtClean="0">
                <a:solidFill>
                  <a:srgbClr val="FFFF00"/>
                </a:solidFill>
              </a:rPr>
              <a:t>Ileakage</a:t>
            </a:r>
            <a:r>
              <a:rPr lang="en-GB" sz="1200" b="1" dirty="0" smtClean="0">
                <a:solidFill>
                  <a:srgbClr val="FFFF00"/>
                </a:solidFill>
              </a:rPr>
              <a:t> = 10nA</a:t>
            </a:r>
            <a:endParaRPr lang="en-GB" sz="12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7" y="1632992"/>
            <a:ext cx="4390743" cy="35103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930" y="1628800"/>
            <a:ext cx="4390743" cy="351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9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</a:rPr>
              <a:t>Trise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vs signal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9319" y="508518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T = +40°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3531" y="5085184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T = -40°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6988" y="5517232"/>
            <a:ext cx="65517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Signal at Pre-Amp output from 500e- to 5Ke- in 250e-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 process corners (NOM, FAST, SLOW, SF, FS)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Ileakage</a:t>
            </a:r>
            <a:r>
              <a:rPr lang="en-GB" dirty="0"/>
              <a:t> = </a:t>
            </a:r>
            <a:r>
              <a:rPr lang="en-GB" dirty="0" smtClean="0"/>
              <a:t>0A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err="1" smtClean="0"/>
              <a:t>Trise</a:t>
            </a:r>
            <a:r>
              <a:rPr lang="en-GB" i="1" dirty="0" smtClean="0"/>
              <a:t> increases as Temp decrease</a:t>
            </a:r>
            <a:endParaRPr lang="en-GB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56792"/>
            <a:ext cx="4383418" cy="34563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423375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21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Output pulse amplitude vs signal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9319" y="5301208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T = +40°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3531" y="5301208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T = -40°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6988" y="5689906"/>
            <a:ext cx="6551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Signal at Pre-Amp output from 500e- to 5Ke- in 250e-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 process corners (NOM, FAST, SLOW, SF, FS)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No significant change in gain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57658"/>
            <a:ext cx="4464496" cy="32275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57658"/>
            <a:ext cx="4210009" cy="324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L_template">
  <a:themeElements>
    <a:clrScheme name="RAL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L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32611</TotalTime>
  <Words>643</Words>
  <Application>Microsoft Office PowerPoint</Application>
  <PresentationFormat>On-screen Show (4:3)</PresentationFormat>
  <Paragraphs>126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RAL_template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Image Sensors in a quadruple-well technology</dc:title>
  <dc:creator>rt54</dc:creator>
  <cp:lastModifiedBy>Das, Dipayan (STFC,RAL,TECH)</cp:lastModifiedBy>
  <cp:revision>1308</cp:revision>
  <cp:lastPrinted>2015-09-01T15:02:44Z</cp:lastPrinted>
  <dcterms:created xsi:type="dcterms:W3CDTF">2008-11-30T15:51:01Z</dcterms:created>
  <dcterms:modified xsi:type="dcterms:W3CDTF">2015-09-01T16:30:53Z</dcterms:modified>
</cp:coreProperties>
</file>