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327" r:id="rId3"/>
    <p:sldId id="329" r:id="rId4"/>
    <p:sldId id="328" r:id="rId5"/>
    <p:sldId id="333" r:id="rId6"/>
    <p:sldId id="330" r:id="rId7"/>
    <p:sldId id="332" r:id="rId8"/>
    <p:sldId id="336" r:id="rId9"/>
    <p:sldId id="334" r:id="rId10"/>
    <p:sldId id="338" r:id="rId11"/>
    <p:sldId id="326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orient="horz" pos="315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49">
          <p15:clr>
            <a:srgbClr val="A4A3A4"/>
          </p15:clr>
        </p15:guide>
        <p15:guide id="6" pos="36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38" autoAdjust="0"/>
    <p:restoredTop sz="91212" autoAdjust="0"/>
  </p:normalViewPr>
  <p:slideViewPr>
    <p:cSldViewPr showGuides="1">
      <p:cViewPr varScale="1">
        <p:scale>
          <a:sx n="93" d="100"/>
          <a:sy n="93" d="100"/>
        </p:scale>
        <p:origin x="1512" y="96"/>
      </p:cViewPr>
      <p:guideLst>
        <p:guide orient="horz" pos="3702"/>
        <p:guide orient="horz" pos="3158"/>
        <p:guide orient="horz" pos="2160"/>
        <p:guide pos="2880"/>
        <p:guide pos="249"/>
        <p:guide pos="36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4543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70657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oly-forum.com/files/images/history_meets_futur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28079" r="1150" b="21144"/>
          <a:stretch/>
        </p:blipFill>
        <p:spPr bwMode="auto">
          <a:xfrm>
            <a:off x="109646" y="3178629"/>
            <a:ext cx="8998858" cy="319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INSTITUTE FOR DATA PROCESSING AND ELECTRONICS (IPE)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D:\documents\_templates\helmholtzCorporateDesign\HG_LOGO_S_ENG_RGB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875" y="332288"/>
            <a:ext cx="1694613" cy="74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3550-0739-42B7-9A45-B15E57BCDFD5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397-55EF-4172-AAC6-91AAA4285C4B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A8543-D51A-47F9-8B8C-F345AB63733A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E0CA-F49A-4A73-B57F-22997294E071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860C-D31C-4FE4-87E8-BBD43D289E2E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3696-7C53-41B7-B728-05BA33284096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13EAA-0E19-4292-8C88-DF7DBF40B533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3304-4CBF-499B-B5D7-6025FB62C3E4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A16D7-93DC-4B03-AF4B-43CA872DBDE7}" type="datetime1">
              <a:rPr lang="de-DE" smtClean="0"/>
              <a:t>10.03.2016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>
              <a:spcBef>
                <a:spcPct val="50000"/>
              </a:spcBef>
            </a:pPr>
            <a:r>
              <a:rPr lang="en-US" sz="9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Institute for Data Processing and Electronics (IPE)</a:t>
            </a:r>
            <a:endParaRPr lang="en-US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err="1" smtClean="0"/>
              <a:t>Djorn</a:t>
            </a:r>
            <a:r>
              <a:rPr lang="en-US" dirty="0" smtClean="0"/>
              <a:t> </a:t>
            </a:r>
            <a:r>
              <a:rPr lang="en-US" dirty="0" err="1" smtClean="0"/>
              <a:t>Karnick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11E6-56E3-4D02-B403-66B465DEBB30}" type="datetime1">
              <a:rPr lang="de-DE" smtClean="0"/>
              <a:t>10.03.2016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8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2.emf"/><Relationship Id="rId4" Type="http://schemas.openxmlformats.org/officeDocument/2006/relationships/image" Target="../media/image14.jpeg"/><Relationship Id="rId9" Type="http://schemas.openxmlformats.org/officeDocument/2006/relationships/package" Target="../embeddings/Microsoft_Excel-Arbeitsblatt1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package" Target="../embeddings/Microsoft_Excel-Arbeitsblatt3.xlsx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tx2"/>
                </a:solidFill>
              </a:rPr>
              <a:t>Second MT Student Retreat</a:t>
            </a:r>
            <a:br>
              <a:rPr lang="en-US" sz="2600" b="1" dirty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Karlsruhe Institute of Technology</a:t>
            </a:r>
            <a:endParaRPr lang="en-US" sz="2200" b="1" dirty="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b="1" dirty="0">
                <a:solidFill>
                  <a:srgbClr val="000000"/>
                </a:solidFill>
              </a:rPr>
              <a:t>07. </a:t>
            </a:r>
            <a:r>
              <a:rPr lang="en-US" sz="1600" dirty="0"/>
              <a:t>–</a:t>
            </a:r>
            <a:r>
              <a:rPr lang="en-US" sz="1600" b="1" dirty="0">
                <a:solidFill>
                  <a:srgbClr val="000000"/>
                </a:solidFill>
              </a:rPr>
              <a:t> 08. March 2016</a:t>
            </a:r>
          </a:p>
          <a:p>
            <a:r>
              <a:rPr lang="en-US" sz="1600" b="1" dirty="0" err="1" smtClean="0">
                <a:solidFill>
                  <a:srgbClr val="000000"/>
                </a:solidFill>
              </a:rPr>
              <a:t>Djorn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</a:rPr>
              <a:t>Karnick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188640"/>
            <a:ext cx="6911975" cy="561975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980728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Retreat was a success!</a:t>
            </a:r>
          </a:p>
          <a:p>
            <a:r>
              <a:rPr lang="en-US" dirty="0" smtClean="0"/>
              <a:t>Large variety of scientific topics</a:t>
            </a:r>
          </a:p>
          <a:p>
            <a:r>
              <a:rPr lang="en-US" dirty="0" smtClean="0"/>
              <a:t>Extensive and constructive discussion</a:t>
            </a:r>
          </a:p>
          <a:p>
            <a:r>
              <a:rPr lang="en-US" dirty="0" smtClean="0"/>
              <a:t>Ratio of participants from topics ARD and DTS was balanced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2700"/>
          <a:stretch/>
        </p:blipFill>
        <p:spPr>
          <a:xfrm>
            <a:off x="516844" y="2564904"/>
            <a:ext cx="8107138" cy="3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339752" y="3140968"/>
            <a:ext cx="4437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Thank you for your attention!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18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28" y="895350"/>
            <a:ext cx="4151569" cy="53736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69" y="1906952"/>
            <a:ext cx="585621" cy="585621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24" y="4214466"/>
            <a:ext cx="964704" cy="32156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16" y="4128738"/>
            <a:ext cx="418896" cy="41889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b="77391"/>
          <a:stretch/>
        </p:blipFill>
        <p:spPr>
          <a:xfrm>
            <a:off x="7846706" y="3678237"/>
            <a:ext cx="1165191" cy="21634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37" y="4996851"/>
            <a:ext cx="986696" cy="36513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572000" y="885228"/>
            <a:ext cx="828416" cy="513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75481"/>
              </p:ext>
            </p:extLst>
          </p:nvPr>
        </p:nvGraphicFramePr>
        <p:xfrm>
          <a:off x="309563" y="2997200"/>
          <a:ext cx="4687887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rbeitsblatt" r:id="rId9" imgW="7905885" imgH="5534115" progId="Excel.Sheet.12">
                  <p:embed/>
                </p:oleObj>
              </mc:Choice>
              <mc:Fallback>
                <p:oleObj name="Arbeitsblatt" r:id="rId9" imgW="7905885" imgH="5534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563" y="2997200"/>
                        <a:ext cx="4687887" cy="328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28" y="3582194"/>
            <a:ext cx="1255776" cy="408432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331640" y="1715318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18 </a:t>
            </a:r>
            <a:r>
              <a:rPr lang="en-US" sz="2400" dirty="0" smtClean="0"/>
              <a:t>Registrants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9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Retreat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27026"/>
            <a:ext cx="8356600" cy="489426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Scientific talks</a:t>
            </a:r>
          </a:p>
          <a:p>
            <a:r>
              <a:rPr lang="en-US" dirty="0" smtClean="0"/>
              <a:t>PowerPoint presentations</a:t>
            </a:r>
          </a:p>
          <a:p>
            <a:r>
              <a:rPr lang="en-US" dirty="0" smtClean="0"/>
              <a:t>Overhead projector presentations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Thanks to all speakers</a:t>
            </a:r>
          </a:p>
          <a:p>
            <a:r>
              <a:rPr lang="en-US" dirty="0" smtClean="0"/>
              <a:t>N. </a:t>
            </a:r>
            <a:r>
              <a:rPr lang="en-US" dirty="0" err="1" smtClean="0"/>
              <a:t>Divani-Veis</a:t>
            </a:r>
            <a:r>
              <a:rPr lang="en-US" dirty="0" smtClean="0"/>
              <a:t>, U. </a:t>
            </a:r>
            <a:r>
              <a:rPr lang="en-US" dirty="0" err="1" smtClean="0"/>
              <a:t>Einhaus</a:t>
            </a:r>
            <a:r>
              <a:rPr lang="en-US" dirty="0" smtClean="0"/>
              <a:t>, O. </a:t>
            </a:r>
            <a:r>
              <a:rPr lang="en-US" dirty="0" err="1" smtClean="0"/>
              <a:t>Fedorchuk</a:t>
            </a:r>
            <a:r>
              <a:rPr lang="en-US" dirty="0" smtClean="0"/>
              <a:t>, F. Hinder, B. </a:t>
            </a:r>
            <a:r>
              <a:rPr lang="en-US" dirty="0" err="1" smtClean="0"/>
              <a:t>Kehrer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R. </a:t>
            </a:r>
            <a:r>
              <a:rPr lang="en-US" dirty="0" err="1" smtClean="0"/>
              <a:t>Pausch</a:t>
            </a:r>
            <a:r>
              <a:rPr lang="en-US" dirty="0" smtClean="0"/>
              <a:t>, P. </a:t>
            </a:r>
            <a:r>
              <a:rPr lang="en-US" dirty="0" err="1" smtClean="0"/>
              <a:t>Schönfeldt</a:t>
            </a:r>
            <a:r>
              <a:rPr lang="en-US" dirty="0" smtClean="0"/>
              <a:t>, K. Steiniger, W. Tan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/>
              <a:t>Discussion about working conditions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Dinner &amp; get-together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Tour: ANKA synchrotron radiation </a:t>
            </a:r>
            <a:r>
              <a:rPr lang="en-US" b="1" dirty="0" smtClean="0"/>
              <a:t>facility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0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Scientific Talks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113" y="1127026"/>
            <a:ext cx="8356600" cy="489426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b="1" dirty="0" smtClean="0"/>
              <a:t>ARD</a:t>
            </a:r>
            <a:endParaRPr lang="de-DE" b="1" dirty="0"/>
          </a:p>
          <a:p>
            <a:pPr>
              <a:spcAft>
                <a:spcPts val="600"/>
              </a:spcAft>
            </a:pPr>
            <a:r>
              <a:rPr lang="en-US" dirty="0"/>
              <a:t>Measurement of Electric Dipole Moments in Storage Rings</a:t>
            </a:r>
          </a:p>
          <a:p>
            <a:pPr>
              <a:spcAft>
                <a:spcPts val="600"/>
              </a:spcAft>
            </a:pPr>
            <a:r>
              <a:rPr lang="en-US" dirty="0"/>
              <a:t>Simultaneous detection of longitudinal and transverse beam </a:t>
            </a:r>
            <a:r>
              <a:rPr lang="en-US" dirty="0" smtClean="0"/>
              <a:t>signatures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Design </a:t>
            </a:r>
            <a:r>
              <a:rPr lang="en-US" dirty="0"/>
              <a:t>study for an </a:t>
            </a:r>
            <a:r>
              <a:rPr lang="en-US" dirty="0" smtClean="0"/>
              <a:t>FEL by Traveling-Wave Thomson-Scattering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Radiation as synthetic diagnostic in the particle-in-cell code </a:t>
            </a:r>
            <a:r>
              <a:rPr lang="en-US" dirty="0" err="1"/>
              <a:t>PIConGPU</a:t>
            </a:r>
            <a:endParaRPr lang="de-DE" b="1" dirty="0" smtClean="0"/>
          </a:p>
          <a:p>
            <a:pPr marL="0" indent="0">
              <a:spcAft>
                <a:spcPts val="600"/>
              </a:spcAft>
              <a:buNone/>
            </a:pPr>
            <a:endParaRPr lang="de-DE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de-DE" b="1" dirty="0" smtClean="0"/>
              <a:t>DTS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Automatic design and optimization of ultrasound imaging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dirty="0"/>
              <a:t>TPC </a:t>
            </a:r>
            <a:r>
              <a:rPr lang="en-US" dirty="0" smtClean="0"/>
              <a:t>readout with </a:t>
            </a:r>
            <a:r>
              <a:rPr lang="en-US" dirty="0" err="1" smtClean="0"/>
              <a:t>Timepix</a:t>
            </a:r>
            <a:r>
              <a:rPr lang="en-US" dirty="0" smtClean="0"/>
              <a:t> and pads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Investigations </a:t>
            </a:r>
            <a:r>
              <a:rPr lang="en-US" dirty="0"/>
              <a:t>of the long-term stability of a GEM-TPC</a:t>
            </a:r>
          </a:p>
          <a:p>
            <a:pPr>
              <a:spcAft>
                <a:spcPts val="600"/>
              </a:spcAft>
            </a:pPr>
            <a:r>
              <a:rPr lang="en-US" dirty="0"/>
              <a:t>Development of </a:t>
            </a:r>
            <a:r>
              <a:rPr lang="en-US" dirty="0" smtClean="0"/>
              <a:t>GEM-tracking detector </a:t>
            </a:r>
            <a:r>
              <a:rPr lang="en-US" dirty="0"/>
              <a:t>for PANDA </a:t>
            </a:r>
            <a:r>
              <a:rPr lang="en-US" dirty="0" smtClean="0"/>
              <a:t>Experiment</a:t>
            </a: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1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Most pressing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Funding of PhD student positions:</a:t>
            </a:r>
            <a:br>
              <a:rPr lang="en-US" dirty="0" smtClean="0"/>
            </a:br>
            <a:r>
              <a:rPr lang="en-US" dirty="0" smtClean="0"/>
              <a:t>scholarships </a:t>
            </a:r>
            <a:r>
              <a:rPr lang="en-US" dirty="0"/>
              <a:t>(temporarily) </a:t>
            </a:r>
            <a:r>
              <a:rPr lang="en-US" dirty="0" smtClean="0"/>
              <a:t>substitute regular funding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Short-termed employment contracts discourage PhD students</a:t>
            </a:r>
            <a:br>
              <a:rPr lang="en-US" dirty="0" smtClean="0"/>
            </a:br>
            <a:r>
              <a:rPr lang="en-US" dirty="0" smtClean="0"/>
              <a:t>to pursue a postdoc position after graduation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Proceeding of projects when students have finished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 overlap period when a new student continues the work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Potential successor starts from scratch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 mentoring for students would be desirable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A </a:t>
            </a:r>
            <a:r>
              <a:rPr lang="en-US" dirty="0"/>
              <a:t>representative should be assigned to connect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Helmholtz </a:t>
            </a:r>
            <a:r>
              <a:rPr lang="en-US" dirty="0"/>
              <a:t>administration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/>
              <a:t>Helmholtz </a:t>
            </a:r>
            <a:r>
              <a:rPr lang="en-US" b="1" dirty="0" smtClean="0"/>
              <a:t>Juniors</a:t>
            </a:r>
            <a:endParaRPr lang="en-US" b="1" dirty="0"/>
          </a:p>
          <a:p>
            <a:pPr>
              <a:spcAft>
                <a:spcPts val="0"/>
              </a:spcAft>
            </a:pPr>
            <a:endParaRPr lang="en-US" b="1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0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221091"/>
              </p:ext>
            </p:extLst>
          </p:nvPr>
        </p:nvGraphicFramePr>
        <p:xfrm>
          <a:off x="539750" y="836613"/>
          <a:ext cx="6945313" cy="50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Arbeitsblatt" r:id="rId3" imgW="6638857" imgH="4800600" progId="Excel.Sheet.12">
                  <p:embed/>
                </p:oleObj>
              </mc:Choice>
              <mc:Fallback>
                <p:oleObj name="Arbeitsblatt" r:id="rId3" imgW="6638857" imgH="480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750" y="836613"/>
                        <a:ext cx="6945313" cy="5018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051720" y="5857149"/>
            <a:ext cx="5616184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Turnout approximately a third of participants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7538517" y="2964237"/>
            <a:ext cx="1425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0070C0"/>
                </a:solidFill>
              </a:rPr>
              <a:t>Very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good</a:t>
            </a:r>
            <a:endParaRPr lang="de-DE" sz="2000" b="1" dirty="0">
              <a:solidFill>
                <a:srgbClr val="0070C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538517" y="3484262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FFC000"/>
                </a:solidFill>
              </a:rPr>
              <a:t>Good</a:t>
            </a:r>
            <a:endParaRPr lang="de-DE" sz="2000" b="1" dirty="0">
              <a:solidFill>
                <a:srgbClr val="FFC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38517" y="4005064"/>
            <a:ext cx="118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Average</a:t>
            </a:r>
            <a:endParaRPr lang="de-DE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90525" y="764704"/>
            <a:ext cx="7147992" cy="7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Survey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438410" y="5774005"/>
            <a:ext cx="7147992" cy="71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465508" y="866225"/>
            <a:ext cx="53454" cy="4943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0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051720" y="5857149"/>
            <a:ext cx="5616184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Turnout approximately a third of participants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Survey</a:t>
            </a:r>
            <a:endParaRPr lang="en-US" dirty="0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52644"/>
              </p:ext>
            </p:extLst>
          </p:nvPr>
        </p:nvGraphicFramePr>
        <p:xfrm>
          <a:off x="1298575" y="2021681"/>
          <a:ext cx="654367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Arbeitsblatt" r:id="rId3" imgW="6543743" imgH="3248115" progId="Excel.Sheet.12">
                  <p:embed/>
                </p:oleObj>
              </mc:Choice>
              <mc:Fallback>
                <p:oleObj name="Arbeitsblatt" r:id="rId3" imgW="6543743" imgH="32481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8575" y="2021681"/>
                        <a:ext cx="654367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392113" y="1198563"/>
            <a:ext cx="8356600" cy="50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smtClean="0"/>
              <a:t>Do you consider participating again next year?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334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of </a:t>
            </a:r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Remarks</a:t>
            </a:r>
          </a:p>
          <a:p>
            <a:r>
              <a:rPr lang="en-US" dirty="0" smtClean="0"/>
              <a:t>The plenary discussion is all fine –</a:t>
            </a:r>
            <a:br>
              <a:rPr lang="en-US" dirty="0" smtClean="0"/>
            </a:br>
            <a:r>
              <a:rPr lang="en-US" dirty="0" smtClean="0"/>
              <a:t>but to whom the results will be directed?</a:t>
            </a:r>
            <a:br>
              <a:rPr lang="en-US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Improvement</a:t>
            </a:r>
          </a:p>
          <a:p>
            <a:r>
              <a:rPr lang="en-US" dirty="0" smtClean="0"/>
              <a:t>Introduction of speakers, topics </a:t>
            </a:r>
            <a:r>
              <a:rPr lang="en-US" u="sng" dirty="0" smtClean="0"/>
              <a:t>and</a:t>
            </a:r>
            <a:r>
              <a:rPr lang="en-US" dirty="0" smtClean="0"/>
              <a:t> audience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general introduction session</a:t>
            </a:r>
          </a:p>
          <a:p>
            <a:endParaRPr lang="en-US" dirty="0"/>
          </a:p>
          <a:p>
            <a:r>
              <a:rPr lang="en-US" dirty="0" smtClean="0"/>
              <a:t>A Helmholtz Juniors representative should also speak</a:t>
            </a:r>
          </a:p>
          <a:p>
            <a:endParaRPr lang="en-US" dirty="0" smtClean="0"/>
          </a:p>
          <a:p>
            <a:r>
              <a:rPr lang="en-US" dirty="0" smtClean="0"/>
              <a:t>Clear schedule for contributions</a:t>
            </a:r>
          </a:p>
          <a:p>
            <a:pPr lvl="1"/>
            <a:r>
              <a:rPr lang="en-US" dirty="0" smtClean="0"/>
              <a:t>It would help if participants consented to submit a </a:t>
            </a:r>
            <a:br>
              <a:rPr lang="en-US" dirty="0" smtClean="0"/>
            </a:br>
            <a:r>
              <a:rPr lang="en-US" dirty="0" smtClean="0"/>
              <a:t>contribution well before Friday afternoon ;)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13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412776"/>
            <a:ext cx="6264696" cy="44644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MT Administration Team</a:t>
            </a:r>
          </a:p>
          <a:p>
            <a:pPr marL="0" indent="0">
              <a:buNone/>
            </a:pPr>
            <a:r>
              <a:rPr lang="en-US" dirty="0"/>
              <a:t>Saskia </a:t>
            </a:r>
            <a:r>
              <a:rPr lang="en-US" dirty="0" err="1"/>
              <a:t>Baier</a:t>
            </a:r>
            <a:r>
              <a:rPr lang="en-US" dirty="0"/>
              <a:t>, Christiane Buchwald and Antje Martin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Department of Mathematics</a:t>
            </a:r>
          </a:p>
          <a:p>
            <a:pPr marL="0" indent="0">
              <a:buNone/>
            </a:pPr>
            <a:r>
              <a:rPr lang="en-US" dirty="0" smtClean="0"/>
              <a:t>Ingrid Lange and Dr. Klaus </a:t>
            </a:r>
            <a:r>
              <a:rPr lang="en-US" dirty="0" err="1" smtClean="0"/>
              <a:t>Spitzmüller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Co-organizers</a:t>
            </a:r>
          </a:p>
          <a:p>
            <a:pPr marL="0" indent="0">
              <a:buNone/>
            </a:pPr>
            <a:r>
              <a:rPr lang="en-US" dirty="0" smtClean="0"/>
              <a:t>Paul </a:t>
            </a:r>
            <a:r>
              <a:rPr lang="en-US" dirty="0" err="1" smtClean="0"/>
              <a:t>Malek</a:t>
            </a:r>
            <a:r>
              <a:rPr lang="en-US" dirty="0" smtClean="0"/>
              <a:t>, </a:t>
            </a:r>
            <a:r>
              <a:rPr lang="en-US" dirty="0" err="1" smtClean="0"/>
              <a:t>Patrik</a:t>
            </a:r>
            <a:r>
              <a:rPr lang="en-US" dirty="0" smtClean="0"/>
              <a:t> </a:t>
            </a:r>
            <a:r>
              <a:rPr lang="en-US" dirty="0" err="1" smtClean="0"/>
              <a:t>Schönfeldt</a:t>
            </a:r>
            <a:r>
              <a:rPr lang="en-US" dirty="0" smtClean="0"/>
              <a:t>, Wei Yap Tan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Prof. Marc Weber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participants and contributors!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Djorn Karnick</a:t>
            </a:r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665972-A674-42BB-A6D3-497C66CECC7B}" type="datetime1">
              <a:rPr lang="de-DE" smtClean="0"/>
              <a:t>10.03.2016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18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-IPE_karnick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Bildschirmpräsentation (4:3)</PresentationFormat>
  <Paragraphs>101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Wingdings</vt:lpstr>
      <vt:lpstr>KIT-IPE_karnick</vt:lpstr>
      <vt:lpstr>Arbeitsblatt</vt:lpstr>
      <vt:lpstr>PowerPoint-Präsentation</vt:lpstr>
      <vt:lpstr>Participation</vt:lpstr>
      <vt:lpstr>The Retreat</vt:lpstr>
      <vt:lpstr>Scientific Talks</vt:lpstr>
      <vt:lpstr>Discussion: Most pressing issues</vt:lpstr>
      <vt:lpstr>Result of Survey</vt:lpstr>
      <vt:lpstr>Result of Survey</vt:lpstr>
      <vt:lpstr>Result of Survey</vt:lpstr>
      <vt:lpstr>Acknowledgments</vt:lpstr>
      <vt:lpstr>Summary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Karnick, Djorn (IPE)</dc:creator>
  <cp:lastModifiedBy>IPE</cp:lastModifiedBy>
  <cp:revision>265</cp:revision>
  <dcterms:created xsi:type="dcterms:W3CDTF">2015-02-17T07:25:35Z</dcterms:created>
  <dcterms:modified xsi:type="dcterms:W3CDTF">2016-03-10T08:48:13Z</dcterms:modified>
</cp:coreProperties>
</file>