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17"/>
  </p:notesMasterIdLst>
  <p:sldIdLst>
    <p:sldId id="295" r:id="rId2"/>
    <p:sldId id="312" r:id="rId3"/>
    <p:sldId id="343" r:id="rId4"/>
    <p:sldId id="334" r:id="rId5"/>
    <p:sldId id="336" r:id="rId6"/>
    <p:sldId id="301" r:id="rId7"/>
    <p:sldId id="313" r:id="rId8"/>
    <p:sldId id="350" r:id="rId9"/>
    <p:sldId id="339" r:id="rId10"/>
    <p:sldId id="351" r:id="rId11"/>
    <p:sldId id="349" r:id="rId12"/>
    <p:sldId id="314" r:id="rId13"/>
    <p:sldId id="353" r:id="rId14"/>
    <p:sldId id="338" r:id="rId15"/>
    <p:sldId id="256" r:id="rId16"/>
  </p:sldIdLst>
  <p:sldSz cx="9144000" cy="5715000" type="screen16x1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EBA415"/>
    <a:srgbClr val="AEC1D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944" y="-9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43900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de-DE" dirty="0" smtClean="0"/>
              <a:t>Zerstörungsfreie</a:t>
            </a:r>
            <a:r>
              <a:rPr lang="de-DE" baseline="0" dirty="0" smtClean="0"/>
              <a:t> Prüfung/non-</a:t>
            </a:r>
            <a:r>
              <a:rPr lang="de-DE" baseline="0" dirty="0" err="1" smtClean="0"/>
              <a:t>destructive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Testing</a:t>
            </a:r>
            <a:r>
              <a:rPr lang="de-DE" baseline="0" dirty="0" smtClean="0"/>
              <a:t> (NDT)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7321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759271"/>
            <a:ext cx="7772400" cy="128872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155616"/>
            <a:ext cx="7772400" cy="87193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_Regular text and bulletpoint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 hasCustomPrompt="1"/>
          </p:nvPr>
        </p:nvSpPr>
        <p:spPr>
          <a:xfrm>
            <a:off x="374548" y="929740"/>
            <a:ext cx="8555695" cy="4449781"/>
          </a:xfrm>
          <a:prstGeom prst="rect">
            <a:avLst/>
          </a:prstGeom>
        </p:spPr>
        <p:txBody>
          <a:bodyPr lIns="0" tIns="0" rIns="0" bIns="0" anchor="t" anchorCtr="0"/>
          <a:lstStyle>
            <a:lvl1pPr rtl="0">
              <a:spcBef>
                <a:spcPts val="0"/>
              </a:spcBef>
              <a:spcAft>
                <a:spcPts val="600"/>
              </a:spcAft>
              <a:buSzPct val="100000"/>
              <a:defRPr sz="1800" baseline="0"/>
            </a:lvl1pPr>
            <a:lvl2pPr marL="273050" indent="-273050" rtl="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800"/>
            </a:lvl2pPr>
            <a:lvl3pPr marL="534988" indent="-261938" rtl="0">
              <a:spcBef>
                <a:spcPts val="0"/>
              </a:spcBef>
              <a:spcAft>
                <a:spcPts val="600"/>
              </a:spcAft>
              <a:buSzPct val="100000"/>
              <a:buFont typeface="Symbol" panose="05050102010706020507" pitchFamily="18" charset="2"/>
              <a:buChar char="-"/>
              <a:defRPr sz="1800"/>
            </a:lvl3pPr>
            <a:lvl4pPr marL="808038" indent="-273050" rtl="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800"/>
            </a:lvl4pPr>
            <a:lvl5pPr rtl="0">
              <a:spcBef>
                <a:spcPts val="0"/>
              </a:spcBef>
              <a:buSzPct val="100000"/>
              <a:defRPr sz="1600"/>
            </a:lvl5pPr>
            <a:lvl6pPr rtl="0">
              <a:spcBef>
                <a:spcPts val="0"/>
              </a:spcBef>
              <a:buSzPct val="100000"/>
              <a:defRPr sz="1400"/>
            </a:lvl6pPr>
            <a:lvl7pPr rtl="0">
              <a:spcBef>
                <a:spcPts val="0"/>
              </a:spcBef>
              <a:buSzPct val="100000"/>
              <a:defRPr sz="1400"/>
            </a:lvl7pPr>
            <a:lvl8pPr rtl="0">
              <a:spcBef>
                <a:spcPts val="0"/>
              </a:spcBef>
              <a:buSzPct val="100000"/>
              <a:defRPr sz="1400"/>
            </a:lvl8pPr>
            <a:lvl9pPr rtl="0">
              <a:spcBef>
                <a:spcPts val="0"/>
              </a:spcBef>
              <a:buSzPct val="100000"/>
              <a:defRPr sz="1400"/>
            </a:lvl9pPr>
          </a:lstStyle>
          <a:p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  <a:endParaRPr dirty="0"/>
          </a:p>
        </p:txBody>
      </p:sp>
      <p:pic>
        <p:nvPicPr>
          <p:cNvPr id="6" name="Shape 29"/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7144226" y="72008"/>
            <a:ext cx="1875757" cy="6252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31"/>
          <p:cNvSpPr txBox="1">
            <a:spLocks noGrp="1"/>
          </p:cNvSpPr>
          <p:nvPr>
            <p:ph type="title"/>
          </p:nvPr>
        </p:nvSpPr>
        <p:spPr>
          <a:xfrm>
            <a:off x="374548" y="205113"/>
            <a:ext cx="6525016" cy="48933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rtl="0">
              <a:spcBef>
                <a:spcPts val="0"/>
              </a:spcBef>
              <a:buSzPct val="100000"/>
              <a:defRPr sz="2200" b="1">
                <a:solidFill>
                  <a:schemeClr val="accent2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_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9"/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7144226" y="72008"/>
            <a:ext cx="1875757" cy="6252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31"/>
          <p:cNvSpPr txBox="1">
            <a:spLocks noGrp="1"/>
          </p:cNvSpPr>
          <p:nvPr>
            <p:ph type="title"/>
          </p:nvPr>
        </p:nvSpPr>
        <p:spPr>
          <a:xfrm>
            <a:off x="374548" y="205113"/>
            <a:ext cx="6525016" cy="48933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rtl="0">
              <a:spcBef>
                <a:spcPts val="0"/>
              </a:spcBef>
              <a:buSzPct val="100000"/>
              <a:defRPr sz="2200" b="1">
                <a:solidFill>
                  <a:schemeClr val="accent2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A_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9"/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7144226" y="72008"/>
            <a:ext cx="1875757" cy="625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1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_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769269"/>
            <a:ext cx="9144000" cy="4945732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endParaRPr lang="de-DE"/>
          </a:p>
        </p:txBody>
      </p:sp>
      <p:pic>
        <p:nvPicPr>
          <p:cNvPr id="4" name="Shape 29"/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7144226" y="72008"/>
            <a:ext cx="1875757" cy="6252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31"/>
          <p:cNvSpPr txBox="1">
            <a:spLocks noGrp="1"/>
          </p:cNvSpPr>
          <p:nvPr>
            <p:ph type="title"/>
          </p:nvPr>
        </p:nvSpPr>
        <p:spPr>
          <a:xfrm>
            <a:off x="374548" y="205113"/>
            <a:ext cx="6525016" cy="48933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rtl="0">
              <a:spcBef>
                <a:spcPts val="0"/>
              </a:spcBef>
              <a:buSzPct val="100000"/>
              <a:defRPr sz="2200" b="1">
                <a:solidFill>
                  <a:schemeClr val="accent2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508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_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769269"/>
            <a:ext cx="4429125" cy="3726531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endParaRPr lang="de-DE"/>
          </a:p>
        </p:txBody>
      </p:sp>
      <p:pic>
        <p:nvPicPr>
          <p:cNvPr id="4" name="Shape 29"/>
          <p:cNvPicPr preferRelativeResize="0"/>
          <p:nvPr userDrawn="1"/>
        </p:nvPicPr>
        <p:blipFill>
          <a:blip r:embed="rId2"/>
          <a:stretch>
            <a:fillRect/>
          </a:stretch>
        </p:blipFill>
        <p:spPr>
          <a:xfrm>
            <a:off x="7144226" y="72008"/>
            <a:ext cx="1875757" cy="6252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31"/>
          <p:cNvSpPr txBox="1">
            <a:spLocks noGrp="1"/>
          </p:cNvSpPr>
          <p:nvPr>
            <p:ph type="title"/>
          </p:nvPr>
        </p:nvSpPr>
        <p:spPr>
          <a:xfrm>
            <a:off x="374548" y="205113"/>
            <a:ext cx="6525016" cy="489333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rtl="0">
              <a:spcBef>
                <a:spcPts val="0"/>
              </a:spcBef>
              <a:buSzPct val="100000"/>
              <a:defRPr sz="2200" b="1">
                <a:solidFill>
                  <a:schemeClr val="accent2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1"/>
          </p:nvPr>
        </p:nvSpPr>
        <p:spPr>
          <a:xfrm>
            <a:off x="4714875" y="769269"/>
            <a:ext cx="4429125" cy="3726531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507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_1tab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3800" y="886500"/>
            <a:ext cx="8416400" cy="394199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266204" y="228863"/>
            <a:ext cx="6379199" cy="489333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SzPct val="100000"/>
              <a:defRPr sz="2200" b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4139644"/>
          </a:xfrm>
          <a:prstGeom prst="rect">
            <a:avLst/>
          </a:prstGeom>
        </p:spPr>
        <p:txBody>
          <a:bodyPr/>
          <a:lstStyle>
            <a:lvl3pPr>
              <a:spcAft>
                <a:spcPts val="1000"/>
              </a:spcAft>
              <a:buFont typeface="Arial" pitchFamily="34" charset="0"/>
              <a:buChar char="•"/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069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34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0" y="542926"/>
            <a:ext cx="9144000" cy="51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32"/>
          <p:cNvSpPr txBox="1"/>
          <p:nvPr/>
        </p:nvSpPr>
        <p:spPr>
          <a:xfrm>
            <a:off x="159328" y="5483417"/>
            <a:ext cx="3093600" cy="1065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00" dirty="0"/>
              <a:t>© </a:t>
            </a:r>
            <a:r>
              <a:rPr lang="en" sz="700" dirty="0" smtClean="0"/>
              <a:t>2015 </a:t>
            </a:r>
            <a:r>
              <a:rPr lang="en" sz="700" dirty="0"/>
              <a:t>X-Spectrum GmbH, all rights reserved | </a:t>
            </a:r>
            <a:r>
              <a:rPr lang="en" sz="700" dirty="0" smtClean="0"/>
              <a:t>www.x-spectrum.de</a:t>
            </a:r>
            <a:endParaRPr lang="en" sz="7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6" r:id="rId4"/>
    <p:sldLayoutId id="2147483655" r:id="rId5"/>
    <p:sldLayoutId id="2147483658" r:id="rId6"/>
    <p:sldLayoutId id="2147483653" r:id="rId7"/>
    <p:sldLayoutId id="2147483657" r:id="rId8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9143991" cy="571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0"/>
          <a:stretch/>
        </p:blipFill>
        <p:spPr/>
      </p:pic>
    </p:spTree>
    <p:extLst>
      <p:ext uri="{BB962C8B-B14F-4D97-AF65-F5344CB8AC3E}">
        <p14:creationId xmlns:p14="http://schemas.microsoft.com/office/powerpoint/2010/main" val="19615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773" y="561679"/>
            <a:ext cx="5407127" cy="489333"/>
          </a:xfrm>
        </p:spPr>
        <p:txBody>
          <a:bodyPr/>
          <a:lstStyle/>
          <a:p>
            <a:r>
              <a:rPr lang="de-DE" sz="4400" dirty="0" smtClean="0">
                <a:solidFill>
                  <a:schemeClr val="bg1">
                    <a:lumMod val="85000"/>
                  </a:schemeClr>
                </a:solidFill>
              </a:rPr>
              <a:t>Organisatorisches</a:t>
            </a:r>
            <a:endParaRPr lang="de-DE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644024" y="2409951"/>
            <a:ext cx="8499976" cy="1727527"/>
          </a:xfrm>
          <a:prstGeom prst="rightArrow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8"/>
          <p:cNvSpPr>
            <a:spLocks noChangeAspect="1"/>
          </p:cNvSpPr>
          <p:nvPr/>
        </p:nvSpPr>
        <p:spPr>
          <a:xfrm>
            <a:off x="6389184" y="1715656"/>
            <a:ext cx="1476000" cy="14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/>
          <a:lstStyle/>
          <a:p>
            <a:pPr lvl="1" algn="ctr"/>
            <a:r>
              <a:rPr lang="de-DE" dirty="0" smtClean="0"/>
              <a:t> HEF Antrag</a:t>
            </a:r>
            <a:endParaRPr lang="de-DE" dirty="0"/>
          </a:p>
        </p:txBody>
      </p:sp>
      <p:sp>
        <p:nvSpPr>
          <p:cNvPr id="18" name="Pfeil nach rechts 12"/>
          <p:cNvSpPr/>
          <p:nvPr/>
        </p:nvSpPr>
        <p:spPr>
          <a:xfrm>
            <a:off x="1731829" y="6188574"/>
            <a:ext cx="7062835" cy="700644"/>
          </a:xfrm>
          <a:prstGeom prst="rightArrow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8"/>
          <p:cNvSpPr>
            <a:spLocks noChangeAspect="1"/>
          </p:cNvSpPr>
          <p:nvPr/>
        </p:nvSpPr>
        <p:spPr>
          <a:xfrm>
            <a:off x="4200900" y="3432710"/>
            <a:ext cx="1476000" cy="14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/>
          <a:lstStyle/>
          <a:p>
            <a:pPr lvl="1" algn="ctr"/>
            <a:r>
              <a:rPr lang="de-DE" dirty="0" smtClean="0"/>
              <a:t>Rechtsberater</a:t>
            </a:r>
            <a:endParaRPr lang="de-DE" dirty="0"/>
          </a:p>
          <a:p>
            <a:pPr lvl="1" algn="ctr"/>
            <a:r>
              <a:rPr lang="de-DE" dirty="0" smtClean="0"/>
              <a:t>Steuerberater</a:t>
            </a:r>
            <a:endParaRPr lang="de-DE" dirty="0"/>
          </a:p>
        </p:txBody>
      </p:sp>
      <p:sp>
        <p:nvSpPr>
          <p:cNvPr id="21" name="Ellipse 8"/>
          <p:cNvSpPr>
            <a:spLocks noChangeAspect="1"/>
          </p:cNvSpPr>
          <p:nvPr/>
        </p:nvSpPr>
        <p:spPr>
          <a:xfrm>
            <a:off x="6486525" y="3432710"/>
            <a:ext cx="1476000" cy="14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/>
          <a:lstStyle/>
          <a:p>
            <a:pPr lvl="1" algn="ctr"/>
            <a:r>
              <a:rPr lang="de-DE" dirty="0" smtClean="0"/>
              <a:t>Interne Struktur </a:t>
            </a:r>
          </a:p>
          <a:p>
            <a:pPr lvl="1" algn="ctr"/>
            <a:r>
              <a:rPr lang="de-DE" dirty="0" smtClean="0"/>
              <a:t>+</a:t>
            </a:r>
          </a:p>
          <a:p>
            <a:pPr lvl="1" algn="ctr"/>
            <a:r>
              <a:rPr lang="de-DE" dirty="0" err="1" smtClean="0"/>
              <a:t>Verantwort</a:t>
            </a:r>
            <a:r>
              <a:rPr lang="de-DE" dirty="0" smtClean="0"/>
              <a:t>-</a:t>
            </a:r>
          </a:p>
          <a:p>
            <a:pPr lvl="1" algn="ctr"/>
            <a:r>
              <a:rPr lang="de-DE" dirty="0" err="1" smtClean="0"/>
              <a:t>lichkeiten</a:t>
            </a:r>
            <a:endParaRPr lang="de-DE" dirty="0" smtClean="0"/>
          </a:p>
        </p:txBody>
      </p:sp>
      <p:sp>
        <p:nvSpPr>
          <p:cNvPr id="19" name="Ellipse 7"/>
          <p:cNvSpPr>
            <a:spLocks noChangeAspect="1"/>
          </p:cNvSpPr>
          <p:nvPr/>
        </p:nvSpPr>
        <p:spPr>
          <a:xfrm>
            <a:off x="90361" y="2182682"/>
            <a:ext cx="2182063" cy="21820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/>
          <a:lstStyle/>
          <a:p>
            <a:pPr lvl="1" algn="ctr"/>
            <a:r>
              <a:rPr lang="de-DE" dirty="0"/>
              <a:t>Unternehmens-</a:t>
            </a:r>
          </a:p>
          <a:p>
            <a:pPr lvl="1" algn="ctr"/>
            <a:r>
              <a:rPr lang="de-DE" dirty="0" err="1"/>
              <a:t>a</a:t>
            </a:r>
            <a:r>
              <a:rPr lang="de-DE" dirty="0" err="1" smtClean="0"/>
              <a:t>ufbau</a:t>
            </a:r>
            <a:r>
              <a:rPr lang="de-DE" dirty="0" smtClean="0"/>
              <a:t> + </a:t>
            </a:r>
          </a:p>
          <a:p>
            <a:pPr lvl="1" algn="ctr"/>
            <a:r>
              <a:rPr lang="de-DE" dirty="0" smtClean="0"/>
              <a:t>Businessplan</a:t>
            </a:r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4199062" y="1718119"/>
            <a:ext cx="1476001" cy="1476000"/>
            <a:chOff x="2687937" y="1718119"/>
            <a:chExt cx="1476000" cy="1476000"/>
          </a:xfrm>
        </p:grpSpPr>
        <p:sp>
          <p:nvSpPr>
            <p:cNvPr id="9" name="Ellipse 8"/>
            <p:cNvSpPr>
              <a:spLocks noChangeAspect="1"/>
            </p:cNvSpPr>
            <p:nvPr/>
          </p:nvSpPr>
          <p:spPr>
            <a:xfrm>
              <a:off x="2687937" y="1718119"/>
              <a:ext cx="1476000" cy="147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lvl="1" algn="ctr"/>
              <a:endParaRPr lang="de-DE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845490" y="2084324"/>
              <a:ext cx="116089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 algn="ctr"/>
              <a:r>
                <a:rPr lang="de-DE" dirty="0" smtClean="0">
                  <a:solidFill>
                    <a:schemeClr val="bg1"/>
                  </a:solidFill>
                </a:rPr>
                <a:t>Rechtliches </a:t>
              </a:r>
            </a:p>
            <a:p>
              <a:pPr lvl="1" algn="ctr"/>
              <a:r>
                <a:rPr lang="de-DE" dirty="0" smtClean="0">
                  <a:solidFill>
                    <a:schemeClr val="bg1"/>
                  </a:solidFill>
                </a:rPr>
                <a:t>+</a:t>
              </a:r>
            </a:p>
            <a:p>
              <a:pPr lvl="1" algn="ctr"/>
              <a:r>
                <a:rPr lang="de-DE" dirty="0" smtClean="0">
                  <a:solidFill>
                    <a:schemeClr val="bg1"/>
                  </a:solidFill>
                </a:rPr>
                <a:t>Gründung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Ellipse 8"/>
          <p:cNvSpPr>
            <a:spLocks noChangeAspect="1"/>
          </p:cNvSpPr>
          <p:nvPr/>
        </p:nvSpPr>
        <p:spPr>
          <a:xfrm>
            <a:off x="2457825" y="2535713"/>
            <a:ext cx="1476000" cy="147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/>
          <a:lstStyle/>
          <a:p>
            <a:pPr lvl="1" algn="ctr"/>
            <a:r>
              <a:rPr lang="de-DE" dirty="0" smtClean="0"/>
              <a:t>Gründungs-</a:t>
            </a:r>
          </a:p>
          <a:p>
            <a:pPr lvl="1" algn="ctr"/>
            <a:r>
              <a:rPr lang="de-DE" dirty="0" err="1" smtClean="0"/>
              <a:t>beratung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187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4024" y="561679"/>
            <a:ext cx="2978252" cy="489333"/>
          </a:xfrm>
        </p:spPr>
        <p:txBody>
          <a:bodyPr/>
          <a:lstStyle/>
          <a:p>
            <a:r>
              <a:rPr lang="de-DE" sz="4400" dirty="0" smtClean="0">
                <a:solidFill>
                  <a:schemeClr val="bg1">
                    <a:lumMod val="85000"/>
                  </a:schemeClr>
                </a:solidFill>
              </a:rPr>
              <a:t>DESY</a:t>
            </a:r>
            <a:endParaRPr lang="de-DE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644024" y="2409951"/>
            <a:ext cx="8499976" cy="1727527"/>
          </a:xfrm>
          <a:prstGeom prst="rightArrow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2687929" y="1715657"/>
            <a:ext cx="1476000" cy="14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/>
          <a:lstStyle/>
          <a:p>
            <a:pPr lvl="1" algn="ctr"/>
            <a:endParaRPr lang="de-DE" dirty="0"/>
          </a:p>
        </p:txBody>
      </p:sp>
      <p:sp>
        <p:nvSpPr>
          <p:cNvPr id="12" name="Ellipse 8"/>
          <p:cNvSpPr>
            <a:spLocks noChangeAspect="1"/>
          </p:cNvSpPr>
          <p:nvPr/>
        </p:nvSpPr>
        <p:spPr>
          <a:xfrm>
            <a:off x="4731834" y="1715657"/>
            <a:ext cx="1476000" cy="14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/>
          <a:lstStyle/>
          <a:p>
            <a:pPr lvl="1" algn="ctr"/>
            <a:endParaRPr lang="de-DE" dirty="0"/>
          </a:p>
          <a:p>
            <a:pPr lvl="1" algn="ctr"/>
            <a:r>
              <a:rPr lang="de-DE" dirty="0" smtClean="0"/>
              <a:t>DESY</a:t>
            </a:r>
          </a:p>
          <a:p>
            <a:pPr lvl="1" algn="ctr"/>
            <a:r>
              <a:rPr lang="de-DE" dirty="0" smtClean="0"/>
              <a:t>Lizenz-</a:t>
            </a:r>
          </a:p>
          <a:p>
            <a:pPr lvl="1" algn="ctr"/>
            <a:r>
              <a:rPr lang="de-DE" dirty="0" err="1" smtClean="0"/>
              <a:t>verträge</a:t>
            </a:r>
            <a:endParaRPr lang="de-DE" dirty="0"/>
          </a:p>
          <a:p>
            <a:pPr lvl="1" algn="ctr"/>
            <a:r>
              <a:rPr lang="de-DE" dirty="0"/>
              <a:t> </a:t>
            </a:r>
          </a:p>
        </p:txBody>
      </p:sp>
      <p:sp>
        <p:nvSpPr>
          <p:cNvPr id="15" name="Ellipse 8"/>
          <p:cNvSpPr>
            <a:spLocks noChangeAspect="1"/>
          </p:cNvSpPr>
          <p:nvPr/>
        </p:nvSpPr>
        <p:spPr>
          <a:xfrm>
            <a:off x="6775739" y="1715657"/>
            <a:ext cx="1476000" cy="14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/>
          <a:lstStyle/>
          <a:p>
            <a:pPr lvl="1" algn="ctr"/>
            <a:r>
              <a:rPr lang="de-DE" dirty="0" smtClean="0"/>
              <a:t>Compliance</a:t>
            </a:r>
          </a:p>
        </p:txBody>
      </p:sp>
      <p:sp>
        <p:nvSpPr>
          <p:cNvPr id="18" name="Pfeil nach rechts 12"/>
          <p:cNvSpPr/>
          <p:nvPr/>
        </p:nvSpPr>
        <p:spPr>
          <a:xfrm>
            <a:off x="1731829" y="6188574"/>
            <a:ext cx="7062835" cy="700644"/>
          </a:xfrm>
          <a:prstGeom prst="rightArrow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8"/>
          <p:cNvSpPr>
            <a:spLocks noChangeAspect="1"/>
          </p:cNvSpPr>
          <p:nvPr/>
        </p:nvSpPr>
        <p:spPr>
          <a:xfrm>
            <a:off x="2687929" y="3421330"/>
            <a:ext cx="1476000" cy="14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/>
          <a:lstStyle/>
          <a:p>
            <a:pPr lvl="1" algn="ctr"/>
            <a:r>
              <a:rPr lang="de-DE" dirty="0" smtClean="0"/>
              <a:t>Personal</a:t>
            </a:r>
            <a:endParaRPr lang="de-DE" dirty="0"/>
          </a:p>
        </p:txBody>
      </p:sp>
      <p:sp>
        <p:nvSpPr>
          <p:cNvPr id="21" name="Ellipse 8"/>
          <p:cNvSpPr>
            <a:spLocks noChangeAspect="1"/>
          </p:cNvSpPr>
          <p:nvPr/>
        </p:nvSpPr>
        <p:spPr>
          <a:xfrm>
            <a:off x="4731834" y="3421330"/>
            <a:ext cx="1476000" cy="14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/>
          <a:lstStyle/>
          <a:p>
            <a:pPr lvl="1" algn="ctr"/>
            <a:r>
              <a:rPr lang="de-DE" dirty="0" smtClean="0"/>
              <a:t>Software</a:t>
            </a:r>
          </a:p>
          <a:p>
            <a:pPr lvl="1" algn="ctr"/>
            <a:r>
              <a:rPr lang="de-DE" dirty="0" err="1" smtClean="0"/>
              <a:t>Lizenzvertzräge</a:t>
            </a:r>
            <a:endParaRPr lang="de-DE" dirty="0" smtClean="0"/>
          </a:p>
        </p:txBody>
      </p:sp>
      <p:sp>
        <p:nvSpPr>
          <p:cNvPr id="22" name="Ellipse 8"/>
          <p:cNvSpPr>
            <a:spLocks noChangeAspect="1"/>
          </p:cNvSpPr>
          <p:nvPr/>
        </p:nvSpPr>
        <p:spPr>
          <a:xfrm>
            <a:off x="6775739" y="3421330"/>
            <a:ext cx="1476000" cy="147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/>
          <a:lstStyle/>
          <a:p>
            <a:pPr lvl="1" algn="ctr"/>
            <a:r>
              <a:rPr lang="de-DE" dirty="0" smtClean="0"/>
              <a:t>Nutzungs-</a:t>
            </a:r>
          </a:p>
          <a:p>
            <a:pPr lvl="1" algn="ctr"/>
            <a:r>
              <a:rPr lang="de-DE" dirty="0" err="1" smtClean="0"/>
              <a:t>verträge</a:t>
            </a:r>
            <a:endParaRPr lang="de-DE" dirty="0"/>
          </a:p>
        </p:txBody>
      </p:sp>
      <p:sp>
        <p:nvSpPr>
          <p:cNvPr id="19" name="Ellipse 7"/>
          <p:cNvSpPr>
            <a:spLocks noChangeAspect="1"/>
          </p:cNvSpPr>
          <p:nvPr/>
        </p:nvSpPr>
        <p:spPr>
          <a:xfrm>
            <a:off x="90361" y="2182682"/>
            <a:ext cx="2182063" cy="21820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/>
          <a:lstStyle/>
          <a:p>
            <a:pPr lvl="1" algn="ctr"/>
            <a:r>
              <a:rPr lang="de-DE" dirty="0" smtClean="0"/>
              <a:t>Klärung der</a:t>
            </a:r>
          </a:p>
          <a:p>
            <a:pPr lvl="1" algn="ctr"/>
            <a:r>
              <a:rPr lang="de-DE" dirty="0" smtClean="0"/>
              <a:t> Rahmen-</a:t>
            </a:r>
          </a:p>
          <a:p>
            <a:pPr lvl="1" algn="ctr"/>
            <a:r>
              <a:rPr lang="de-DE" dirty="0" err="1" smtClean="0"/>
              <a:t>bedingungen</a:t>
            </a:r>
            <a:endParaRPr lang="de-DE" dirty="0" smtClean="0"/>
          </a:p>
          <a:p>
            <a:pPr lvl="1" algn="ctr"/>
            <a:r>
              <a:rPr lang="de-DE" dirty="0" smtClean="0"/>
              <a:t>mit DESY</a:t>
            </a:r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2816634" y="1868881"/>
            <a:ext cx="1218602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de-DE" dirty="0" smtClean="0">
                <a:solidFill>
                  <a:schemeClr val="bg1"/>
                </a:solidFill>
              </a:rPr>
              <a:t>Gründungs-</a:t>
            </a:r>
          </a:p>
          <a:p>
            <a:pPr lvl="1" algn="ctr"/>
            <a:r>
              <a:rPr lang="de-DE" dirty="0" smtClean="0">
                <a:solidFill>
                  <a:schemeClr val="bg1"/>
                </a:solidFill>
              </a:rPr>
              <a:t>Vertrag</a:t>
            </a:r>
          </a:p>
          <a:p>
            <a:pPr lvl="1" algn="ctr"/>
            <a:r>
              <a:rPr lang="de-DE" dirty="0" smtClean="0">
                <a:solidFill>
                  <a:schemeClr val="bg1"/>
                </a:solidFill>
              </a:rPr>
              <a:t>+</a:t>
            </a:r>
          </a:p>
          <a:p>
            <a:pPr lvl="1" algn="ctr"/>
            <a:r>
              <a:rPr lang="de-DE" dirty="0">
                <a:solidFill>
                  <a:schemeClr val="bg1"/>
                </a:solidFill>
              </a:rPr>
              <a:t>Shareholder-</a:t>
            </a:r>
          </a:p>
          <a:p>
            <a:pPr lvl="1" algn="ctr"/>
            <a:r>
              <a:rPr lang="de-DE" dirty="0" err="1" smtClean="0">
                <a:solidFill>
                  <a:schemeClr val="bg1"/>
                </a:solidFill>
              </a:rPr>
              <a:t>finanzierung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3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10"/>
          <p:cNvCxnSpPr/>
          <p:nvPr/>
        </p:nvCxnSpPr>
        <p:spPr>
          <a:xfrm>
            <a:off x="961897" y="3888922"/>
            <a:ext cx="1805049" cy="0"/>
          </a:xfrm>
          <a:prstGeom prst="line">
            <a:avLst/>
          </a:prstGeom>
          <a:ln w="28575" cap="rnd">
            <a:solidFill>
              <a:srgbClr val="AEC1D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-Right Arrow 15"/>
          <p:cNvSpPr/>
          <p:nvPr/>
        </p:nvSpPr>
        <p:spPr>
          <a:xfrm>
            <a:off x="2958082" y="4374175"/>
            <a:ext cx="1803760" cy="540000"/>
          </a:xfrm>
          <a:prstGeom prst="leftRightArrow">
            <a:avLst>
              <a:gd name="adj1" fmla="val 67783"/>
              <a:gd name="adj2" fmla="val 411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Know-how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33793" y="3340609"/>
            <a:ext cx="617157" cy="430887"/>
          </a:xfrm>
          <a:prstGeom prst="rect">
            <a:avLst/>
          </a:prstGeom>
          <a:noFill/>
          <a:ln w="28575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de-DE" b="1" dirty="0" smtClean="0">
                <a:solidFill>
                  <a:schemeClr val="accent3"/>
                </a:solidFill>
              </a:rPr>
              <a:t>Nutzer-</a:t>
            </a:r>
            <a:br>
              <a:rPr lang="de-DE" b="1" dirty="0" smtClean="0">
                <a:solidFill>
                  <a:schemeClr val="accent3"/>
                </a:solidFill>
              </a:rPr>
            </a:br>
            <a:r>
              <a:rPr lang="de-DE" b="1" dirty="0" smtClean="0">
                <a:solidFill>
                  <a:schemeClr val="accent3"/>
                </a:solidFill>
              </a:rPr>
              <a:t>vertrag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33793" y="3987323"/>
            <a:ext cx="605935" cy="430887"/>
          </a:xfrm>
          <a:prstGeom prst="rect">
            <a:avLst/>
          </a:prstGeom>
          <a:noFill/>
          <a:ln w="28575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de-DE" b="1" dirty="0" smtClean="0">
                <a:solidFill>
                  <a:schemeClr val="accent2"/>
                </a:solidFill>
              </a:rPr>
              <a:t>Lizenz-</a:t>
            </a:r>
            <a:br>
              <a:rPr lang="de-DE" b="1" dirty="0" smtClean="0">
                <a:solidFill>
                  <a:schemeClr val="accent2"/>
                </a:solidFill>
              </a:rPr>
            </a:br>
            <a:r>
              <a:rPr lang="de-DE" b="1" dirty="0" smtClean="0">
                <a:solidFill>
                  <a:schemeClr val="accent2"/>
                </a:solidFill>
              </a:rPr>
              <a:t>vertrag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9" y="2089648"/>
            <a:ext cx="1559156" cy="1559156"/>
          </a:xfrm>
          <a:prstGeom prst="rect">
            <a:avLst/>
          </a:prstGeom>
        </p:spPr>
      </p:pic>
      <p:sp>
        <p:nvSpPr>
          <p:cNvPr id="19" name="Left-Right Arrow 15"/>
          <p:cNvSpPr/>
          <p:nvPr/>
        </p:nvSpPr>
        <p:spPr>
          <a:xfrm>
            <a:off x="2958082" y="3618922"/>
            <a:ext cx="1803760" cy="540000"/>
          </a:xfrm>
          <a:prstGeom prst="leftRightArrow">
            <a:avLst>
              <a:gd name="adj1" fmla="val 67783"/>
              <a:gd name="adj2" fmla="val 41109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Personal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Left-Right Arrow 15"/>
          <p:cNvSpPr/>
          <p:nvPr/>
        </p:nvSpPr>
        <p:spPr>
          <a:xfrm>
            <a:off x="2958082" y="2863668"/>
            <a:ext cx="1803760" cy="540000"/>
          </a:xfrm>
          <a:prstGeom prst="leftRightArrow">
            <a:avLst>
              <a:gd name="adj1" fmla="val 67783"/>
              <a:gd name="adj2" fmla="val 411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Infrastruktur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Left-Right Arrow 15"/>
          <p:cNvSpPr/>
          <p:nvPr/>
        </p:nvSpPr>
        <p:spPr>
          <a:xfrm>
            <a:off x="2958082" y="2108414"/>
            <a:ext cx="1803760" cy="540000"/>
          </a:xfrm>
          <a:prstGeom prst="leftRightArrow">
            <a:avLst>
              <a:gd name="adj1" fmla="val 67783"/>
              <a:gd name="adj2" fmla="val 411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Labore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Left-Right Arrow 15"/>
          <p:cNvSpPr/>
          <p:nvPr/>
        </p:nvSpPr>
        <p:spPr>
          <a:xfrm>
            <a:off x="2958082" y="1353160"/>
            <a:ext cx="1803760" cy="540000"/>
          </a:xfrm>
          <a:prstGeom prst="leftRightArrow">
            <a:avLst>
              <a:gd name="adj1" fmla="val 67783"/>
              <a:gd name="adj2" fmla="val 411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Büros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Kooperation mit DESY</a:t>
            </a:r>
            <a:endParaRPr lang="en-US" dirty="0"/>
          </a:p>
        </p:txBody>
      </p:sp>
      <p:cxnSp>
        <p:nvCxnSpPr>
          <p:cNvPr id="29" name="Gerade Verbindung 28"/>
          <p:cNvCxnSpPr/>
          <p:nvPr/>
        </p:nvCxnSpPr>
        <p:spPr>
          <a:xfrm>
            <a:off x="5003706" y="3888922"/>
            <a:ext cx="3427770" cy="0"/>
          </a:xfrm>
          <a:prstGeom prst="line">
            <a:avLst/>
          </a:prstGeom>
          <a:ln w="28575" cap="rnd">
            <a:solidFill>
              <a:srgbClr val="AEC1D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Shape 29"/>
          <p:cNvPicPr preferRelativeResize="0"/>
          <p:nvPr/>
        </p:nvPicPr>
        <p:blipFill rotWithShape="1">
          <a:blip r:embed="rId4"/>
          <a:srcRect r="66668"/>
          <a:stretch/>
        </p:blipFill>
        <p:spPr>
          <a:xfrm>
            <a:off x="5005526" y="1908904"/>
            <a:ext cx="1920586" cy="1920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6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Aller Anfang ist schwer</a:t>
            </a:r>
            <a:endParaRPr lang="en-US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587632" y="965094"/>
            <a:ext cx="3023183" cy="1081062"/>
            <a:chOff x="-225410" y="697488"/>
            <a:chExt cx="3023183" cy="1081062"/>
          </a:xfrm>
        </p:grpSpPr>
        <p:sp>
          <p:nvSpPr>
            <p:cNvPr id="6" name="Rechteck 5"/>
            <p:cNvSpPr/>
            <p:nvPr/>
          </p:nvSpPr>
          <p:spPr>
            <a:xfrm>
              <a:off x="1008501" y="1470773"/>
              <a:ext cx="1789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 algn="r"/>
              <a:r>
                <a:rPr lang="de-DE" dirty="0" smtClean="0"/>
                <a:t>DESY Ausgründung</a:t>
              </a:r>
              <a:endParaRPr lang="de-DE" sz="1800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-225410" y="697488"/>
              <a:ext cx="159691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4400" b="1" dirty="0" smtClean="0">
                  <a:solidFill>
                    <a:schemeClr val="accent2"/>
                  </a:solidFill>
                </a:rPr>
                <a:t>Erste</a:t>
              </a:r>
              <a:endParaRPr lang="de-DE" sz="44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0" name="Rechteck 9"/>
          <p:cNvSpPr/>
          <p:nvPr/>
        </p:nvSpPr>
        <p:spPr>
          <a:xfrm>
            <a:off x="374548" y="3016570"/>
            <a:ext cx="335059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dirty="0" smtClean="0">
                <a:solidFill>
                  <a:schemeClr val="accent3"/>
                </a:solidFill>
              </a:rPr>
              <a:t>Am Anfang </a:t>
            </a:r>
          </a:p>
          <a:p>
            <a:r>
              <a:rPr lang="de-DE" sz="4400" b="1" dirty="0" smtClean="0">
                <a:solidFill>
                  <a:schemeClr val="accent3"/>
                </a:solidFill>
              </a:rPr>
              <a:t>viel Stress</a:t>
            </a:r>
            <a:endParaRPr lang="de-DE" sz="4400" baseline="100000" dirty="0">
              <a:solidFill>
                <a:schemeClr val="accent3"/>
              </a:solidFill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4947960" y="1230547"/>
            <a:ext cx="3664786" cy="1880532"/>
            <a:chOff x="6649838" y="1982053"/>
            <a:chExt cx="3664786" cy="1880532"/>
          </a:xfrm>
        </p:grpSpPr>
        <p:sp>
          <p:nvSpPr>
            <p:cNvPr id="12" name="Rechteck 11"/>
            <p:cNvSpPr/>
            <p:nvPr/>
          </p:nvSpPr>
          <p:spPr>
            <a:xfrm>
              <a:off x="6649838" y="1982053"/>
              <a:ext cx="3664786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4000" b="1" dirty="0" smtClean="0">
                  <a:solidFill>
                    <a:schemeClr val="tx2">
                      <a:lumMod val="75000"/>
                    </a:schemeClr>
                  </a:solidFill>
                </a:rPr>
                <a:t>Gemeinsames</a:t>
              </a:r>
            </a:p>
            <a:p>
              <a:r>
                <a:rPr lang="de-DE" sz="4000" b="1" dirty="0" smtClean="0">
                  <a:solidFill>
                    <a:schemeClr val="tx2">
                      <a:lumMod val="75000"/>
                    </a:schemeClr>
                  </a:solidFill>
                </a:rPr>
                <a:t>Lernen</a:t>
              </a:r>
              <a:endParaRPr lang="de-DE" sz="4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6668888" y="3554808"/>
              <a:ext cx="22653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de-DE" dirty="0" smtClean="0"/>
                <a:t>mit TT, V2, V3, V4 und V5</a:t>
              </a:r>
              <a:endParaRPr lang="de-DE" sz="1800" dirty="0"/>
            </a:p>
          </p:txBody>
        </p:sp>
      </p:grpSp>
      <p:sp>
        <p:nvSpPr>
          <p:cNvPr id="14" name="Rechteck 13"/>
          <p:cNvSpPr/>
          <p:nvPr/>
        </p:nvSpPr>
        <p:spPr>
          <a:xfrm>
            <a:off x="4919385" y="3724427"/>
            <a:ext cx="41056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4400" b="1" dirty="0" smtClean="0">
                <a:solidFill>
                  <a:schemeClr val="bg2"/>
                </a:solidFill>
              </a:rPr>
              <a:t>100% Support 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4701887" y="0"/>
            <a:ext cx="0" cy="56483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0" y="2740006"/>
            <a:ext cx="470188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701887" y="3244831"/>
            <a:ext cx="444211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5"/>
          <p:cNvSpPr/>
          <p:nvPr/>
        </p:nvSpPr>
        <p:spPr>
          <a:xfrm>
            <a:off x="2102745" y="4486999"/>
            <a:ext cx="17363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/>
            <a:r>
              <a:rPr lang="de-DE" dirty="0"/>
              <a:t>u</a:t>
            </a:r>
            <a:r>
              <a:rPr lang="de-DE" dirty="0" smtClean="0"/>
              <a:t>nter allen Parteien</a:t>
            </a:r>
            <a:endParaRPr lang="de-DE" sz="1800" dirty="0"/>
          </a:p>
        </p:txBody>
      </p:sp>
      <p:sp>
        <p:nvSpPr>
          <p:cNvPr id="23" name="Rechteck 12"/>
          <p:cNvSpPr/>
          <p:nvPr/>
        </p:nvSpPr>
        <p:spPr>
          <a:xfrm>
            <a:off x="6150216" y="4794776"/>
            <a:ext cx="2722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de-DE" dirty="0" smtClean="0"/>
              <a:t>von DESY Management und TT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4605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548" y="205113"/>
            <a:ext cx="1149452" cy="489333"/>
          </a:xfrm>
        </p:spPr>
        <p:txBody>
          <a:bodyPr/>
          <a:lstStyle/>
          <a:p>
            <a:r>
              <a:rPr lang="de-DE" dirty="0" smtClean="0"/>
              <a:t>Vision</a:t>
            </a:r>
            <a:endParaRPr lang="de-DE" dirty="0"/>
          </a:p>
        </p:txBody>
      </p:sp>
      <p:pic>
        <p:nvPicPr>
          <p:cNvPr id="24" name="Shape 29"/>
          <p:cNvPicPr preferRelativeResize="0"/>
          <p:nvPr/>
        </p:nvPicPr>
        <p:blipFill rotWithShape="1">
          <a:blip r:embed="rId3"/>
          <a:srcRect r="66668"/>
          <a:stretch/>
        </p:blipFill>
        <p:spPr>
          <a:xfrm>
            <a:off x="3685015" y="1908904"/>
            <a:ext cx="1920586" cy="1920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9" y="2089648"/>
            <a:ext cx="1559156" cy="155915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579730" y="2545376"/>
            <a:ext cx="1260450" cy="64770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oup 9"/>
          <p:cNvGrpSpPr/>
          <p:nvPr/>
        </p:nvGrpSpPr>
        <p:grpSpPr>
          <a:xfrm>
            <a:off x="2759358" y="3678288"/>
            <a:ext cx="3771900" cy="1350912"/>
            <a:chOff x="2759358" y="3678288"/>
            <a:chExt cx="3771900" cy="1350912"/>
          </a:xfrm>
        </p:grpSpPr>
        <p:sp>
          <p:nvSpPr>
            <p:cNvPr id="5" name="Rounded Rectangle 4"/>
            <p:cNvSpPr/>
            <p:nvPr/>
          </p:nvSpPr>
          <p:spPr>
            <a:xfrm>
              <a:off x="2759358" y="4210050"/>
              <a:ext cx="3771900" cy="819150"/>
            </a:xfrm>
            <a:prstGeom prst="roundRect">
              <a:avLst/>
            </a:prstGeom>
            <a:solidFill>
              <a:srgbClr val="EBA4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/>
                <a:t>Synchrotrone</a:t>
              </a:r>
              <a:endParaRPr lang="de-DE" sz="4000" dirty="0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4483383" y="3678288"/>
              <a:ext cx="323850" cy="531762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Down Arrow 31"/>
            <p:cNvSpPr/>
            <p:nvPr/>
          </p:nvSpPr>
          <p:spPr>
            <a:xfrm rot="18892809">
              <a:off x="5349298" y="3446697"/>
              <a:ext cx="323850" cy="859183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Down Arrow 32"/>
            <p:cNvSpPr/>
            <p:nvPr/>
          </p:nvSpPr>
          <p:spPr>
            <a:xfrm rot="2714342">
              <a:off x="3678255" y="3435272"/>
              <a:ext cx="323850" cy="873057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24724" y="863318"/>
            <a:ext cx="2515067" cy="1180611"/>
            <a:chOff x="1724724" y="863318"/>
            <a:chExt cx="2515067" cy="1180611"/>
          </a:xfrm>
        </p:grpSpPr>
        <p:sp>
          <p:nvSpPr>
            <p:cNvPr id="35" name="Down Arrow 34"/>
            <p:cNvSpPr/>
            <p:nvPr/>
          </p:nvSpPr>
          <p:spPr>
            <a:xfrm rot="7998065">
              <a:off x="3485269" y="1289406"/>
              <a:ext cx="323850" cy="1185195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724724" y="863318"/>
              <a:ext cx="1609441" cy="494420"/>
            </a:xfrm>
            <a:prstGeom prst="roundRect">
              <a:avLst/>
            </a:prstGeom>
            <a:solidFill>
              <a:srgbClr val="EBA4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err="1" smtClean="0"/>
                <a:t>ZfP</a:t>
              </a:r>
              <a:endParaRPr lang="de-DE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40180" y="863318"/>
            <a:ext cx="1609441" cy="1150361"/>
            <a:chOff x="3840180" y="863318"/>
            <a:chExt cx="1609441" cy="1150361"/>
          </a:xfrm>
        </p:grpSpPr>
        <p:sp>
          <p:nvSpPr>
            <p:cNvPr id="34" name="Down Arrow 33"/>
            <p:cNvSpPr/>
            <p:nvPr/>
          </p:nvSpPr>
          <p:spPr>
            <a:xfrm rot="10800000">
              <a:off x="4483383" y="1481917"/>
              <a:ext cx="323850" cy="531762"/>
            </a:xfrm>
            <a:prstGeom prst="downArrow">
              <a:avLst/>
            </a:prstGeom>
            <a:solidFill>
              <a:srgbClr val="AEC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840180" y="863318"/>
              <a:ext cx="1609441" cy="494420"/>
            </a:xfrm>
            <a:prstGeom prst="roundRect">
              <a:avLst/>
            </a:prstGeom>
            <a:solidFill>
              <a:srgbClr val="EBA4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Industrie</a:t>
              </a:r>
              <a:endParaRPr lang="de-DE" sz="2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28081" y="863318"/>
            <a:ext cx="2341911" cy="1203326"/>
            <a:chOff x="5128081" y="863318"/>
            <a:chExt cx="2341911" cy="1203326"/>
          </a:xfrm>
        </p:grpSpPr>
        <p:sp>
          <p:nvSpPr>
            <p:cNvPr id="37" name="Down Arrow 36"/>
            <p:cNvSpPr/>
            <p:nvPr/>
          </p:nvSpPr>
          <p:spPr>
            <a:xfrm rot="13864332">
              <a:off x="5611580" y="1259295"/>
              <a:ext cx="323850" cy="1290848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860551" y="863318"/>
              <a:ext cx="1609441" cy="494420"/>
            </a:xfrm>
            <a:prstGeom prst="roundRect">
              <a:avLst/>
            </a:prstGeom>
            <a:solidFill>
              <a:srgbClr val="EBA4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Medizin</a:t>
              </a:r>
              <a:endParaRPr lang="de-DE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58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4" b="5564"/>
          <a:stretch/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möchten Sie noch erfahren?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X-</a:t>
            </a:r>
            <a:r>
              <a:rPr lang="de-DE" dirty="0" err="1" smtClean="0"/>
              <a:t>Spectrum</a:t>
            </a:r>
            <a:r>
              <a:rPr lang="de-DE" dirty="0" smtClean="0"/>
              <a:t> GmbH</a:t>
            </a:r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962501" y="1347746"/>
            <a:ext cx="3423682" cy="436086"/>
            <a:chOff x="962501" y="1347746"/>
            <a:chExt cx="3423682" cy="436086"/>
          </a:xfrm>
        </p:grpSpPr>
        <p:sp>
          <p:nvSpPr>
            <p:cNvPr id="2" name="Ellipse 1"/>
            <p:cNvSpPr/>
            <p:nvPr/>
          </p:nvSpPr>
          <p:spPr>
            <a:xfrm>
              <a:off x="962501" y="1347746"/>
              <a:ext cx="436086" cy="436086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b="1" dirty="0" smtClean="0"/>
                <a:t>1</a:t>
              </a:r>
              <a:endParaRPr lang="de-DE" sz="1800" b="1" dirty="0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1636712" y="1381123"/>
              <a:ext cx="274947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de-DE" sz="1800" dirty="0" smtClean="0">
                  <a:latin typeface="+mn-lt"/>
                </a:rPr>
                <a:t>Gründe für </a:t>
              </a:r>
              <a:r>
                <a:rPr lang="de-DE" sz="1800" dirty="0" smtClean="0">
                  <a:latin typeface="+mn-lt"/>
                </a:rPr>
                <a:t>die Gründung</a:t>
              </a:r>
              <a:endParaRPr lang="de-DE" sz="1800" dirty="0">
                <a:latin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62501" y="1962567"/>
            <a:ext cx="3269793" cy="436086"/>
            <a:chOff x="962501" y="1963872"/>
            <a:chExt cx="3269793" cy="436086"/>
          </a:xfrm>
        </p:grpSpPr>
        <p:sp>
          <p:nvSpPr>
            <p:cNvPr id="14" name="Ellipse 13"/>
            <p:cNvSpPr/>
            <p:nvPr/>
          </p:nvSpPr>
          <p:spPr>
            <a:xfrm>
              <a:off x="962501" y="1963872"/>
              <a:ext cx="436086" cy="436086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b="1" dirty="0" smtClean="0"/>
                <a:t>2</a:t>
              </a:r>
              <a:endParaRPr lang="de-DE" sz="1800" b="1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636712" y="1997249"/>
              <a:ext cx="2595582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de-DE" sz="1800" dirty="0" smtClean="0">
                  <a:latin typeface="+mn-lt"/>
                </a:rPr>
                <a:t>Team und Organisation</a:t>
              </a:r>
              <a:endParaRPr lang="de-DE" sz="1800" dirty="0">
                <a:latin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62501" y="2577388"/>
            <a:ext cx="2359288" cy="436086"/>
            <a:chOff x="962501" y="2579998"/>
            <a:chExt cx="2359288" cy="436086"/>
          </a:xfrm>
        </p:grpSpPr>
        <p:sp>
          <p:nvSpPr>
            <p:cNvPr id="15" name="Ellipse 14"/>
            <p:cNvSpPr/>
            <p:nvPr/>
          </p:nvSpPr>
          <p:spPr>
            <a:xfrm>
              <a:off x="962501" y="2579998"/>
              <a:ext cx="436086" cy="436086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b="1" dirty="0" smtClean="0"/>
                <a:t>3</a:t>
              </a:r>
              <a:endParaRPr lang="de-DE" sz="1800" b="1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1636712" y="2613375"/>
              <a:ext cx="168507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de-DE" sz="1800" dirty="0" smtClean="0"/>
                <a:t>Das </a:t>
              </a:r>
              <a:r>
                <a:rPr lang="de-DE" sz="1800" dirty="0"/>
                <a:t>erste </a:t>
              </a:r>
              <a:r>
                <a:rPr lang="de-DE" sz="1800" dirty="0" smtClean="0"/>
                <a:t>Jahr</a:t>
              </a:r>
              <a:endParaRPr lang="de-DE" sz="18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86434" y="3168855"/>
            <a:ext cx="3167201" cy="436086"/>
            <a:chOff x="962501" y="3812251"/>
            <a:chExt cx="3167201" cy="436086"/>
          </a:xfrm>
        </p:grpSpPr>
        <p:sp>
          <p:nvSpPr>
            <p:cNvPr id="17" name="Ellipse 16"/>
            <p:cNvSpPr/>
            <p:nvPr/>
          </p:nvSpPr>
          <p:spPr>
            <a:xfrm>
              <a:off x="962501" y="3812251"/>
              <a:ext cx="436086" cy="436086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b="1" dirty="0"/>
                <a:t>4</a:t>
              </a:r>
            </a:p>
          </p:txBody>
        </p:sp>
        <p:sp>
          <p:nvSpPr>
            <p:cNvPr id="23" name="Textfeld 21"/>
            <p:cNvSpPr txBox="1"/>
            <p:nvPr/>
          </p:nvSpPr>
          <p:spPr>
            <a:xfrm>
              <a:off x="1636712" y="3822995"/>
              <a:ext cx="2492990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de-DE" sz="1800" dirty="0"/>
                <a:t>Kooperation mit DESY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62501" y="3759405"/>
            <a:ext cx="1487254" cy="436086"/>
            <a:chOff x="962501" y="3812251"/>
            <a:chExt cx="1487254" cy="436086"/>
          </a:xfrm>
        </p:grpSpPr>
        <p:sp>
          <p:nvSpPr>
            <p:cNvPr id="29" name="Ellipse 16"/>
            <p:cNvSpPr/>
            <p:nvPr/>
          </p:nvSpPr>
          <p:spPr>
            <a:xfrm>
              <a:off x="962501" y="3812251"/>
              <a:ext cx="436086" cy="436086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/>
                <a:t>5</a:t>
              </a:r>
              <a:endParaRPr lang="de-DE" sz="1800" b="1" dirty="0"/>
            </a:p>
          </p:txBody>
        </p:sp>
        <p:sp>
          <p:nvSpPr>
            <p:cNvPr id="30" name="Textfeld 21"/>
            <p:cNvSpPr txBox="1"/>
            <p:nvPr/>
          </p:nvSpPr>
          <p:spPr>
            <a:xfrm>
              <a:off x="1636712" y="3822995"/>
              <a:ext cx="813043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de-DE" sz="1800" dirty="0" smtClean="0"/>
                <a:t>Vision</a:t>
              </a:r>
              <a:endParaRPr lang="de-DE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948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r="1923"/>
          <a:stretch>
            <a:fillRect/>
          </a:stretch>
        </p:blipFill>
        <p:spPr>
          <a:xfrm>
            <a:off x="0" y="769269"/>
            <a:ext cx="9144000" cy="4945732"/>
          </a:xfrm>
        </p:spPr>
      </p:pic>
      <p:sp>
        <p:nvSpPr>
          <p:cNvPr id="46" name="Shape 4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Detektor mit Marktpotential 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285748" y="1024364"/>
            <a:ext cx="5105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100000"/>
            </a:pPr>
            <a:r>
              <a:rPr lang="de-DE" sz="1800" dirty="0" smtClean="0">
                <a:solidFill>
                  <a:schemeClr val="tx1"/>
                </a:solidFill>
              </a:rPr>
              <a:t>Am </a:t>
            </a:r>
            <a:r>
              <a:rPr lang="de-DE" sz="1800" dirty="0">
                <a:solidFill>
                  <a:schemeClr val="tx1"/>
                </a:solidFill>
              </a:rPr>
              <a:t>DESY </a:t>
            </a:r>
            <a:r>
              <a:rPr lang="de-DE" sz="1800" dirty="0" smtClean="0">
                <a:solidFill>
                  <a:schemeClr val="tx1"/>
                </a:solidFill>
              </a:rPr>
              <a:t>entwickelt f</a:t>
            </a:r>
            <a:r>
              <a:rPr lang="de-DE" sz="1800" dirty="0"/>
              <a:t>ü</a:t>
            </a:r>
            <a:r>
              <a:rPr lang="de-DE" sz="1800" dirty="0" smtClean="0">
                <a:solidFill>
                  <a:schemeClr val="tx1"/>
                </a:solidFill>
              </a:rPr>
              <a:t>r Experimente PETRA III: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74549" y="1362918"/>
            <a:ext cx="45022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4000" b="1" dirty="0">
                <a:solidFill>
                  <a:schemeClr val="accent3"/>
                </a:solidFill>
              </a:rPr>
              <a:t>LAMBDA</a:t>
            </a:r>
          </a:p>
          <a:p>
            <a:pPr lvl="0"/>
            <a:r>
              <a:rPr lang="de-DE" sz="1800" dirty="0">
                <a:solidFill>
                  <a:schemeClr val="accent3"/>
                </a:solidFill>
              </a:rPr>
              <a:t>Kamera mit </a:t>
            </a:r>
            <a:r>
              <a:rPr lang="de-DE" sz="1800" dirty="0" smtClean="0">
                <a:solidFill>
                  <a:schemeClr val="accent3"/>
                </a:solidFill>
              </a:rPr>
              <a:t>sehr guter Kombination aus: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accent3"/>
                </a:solidFill>
              </a:rPr>
              <a:t>Hohe Bildqualität (Pixel Größe 55 </a:t>
            </a:r>
            <a:r>
              <a:rPr lang="de-DE" sz="1800" dirty="0">
                <a:solidFill>
                  <a:schemeClr val="accent3"/>
                </a:solidFill>
              </a:rPr>
              <a:t>µm)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accent3"/>
                </a:solidFill>
              </a:rPr>
              <a:t>Geschwindigkeit (2.000 </a:t>
            </a:r>
            <a:r>
              <a:rPr lang="de-DE" sz="1800" dirty="0" err="1" smtClean="0">
                <a:solidFill>
                  <a:schemeClr val="accent3"/>
                </a:solidFill>
              </a:rPr>
              <a:t>fps</a:t>
            </a:r>
            <a:r>
              <a:rPr lang="de-DE" sz="1800" dirty="0" smtClean="0">
                <a:solidFill>
                  <a:schemeClr val="accent3"/>
                </a:solidFill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accent3"/>
                </a:solidFill>
              </a:rPr>
              <a:t>Spektroskopische Auflösung</a:t>
            </a:r>
            <a:endParaRPr lang="de-DE" sz="1800" dirty="0">
              <a:solidFill>
                <a:schemeClr val="accent3"/>
              </a:solidFill>
            </a:endParaRPr>
          </a:p>
        </p:txBody>
      </p:sp>
      <p:sp>
        <p:nvSpPr>
          <p:cNvPr id="7" name="Rechteck 10"/>
          <p:cNvSpPr/>
          <p:nvPr/>
        </p:nvSpPr>
        <p:spPr>
          <a:xfrm>
            <a:off x="6203847" y="1212939"/>
            <a:ext cx="2749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800" dirty="0" smtClean="0">
                <a:solidFill>
                  <a:schemeClr val="accent3"/>
                </a:solidFill>
              </a:rPr>
              <a:t>Weltweit interessant </a:t>
            </a:r>
          </a:p>
          <a:p>
            <a:pPr algn="ctr"/>
            <a:r>
              <a:rPr lang="de-DE" sz="1800" dirty="0" smtClean="0">
                <a:solidFill>
                  <a:schemeClr val="accent3"/>
                </a:solidFill>
              </a:rPr>
              <a:t>für </a:t>
            </a:r>
          </a:p>
          <a:p>
            <a:pPr algn="ctr"/>
            <a:r>
              <a:rPr lang="de-DE" sz="1800" dirty="0" smtClean="0">
                <a:solidFill>
                  <a:schemeClr val="accent3"/>
                </a:solidFill>
              </a:rPr>
              <a:t>Synchrotron-</a:t>
            </a:r>
          </a:p>
          <a:p>
            <a:pPr algn="ctr"/>
            <a:r>
              <a:rPr lang="de-DE" sz="1800" dirty="0" smtClean="0">
                <a:solidFill>
                  <a:schemeClr val="accent3"/>
                </a:solidFill>
              </a:rPr>
              <a:t>strahlungsquellen</a:t>
            </a:r>
            <a:endParaRPr lang="de-DE" sz="1800" dirty="0">
              <a:solidFill>
                <a:schemeClr val="accent3"/>
              </a:solidFill>
            </a:endParaRPr>
          </a:p>
        </p:txBody>
      </p:sp>
      <p:sp>
        <p:nvSpPr>
          <p:cNvPr id="8" name="Pfeil nach rechts 19"/>
          <p:cNvSpPr/>
          <p:nvPr/>
        </p:nvSpPr>
        <p:spPr>
          <a:xfrm rot="20593652">
            <a:off x="4943194" y="1985855"/>
            <a:ext cx="1142999" cy="570010"/>
          </a:xfrm>
          <a:prstGeom prst="rightArrow">
            <a:avLst/>
          </a:prstGeom>
          <a:solidFill>
            <a:schemeClr val="tx2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23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FS-DS versus </a:t>
            </a:r>
            <a:r>
              <a:rPr lang="de-DE" dirty="0"/>
              <a:t>S</a:t>
            </a:r>
            <a:r>
              <a:rPr lang="de-DE" dirty="0" smtClean="0"/>
              <a:t>pin off</a:t>
            </a:r>
            <a:endParaRPr lang="en-US" dirty="0"/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1373495" y="1423341"/>
            <a:ext cx="1476000" cy="147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DE" sz="1800" b="1" kern="1200" dirty="0" smtClean="0">
                <a:solidFill>
                  <a:schemeClr val="bg1"/>
                </a:solidFill>
              </a:rPr>
              <a:t>Forschung</a:t>
            </a:r>
            <a:endParaRPr lang="de-DE" sz="1800" b="1" dirty="0">
              <a:solidFill>
                <a:schemeClr val="bg1"/>
              </a:solidFill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2976831" y="1889602"/>
            <a:ext cx="569714" cy="569714"/>
            <a:chOff x="3178862" y="2235580"/>
            <a:chExt cx="569714" cy="569714"/>
          </a:xfrm>
          <a:solidFill>
            <a:schemeClr val="tx2"/>
          </a:solidFill>
        </p:grpSpPr>
        <p:sp>
          <p:nvSpPr>
            <p:cNvPr id="17" name="Plus 16"/>
            <p:cNvSpPr/>
            <p:nvPr/>
          </p:nvSpPr>
          <p:spPr>
            <a:xfrm>
              <a:off x="3178862" y="2235580"/>
              <a:ext cx="569714" cy="569714"/>
            </a:xfrm>
            <a:prstGeom prst="mathPlus">
              <a:avLst/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lus 6"/>
            <p:cNvSpPr/>
            <p:nvPr/>
          </p:nvSpPr>
          <p:spPr>
            <a:xfrm>
              <a:off x="3254378" y="2453439"/>
              <a:ext cx="418682" cy="1339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  <p:sp>
        <p:nvSpPr>
          <p:cNvPr id="15" name="Ellipse 14"/>
          <p:cNvSpPr>
            <a:spLocks noChangeAspect="1"/>
          </p:cNvSpPr>
          <p:nvPr/>
        </p:nvSpPr>
        <p:spPr>
          <a:xfrm>
            <a:off x="3673881" y="1429784"/>
            <a:ext cx="1476000" cy="147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/>
            <a:r>
              <a:rPr lang="de-DE" sz="1800" b="1" kern="1200" dirty="0" smtClean="0">
                <a:solidFill>
                  <a:schemeClr val="bg1"/>
                </a:solidFill>
              </a:rPr>
              <a:t>Entwicklung</a:t>
            </a:r>
            <a:endParaRPr lang="en-US" sz="1800" b="1" kern="1200" dirty="0">
              <a:solidFill>
                <a:schemeClr val="bg1"/>
              </a:solidFill>
            </a:endParaRPr>
          </a:p>
        </p:txBody>
      </p:sp>
      <p:sp>
        <p:nvSpPr>
          <p:cNvPr id="11" name="Ellipse 10"/>
          <p:cNvSpPr>
            <a:spLocks noChangeAspect="1"/>
          </p:cNvSpPr>
          <p:nvPr/>
        </p:nvSpPr>
        <p:spPr>
          <a:xfrm>
            <a:off x="5992600" y="1415708"/>
            <a:ext cx="1476000" cy="147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/>
            <a:r>
              <a:rPr lang="de-DE" sz="1800" b="1" kern="1200" dirty="0" smtClean="0">
                <a:solidFill>
                  <a:schemeClr val="bg1"/>
                </a:solidFill>
              </a:rPr>
              <a:t>FS-DS</a:t>
            </a:r>
            <a:endParaRPr lang="en-US" sz="1800" b="1" kern="1200" dirty="0">
              <a:solidFill>
                <a:schemeClr val="bg1"/>
              </a:solidFill>
            </a:endParaRPr>
          </a:p>
        </p:txBody>
      </p:sp>
      <p:sp>
        <p:nvSpPr>
          <p:cNvPr id="24" name="Gleich 10"/>
          <p:cNvSpPr/>
          <p:nvPr/>
        </p:nvSpPr>
        <p:spPr>
          <a:xfrm>
            <a:off x="5358517" y="4029373"/>
            <a:ext cx="418682" cy="3349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kern="1200"/>
          </a:p>
        </p:txBody>
      </p:sp>
      <p:sp>
        <p:nvSpPr>
          <p:cNvPr id="25" name="Ellipse 24"/>
          <p:cNvSpPr>
            <a:spLocks noChangeAspect="1"/>
          </p:cNvSpPr>
          <p:nvPr/>
        </p:nvSpPr>
        <p:spPr>
          <a:xfrm>
            <a:off x="3688437" y="3458868"/>
            <a:ext cx="1476000" cy="14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/>
            <a:r>
              <a:rPr lang="de-DE" sz="1800" b="1" kern="1200" dirty="0" smtClean="0">
                <a:solidFill>
                  <a:schemeClr val="bg1"/>
                </a:solidFill>
              </a:rPr>
              <a:t>Verkauf</a:t>
            </a:r>
            <a:endParaRPr lang="en-US" sz="1800" b="1" kern="1200" dirty="0">
              <a:solidFill>
                <a:schemeClr val="bg1"/>
              </a:solidFill>
            </a:endParaRPr>
          </a:p>
        </p:txBody>
      </p:sp>
      <p:cxnSp>
        <p:nvCxnSpPr>
          <p:cNvPr id="26" name="Gerade Verbindung 25"/>
          <p:cNvCxnSpPr/>
          <p:nvPr/>
        </p:nvCxnSpPr>
        <p:spPr>
          <a:xfrm>
            <a:off x="1349745" y="3168048"/>
            <a:ext cx="6131714" cy="0"/>
          </a:xfrm>
          <a:prstGeom prst="line">
            <a:avLst/>
          </a:prstGeom>
          <a:ln w="28575" cap="rnd">
            <a:solidFill>
              <a:srgbClr val="AEC1D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feil nach rechts 19"/>
          <p:cNvSpPr/>
          <p:nvPr/>
        </p:nvSpPr>
        <p:spPr>
          <a:xfrm>
            <a:off x="5287991" y="2010015"/>
            <a:ext cx="566498" cy="3545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 nach rechts 26"/>
          <p:cNvSpPr/>
          <p:nvPr/>
        </p:nvSpPr>
        <p:spPr>
          <a:xfrm>
            <a:off x="5295687" y="3998835"/>
            <a:ext cx="566498" cy="3545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24"/>
          <p:cNvSpPr>
            <a:spLocks noChangeAspect="1"/>
          </p:cNvSpPr>
          <p:nvPr/>
        </p:nvSpPr>
        <p:spPr>
          <a:xfrm>
            <a:off x="5992600" y="3458868"/>
            <a:ext cx="1476000" cy="14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/>
            <a:r>
              <a:rPr lang="de-DE" sz="1800" b="1" kern="1200" dirty="0" smtClean="0">
                <a:solidFill>
                  <a:schemeClr val="bg1"/>
                </a:solidFill>
              </a:rPr>
              <a:t>Spin Off</a:t>
            </a:r>
            <a:endParaRPr lang="en-US" sz="1800" b="1" kern="1200" dirty="0">
              <a:solidFill>
                <a:schemeClr val="bg1"/>
              </a:solidFill>
            </a:endParaRPr>
          </a:p>
        </p:txBody>
      </p:sp>
      <p:sp>
        <p:nvSpPr>
          <p:cNvPr id="21" name="Ellipse 24"/>
          <p:cNvSpPr>
            <a:spLocks noChangeAspect="1"/>
          </p:cNvSpPr>
          <p:nvPr/>
        </p:nvSpPr>
        <p:spPr>
          <a:xfrm>
            <a:off x="1373495" y="3509232"/>
            <a:ext cx="1476000" cy="14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/>
            <a:r>
              <a:rPr lang="de-DE" sz="1800" b="1" kern="1200" dirty="0" smtClean="0">
                <a:solidFill>
                  <a:schemeClr val="bg1"/>
                </a:solidFill>
              </a:rPr>
              <a:t>Produktion</a:t>
            </a:r>
          </a:p>
        </p:txBody>
      </p:sp>
      <p:grpSp>
        <p:nvGrpSpPr>
          <p:cNvPr id="23" name="Gruppieren 21"/>
          <p:cNvGrpSpPr/>
          <p:nvPr/>
        </p:nvGrpSpPr>
        <p:grpSpPr>
          <a:xfrm>
            <a:off x="2976831" y="4029373"/>
            <a:ext cx="569714" cy="569714"/>
            <a:chOff x="3178862" y="2235580"/>
            <a:chExt cx="569714" cy="569714"/>
          </a:xfrm>
          <a:solidFill>
            <a:schemeClr val="tx2"/>
          </a:solidFill>
        </p:grpSpPr>
        <p:sp>
          <p:nvSpPr>
            <p:cNvPr id="28" name="Plus 27"/>
            <p:cNvSpPr/>
            <p:nvPr/>
          </p:nvSpPr>
          <p:spPr>
            <a:xfrm>
              <a:off x="3178862" y="2235580"/>
              <a:ext cx="569714" cy="569714"/>
            </a:xfrm>
            <a:prstGeom prst="mathPlus">
              <a:avLst/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Plus 6"/>
            <p:cNvSpPr/>
            <p:nvPr/>
          </p:nvSpPr>
          <p:spPr>
            <a:xfrm>
              <a:off x="3254378" y="2453439"/>
              <a:ext cx="418682" cy="1339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18992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 flipV="1">
            <a:off x="1505849" y="1235034"/>
            <a:ext cx="0" cy="2048091"/>
          </a:xfrm>
          <a:prstGeom prst="line">
            <a:avLst/>
          </a:prstGeom>
          <a:ln w="38100" cap="rnd">
            <a:solidFill>
              <a:srgbClr val="AEC1D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V="1">
            <a:off x="4405747" y="2223454"/>
            <a:ext cx="0" cy="1240569"/>
          </a:xfrm>
          <a:prstGeom prst="line">
            <a:avLst/>
          </a:prstGeom>
          <a:ln w="38100" cap="rnd">
            <a:solidFill>
              <a:srgbClr val="AEC1D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feil nach rechts 12"/>
          <p:cNvSpPr/>
          <p:nvPr/>
        </p:nvSpPr>
        <p:spPr>
          <a:xfrm>
            <a:off x="0" y="3574473"/>
            <a:ext cx="7062835" cy="700644"/>
          </a:xfrm>
          <a:prstGeom prst="rightArrow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>
            <a:off x="767849" y="3153110"/>
            <a:ext cx="1476000" cy="147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DE" sz="1800" b="1" kern="1200" dirty="0" smtClean="0">
                <a:solidFill>
                  <a:schemeClr val="bg1"/>
                </a:solidFill>
              </a:rPr>
              <a:t>June</a:t>
            </a:r>
            <a:br>
              <a:rPr lang="de-DE" sz="1800" b="1" kern="1200" dirty="0" smtClean="0">
                <a:solidFill>
                  <a:schemeClr val="bg1"/>
                </a:solidFill>
              </a:rPr>
            </a:br>
            <a:r>
              <a:rPr lang="de-DE" sz="1800" b="1" kern="1200" dirty="0" smtClean="0">
                <a:solidFill>
                  <a:schemeClr val="bg1"/>
                </a:solidFill>
              </a:rPr>
              <a:t>2014 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3667747" y="3153110"/>
            <a:ext cx="1476000" cy="14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/>
            <a:r>
              <a:rPr lang="de-DE" sz="1800" b="1" kern="1200" dirty="0" smtClean="0">
                <a:solidFill>
                  <a:schemeClr val="bg1"/>
                </a:solidFill>
              </a:rPr>
              <a:t>Juli</a:t>
            </a:r>
            <a:br>
              <a:rPr lang="de-DE" sz="1800" b="1" kern="1200" dirty="0" smtClean="0">
                <a:solidFill>
                  <a:schemeClr val="bg1"/>
                </a:solidFill>
              </a:rPr>
            </a:br>
            <a:r>
              <a:rPr lang="de-DE" sz="1800" b="1" kern="1200" dirty="0" smtClean="0">
                <a:solidFill>
                  <a:schemeClr val="bg1"/>
                </a:solidFill>
              </a:rPr>
              <a:t>2014 </a:t>
            </a:r>
            <a:endParaRPr lang="en-US" sz="1800" b="1" kern="1200" dirty="0">
              <a:solidFill>
                <a:schemeClr val="bg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624598" y="1160105"/>
            <a:ext cx="332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Helmholtz Enterprise 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dirty="0" err="1" smtClean="0"/>
              <a:t>Finanzierung</a:t>
            </a:r>
            <a:r>
              <a:rPr lang="en-US" sz="1800" dirty="0" smtClean="0"/>
              <a:t> </a:t>
            </a:r>
            <a:r>
              <a:rPr lang="en-US" sz="1800" dirty="0" err="1" smtClean="0"/>
              <a:t>wurde</a:t>
            </a:r>
            <a:r>
              <a:rPr lang="en-US" sz="1800" dirty="0" smtClean="0"/>
              <a:t> </a:t>
            </a:r>
            <a:r>
              <a:rPr lang="en-US" sz="1800" dirty="0" err="1" smtClean="0"/>
              <a:t>genehmigt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4524496" y="2129925"/>
            <a:ext cx="2538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b="1" dirty="0" smtClean="0">
                <a:solidFill>
                  <a:schemeClr val="accent3"/>
                </a:solidFill>
              </a:rPr>
              <a:t>X-Spectrum GmbH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29765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3685475" y="2860255"/>
            <a:ext cx="4470773" cy="1506578"/>
            <a:chOff x="3317714" y="3066546"/>
            <a:chExt cx="4470773" cy="1506578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4084440" y="3066546"/>
              <a:ext cx="637143" cy="1506578"/>
              <a:chOff x="4098764" y="3066546"/>
              <a:chExt cx="637143" cy="1506578"/>
            </a:xfrm>
          </p:grpSpPr>
          <p:sp>
            <p:nvSpPr>
              <p:cNvPr id="2" name="Ellipse 1"/>
              <p:cNvSpPr/>
              <p:nvPr/>
            </p:nvSpPr>
            <p:spPr>
              <a:xfrm>
                <a:off x="4185043" y="3066546"/>
                <a:ext cx="464584" cy="4645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" name="Auf der gleichen Seite des Rechtecks liegende Ecken abrunden 2"/>
              <p:cNvSpPr/>
              <p:nvPr/>
            </p:nvSpPr>
            <p:spPr>
              <a:xfrm>
                <a:off x="4098764" y="3630424"/>
                <a:ext cx="637143" cy="9427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" name="Gruppieren 19"/>
            <p:cNvGrpSpPr/>
            <p:nvPr/>
          </p:nvGrpSpPr>
          <p:grpSpPr>
            <a:xfrm>
              <a:off x="3317714" y="3066546"/>
              <a:ext cx="637143" cy="1506578"/>
              <a:chOff x="3317714" y="3066546"/>
              <a:chExt cx="637143" cy="1506578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3403993" y="3066546"/>
                <a:ext cx="464583" cy="4645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Auf der gleichen Seite des Rechtecks liegende Ecken abrunden 22"/>
              <p:cNvSpPr/>
              <p:nvPr/>
            </p:nvSpPr>
            <p:spPr>
              <a:xfrm>
                <a:off x="3317714" y="3630424"/>
                <a:ext cx="637143" cy="9427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" name="Gruppieren 24"/>
            <p:cNvGrpSpPr/>
            <p:nvPr/>
          </p:nvGrpSpPr>
          <p:grpSpPr>
            <a:xfrm>
              <a:off x="4851166" y="3066546"/>
              <a:ext cx="637143" cy="1506578"/>
              <a:chOff x="4897569" y="3066546"/>
              <a:chExt cx="637143" cy="1506578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4983849" y="3066546"/>
                <a:ext cx="464583" cy="4645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Auf der gleichen Seite des Rechtecks liegende Ecken abrunden 7"/>
              <p:cNvSpPr/>
              <p:nvPr/>
            </p:nvSpPr>
            <p:spPr>
              <a:xfrm>
                <a:off x="4897569" y="3630424"/>
                <a:ext cx="637143" cy="9427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" name="Gruppieren 25"/>
            <p:cNvGrpSpPr/>
            <p:nvPr/>
          </p:nvGrpSpPr>
          <p:grpSpPr>
            <a:xfrm>
              <a:off x="5617892" y="3066546"/>
              <a:ext cx="637143" cy="1506578"/>
              <a:chOff x="5629808" y="3066546"/>
              <a:chExt cx="637143" cy="1506578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5716088" y="3066546"/>
                <a:ext cx="464583" cy="4645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Auf der gleichen Seite des Rechtecks liegende Ecken abrunden 10"/>
              <p:cNvSpPr/>
              <p:nvPr/>
            </p:nvSpPr>
            <p:spPr>
              <a:xfrm>
                <a:off x="5629808" y="3630424"/>
                <a:ext cx="637143" cy="9427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7" name="Gruppieren 26"/>
            <p:cNvGrpSpPr/>
            <p:nvPr/>
          </p:nvGrpSpPr>
          <p:grpSpPr>
            <a:xfrm>
              <a:off x="6384618" y="3066546"/>
              <a:ext cx="637143" cy="1506578"/>
              <a:chOff x="6371557" y="3066546"/>
              <a:chExt cx="637143" cy="1506578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6457837" y="3066546"/>
                <a:ext cx="464583" cy="4645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Auf der gleichen Seite des Rechtecks liegende Ecken abrunden 13"/>
              <p:cNvSpPr/>
              <p:nvPr/>
            </p:nvSpPr>
            <p:spPr>
              <a:xfrm>
                <a:off x="6371557" y="3630424"/>
                <a:ext cx="637143" cy="9427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8" name="Gruppieren 27"/>
            <p:cNvGrpSpPr/>
            <p:nvPr/>
          </p:nvGrpSpPr>
          <p:grpSpPr>
            <a:xfrm>
              <a:off x="7151344" y="3066546"/>
              <a:ext cx="637143" cy="1506578"/>
              <a:chOff x="7151344" y="3066546"/>
              <a:chExt cx="637143" cy="1506578"/>
            </a:xfrm>
          </p:grpSpPr>
          <p:sp>
            <p:nvSpPr>
              <p:cNvPr id="16" name="Ellipse 15"/>
              <p:cNvSpPr/>
              <p:nvPr/>
            </p:nvSpPr>
            <p:spPr>
              <a:xfrm>
                <a:off x="7237624" y="3066546"/>
                <a:ext cx="464583" cy="4645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Auf der gleichen Seite des Rechtecks liegende Ecken abrunden 16"/>
              <p:cNvSpPr/>
              <p:nvPr/>
            </p:nvSpPr>
            <p:spPr>
              <a:xfrm>
                <a:off x="7151344" y="3630424"/>
                <a:ext cx="637143" cy="9427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8503" y="3673774"/>
                <a:ext cx="562823" cy="5628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9" name="Rechteck 18"/>
          <p:cNvSpPr/>
          <p:nvPr/>
        </p:nvSpPr>
        <p:spPr>
          <a:xfrm>
            <a:off x="3448069" y="4408574"/>
            <a:ext cx="49455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FF9900"/>
              </a:buClr>
              <a:buFont typeface="Arial Black" pitchFamily="34" charset="0"/>
            </a:pPr>
            <a:r>
              <a:rPr lang="de-DE" sz="20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mit sechs Gesellschaftern inklusive DESY</a:t>
            </a:r>
            <a:endParaRPr lang="en-US" sz="2000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" name="Shape 2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61317" y="1285194"/>
            <a:ext cx="4921935" cy="15981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2052599" y="1430304"/>
            <a:ext cx="43540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rgbClr val="FF9900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1800"/>
              </a:spcAft>
              <a:buClr>
                <a:srgbClr val="FF9900"/>
              </a:buClr>
              <a:buNone/>
            </a:pPr>
            <a:r>
              <a:rPr lang="de-DE" dirty="0">
                <a:solidFill>
                  <a:schemeClr val="accent3"/>
                </a:solidFill>
              </a:rPr>
              <a:t>Gründung der </a:t>
            </a:r>
            <a:r>
              <a:rPr lang="de-DE" dirty="0" smtClean="0">
                <a:solidFill>
                  <a:schemeClr val="accent3"/>
                </a:solidFill>
              </a:rPr>
              <a:t>Firma am </a:t>
            </a:r>
            <a:r>
              <a:rPr lang="de-DE" b="1" dirty="0">
                <a:solidFill>
                  <a:schemeClr val="accent3"/>
                </a:solidFill>
              </a:rPr>
              <a:t>4.J</a:t>
            </a:r>
            <a:r>
              <a:rPr lang="de-DE" b="1" dirty="0" smtClean="0">
                <a:solidFill>
                  <a:schemeClr val="accent3"/>
                </a:solidFill>
              </a:rPr>
              <a:t>uli </a:t>
            </a:r>
            <a:r>
              <a:rPr lang="de-DE" b="1" dirty="0">
                <a:solidFill>
                  <a:schemeClr val="accent3"/>
                </a:solidFill>
              </a:rPr>
              <a:t>2014 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" r="5925"/>
          <a:stretch>
            <a:fillRect/>
          </a:stretch>
        </p:blipFill>
        <p:spPr/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Team und </a:t>
            </a:r>
            <a:r>
              <a:rPr lang="de-DE" dirty="0"/>
              <a:t>O</a:t>
            </a:r>
            <a:r>
              <a:rPr lang="de-DE" dirty="0" smtClean="0"/>
              <a:t>rganisation</a:t>
            </a:r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7464250" y="4667002"/>
            <a:ext cx="1656000" cy="7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rtlCol="0" anchor="ctr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Scientific Services </a:t>
            </a: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err="1" smtClean="0">
                <a:solidFill>
                  <a:schemeClr val="bg1"/>
                </a:solidFill>
              </a:rPr>
              <a:t>and</a:t>
            </a:r>
            <a:r>
              <a:rPr lang="de-DE" dirty="0" smtClean="0">
                <a:solidFill>
                  <a:schemeClr val="bg1"/>
                </a:solidFill>
              </a:rPr>
              <a:t> Sales</a:t>
            </a:r>
          </a:p>
          <a:p>
            <a:pPr algn="ctr"/>
            <a:r>
              <a:rPr lang="de-DE" b="1" dirty="0" smtClean="0">
                <a:solidFill>
                  <a:schemeClr val="accent2"/>
                </a:solidFill>
              </a:rPr>
              <a:t>David Pennicard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5173" y="4346370"/>
            <a:ext cx="1656000" cy="7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rtlCol="0" anchor="ctr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Marketing </a:t>
            </a:r>
            <a:r>
              <a:rPr lang="de-DE" dirty="0" err="1">
                <a:solidFill>
                  <a:schemeClr val="bg1"/>
                </a:solidFill>
              </a:rPr>
              <a:t>and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Controlling</a:t>
            </a:r>
          </a:p>
          <a:p>
            <a:pPr algn="ctr"/>
            <a:r>
              <a:rPr lang="de-DE" b="1" dirty="0" smtClean="0">
                <a:solidFill>
                  <a:schemeClr val="accent2"/>
                </a:solidFill>
              </a:rPr>
              <a:t>Julian Becker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5526" y="4702627"/>
            <a:ext cx="1656000" cy="792000"/>
          </a:xfrm>
          <a:prstGeom prst="rect">
            <a:avLst/>
          </a:prstGeom>
          <a:noFill/>
          <a:ln>
            <a:noFill/>
          </a:ln>
        </p:spPr>
        <p:txBody>
          <a:bodyPr wrap="none" lIns="0" tIns="36000" rIns="0" bIns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Scientific CEO</a:t>
            </a:r>
          </a:p>
          <a:p>
            <a:pPr algn="ctr"/>
            <a:r>
              <a:rPr lang="de-DE" b="1" dirty="0" smtClean="0">
                <a:solidFill>
                  <a:schemeClr val="accent2"/>
                </a:solidFill>
              </a:rPr>
              <a:t>Heinz </a:t>
            </a:r>
            <a:r>
              <a:rPr lang="de-DE" b="1" dirty="0">
                <a:solidFill>
                  <a:schemeClr val="accent2"/>
                </a:solidFill>
              </a:rPr>
              <a:t>Graafsma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13526" y="3170710"/>
            <a:ext cx="1656000" cy="792000"/>
          </a:xfrm>
          <a:prstGeom prst="rect">
            <a:avLst/>
          </a:prstGeom>
          <a:noFill/>
          <a:ln>
            <a:noFill/>
          </a:ln>
        </p:spPr>
        <p:txBody>
          <a:bodyPr wrap="none" lIns="0" tIns="36000" rIns="0" bIns="0" anchor="ctr">
            <a:noAutofit/>
          </a:bodyPr>
          <a:lstStyle/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Production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b="1" dirty="0">
                <a:solidFill>
                  <a:schemeClr val="accent2"/>
                </a:solidFill>
              </a:rPr>
              <a:t>Florian Pithan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57103" y="4667002"/>
            <a:ext cx="1656000" cy="792000"/>
          </a:xfrm>
          <a:prstGeom prst="rect">
            <a:avLst/>
          </a:prstGeom>
          <a:noFill/>
          <a:ln>
            <a:noFill/>
          </a:ln>
        </p:spPr>
        <p:txBody>
          <a:bodyPr wrap="none" lIns="0" tIns="36000" rIns="0" bIns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Administrative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CEO</a:t>
            </a:r>
          </a:p>
          <a:p>
            <a:pPr algn="ctr"/>
            <a:r>
              <a:rPr lang="de-DE" b="1" dirty="0" smtClean="0">
                <a:solidFill>
                  <a:schemeClr val="accent2"/>
                </a:solidFill>
              </a:rPr>
              <a:t>Stefanie </a:t>
            </a:r>
            <a:r>
              <a:rPr lang="de-DE" b="1" dirty="0">
                <a:solidFill>
                  <a:schemeClr val="accent2"/>
                </a:solidFill>
              </a:rPr>
              <a:t>Jack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2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023" y="615846"/>
            <a:ext cx="4073627" cy="489333"/>
          </a:xfrm>
        </p:spPr>
        <p:txBody>
          <a:bodyPr/>
          <a:lstStyle/>
          <a:p>
            <a:r>
              <a:rPr lang="de-DE" sz="4400" dirty="0" smtClean="0"/>
              <a:t>Das erste </a:t>
            </a:r>
            <a:r>
              <a:rPr lang="de-DE" sz="4400" dirty="0"/>
              <a:t>J</a:t>
            </a:r>
            <a:r>
              <a:rPr lang="de-DE" sz="4400" dirty="0" smtClean="0"/>
              <a:t>ahr</a:t>
            </a:r>
            <a:endParaRPr lang="de-DE" sz="4400" dirty="0"/>
          </a:p>
        </p:txBody>
      </p:sp>
      <p:sp>
        <p:nvSpPr>
          <p:cNvPr id="18" name="Pfeil nach rechts 12"/>
          <p:cNvSpPr/>
          <p:nvPr/>
        </p:nvSpPr>
        <p:spPr>
          <a:xfrm>
            <a:off x="1731829" y="6188574"/>
            <a:ext cx="7062835" cy="700644"/>
          </a:xfrm>
          <a:prstGeom prst="rightArrow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2936054" y="2148342"/>
            <a:ext cx="979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de-DE" dirty="0" smtClean="0">
                <a:solidFill>
                  <a:schemeClr val="bg1"/>
                </a:solidFill>
              </a:rPr>
              <a:t>Corporate</a:t>
            </a:r>
          </a:p>
          <a:p>
            <a:pPr lvl="1" algn="ctr"/>
            <a:r>
              <a:rPr lang="de-DE" dirty="0" smtClean="0">
                <a:solidFill>
                  <a:schemeClr val="bg1"/>
                </a:solidFill>
              </a:rPr>
              <a:t>Identity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24705" y="1705428"/>
            <a:ext cx="7310643" cy="3314702"/>
            <a:chOff x="824705" y="1410153"/>
            <a:chExt cx="7310643" cy="3314702"/>
          </a:xfrm>
        </p:grpSpPr>
        <p:sp>
          <p:nvSpPr>
            <p:cNvPr id="3" name="Rectangle 2"/>
            <p:cNvSpPr/>
            <p:nvPr/>
          </p:nvSpPr>
          <p:spPr>
            <a:xfrm>
              <a:off x="824705" y="1410155"/>
              <a:ext cx="1524000" cy="147637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r>
                <a:rPr lang="de-DE" dirty="0" smtClean="0"/>
                <a:t>Unternehmens-</a:t>
              </a:r>
              <a:endParaRPr lang="de-DE" dirty="0"/>
            </a:p>
            <a:p>
              <a:pPr lvl="1" algn="ctr"/>
              <a:r>
                <a:rPr lang="de-DE" dirty="0" err="1"/>
                <a:t>a</a:t>
              </a:r>
              <a:r>
                <a:rPr lang="de-DE" dirty="0" err="1" smtClean="0"/>
                <a:t>ufbau</a:t>
              </a:r>
              <a:r>
                <a:rPr lang="de-DE" dirty="0" smtClean="0"/>
                <a:t> + Businessplan</a:t>
              </a:r>
              <a:endParaRPr lang="de-DE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53586" y="1410154"/>
              <a:ext cx="1524000" cy="14763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r>
                <a:rPr lang="de-DE" dirty="0">
                  <a:solidFill>
                    <a:schemeClr val="bg1"/>
                  </a:solidFill>
                </a:rPr>
                <a:t>Corporate</a:t>
              </a:r>
            </a:p>
            <a:p>
              <a:pPr lvl="1" algn="ctr"/>
              <a:r>
                <a:rPr lang="de-DE" dirty="0">
                  <a:solidFill>
                    <a:schemeClr val="bg1"/>
                  </a:solidFill>
                </a:rPr>
                <a:t>Identity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82467" y="1410155"/>
              <a:ext cx="1524000" cy="14763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r>
                <a:rPr lang="de-DE" dirty="0"/>
                <a:t>Verkauf von </a:t>
              </a:r>
            </a:p>
            <a:p>
              <a:pPr lvl="1" algn="ctr"/>
              <a:r>
                <a:rPr lang="de-DE" dirty="0"/>
                <a:t>sechs </a:t>
              </a:r>
            </a:p>
            <a:p>
              <a:pPr lvl="1" algn="ctr"/>
              <a:r>
                <a:rPr lang="de-DE" dirty="0"/>
                <a:t>Detektoren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611348" y="1410153"/>
              <a:ext cx="1524000" cy="14763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r>
                <a:rPr lang="de-DE" dirty="0" smtClean="0"/>
                <a:t>Jahresabschluss</a:t>
              </a:r>
              <a:endParaRPr lang="de-DE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4705" y="3248480"/>
              <a:ext cx="1524000" cy="147637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r>
                <a:rPr lang="de-DE" dirty="0"/>
                <a:t>Klärung der</a:t>
              </a:r>
            </a:p>
            <a:p>
              <a:pPr lvl="1" algn="ctr"/>
              <a:r>
                <a:rPr lang="de-DE" dirty="0"/>
                <a:t> Rahmen</a:t>
              </a:r>
            </a:p>
            <a:p>
              <a:pPr lvl="1" algn="ctr"/>
              <a:r>
                <a:rPr lang="de-DE" dirty="0"/>
                <a:t>-bedingungen</a:t>
              </a:r>
            </a:p>
            <a:p>
              <a:pPr lvl="1" algn="ctr"/>
              <a:r>
                <a:rPr lang="de-DE" dirty="0"/>
                <a:t>mit DESY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53586" y="3248479"/>
              <a:ext cx="1524000" cy="14763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r>
                <a:rPr lang="de-DE" dirty="0"/>
                <a:t>Messe-</a:t>
              </a:r>
            </a:p>
            <a:p>
              <a:pPr lvl="1" algn="ctr"/>
              <a:r>
                <a:rPr lang="de-DE" dirty="0" err="1"/>
                <a:t>beteiligungen</a:t>
              </a:r>
              <a:endParaRPr lang="de-DE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82467" y="3248480"/>
              <a:ext cx="1524000" cy="14763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r>
                <a:rPr lang="de-DE" dirty="0"/>
                <a:t>Gehäuse-</a:t>
              </a:r>
            </a:p>
            <a:p>
              <a:pPr lvl="1" algn="ctr"/>
              <a:r>
                <a:rPr lang="de-DE" dirty="0" err="1"/>
                <a:t>entwicklung</a:t>
              </a:r>
              <a:endParaRPr lang="de-DE" dirty="0"/>
            </a:p>
            <a:p>
              <a:pPr lvl="1" algn="ctr"/>
              <a:r>
                <a:rPr lang="de-DE" dirty="0" smtClean="0"/>
                <a:t>+</a:t>
              </a:r>
            </a:p>
            <a:p>
              <a:pPr lvl="1" algn="ctr"/>
              <a:r>
                <a:rPr lang="de-DE" dirty="0" smtClean="0"/>
                <a:t>Serien-</a:t>
              </a:r>
              <a:endParaRPr lang="de-DE" dirty="0"/>
            </a:p>
            <a:p>
              <a:pPr lvl="1" algn="ctr"/>
              <a:r>
                <a:rPr lang="de-DE" dirty="0" err="1"/>
                <a:t>produktion</a:t>
              </a:r>
              <a:endParaRPr lang="de-DE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11348" y="3248478"/>
              <a:ext cx="1524000" cy="14763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ctr"/>
              <a:r>
                <a:rPr lang="de-DE" dirty="0"/>
                <a:t>Drei </a:t>
              </a:r>
            </a:p>
            <a:p>
              <a:pPr lvl="1" algn="ctr"/>
              <a:r>
                <a:rPr lang="de-DE" dirty="0"/>
                <a:t>zusätzliche </a:t>
              </a:r>
            </a:p>
            <a:p>
              <a:pPr lvl="1" algn="ctr"/>
              <a:r>
                <a:rPr lang="de-DE" dirty="0"/>
                <a:t>Angestellte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11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6153"/>
            <a:ext cx="4101266" cy="1523093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-1" y="645367"/>
            <a:ext cx="5495925" cy="1145333"/>
          </a:xfrm>
          <a:prstGeom prst="rect">
            <a:avLst/>
          </a:prstGeom>
        </p:spPr>
        <p:txBody>
          <a:bodyPr wrap="none" lIns="0" tIns="0" rIns="0" bIns="0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200" b="1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algn="ctr"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FF9900"/>
              </a:buClr>
            </a:pPr>
            <a:r>
              <a:rPr lang="de-DE" sz="5400" dirty="0" smtClean="0"/>
              <a:t>Der erste Preis!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28" b="3626"/>
          <a:stretch/>
        </p:blipFill>
        <p:spPr>
          <a:xfrm>
            <a:off x="5048250" y="1659087"/>
            <a:ext cx="4095750" cy="40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5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Benutzerdefiniert 44">
      <a:dk1>
        <a:srgbClr val="000000"/>
      </a:dk1>
      <a:lt1>
        <a:srgbClr val="FFFFFF"/>
      </a:lt1>
      <a:dk2>
        <a:srgbClr val="666666"/>
      </a:dk2>
      <a:lt2>
        <a:srgbClr val="AEC1D5"/>
      </a:lt2>
      <a:accent1>
        <a:srgbClr val="3A81BA"/>
      </a:accent1>
      <a:accent2>
        <a:srgbClr val="EBA415"/>
      </a:accent2>
      <a:accent3>
        <a:srgbClr val="D6511C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On-screen Show (16:10)</PresentationFormat>
  <Paragraphs>135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simple-light</vt:lpstr>
      <vt:lpstr>PowerPoint Presentation</vt:lpstr>
      <vt:lpstr>X-Spectrum GmbH</vt:lpstr>
      <vt:lpstr>Detektor mit Marktpotential </vt:lpstr>
      <vt:lpstr>FS-DS versus Spin off</vt:lpstr>
      <vt:lpstr>PowerPoint Presentation</vt:lpstr>
      <vt:lpstr>PowerPoint Presentation</vt:lpstr>
      <vt:lpstr>Team und Organisation</vt:lpstr>
      <vt:lpstr>Das erste Jahr</vt:lpstr>
      <vt:lpstr>PowerPoint Presentation</vt:lpstr>
      <vt:lpstr>Organisatorisches</vt:lpstr>
      <vt:lpstr>DESY</vt:lpstr>
      <vt:lpstr>Kooperation mit DESY</vt:lpstr>
      <vt:lpstr>Aller Anfang ist schwer</vt:lpstr>
      <vt:lpstr>Vision</vt:lpstr>
      <vt:lpstr>Was möchten Sie noch erfahren?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Jack, Stefanie</dc:creator>
  <cp:lastModifiedBy>jack</cp:lastModifiedBy>
  <cp:revision>179</cp:revision>
  <dcterms:modified xsi:type="dcterms:W3CDTF">2015-09-01T09:39:44Z</dcterms:modified>
</cp:coreProperties>
</file>