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306" r:id="rId3"/>
    <p:sldId id="307" r:id="rId4"/>
    <p:sldId id="305" r:id="rId5"/>
    <p:sldId id="309" r:id="rId6"/>
    <p:sldId id="304" r:id="rId7"/>
    <p:sldId id="300" r:id="rId8"/>
    <p:sldId id="310" r:id="rId9"/>
    <p:sldId id="296" r:id="rId10"/>
    <p:sldId id="289" r:id="rId11"/>
    <p:sldId id="290" r:id="rId12"/>
    <p:sldId id="291" r:id="rId13"/>
    <p:sldId id="292" r:id="rId14"/>
    <p:sldId id="314" r:id="rId15"/>
  </p:sldIdLst>
  <p:sldSz cx="9144000" cy="6858000" type="screen4x3"/>
  <p:notesSz cx="666273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E00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71" autoAdjust="0"/>
  </p:normalViewPr>
  <p:slideViewPr>
    <p:cSldViewPr>
      <p:cViewPr>
        <p:scale>
          <a:sx n="125" d="100"/>
          <a:sy n="125" d="100"/>
        </p:scale>
        <p:origin x="-11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738" y="-102"/>
      </p:cViewPr>
      <p:guideLst>
        <p:guide orient="horz" pos="3126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7913" cy="4956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3270" y="1"/>
            <a:ext cx="2887913" cy="4956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A03B2-B323-4A03-9EF7-985B8362137B}" type="datetimeFigureOut">
              <a:rPr lang="de-DE" smtClean="0"/>
              <a:t>01.09.2015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7828"/>
            <a:ext cx="2887913" cy="4972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3270" y="9427828"/>
            <a:ext cx="2887913" cy="4972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B2572-53CD-46E8-AD6C-C3E23A61D8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516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7186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4011" y="1"/>
            <a:ext cx="2887186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C3EF0-AB57-4AB6-88E6-ADC59A289519}" type="datetimeFigureOut">
              <a:rPr lang="de-DE" smtClean="0"/>
              <a:t>01.09.2015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887186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4011" y="9428584"/>
            <a:ext cx="2887186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E839-2446-4137-87AE-B268043C87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91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2014-11-06 AAC-V2.pptx</a:t>
            </a:r>
          </a:p>
          <a:p>
            <a:endParaRPr lang="de-DE" dirty="0" smtClean="0"/>
          </a:p>
          <a:p>
            <a:r>
              <a:rPr lang="de-DE" dirty="0" smtClean="0"/>
              <a:t>Alternative Startfolie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8E839-2446-4137-87AE-B268043C877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8088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8E839-2446-4137-87AE-B268043C877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02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07CD6-8E33-4FC4-8EFB-47A8F59CFFA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07CD6-8E33-4FC4-8EFB-47A8F59CFFA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07CD6-8E33-4FC4-8EFB-47A8F59CFFA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2014-11-06 AAC-V2.pptx</a:t>
            </a:r>
            <a:endParaRPr lang="en-GB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8E839-2446-4137-87AE-B268043C877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765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91" name="Notizenplatzhalt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Ausführliche</a:t>
            </a:r>
            <a:r>
              <a:rPr lang="en-GB" dirty="0" smtClean="0"/>
              <a:t> </a:t>
            </a:r>
            <a:r>
              <a:rPr lang="en-GB" dirty="0" err="1" smtClean="0"/>
              <a:t>Hintergründe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zur</a:t>
            </a:r>
            <a:r>
              <a:rPr lang="en-GB" baseline="0" dirty="0" smtClean="0"/>
              <a:t> GmbH</a:t>
            </a:r>
            <a:endParaRPr lang="en-GB" dirty="0" smtClean="0"/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AD6E4AA7-4ADC-4218-888E-E4390955AFFE}" type="slidenum">
              <a:rPr lang="en-GB" altLang="de-DE" sz="1200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GB" altLang="de-DE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59D877-DAAD-49AF-9E58-71C67D0953CF}" type="slidenum">
              <a:rPr lang="en-GB" altLang="de-DE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8E839-2446-4137-87AE-B268043C877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20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solidFill>
                <a:srgbClr val="000000"/>
              </a:solidFill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DE" sz="1600">
              <a:solidFill>
                <a:srgbClr val="000000"/>
              </a:solidFill>
            </a:endParaRPr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67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71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4247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569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231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8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000" y="1620000"/>
            <a:ext cx="8208000" cy="423311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400"/>
              </a:lnSpc>
              <a:spcBef>
                <a:spcPts val="0"/>
              </a:spcBef>
              <a:defRPr sz="1800" b="1" i="0">
                <a:solidFill>
                  <a:srgbClr val="808083"/>
                </a:solidFill>
              </a:defRPr>
            </a:lvl1pPr>
            <a:lvl2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2pPr>
            <a:lvl3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3pPr>
            <a:lvl4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4pPr>
            <a:lvl5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itel 8"/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8208000" cy="1080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ts val="4000"/>
              </a:lnSpc>
              <a:defRPr sz="3200">
                <a:solidFill>
                  <a:srgbClr val="80808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br>
              <a:rPr lang="de-DE" dirty="0" smtClean="0"/>
            </a:br>
            <a:r>
              <a:rPr lang="de-DE" dirty="0" smtClean="0"/>
              <a:t>zweizeilig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78279" y="6279036"/>
            <a:ext cx="1440000" cy="28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808083"/>
                </a:solidFill>
                <a:latin typeface="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0173C4-A5C1-6949-A967-E71B7437380F}" type="slidenum">
              <a:rPr lang="de-DE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9"/>
          </p:nvPr>
        </p:nvSpPr>
        <p:spPr>
          <a:xfrm>
            <a:off x="468000" y="5986799"/>
            <a:ext cx="5940000" cy="5976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100000"/>
              </a:lnSpc>
              <a:buNone/>
              <a:defRPr sz="1000">
                <a:solidFill>
                  <a:srgbClr val="808083"/>
                </a:solidFill>
              </a:defRPr>
            </a:lvl1pPr>
            <a:lvl2pPr marL="0" indent="0">
              <a:lnSpc>
                <a:spcPct val="100000"/>
              </a:lnSpc>
              <a:buNone/>
              <a:defRPr sz="1000"/>
            </a:lvl2pPr>
            <a:lvl3pPr marL="0" indent="0">
              <a:lnSpc>
                <a:spcPct val="100000"/>
              </a:lnSpc>
              <a:buNone/>
              <a:defRPr sz="1000"/>
            </a:lvl3pPr>
            <a:lvl4pPr marL="0" indent="0">
              <a:lnSpc>
                <a:spcPct val="100000"/>
              </a:lnSpc>
              <a:buNone/>
              <a:defRPr sz="1000"/>
            </a:lvl4pPr>
            <a:lvl5pPr marL="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5847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8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000" y="1620000"/>
            <a:ext cx="8208000" cy="423311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400"/>
              </a:lnSpc>
              <a:spcBef>
                <a:spcPts val="0"/>
              </a:spcBef>
              <a:defRPr sz="1800" b="1" i="0">
                <a:solidFill>
                  <a:srgbClr val="808083"/>
                </a:solidFill>
              </a:defRPr>
            </a:lvl1pPr>
            <a:lvl2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2pPr>
            <a:lvl3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3pPr>
            <a:lvl4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4pPr>
            <a:lvl5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itel 8"/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8208000" cy="1080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ts val="4000"/>
              </a:lnSpc>
              <a:defRPr sz="3200">
                <a:solidFill>
                  <a:srgbClr val="80808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br>
              <a:rPr lang="de-DE" dirty="0" smtClean="0"/>
            </a:br>
            <a:r>
              <a:rPr lang="de-DE" dirty="0" smtClean="0"/>
              <a:t>zweizeilig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78279" y="6279036"/>
            <a:ext cx="1440000" cy="28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808083"/>
                </a:solidFill>
                <a:latin typeface="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0173C4-A5C1-6949-A967-E71B7437380F}" type="slidenum">
              <a:rPr lang="de-DE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9"/>
          </p:nvPr>
        </p:nvSpPr>
        <p:spPr>
          <a:xfrm>
            <a:off x="468000" y="5986799"/>
            <a:ext cx="5940000" cy="5976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100000"/>
              </a:lnSpc>
              <a:buNone/>
              <a:defRPr sz="1000">
                <a:solidFill>
                  <a:srgbClr val="808083"/>
                </a:solidFill>
              </a:defRPr>
            </a:lvl1pPr>
            <a:lvl2pPr marL="0" indent="0">
              <a:lnSpc>
                <a:spcPct val="100000"/>
              </a:lnSpc>
              <a:buNone/>
              <a:defRPr sz="1000"/>
            </a:lvl2pPr>
            <a:lvl3pPr marL="0" indent="0">
              <a:lnSpc>
                <a:spcPct val="100000"/>
              </a:lnSpc>
              <a:buNone/>
              <a:defRPr sz="1000"/>
            </a:lvl3pPr>
            <a:lvl4pPr marL="0" indent="0">
              <a:lnSpc>
                <a:spcPct val="100000"/>
              </a:lnSpc>
              <a:buNone/>
              <a:defRPr sz="1000"/>
            </a:lvl4pPr>
            <a:lvl5pPr marL="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3835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de49b6c6-eadf-481b-a21a-6a5478c24d8b" descr="E5C541EA-C38D-4CB7-8112-E194EF8871C0@des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204788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134938" y="-666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de-DE" dirty="0" smtClean="0"/>
              <a:t>Mastertitelformat bearbeiten</a:t>
            </a:r>
            <a:br>
              <a:rPr lang="de-DE" dirty="0" smtClean="0"/>
            </a:br>
            <a:r>
              <a:rPr lang="de-DE" noProof="0" dirty="0" smtClean="0"/>
              <a:t>Hier steht eine Zwischenüberschrift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279949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246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de49b6c6-eadf-481b-a21a-6a5478c24d8b" descr="E5C541EA-C38D-4CB7-8112-E194EF8871C0@des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204788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134938" y="-666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de-DE" dirty="0" smtClean="0"/>
              <a:t>Mastertitelformat bearbeiten</a:t>
            </a:r>
            <a:br>
              <a:rPr lang="de-DE" dirty="0" smtClean="0"/>
            </a:br>
            <a:r>
              <a:rPr lang="de-DE" noProof="0" dirty="0" smtClean="0"/>
              <a:t>Hier steht eine Zwischenüberschrift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80615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43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1540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de49b6c6-eadf-481b-a21a-6a5478c24d8b" descr="E5C541EA-C38D-4CB7-8112-E194EF8871C0@des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204788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134938" y="-666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de-DE" dirty="0" smtClean="0"/>
              <a:t>Mastertitelformat bearbeiten</a:t>
            </a:r>
            <a:br>
              <a:rPr lang="de-DE" dirty="0" smtClean="0"/>
            </a:br>
            <a:r>
              <a:rPr lang="de-DE" noProof="0" dirty="0" smtClean="0"/>
              <a:t>Hier steht eine Zwischenüberschrift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42577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872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de49b6c6-eadf-481b-a21a-6a5478c24d8b" descr="E5C541EA-C38D-4CB7-8112-E194EF8871C0@des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204788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134938" y="-666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de-DE" dirty="0" smtClean="0"/>
              <a:t>Mastertitelformat bearbeiten</a:t>
            </a:r>
            <a:br>
              <a:rPr lang="de-DE" dirty="0" smtClean="0"/>
            </a:br>
            <a:r>
              <a:rPr lang="de-DE" noProof="0" dirty="0" smtClean="0"/>
              <a:t>Hier steht eine Zwischenüberschrift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710101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095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de49b6c6-eadf-481b-a21a-6a5478c24d8b" descr="E5C541EA-C38D-4CB7-8112-E194EF8871C0@des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204788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134938" y="-666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de-DE" dirty="0" smtClean="0"/>
              <a:t>Mastertitelformat bearbeiten</a:t>
            </a:r>
            <a:br>
              <a:rPr lang="de-DE" dirty="0" smtClean="0"/>
            </a:br>
            <a:r>
              <a:rPr lang="de-DE" noProof="0" dirty="0" smtClean="0"/>
              <a:t>Hier steht eine Zwischenüberschrift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58656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781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de49b6c6-eadf-481b-a21a-6a5478c24d8b" descr="E5C541EA-C38D-4CB7-8112-E194EF8871C0@des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204788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134938" y="-666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de-DE" dirty="0" smtClean="0"/>
              <a:t>Mastertitelformat bearbeiten</a:t>
            </a:r>
            <a:br>
              <a:rPr lang="de-DE" dirty="0" smtClean="0"/>
            </a:br>
            <a:r>
              <a:rPr lang="de-DE" noProof="0" dirty="0" smtClean="0"/>
              <a:t>Hier steht eine Zwischenüberschrift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73182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884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415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252413" y="6530975"/>
            <a:ext cx="8639175" cy="17463"/>
          </a:xfrm>
          <a:prstGeom prst="rect">
            <a:avLst/>
          </a:prstGeom>
          <a:solidFill>
            <a:srgbClr val="00A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de49b6c6-eadf-481b-a21a-6a5478c24d8b" descr="E5C541EA-C38D-4CB7-8112-E194EF8871C0@des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204788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134938" y="-666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de-DE" dirty="0" smtClean="0"/>
              <a:t>Mastertitelformat bearbeiten</a:t>
            </a:r>
            <a:br>
              <a:rPr lang="de-DE" dirty="0" smtClean="0"/>
            </a:br>
            <a:r>
              <a:rPr lang="de-DE" noProof="0" dirty="0" smtClean="0"/>
              <a:t>Hier steht eine Zwischenüberschrift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67851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4368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08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000" y="1620000"/>
            <a:ext cx="8208000" cy="423311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400"/>
              </a:lnSpc>
              <a:spcBef>
                <a:spcPts val="0"/>
              </a:spcBef>
              <a:defRPr sz="1800" b="1" i="0">
                <a:solidFill>
                  <a:srgbClr val="808083"/>
                </a:solidFill>
              </a:defRPr>
            </a:lvl1pPr>
            <a:lvl2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2pPr>
            <a:lvl3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3pPr>
            <a:lvl4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4pPr>
            <a:lvl5pPr>
              <a:lnSpc>
                <a:spcPts val="2400"/>
              </a:lnSpc>
              <a:spcBef>
                <a:spcPts val="0"/>
              </a:spcBef>
              <a:defRPr sz="1800">
                <a:solidFill>
                  <a:srgbClr val="808083"/>
                </a:solidFill>
              </a:defRPr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itel 8"/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8208000" cy="1080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ts val="4000"/>
              </a:lnSpc>
              <a:defRPr sz="3200">
                <a:solidFill>
                  <a:srgbClr val="80808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br>
              <a:rPr lang="de-DE" dirty="0" smtClean="0"/>
            </a:br>
            <a:r>
              <a:rPr lang="de-DE" dirty="0" smtClean="0"/>
              <a:t>zweizeilig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78279" y="6279036"/>
            <a:ext cx="1440000" cy="28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808083"/>
                </a:solidFill>
                <a:latin typeface="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0173C4-A5C1-6949-A967-E71B7437380F}" type="slidenum">
              <a:rPr lang="de-DE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9"/>
          </p:nvPr>
        </p:nvSpPr>
        <p:spPr>
          <a:xfrm>
            <a:off x="468000" y="5986799"/>
            <a:ext cx="5940000" cy="5976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100000"/>
              </a:lnSpc>
              <a:buNone/>
              <a:defRPr sz="1000">
                <a:solidFill>
                  <a:srgbClr val="808083"/>
                </a:solidFill>
              </a:defRPr>
            </a:lvl1pPr>
            <a:lvl2pPr marL="0" indent="0">
              <a:lnSpc>
                <a:spcPct val="100000"/>
              </a:lnSpc>
              <a:buNone/>
              <a:defRPr sz="1000"/>
            </a:lvl2pPr>
            <a:lvl3pPr marL="0" indent="0">
              <a:lnSpc>
                <a:spcPct val="100000"/>
              </a:lnSpc>
              <a:buNone/>
              <a:defRPr sz="1000"/>
            </a:lvl3pPr>
            <a:lvl4pPr marL="0" indent="0">
              <a:lnSpc>
                <a:spcPct val="100000"/>
              </a:lnSpc>
              <a:buNone/>
              <a:defRPr sz="1000"/>
            </a:lvl4pPr>
            <a:lvl5pPr marL="0" indent="0">
              <a:lnSpc>
                <a:spcPct val="100000"/>
              </a:lnSpc>
              <a:buNone/>
              <a:defRPr sz="1000"/>
            </a:lvl5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4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845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708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931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317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9622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516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764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564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56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46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2575" y="977900"/>
            <a:ext cx="4183063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2575" y="3449638"/>
            <a:ext cx="4183063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3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24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69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4144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7169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solidFill>
                <a:srgbClr val="000000"/>
              </a:solidFill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900" b="1" dirty="0" smtClean="0">
                <a:solidFill>
                  <a:srgbClr val="808080"/>
                </a:solidFill>
              </a:rPr>
              <a:t>Christian</a:t>
            </a:r>
            <a:r>
              <a:rPr lang="en-GB" sz="900" b="1" baseline="0" dirty="0" smtClean="0">
                <a:solidFill>
                  <a:srgbClr val="808080"/>
                </a:solidFill>
              </a:rPr>
              <a:t> Harringa</a:t>
            </a:r>
            <a:r>
              <a:rPr lang="en-GB" sz="900" dirty="0" smtClean="0">
                <a:solidFill>
                  <a:srgbClr val="808080"/>
                </a:solidFill>
              </a:rPr>
              <a:t>| </a:t>
            </a:r>
            <a:r>
              <a:rPr lang="en-GB" sz="900" dirty="0">
                <a:solidFill>
                  <a:srgbClr val="808080"/>
                </a:solidFill>
              </a:rPr>
              <a:t>DESY-</a:t>
            </a:r>
            <a:r>
              <a:rPr lang="en-GB" sz="900" dirty="0" err="1">
                <a:solidFill>
                  <a:srgbClr val="808080"/>
                </a:solidFill>
              </a:rPr>
              <a:t>Technologietransfer</a:t>
            </a:r>
            <a:r>
              <a:rPr lang="en-GB" sz="900" dirty="0">
                <a:solidFill>
                  <a:srgbClr val="808080"/>
                </a:solidFill>
              </a:rPr>
              <a:t> | </a:t>
            </a:r>
            <a:r>
              <a:rPr lang="en-GB" sz="900" dirty="0" smtClean="0">
                <a:solidFill>
                  <a:srgbClr val="808080"/>
                </a:solidFill>
              </a:rPr>
              <a:t>01.09.2015 </a:t>
            </a:r>
            <a:r>
              <a:rPr lang="en-GB" sz="900" dirty="0">
                <a:solidFill>
                  <a:srgbClr val="808080"/>
                </a:solidFill>
              </a:rPr>
              <a:t>|  </a:t>
            </a:r>
            <a:r>
              <a:rPr lang="en-GB" sz="900" b="1" dirty="0" smtClean="0">
                <a:solidFill>
                  <a:srgbClr val="808080"/>
                </a:solidFill>
              </a:rPr>
              <a:t>Seite </a:t>
            </a:r>
            <a:fld id="{ABA098E9-E6EE-44BF-9612-6777A6DF1330}" type="slidenum">
              <a:rPr lang="en-GB" sz="900" b="1" smtClean="0">
                <a:solidFill>
                  <a:srgbClr val="80808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sz="900" b="1" dirty="0">
              <a:solidFill>
                <a:srgbClr val="808080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1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924" r:id="rId30"/>
    <p:sldLayoutId id="2147483911" r:id="rId31"/>
    <p:sldLayoutId id="2147483833" r:id="rId32"/>
    <p:sldLayoutId id="2147483846" r:id="rId33"/>
    <p:sldLayoutId id="2147483859" r:id="rId34"/>
    <p:sldLayoutId id="2147483898" r:id="rId35"/>
    <p:sldLayoutId id="2147483820" r:id="rId36"/>
    <p:sldLayoutId id="2147483703" r:id="rId37"/>
    <p:sldLayoutId id="2147483729" r:id="rId38"/>
    <p:sldLayoutId id="2147483768" r:id="rId39"/>
    <p:sldLayoutId id="2147483807" r:id="rId4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suna-precision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class5photonics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cyclelasers.co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smtClean="0">
                <a:ea typeface="ＭＳ Ｐゴシック" pitchFamily="34" charset="-128"/>
              </a:rPr>
              <a:t>Start-</a:t>
            </a:r>
            <a:r>
              <a:rPr lang="de-DE" altLang="de-DE" dirty="0" err="1" smtClean="0">
                <a:ea typeface="ＭＳ Ｐゴシック" pitchFamily="34" charset="-128"/>
              </a:rPr>
              <a:t>up</a:t>
            </a:r>
            <a:r>
              <a:rPr lang="de-DE" altLang="de-DE" dirty="0" smtClean="0">
                <a:ea typeface="ＭＳ Ｐゴシック" pitchFamily="34" charset="-128"/>
              </a:rPr>
              <a:t> Office, Innovationszentrum &amp; aktuelle Gründungen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Innovations</a:t>
            </a:r>
            <a:r>
              <a:rPr lang="de-DE" dirty="0" smtClean="0">
                <a:cs typeface="+mj-cs"/>
              </a:rPr>
              <a:t>konzept bei DESY</a:t>
            </a:r>
            <a:endParaRPr lang="de-DE" dirty="0">
              <a:cs typeface="+mj-cs"/>
            </a:endParaRPr>
          </a:p>
        </p:txBody>
      </p:sp>
      <p:sp>
        <p:nvSpPr>
          <p:cNvPr id="5124" name="Textfeld 3"/>
          <p:cNvSpPr txBox="1">
            <a:spLocks noChangeArrowheads="1"/>
          </p:cNvSpPr>
          <p:nvPr/>
        </p:nvSpPr>
        <p:spPr bwMode="auto">
          <a:xfrm>
            <a:off x="2843808" y="5229200"/>
            <a:ext cx="4248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 smtClean="0">
                <a:solidFill>
                  <a:srgbClr val="000000"/>
                </a:solidFill>
              </a:rPr>
              <a:t>Christian Harringa, 01.09.2015</a:t>
            </a:r>
          </a:p>
        </p:txBody>
      </p:sp>
      <p:pic>
        <p:nvPicPr>
          <p:cNvPr id="5" name="Inhaltsplatzhalter 3" descr="Innovationszentrum 01-Visualisierung-1.pdf"/>
          <p:cNvPicPr>
            <a:picLocks noChangeAspect="1"/>
          </p:cNvPicPr>
          <p:nvPr/>
        </p:nvPicPr>
        <p:blipFill rotWithShape="1">
          <a:blip r:embed="rId3"/>
          <a:srcRect t="10217" b="24821"/>
          <a:stretch/>
        </p:blipFill>
        <p:spPr bwMode="auto">
          <a:xfrm>
            <a:off x="1285875" y="2179494"/>
            <a:ext cx="6245225" cy="286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3556337" y="32443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9527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x</a:t>
            </a:r>
            <a:r>
              <a:rPr lang="de-DE" dirty="0" smtClean="0"/>
              <a:t>-</a:t>
            </a:r>
            <a:r>
              <a:rPr lang="de-DE" dirty="0" err="1" smtClean="0"/>
              <a:t>spectrum</a:t>
            </a:r>
            <a:r>
              <a:rPr lang="de-DE" dirty="0" smtClean="0"/>
              <a:t> GmbH (</a:t>
            </a:r>
            <a:r>
              <a:rPr lang="de-DE" dirty="0"/>
              <a:t>Spin-off von </a:t>
            </a:r>
            <a:r>
              <a:rPr lang="de-DE" dirty="0" smtClean="0"/>
              <a:t>DESY)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>
          <a:xfrm>
            <a:off x="282575" y="1518906"/>
            <a:ext cx="8520113" cy="4792663"/>
          </a:xfrm>
        </p:spPr>
        <p:txBody>
          <a:bodyPr/>
          <a:lstStyle/>
          <a:p>
            <a:r>
              <a:rPr lang="de-DE" dirty="0"/>
              <a:t>Hochgeschwindigkeit-Röntgenkamera</a:t>
            </a:r>
          </a:p>
          <a:p>
            <a:r>
              <a:rPr lang="de-DE" dirty="0"/>
              <a:t>Kooperation mit Philips </a:t>
            </a:r>
            <a:r>
              <a:rPr lang="de-DE" dirty="0" err="1"/>
              <a:t>Healthcare</a:t>
            </a:r>
            <a:endParaRPr lang="de-DE" dirty="0"/>
          </a:p>
          <a:p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0" y="2750815"/>
            <a:ext cx="3411346" cy="259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301" y="3429000"/>
            <a:ext cx="347186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525193" cy="160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349132" y="92062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dirty="0">
                <a:solidFill>
                  <a:srgbClr val="F28E00"/>
                </a:solidFill>
              </a:rPr>
              <a:t>Gegründet im Juli </a:t>
            </a:r>
            <a:r>
              <a:rPr lang="de-DE" sz="2000" b="1" dirty="0" smtClean="0">
                <a:solidFill>
                  <a:srgbClr val="F28E00"/>
                </a:solidFill>
              </a:rPr>
              <a:t>2014</a:t>
            </a:r>
            <a:endParaRPr lang="de-DE" sz="2000" b="1" dirty="0">
              <a:solidFill>
                <a:srgbClr val="F28E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9173" y="5517232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777777"/>
                </a:solidFill>
              </a:rPr>
              <a:t>ausgezeichnet </a:t>
            </a:r>
            <a:r>
              <a:rPr lang="de-DE" dirty="0">
                <a:solidFill>
                  <a:srgbClr val="777777"/>
                </a:solidFill>
              </a:rPr>
              <a:t>mit dem diesjährigen Hamburg Innovation Award in der Kategorie </a:t>
            </a:r>
            <a:r>
              <a:rPr lang="de-DE" dirty="0" smtClean="0">
                <a:solidFill>
                  <a:srgbClr val="777777"/>
                </a:solidFill>
              </a:rPr>
              <a:t>Start</a:t>
            </a:r>
            <a:endParaRPr lang="de-DE" dirty="0">
              <a:solidFill>
                <a:srgbClr val="777777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77" y="188640"/>
            <a:ext cx="2609700" cy="93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426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Suna-</a:t>
            </a:r>
            <a:r>
              <a:rPr lang="de-DE" dirty="0" err="1" smtClean="0"/>
              <a:t>precision</a:t>
            </a:r>
            <a:r>
              <a:rPr lang="de-DE" dirty="0" smtClean="0"/>
              <a:t> GmbH (</a:t>
            </a:r>
            <a:r>
              <a:rPr lang="de-DE" dirty="0"/>
              <a:t>Spin-off von </a:t>
            </a:r>
            <a:r>
              <a:rPr lang="de-DE" dirty="0" smtClean="0"/>
              <a:t>DESY)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Eintragung im Handelsregister am  21.07.2014 </a:t>
            </a:r>
          </a:p>
          <a:p>
            <a:pPr lvl="0"/>
            <a:r>
              <a:rPr lang="de-DE" dirty="0"/>
              <a:t>Offizieller Gegenstand des Unternehmens: </a:t>
            </a:r>
          </a:p>
          <a:p>
            <a:pPr marL="444500" lvl="1" indent="0">
              <a:buNone/>
            </a:pPr>
            <a:r>
              <a:rPr lang="de-DE" dirty="0" smtClean="0"/>
              <a:t>Entwicklung</a:t>
            </a:r>
            <a:r>
              <a:rPr lang="de-DE" dirty="0"/>
              <a:t>, Herstellung, der Vertrieb und Service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von </a:t>
            </a:r>
            <a:r>
              <a:rPr lang="de-DE" dirty="0"/>
              <a:t>hochpräzisen Gerätschaften, insbesondere für Experimente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mit </a:t>
            </a:r>
            <a:r>
              <a:rPr lang="de-DE" dirty="0"/>
              <a:t>Röntgenstrahlung, sowie der dazugehörigen Software.</a:t>
            </a:r>
          </a:p>
          <a:p>
            <a:r>
              <a:rPr lang="de-DE" dirty="0" smtClean="0"/>
              <a:t>Erste Produkte:</a:t>
            </a:r>
          </a:p>
          <a:p>
            <a:pPr marL="444500" lvl="1" indent="0">
              <a:buNone/>
            </a:pPr>
            <a:r>
              <a:rPr lang="de-DE" dirty="0" smtClean="0"/>
              <a:t>Verschiedene Komponenten der </a:t>
            </a:r>
            <a:r>
              <a:rPr lang="de-DE" dirty="0"/>
              <a:t>PETRA III </a:t>
            </a:r>
            <a:r>
              <a:rPr lang="de-DE" dirty="0" err="1"/>
              <a:t>Beamline</a:t>
            </a:r>
            <a:r>
              <a:rPr lang="de-DE" dirty="0"/>
              <a:t> </a:t>
            </a:r>
            <a:r>
              <a:rPr lang="de-DE" dirty="0" smtClean="0"/>
              <a:t>P11, z. B. </a:t>
            </a:r>
            <a:r>
              <a:rPr lang="de-DE" dirty="0" err="1" smtClean="0"/>
              <a:t>Diffraktometer</a:t>
            </a:r>
            <a:r>
              <a:rPr lang="de-DE" dirty="0" smtClean="0"/>
              <a:t> </a:t>
            </a:r>
            <a:r>
              <a:rPr lang="de-DE" dirty="0"/>
              <a:t>als </a:t>
            </a:r>
            <a:r>
              <a:rPr lang="de-DE" dirty="0" smtClean="0"/>
              <a:t>Gesamtsystem </a:t>
            </a:r>
            <a:r>
              <a:rPr lang="de-DE" dirty="0"/>
              <a:t>sowie Probenwechsler, Röntgenmikroskop und verschiedene mechanische </a:t>
            </a:r>
            <a:r>
              <a:rPr lang="de-DE" dirty="0" smtClean="0"/>
              <a:t>Bauteile</a:t>
            </a:r>
          </a:p>
          <a:p>
            <a:pPr lvl="0"/>
            <a:r>
              <a:rPr lang="de-DE" dirty="0"/>
              <a:t>Geschäftsführer: </a:t>
            </a:r>
            <a:r>
              <a:rPr lang="de-DE" dirty="0" smtClean="0"/>
              <a:t>Dr</a:t>
            </a:r>
            <a:r>
              <a:rPr lang="de-DE" dirty="0"/>
              <a:t>. Alke </a:t>
            </a:r>
            <a:r>
              <a:rPr lang="de-DE" dirty="0" smtClean="0"/>
              <a:t>Meents und </a:t>
            </a:r>
            <a:r>
              <a:rPr lang="de-DE" dirty="0"/>
              <a:t>Nicolas Stübe</a:t>
            </a:r>
          </a:p>
          <a:p>
            <a:pPr lvl="0"/>
            <a:r>
              <a:rPr lang="de-DE" dirty="0"/>
              <a:t>HE </a:t>
            </a:r>
            <a:r>
              <a:rPr lang="de-DE" dirty="0" smtClean="0"/>
              <a:t>Förderung: </a:t>
            </a:r>
          </a:p>
          <a:p>
            <a:pPr lvl="1"/>
            <a:r>
              <a:rPr lang="de-DE" dirty="0"/>
              <a:t>DESY erhält zum Aufbau der Firma den Helmholtz Enterprise Fond </a:t>
            </a:r>
            <a:r>
              <a:rPr lang="de-DE" dirty="0" smtClean="0"/>
              <a:t>(HE-2015-3) Fördersumme: 100.000 </a:t>
            </a:r>
            <a:r>
              <a:rPr lang="de-DE" dirty="0"/>
              <a:t>€, </a:t>
            </a:r>
            <a:r>
              <a:rPr lang="de-DE" dirty="0" smtClean="0"/>
              <a:t>Projektlaufzeit: 01.08.2015 bis 31.07.2016</a:t>
            </a:r>
            <a:endParaRPr lang="de-DE" dirty="0"/>
          </a:p>
          <a:p>
            <a:pPr marL="0" indent="0">
              <a:buNone/>
            </a:pPr>
            <a:r>
              <a:rPr lang="de-DE" dirty="0">
                <a:hlinkClick r:id="rId2"/>
              </a:rPr>
              <a:t>http://www.suna-precision.com</a:t>
            </a:r>
            <a:r>
              <a:rPr lang="de-DE" dirty="0" smtClean="0">
                <a:hlinkClick r:id="rId2"/>
              </a:rPr>
              <a:t>/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6262487" y="995261"/>
            <a:ext cx="2797082" cy="12556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742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Class 5 </a:t>
            </a:r>
            <a:r>
              <a:rPr lang="de-DE" dirty="0" err="1" smtClean="0"/>
              <a:t>Photonics</a:t>
            </a:r>
            <a:r>
              <a:rPr lang="de-DE" dirty="0" smtClean="0"/>
              <a:t> GmbH (Spin-off von DESY + GSI/HZJ)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Eintragung im Handelsregister am  18.12.2014 </a:t>
            </a:r>
          </a:p>
          <a:p>
            <a:pPr lvl="0"/>
            <a:r>
              <a:rPr lang="de-DE" dirty="0"/>
              <a:t>Offizieller Gegenstand des Unternehmens: </a:t>
            </a:r>
          </a:p>
          <a:p>
            <a:pPr marL="444500" lvl="1" indent="0">
              <a:buNone/>
            </a:pPr>
            <a:r>
              <a:rPr lang="de-DE" dirty="0" smtClean="0"/>
              <a:t>Planung</a:t>
            </a:r>
            <a:r>
              <a:rPr lang="de-DE" dirty="0"/>
              <a:t>, Entwicklung und der Vertrieb </a:t>
            </a:r>
            <a:r>
              <a:rPr lang="de-DE" dirty="0" smtClean="0"/>
              <a:t>von </a:t>
            </a:r>
            <a:br>
              <a:rPr lang="de-DE" dirty="0" smtClean="0"/>
            </a:br>
            <a:r>
              <a:rPr lang="de-DE" dirty="0" smtClean="0"/>
              <a:t>Lasertechnik</a:t>
            </a:r>
            <a:r>
              <a:rPr lang="de-DE" dirty="0"/>
              <a:t>, einschließlich optischer,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mechanischer</a:t>
            </a:r>
            <a:r>
              <a:rPr lang="de-DE" dirty="0"/>
              <a:t>, elektronischer und </a:t>
            </a:r>
            <a:r>
              <a:rPr lang="de-DE" dirty="0" smtClean="0"/>
              <a:t>IT Komponenten</a:t>
            </a:r>
            <a:r>
              <a:rPr lang="de-DE" dirty="0"/>
              <a:t>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sowie </a:t>
            </a:r>
            <a:r>
              <a:rPr lang="de-DE" dirty="0"/>
              <a:t>das Angebot </a:t>
            </a:r>
            <a:r>
              <a:rPr lang="de-DE" dirty="0" smtClean="0"/>
              <a:t>von Beratungsdienstleistungen </a:t>
            </a:r>
            <a:br>
              <a:rPr lang="de-DE" dirty="0" smtClean="0"/>
            </a:br>
            <a:r>
              <a:rPr lang="de-DE" dirty="0" smtClean="0"/>
              <a:t>im </a:t>
            </a:r>
            <a:r>
              <a:rPr lang="de-DE" dirty="0"/>
              <a:t>Bereich </a:t>
            </a:r>
            <a:r>
              <a:rPr lang="de-DE" dirty="0" smtClean="0"/>
              <a:t>Lasertechnologie </a:t>
            </a:r>
            <a:r>
              <a:rPr lang="de-DE" dirty="0"/>
              <a:t>und Optik. </a:t>
            </a:r>
          </a:p>
          <a:p>
            <a:r>
              <a:rPr lang="de-DE" dirty="0" smtClean="0"/>
              <a:t>Erstes Produkt: White </a:t>
            </a:r>
            <a:r>
              <a:rPr lang="de-DE" dirty="0" err="1"/>
              <a:t>Dwarf</a:t>
            </a:r>
            <a:r>
              <a:rPr lang="de-DE" dirty="0"/>
              <a:t> </a:t>
            </a:r>
          </a:p>
          <a:p>
            <a:pPr marL="444500" lvl="1" indent="0">
              <a:buNone/>
            </a:pPr>
            <a:r>
              <a:rPr lang="de-DE" dirty="0" smtClean="0"/>
              <a:t>ein OPCPA-Laserverstärker mit </a:t>
            </a:r>
            <a:r>
              <a:rPr lang="de-DE" dirty="0"/>
              <a:t>kurzer Pulsdauer </a:t>
            </a:r>
            <a:r>
              <a:rPr lang="de-DE" dirty="0" smtClean="0"/>
              <a:t>und </a:t>
            </a:r>
            <a:r>
              <a:rPr lang="de-DE" dirty="0"/>
              <a:t>hoher </a:t>
            </a:r>
            <a:r>
              <a:rPr lang="de-DE" dirty="0" smtClean="0"/>
              <a:t>Durchschnittsleistung</a:t>
            </a:r>
          </a:p>
          <a:p>
            <a:pPr lvl="0"/>
            <a:r>
              <a:rPr lang="de-DE" dirty="0"/>
              <a:t>Geschäftsführer: </a:t>
            </a:r>
            <a:r>
              <a:rPr lang="de-DE" dirty="0" smtClean="0"/>
              <a:t>Dr</a:t>
            </a:r>
            <a:r>
              <a:rPr lang="de-DE" dirty="0"/>
              <a:t>. Robert Riedel </a:t>
            </a:r>
            <a:r>
              <a:rPr lang="de-DE" dirty="0" smtClean="0"/>
              <a:t>und Dr</a:t>
            </a:r>
            <a:r>
              <a:rPr lang="de-DE" dirty="0"/>
              <a:t>. Michael Schulz </a:t>
            </a:r>
            <a:endParaRPr lang="de-DE" dirty="0" smtClean="0"/>
          </a:p>
          <a:p>
            <a:pPr lvl="0"/>
            <a:r>
              <a:rPr lang="de-DE" dirty="0" smtClean="0"/>
              <a:t>HE </a:t>
            </a:r>
            <a:r>
              <a:rPr lang="de-DE" dirty="0"/>
              <a:t>Förderung: </a:t>
            </a:r>
            <a:endParaRPr lang="de-DE" dirty="0" smtClean="0"/>
          </a:p>
          <a:p>
            <a:pPr lvl="1"/>
            <a:r>
              <a:rPr lang="de-DE" dirty="0"/>
              <a:t>DESY erhält zum Aufbau der Firma den Helmholtz Enterprise Fond (</a:t>
            </a:r>
            <a:r>
              <a:rPr lang="de-DE" dirty="0" smtClean="0"/>
              <a:t>HE-2014-2) </a:t>
            </a:r>
            <a:r>
              <a:rPr lang="de-DE" dirty="0"/>
              <a:t>Fördersumme: </a:t>
            </a:r>
            <a:r>
              <a:rPr lang="de-DE" dirty="0" smtClean="0"/>
              <a:t>130.000 </a:t>
            </a:r>
            <a:r>
              <a:rPr lang="de-DE" dirty="0"/>
              <a:t>€, Projektlaufzeit: </a:t>
            </a:r>
            <a:r>
              <a:rPr lang="de-DE" dirty="0" smtClean="0"/>
              <a:t>01.08.2014 </a:t>
            </a:r>
            <a:r>
              <a:rPr lang="de-DE" dirty="0"/>
              <a:t>bis </a:t>
            </a:r>
            <a:r>
              <a:rPr lang="de-DE" dirty="0" smtClean="0"/>
              <a:t>30.09.2015</a:t>
            </a:r>
            <a:endParaRPr lang="de-DE" dirty="0"/>
          </a:p>
          <a:p>
            <a:r>
              <a:rPr lang="de-DE" dirty="0" smtClean="0"/>
              <a:t>Gewinn </a:t>
            </a:r>
            <a:r>
              <a:rPr lang="de-DE" dirty="0"/>
              <a:t>des </a:t>
            </a:r>
            <a:r>
              <a:rPr lang="de-DE" dirty="0" smtClean="0"/>
              <a:t>Preises </a:t>
            </a:r>
            <a:r>
              <a:rPr lang="de-DE" dirty="0" err="1" smtClean="0"/>
              <a:t>OptecNet</a:t>
            </a:r>
            <a:r>
              <a:rPr lang="de-DE" dirty="0" smtClean="0"/>
              <a:t> </a:t>
            </a:r>
            <a:r>
              <a:rPr lang="de-DE" dirty="0"/>
              <a:t>Start-up </a:t>
            </a:r>
            <a:r>
              <a:rPr lang="de-DE" dirty="0" smtClean="0"/>
              <a:t>Challenge in </a:t>
            </a:r>
            <a:r>
              <a:rPr lang="de-DE" dirty="0"/>
              <a:t>2014</a:t>
            </a:r>
            <a:endParaRPr lang="de-DE" dirty="0" smtClean="0"/>
          </a:p>
          <a:p>
            <a:pPr marL="0" indent="0">
              <a:buNone/>
            </a:pPr>
            <a:r>
              <a:rPr lang="de-DE" u="sng" dirty="0" smtClean="0">
                <a:hlinkClick r:id="rId2"/>
              </a:rPr>
              <a:t>http</a:t>
            </a:r>
            <a:r>
              <a:rPr lang="de-DE" u="sng" dirty="0">
                <a:hlinkClick r:id="rId2"/>
              </a:rPr>
              <a:t>://www.class5photonics.com/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70" y="1412776"/>
            <a:ext cx="3125532" cy="20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77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Cycle GmbH (Spin-off </a:t>
            </a:r>
            <a:r>
              <a:rPr lang="de-DE" dirty="0"/>
              <a:t>von </a:t>
            </a:r>
            <a:r>
              <a:rPr lang="de-DE" dirty="0" smtClean="0"/>
              <a:t>DESY)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Eintragung im Handelsregister am 20.03.2015</a:t>
            </a:r>
          </a:p>
          <a:p>
            <a:pPr lvl="0"/>
            <a:r>
              <a:rPr lang="de-DE" dirty="0"/>
              <a:t>Offizieller Gegenstand des Unternehmens: </a:t>
            </a:r>
          </a:p>
          <a:p>
            <a:pPr marL="444500" lvl="1" indent="0">
              <a:buNone/>
            </a:pPr>
            <a:r>
              <a:rPr lang="de-DE" dirty="0" smtClean="0"/>
              <a:t>Entwicklung</a:t>
            </a:r>
            <a:r>
              <a:rPr lang="de-DE" dirty="0"/>
              <a:t>, Produktion und Vermarktung von Messtechnik und Laser-basierten Systemen und Zubehör</a:t>
            </a:r>
          </a:p>
          <a:p>
            <a:r>
              <a:rPr lang="de-DE" dirty="0" smtClean="0"/>
              <a:t>Erste Produkte: </a:t>
            </a:r>
          </a:p>
          <a:p>
            <a:pPr marL="444500" lvl="1" indent="0">
              <a:buNone/>
            </a:pPr>
            <a:r>
              <a:rPr lang="de-DE" dirty="0" smtClean="0"/>
              <a:t>gepulste Hochenergielaser, </a:t>
            </a:r>
            <a:r>
              <a:rPr lang="de-DE" dirty="0"/>
              <a:t>Synchronisationsprodukte sowie </a:t>
            </a:r>
            <a:r>
              <a:rPr lang="de-DE" dirty="0" smtClean="0"/>
              <a:t>Ultrakurzpuls-Laser</a:t>
            </a:r>
          </a:p>
          <a:p>
            <a:pPr lvl="0"/>
            <a:r>
              <a:rPr lang="de-DE" dirty="0"/>
              <a:t>Geschäftsführer: </a:t>
            </a:r>
            <a:r>
              <a:rPr lang="de-DE" dirty="0" smtClean="0"/>
              <a:t>Dr</a:t>
            </a:r>
            <a:r>
              <a:rPr lang="de-DE" dirty="0"/>
              <a:t>. Damian Barre </a:t>
            </a:r>
            <a:endParaRPr lang="de-DE" dirty="0" smtClean="0"/>
          </a:p>
          <a:p>
            <a:pPr lvl="0"/>
            <a:r>
              <a:rPr lang="de-DE" dirty="0"/>
              <a:t>HE-Förderung: </a:t>
            </a:r>
          </a:p>
          <a:p>
            <a:pPr marL="444500" lvl="1" indent="0">
              <a:buNone/>
            </a:pPr>
            <a:r>
              <a:rPr lang="de-DE" dirty="0"/>
              <a:t>DESY erhält zum Aufbau der Firma den Helmholtz Enterprise Fond (</a:t>
            </a:r>
            <a:r>
              <a:rPr lang="de-DE" dirty="0" smtClean="0"/>
              <a:t>HE-2015-1</a:t>
            </a:r>
            <a:r>
              <a:rPr lang="de-DE" dirty="0"/>
              <a:t>), Fördersumme: </a:t>
            </a:r>
            <a:r>
              <a:rPr lang="de-DE" dirty="0" smtClean="0"/>
              <a:t>130.000 €, </a:t>
            </a:r>
            <a:r>
              <a:rPr lang="de-DE" dirty="0"/>
              <a:t>Projektlaufzeit: </a:t>
            </a:r>
            <a:r>
              <a:rPr lang="de-DE" dirty="0" smtClean="0"/>
              <a:t>01.08.2015 </a:t>
            </a:r>
            <a:r>
              <a:rPr lang="de-DE" dirty="0"/>
              <a:t>bis </a:t>
            </a:r>
            <a:r>
              <a:rPr lang="de-DE" dirty="0" smtClean="0"/>
              <a:t>31.07.2016</a:t>
            </a:r>
          </a:p>
          <a:p>
            <a:pPr marL="444500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://www.cyclelasers.com</a:t>
            </a:r>
            <a:r>
              <a:rPr lang="de-DE" dirty="0" smtClean="0">
                <a:hlinkClick r:id="rId2"/>
              </a:rPr>
              <a:t>/</a:t>
            </a:r>
            <a:r>
              <a:rPr lang="de-DE" dirty="0" smtClean="0"/>
              <a:t> </a:t>
            </a:r>
          </a:p>
          <a:p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6669979" y="366195"/>
            <a:ext cx="2220762" cy="88086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201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Industrieboard</a:t>
            </a:r>
            <a:r>
              <a:rPr lang="de-DE" sz="3000" dirty="0">
                <a:solidFill>
                  <a:srgbClr val="F28E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1072900"/>
            <a:ext cx="8520113" cy="5185396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>
                <a:solidFill>
                  <a:srgbClr val="9C9E9F"/>
                </a:solidFill>
              </a:rPr>
              <a:t>Hat jetzt einen Namen: </a:t>
            </a:r>
          </a:p>
          <a:p>
            <a:pPr marL="0" indent="0" algn="ctr">
              <a:buNone/>
            </a:pPr>
            <a:r>
              <a:rPr lang="de-DE" b="1" dirty="0" smtClean="0">
                <a:solidFill>
                  <a:srgbClr val="00A5EB"/>
                </a:solidFill>
              </a:rPr>
              <a:t>Innovation </a:t>
            </a:r>
            <a:r>
              <a:rPr lang="de-DE" b="1" dirty="0" err="1" smtClean="0">
                <a:solidFill>
                  <a:srgbClr val="00A5EB"/>
                </a:solidFill>
              </a:rPr>
              <a:t>Strategy</a:t>
            </a:r>
            <a:r>
              <a:rPr lang="de-DE" b="1" dirty="0" smtClean="0">
                <a:solidFill>
                  <a:srgbClr val="00A5EB"/>
                </a:solidFill>
              </a:rPr>
              <a:t> Council</a:t>
            </a:r>
          </a:p>
          <a:p>
            <a:r>
              <a:rPr lang="de-DE" dirty="0" smtClean="0"/>
              <a:t>ISC als Analogon </a:t>
            </a:r>
            <a:r>
              <a:rPr lang="de-DE" dirty="0"/>
              <a:t>zu AAC, MAC, PSC, PAC</a:t>
            </a:r>
          </a:p>
          <a:p>
            <a:r>
              <a:rPr lang="de-DE" dirty="0" smtClean="0"/>
              <a:t>Ziele</a:t>
            </a:r>
          </a:p>
          <a:p>
            <a:pPr lvl="1"/>
            <a:r>
              <a:rPr lang="de-DE" dirty="0" smtClean="0"/>
              <a:t>Ein effizientes Gremium</a:t>
            </a:r>
          </a:p>
          <a:p>
            <a:pPr lvl="1"/>
            <a:r>
              <a:rPr lang="de-DE" dirty="0" smtClean="0"/>
              <a:t>Beratung und Austausch</a:t>
            </a:r>
          </a:p>
          <a:p>
            <a:r>
              <a:rPr lang="de-DE" dirty="0" smtClean="0"/>
              <a:t>Motivation</a:t>
            </a:r>
          </a:p>
          <a:p>
            <a:pPr lvl="1"/>
            <a:r>
              <a:rPr lang="de-DE" dirty="0" smtClean="0"/>
              <a:t>Mutual </a:t>
            </a:r>
            <a:r>
              <a:rPr lang="de-DE" dirty="0" err="1"/>
              <a:t>Benefits</a:t>
            </a:r>
            <a:r>
              <a:rPr lang="de-DE" dirty="0"/>
              <a:t>: frühzeitiges Wissen über Trends der Zukunft</a:t>
            </a:r>
          </a:p>
          <a:p>
            <a:pPr lvl="1"/>
            <a:r>
              <a:rPr lang="de-DE" dirty="0"/>
              <a:t>Konsultation bei strategischen Entscheidungen</a:t>
            </a:r>
          </a:p>
          <a:p>
            <a:pPr lvl="1"/>
            <a:r>
              <a:rPr lang="de-DE" dirty="0"/>
              <a:t>Nachwuchsförderung</a:t>
            </a:r>
          </a:p>
          <a:p>
            <a:r>
              <a:rPr lang="de-DE" dirty="0" smtClean="0"/>
              <a:t>Unterstützung u.a. von Siemens und Philips</a:t>
            </a:r>
          </a:p>
          <a:p>
            <a:pPr marL="0" indent="0" algn="ctr">
              <a:buNone/>
            </a:pPr>
            <a:r>
              <a:rPr lang="de-DE" b="1" dirty="0" smtClean="0">
                <a:solidFill>
                  <a:srgbClr val="F28E00"/>
                </a:solidFill>
              </a:rPr>
              <a:t>Marktplatz Wirtschaft-Wissenschaft</a:t>
            </a:r>
            <a:endParaRPr lang="de-DE" b="1" dirty="0">
              <a:solidFill>
                <a:srgbClr val="F28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2013: Aktualisierung Ausgründungsleitlinie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977900"/>
            <a:ext cx="8537897" cy="5187404"/>
          </a:xfrm>
        </p:spPr>
        <p:txBody>
          <a:bodyPr/>
          <a:lstStyle/>
          <a:p>
            <a:r>
              <a:rPr lang="de-DE" dirty="0" smtClean="0"/>
              <a:t>Aktualisierung Beratungs- und Schulungsleistungen </a:t>
            </a:r>
            <a:endParaRPr lang="de-DE" dirty="0" smtClean="0"/>
          </a:p>
          <a:p>
            <a:r>
              <a:rPr lang="de-DE" dirty="0" smtClean="0"/>
              <a:t>Individualisierung Infrastrukturleistungen </a:t>
            </a:r>
          </a:p>
          <a:p>
            <a:r>
              <a:rPr lang="de-DE" dirty="0" smtClean="0"/>
              <a:t>Unterstützung </a:t>
            </a:r>
            <a:r>
              <a:rPr lang="de-DE" dirty="0" smtClean="0"/>
              <a:t>in </a:t>
            </a:r>
            <a:r>
              <a:rPr lang="de-DE" dirty="0" smtClean="0"/>
              <a:t>Ausgründungsvorbereitung</a:t>
            </a:r>
            <a:endParaRPr lang="de-DE" dirty="0"/>
          </a:p>
          <a:p>
            <a:r>
              <a:rPr lang="de-DE" dirty="0" smtClean="0"/>
              <a:t>Neustrukturierung der personellen Leistung</a:t>
            </a:r>
          </a:p>
          <a:p>
            <a:r>
              <a:rPr lang="de-DE" dirty="0" smtClean="0"/>
              <a:t>Meistbegünstigungsprinzip für den Unternehmensgründer </a:t>
            </a:r>
            <a:endParaRPr lang="de-DE" dirty="0" smtClean="0"/>
          </a:p>
          <a:p>
            <a:pPr lvl="0"/>
            <a:r>
              <a:rPr lang="de-DE" dirty="0" smtClean="0"/>
              <a:t>Nutzung </a:t>
            </a:r>
            <a:r>
              <a:rPr lang="de-DE" dirty="0"/>
              <a:t>der Marke „DESY“ </a:t>
            </a:r>
            <a:r>
              <a:rPr lang="de-DE" dirty="0" smtClean="0"/>
              <a:t> für Kommunikation der Ausgründer</a:t>
            </a:r>
            <a:endParaRPr lang="de-DE" dirty="0"/>
          </a:p>
          <a:p>
            <a:pPr lvl="0"/>
            <a:r>
              <a:rPr lang="de-DE" dirty="0" smtClean="0"/>
              <a:t>Aufnahme </a:t>
            </a:r>
            <a:r>
              <a:rPr lang="de-DE" dirty="0"/>
              <a:t>der Notwendigkeit von wirtschaftlichen sowie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Management-Kompetenzen </a:t>
            </a:r>
            <a:r>
              <a:rPr lang="de-DE" dirty="0"/>
              <a:t>des </a:t>
            </a:r>
            <a:r>
              <a:rPr lang="de-DE" dirty="0" smtClean="0"/>
              <a:t>Ausgründers</a:t>
            </a:r>
            <a:endParaRPr lang="de-DE" dirty="0"/>
          </a:p>
          <a:p>
            <a:pPr lvl="0"/>
            <a:r>
              <a:rPr lang="de-DE" dirty="0" smtClean="0"/>
              <a:t>Forderung der vertraglichen </a:t>
            </a:r>
            <a:r>
              <a:rPr lang="de-DE" dirty="0"/>
              <a:t>Vereinbarung zwischen DESY und dem ausgegründeten Unternehmen </a:t>
            </a:r>
            <a:r>
              <a:rPr lang="de-DE" dirty="0" smtClean="0"/>
              <a:t>zur Trennung </a:t>
            </a:r>
            <a:r>
              <a:rPr lang="de-DE" dirty="0"/>
              <a:t>der </a:t>
            </a:r>
            <a:r>
              <a:rPr lang="de-DE" dirty="0" smtClean="0"/>
              <a:t>Geschäftstätigkeiten</a:t>
            </a:r>
            <a:endParaRPr lang="de-DE" dirty="0"/>
          </a:p>
          <a:p>
            <a:endParaRPr lang="de-DE" dirty="0"/>
          </a:p>
          <a:p>
            <a:pPr lvl="0"/>
            <a:endParaRPr lang="de-DE" dirty="0" smtClean="0"/>
          </a:p>
          <a:p>
            <a:pPr lvl="0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81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FFFF"/>
                </a:solidFill>
              </a:rPr>
              <a:t>DESY Start-up Office – Ausgründerbetreuung seit 2013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2564904"/>
            <a:ext cx="8520113" cy="3675236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 smtClean="0"/>
              <a:t>Ziele</a:t>
            </a:r>
          </a:p>
          <a:p>
            <a:pPr marL="285750" indent="-285750">
              <a:spcAft>
                <a:spcPts val="600"/>
              </a:spcAft>
            </a:pPr>
            <a:r>
              <a:rPr lang="de-DE" altLang="de-DE" sz="1600" dirty="0">
                <a:solidFill>
                  <a:srgbClr val="000000"/>
                </a:solidFill>
                <a:cs typeface="Arial" charset="0"/>
              </a:rPr>
              <a:t>Beratung und Schulung potenzieller Gründer</a:t>
            </a:r>
          </a:p>
          <a:p>
            <a:pPr marL="285750" indent="-285750">
              <a:spcAft>
                <a:spcPts val="600"/>
              </a:spcAft>
            </a:pPr>
            <a:r>
              <a:rPr lang="de-DE" altLang="de-DE" sz="1600" dirty="0">
                <a:cs typeface="Arial" charset="0"/>
              </a:rPr>
              <a:t>Organisation von benötigten Services und Hilfe bei der Suche nach externen Dienstleistern</a:t>
            </a:r>
          </a:p>
          <a:p>
            <a:pPr marL="285750" indent="-285750">
              <a:spcAft>
                <a:spcPts val="600"/>
              </a:spcAft>
            </a:pPr>
            <a:r>
              <a:rPr lang="de-DE" altLang="de-DE" sz="1600" dirty="0">
                <a:solidFill>
                  <a:srgbClr val="000000"/>
                </a:solidFill>
                <a:cs typeface="Arial" charset="0"/>
              </a:rPr>
              <a:t>Durchführung von Marktanalysen in Zusammenarbeit mit externen Partnern</a:t>
            </a:r>
          </a:p>
          <a:p>
            <a:pPr marL="285750" indent="-285750">
              <a:spcAft>
                <a:spcPts val="600"/>
              </a:spcAft>
            </a:pPr>
            <a:r>
              <a:rPr lang="de-DE" altLang="de-DE" sz="1600" dirty="0">
                <a:cs typeface="Arial" charset="0"/>
              </a:rPr>
              <a:t>Vorbereitung der Inbetriebnahme des </a:t>
            </a:r>
            <a:r>
              <a:rPr lang="de-DE" altLang="de-DE" sz="1600" dirty="0" smtClean="0">
                <a:cs typeface="Arial" charset="0"/>
              </a:rPr>
              <a:t>Innovationszentrums</a:t>
            </a:r>
          </a:p>
          <a:p>
            <a:pPr marL="285750" indent="-285750">
              <a:spcAft>
                <a:spcPts val="600"/>
              </a:spcAft>
            </a:pPr>
            <a:endParaRPr lang="de-DE" sz="14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de-DE" sz="1800" dirty="0" smtClean="0">
                <a:solidFill>
                  <a:srgbClr val="000000"/>
                </a:solidFill>
              </a:rPr>
              <a:t>Rahmenbedingungen</a:t>
            </a:r>
            <a:endParaRPr lang="de-DE" sz="18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</a:pPr>
            <a:r>
              <a:rPr lang="de-DE" altLang="de-DE" sz="1600" dirty="0">
                <a:cs typeface="Arial" charset="0"/>
              </a:rPr>
              <a:t>Organisation von Büro- und Laborflächen für Gründer auf dem </a:t>
            </a:r>
            <a:r>
              <a:rPr lang="de-DE" altLang="de-DE" sz="1600" dirty="0" smtClean="0">
                <a:cs typeface="Arial" charset="0"/>
              </a:rPr>
              <a:t>DESY-Campus</a:t>
            </a:r>
            <a:endParaRPr lang="de-DE" altLang="de-DE" sz="1600" dirty="0">
              <a:cs typeface="Arial" charset="0"/>
            </a:endParaRPr>
          </a:p>
          <a:p>
            <a:pPr marL="285750" indent="-285750">
              <a:spcAft>
                <a:spcPts val="600"/>
              </a:spcAft>
            </a:pPr>
            <a:r>
              <a:rPr lang="de-DE" altLang="de-DE" sz="1600" dirty="0">
                <a:solidFill>
                  <a:srgbClr val="000000"/>
                </a:solidFill>
                <a:cs typeface="Arial" charset="0"/>
              </a:rPr>
              <a:t>Vernetzung der Gründer innerhalb DESYs sowie ggf. innerhalb der Helmholtz-Gemeinschaft (regional und überregional)</a:t>
            </a:r>
          </a:p>
        </p:txBody>
      </p:sp>
      <p:pic>
        <p:nvPicPr>
          <p:cNvPr id="4" name="Inhaltsplatzhalt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0" b="-56"/>
          <a:stretch>
            <a:fillRect/>
          </a:stretch>
        </p:blipFill>
        <p:spPr bwMode="auto">
          <a:xfrm>
            <a:off x="583084" y="872856"/>
            <a:ext cx="1880512" cy="126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6" descr="Forschung_c-mo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69" y="872856"/>
            <a:ext cx="1900277" cy="126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8" descr="Laser_jameek-photocas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19" y="872856"/>
            <a:ext cx="1890729" cy="126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9" descr="Sitzung_starfotograf_istoc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020" y="872856"/>
            <a:ext cx="1897360" cy="126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9"/>
          <p:cNvSpPr txBox="1">
            <a:spLocks noChangeArrowheads="1"/>
          </p:cNvSpPr>
          <p:nvPr/>
        </p:nvSpPr>
        <p:spPr bwMode="auto">
          <a:xfrm>
            <a:off x="4624715" y="2216968"/>
            <a:ext cx="2052637" cy="46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cs typeface="Arial" charset="0"/>
              </a:rPr>
              <a:t>Laser Technologies</a:t>
            </a:r>
          </a:p>
        </p:txBody>
      </p:sp>
      <p:sp>
        <p:nvSpPr>
          <p:cNvPr id="9" name="Textfeld 20"/>
          <p:cNvSpPr txBox="1">
            <a:spLocks noChangeArrowheads="1"/>
          </p:cNvSpPr>
          <p:nvPr/>
        </p:nvSpPr>
        <p:spPr bwMode="auto">
          <a:xfrm>
            <a:off x="2570490" y="2216968"/>
            <a:ext cx="2054225" cy="46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cs typeface="Arial" charset="0"/>
              </a:rPr>
              <a:t>Nano Technology</a:t>
            </a:r>
          </a:p>
        </p:txBody>
      </p:sp>
      <p:sp>
        <p:nvSpPr>
          <p:cNvPr id="10" name="Textfeld 21"/>
          <p:cNvSpPr txBox="1">
            <a:spLocks noChangeArrowheads="1"/>
          </p:cNvSpPr>
          <p:nvPr/>
        </p:nvSpPr>
        <p:spPr bwMode="auto">
          <a:xfrm>
            <a:off x="467544" y="2216968"/>
            <a:ext cx="2071687" cy="46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cs typeface="Arial" charset="0"/>
              </a:rPr>
              <a:t>Life </a:t>
            </a:r>
            <a:r>
              <a:rPr lang="de-DE" altLang="de-DE" sz="1200" dirty="0" err="1">
                <a:solidFill>
                  <a:srgbClr val="000000"/>
                </a:solidFill>
                <a:cs typeface="Arial" charset="0"/>
              </a:rPr>
              <a:t>Sciences</a:t>
            </a:r>
            <a:r>
              <a:rPr lang="de-DE" altLang="de-DE" sz="1200" dirty="0">
                <a:solidFill>
                  <a:srgbClr val="000000"/>
                </a:solidFill>
                <a:cs typeface="Arial" charset="0"/>
              </a:rPr>
              <a:t>/ Medical Engineering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de-DE" sz="1200" dirty="0">
              <a:solidFill>
                <a:srgbClr val="808083"/>
              </a:solidFill>
              <a:cs typeface="Arial" charset="0"/>
            </a:endParaRPr>
          </a:p>
        </p:txBody>
      </p:sp>
      <p:sp>
        <p:nvSpPr>
          <p:cNvPr id="11" name="Textfeld 22"/>
          <p:cNvSpPr txBox="1">
            <a:spLocks noChangeArrowheads="1"/>
          </p:cNvSpPr>
          <p:nvPr/>
        </p:nvSpPr>
        <p:spPr bwMode="auto">
          <a:xfrm>
            <a:off x="6631975" y="2216968"/>
            <a:ext cx="2054225" cy="46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cs typeface="Arial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57963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 smtClean="0">
                <a:solidFill>
                  <a:srgbClr val="FFFFFF"/>
                </a:solidFill>
              </a:rPr>
              <a:t>Innovationszentrum: </a:t>
            </a:r>
            <a:r>
              <a:rPr lang="de-DE" sz="2200" dirty="0">
                <a:solidFill>
                  <a:srgbClr val="FFFFFF"/>
                </a:solidFill>
              </a:rPr>
              <a:t/>
            </a:r>
            <a:br>
              <a:rPr lang="de-DE" sz="2200" dirty="0">
                <a:solidFill>
                  <a:srgbClr val="FFFFFF"/>
                </a:solidFill>
              </a:rPr>
            </a:br>
            <a:r>
              <a:rPr lang="de-DE" sz="2000" dirty="0">
                <a:solidFill>
                  <a:srgbClr val="FFFFFF"/>
                </a:solidFill>
              </a:rPr>
              <a:t>Stärkung des Campus als Innovationsmotor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908720"/>
            <a:ext cx="8105849" cy="5184576"/>
          </a:xfrm>
        </p:spPr>
        <p:txBody>
          <a:bodyPr/>
          <a:lstStyle/>
          <a:p>
            <a:pPr marL="0" lvl="0" indent="0">
              <a:buNone/>
            </a:pPr>
            <a:r>
              <a:rPr lang="de-DE" b="1" dirty="0">
                <a:solidFill>
                  <a:srgbClr val="000000"/>
                </a:solidFill>
              </a:rPr>
              <a:t>Rahmenbedingungen</a:t>
            </a:r>
          </a:p>
          <a:p>
            <a:pPr marL="285750" lvl="0" indent="-285750">
              <a:spcAft>
                <a:spcPts val="600"/>
              </a:spcAft>
            </a:pPr>
            <a:r>
              <a:rPr lang="de-DE" altLang="de-DE" sz="1800" dirty="0">
                <a:solidFill>
                  <a:srgbClr val="000000"/>
                </a:solidFill>
                <a:cs typeface="Arial" charset="0"/>
              </a:rPr>
              <a:t>Hohes Innovationspotential auf dem Forschungscampus: </a:t>
            </a:r>
            <a:endParaRPr lang="de-DE" altLang="de-DE" sz="1800" dirty="0" smtClean="0">
              <a:solidFill>
                <a:srgbClr val="000000"/>
              </a:solidFill>
              <a:cs typeface="Arial" charset="0"/>
            </a:endParaRPr>
          </a:p>
          <a:p>
            <a:pPr marL="285750" lvl="0" indent="-285750">
              <a:spcAft>
                <a:spcPts val="600"/>
              </a:spcAft>
            </a:pPr>
            <a:r>
              <a:rPr lang="de-DE" altLang="ja-JP" sz="1800" dirty="0" smtClean="0">
                <a:solidFill>
                  <a:srgbClr val="000000"/>
                </a:solidFill>
                <a:cs typeface="Arial" charset="0"/>
              </a:rPr>
              <a:t>Start </a:t>
            </a:r>
            <a:r>
              <a:rPr lang="de-DE" altLang="ja-JP" sz="1800" dirty="0">
                <a:solidFill>
                  <a:srgbClr val="000000"/>
                </a:solidFill>
                <a:cs typeface="Arial" charset="0"/>
              </a:rPr>
              <a:t>als DESY-internes Vorhaben mit der </a:t>
            </a:r>
            <a:r>
              <a:rPr lang="de-DE" altLang="ja-JP" sz="1800" dirty="0" smtClean="0">
                <a:solidFill>
                  <a:srgbClr val="000000"/>
                </a:solidFill>
                <a:cs typeface="Arial" charset="0"/>
              </a:rPr>
              <a:t>Universität Hamburg als </a:t>
            </a:r>
            <a:r>
              <a:rPr lang="de-DE" altLang="ja-JP" sz="1800" dirty="0">
                <a:solidFill>
                  <a:srgbClr val="000000"/>
                </a:solidFill>
                <a:cs typeface="Arial" charset="0"/>
              </a:rPr>
              <a:t>Partner auf dem Campusgelände</a:t>
            </a:r>
          </a:p>
          <a:p>
            <a:pPr marL="285750" lvl="0" indent="-285750">
              <a:spcAft>
                <a:spcPts val="600"/>
              </a:spcAft>
            </a:pPr>
            <a:r>
              <a:rPr lang="de-DE" altLang="ja-JP" sz="1800" dirty="0">
                <a:solidFill>
                  <a:srgbClr val="000000"/>
                </a:solidFill>
                <a:cs typeface="Arial" charset="0"/>
              </a:rPr>
              <a:t>Technologiepark Vorhornweg als </a:t>
            </a:r>
            <a:r>
              <a:rPr lang="de-DE" altLang="ja-JP" sz="1800" dirty="0" smtClean="0">
                <a:solidFill>
                  <a:srgbClr val="000000"/>
                </a:solidFill>
                <a:cs typeface="Arial" charset="0"/>
              </a:rPr>
              <a:t>Potenzialfläche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DE" b="1" dirty="0" smtClean="0">
                <a:solidFill>
                  <a:srgbClr val="000000"/>
                </a:solidFill>
              </a:rPr>
              <a:t>Ziele</a:t>
            </a:r>
            <a:endParaRPr lang="de-DE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</a:pPr>
            <a:r>
              <a:rPr lang="de-DE" altLang="ja-JP" sz="1800" dirty="0">
                <a:solidFill>
                  <a:srgbClr val="000000"/>
                </a:solidFill>
                <a:cs typeface="Arial" charset="0"/>
              </a:rPr>
              <a:t>Forschungsnaher Inkubator auf dem </a:t>
            </a:r>
            <a:r>
              <a:rPr lang="de-DE" altLang="ja-JP" sz="1800" dirty="0" smtClean="0">
                <a:solidFill>
                  <a:srgbClr val="000000"/>
                </a:solidFill>
                <a:cs typeface="Arial" charset="0"/>
              </a:rPr>
              <a:t>Gelände</a:t>
            </a:r>
          </a:p>
          <a:p>
            <a:pPr marL="285750" indent="-285750">
              <a:spcAft>
                <a:spcPts val="600"/>
              </a:spcAft>
            </a:pPr>
            <a:r>
              <a:rPr lang="de-DE" altLang="ja-JP" sz="1800" dirty="0">
                <a:cs typeface="Arial" charset="0"/>
              </a:rPr>
              <a:t>Förderung von technologieorientierten Start-up Unternehmen und </a:t>
            </a:r>
            <a:r>
              <a:rPr lang="de-DE" altLang="ja-JP" sz="1800" dirty="0" smtClean="0">
                <a:cs typeface="Arial" charset="0"/>
              </a:rPr>
              <a:t>andere geeignete Maßnahmen </a:t>
            </a:r>
            <a:r>
              <a:rPr lang="de-DE" altLang="ja-JP" sz="1800" dirty="0">
                <a:cs typeface="Arial" charset="0"/>
              </a:rPr>
              <a:t>und </a:t>
            </a:r>
            <a:r>
              <a:rPr lang="de-DE" altLang="ja-JP" sz="1800" dirty="0" smtClean="0">
                <a:cs typeface="Arial" charset="0"/>
              </a:rPr>
              <a:t>Impulse </a:t>
            </a:r>
            <a:r>
              <a:rPr lang="de-DE" altLang="ja-JP" sz="1800" dirty="0">
                <a:cs typeface="Arial" charset="0"/>
              </a:rPr>
              <a:t>für eine nachhaltige wirtschaftliche Entwicklung der </a:t>
            </a:r>
            <a:r>
              <a:rPr lang="de-DE" altLang="ja-JP" sz="1800" dirty="0" smtClean="0">
                <a:cs typeface="Arial" charset="0"/>
              </a:rPr>
              <a:t>Metropolregion</a:t>
            </a:r>
            <a:endParaRPr lang="de-DE" altLang="ja-JP" sz="1800" dirty="0">
              <a:cs typeface="Arial" charset="0"/>
            </a:endParaRPr>
          </a:p>
          <a:p>
            <a:pPr marL="285750" indent="-285750">
              <a:spcAft>
                <a:spcPts val="600"/>
              </a:spcAft>
            </a:pPr>
            <a:r>
              <a:rPr lang="de-DE" altLang="ja-JP" sz="1800" dirty="0" smtClean="0">
                <a:solidFill>
                  <a:srgbClr val="000000"/>
                </a:solidFill>
                <a:cs typeface="Arial" charset="0"/>
              </a:rPr>
              <a:t>Förderung der Entwicklung von Netzwerken und des Dialogs zwischen Wissenschaft und Wirtschaft</a:t>
            </a:r>
            <a:endParaRPr lang="de-DE" altLang="ja-JP" sz="1800" dirty="0">
              <a:solidFill>
                <a:srgbClr val="000000"/>
              </a:solidFill>
              <a:cs typeface="Arial" charset="0"/>
            </a:endParaRPr>
          </a:p>
          <a:p>
            <a:pPr marL="285750" indent="-285750">
              <a:spcAft>
                <a:spcPts val="600"/>
              </a:spcAft>
            </a:pPr>
            <a:r>
              <a:rPr lang="de-DE" altLang="ja-JP" sz="1800" dirty="0" smtClean="0">
                <a:solidFill>
                  <a:srgbClr val="000000"/>
                </a:solidFill>
                <a:cs typeface="Arial" charset="0"/>
              </a:rPr>
              <a:t>Neue Anregungen für die Forschung, durch den Rückfluss von F&amp;E-Ergebnissen aus der Industrie in die Wissenschaft</a:t>
            </a:r>
            <a:endParaRPr lang="de-DE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8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Zielgruppen für das Innovationszentrum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Ausgründungsinteressenten und neue Ausgründungen des </a:t>
            </a:r>
            <a:r>
              <a:rPr lang="de-DE" dirty="0" smtClean="0"/>
              <a:t>Forschungscampus </a:t>
            </a:r>
            <a:r>
              <a:rPr lang="de-DE" dirty="0" smtClean="0"/>
              <a:t>Bahrenfeld</a:t>
            </a:r>
            <a:endParaRPr lang="de-DE" dirty="0"/>
          </a:p>
          <a:p>
            <a:r>
              <a:rPr lang="de-DE" dirty="0" smtClean="0"/>
              <a:t>Bereits </a:t>
            </a:r>
            <a:r>
              <a:rPr lang="de-DE" dirty="0"/>
              <a:t>etablierte </a:t>
            </a:r>
            <a:r>
              <a:rPr lang="de-DE" dirty="0" smtClean="0"/>
              <a:t>Ausgründungen</a:t>
            </a:r>
          </a:p>
          <a:p>
            <a:r>
              <a:rPr lang="de-DE" dirty="0" smtClean="0"/>
              <a:t>Unternehmen </a:t>
            </a:r>
            <a:r>
              <a:rPr lang="de-DE" dirty="0" smtClean="0"/>
              <a:t>mit </a:t>
            </a:r>
            <a:r>
              <a:rPr lang="de-DE" dirty="0" smtClean="0"/>
              <a:t>wissenschaftlichem </a:t>
            </a:r>
            <a:r>
              <a:rPr lang="de-DE" dirty="0"/>
              <a:t>Bezug </a:t>
            </a:r>
            <a:endParaRPr lang="de-DE" dirty="0" smtClean="0"/>
          </a:p>
          <a:p>
            <a:r>
              <a:rPr lang="de-DE" dirty="0" smtClean="0"/>
              <a:t>Forschungseinrichtungen </a:t>
            </a:r>
            <a:endParaRPr lang="de-DE" dirty="0" smtClean="0"/>
          </a:p>
          <a:p>
            <a:r>
              <a:rPr lang="de-DE" dirty="0" smtClean="0"/>
              <a:t>Forschungsprojekte </a:t>
            </a:r>
            <a:r>
              <a:rPr lang="de-DE" dirty="0"/>
              <a:t>der </a:t>
            </a:r>
            <a:r>
              <a:rPr lang="de-DE" dirty="0" smtClean="0"/>
              <a:t>Universität </a:t>
            </a:r>
            <a:r>
              <a:rPr lang="de-DE" dirty="0" smtClean="0"/>
              <a:t>Hamburg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dirty="0" smtClean="0"/>
              <a:t>Bezug zu Campus-Technologien 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ist </a:t>
            </a:r>
            <a:r>
              <a:rPr lang="de-DE" b="1" dirty="0" smtClean="0"/>
              <a:t>Voraussetzung!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564903"/>
            <a:ext cx="1989549" cy="2817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084">
            <a:off x="5508107" y="4694294"/>
            <a:ext cx="2232248" cy="1488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7971209" y="5222932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800" dirty="0">
                <a:solidFill>
                  <a:srgbClr val="000000"/>
                </a:solidFill>
                <a:ea typeface="ＭＳ Ｐゴシック" pitchFamily="34" charset="-128"/>
              </a:rPr>
              <a:t>© DESY 2013</a:t>
            </a:r>
          </a:p>
        </p:txBody>
      </p:sp>
    </p:spTree>
    <p:extLst>
      <p:ext uri="{BB962C8B-B14F-4D97-AF65-F5344CB8AC3E}">
        <p14:creationId xmlns:p14="http://schemas.microsoft.com/office/powerpoint/2010/main" val="19681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Konzept zur Innovationsförderung</a:t>
            </a:r>
            <a:endParaRPr lang="de-DE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00138"/>
            <a:ext cx="265747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bgerundetes Rechteck 6"/>
          <p:cNvSpPr/>
          <p:nvPr/>
        </p:nvSpPr>
        <p:spPr>
          <a:xfrm>
            <a:off x="390525" y="1158875"/>
            <a:ext cx="2632075" cy="3398838"/>
          </a:xfrm>
          <a:prstGeom prst="roundRect">
            <a:avLst>
              <a:gd name="adj" fmla="val 510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>
              <a:solidFill>
                <a:srgbClr val="000000"/>
              </a:solidFill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3175000" y="1150938"/>
            <a:ext cx="2630488" cy="3406775"/>
          </a:xfrm>
          <a:prstGeom prst="roundRect">
            <a:avLst>
              <a:gd name="adj" fmla="val 510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>
              <a:solidFill>
                <a:srgbClr val="000000"/>
              </a:solidFill>
            </a:endParaRPr>
          </a:p>
        </p:txBody>
      </p:sp>
      <p:sp>
        <p:nvSpPr>
          <p:cNvPr id="24582" name="Textfeld 9"/>
          <p:cNvSpPr txBox="1">
            <a:spLocks noChangeArrowheads="1"/>
          </p:cNvSpPr>
          <p:nvPr/>
        </p:nvSpPr>
        <p:spPr bwMode="auto">
          <a:xfrm>
            <a:off x="490538" y="1265238"/>
            <a:ext cx="24257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b="1">
                <a:solidFill>
                  <a:srgbClr val="000000"/>
                </a:solidFill>
              </a:rPr>
              <a:t>DESY-Start-up-Office</a:t>
            </a:r>
          </a:p>
        </p:txBody>
      </p:sp>
      <p:sp>
        <p:nvSpPr>
          <p:cNvPr id="24583" name="Textfeld 10"/>
          <p:cNvSpPr txBox="1">
            <a:spLocks noChangeArrowheads="1"/>
          </p:cNvSpPr>
          <p:nvPr/>
        </p:nvSpPr>
        <p:spPr bwMode="auto">
          <a:xfrm>
            <a:off x="3273425" y="1265238"/>
            <a:ext cx="24257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b="1" dirty="0" smtClean="0">
                <a:solidFill>
                  <a:srgbClr val="000000"/>
                </a:solidFill>
              </a:rPr>
              <a:t>Innovationszentrum GmbH</a:t>
            </a:r>
            <a:endParaRPr lang="de-DE" altLang="de-DE" sz="1600" b="1" dirty="0">
              <a:solidFill>
                <a:srgbClr val="000000"/>
              </a:solidFill>
            </a:endParaRPr>
          </a:p>
        </p:txBody>
      </p:sp>
      <p:sp>
        <p:nvSpPr>
          <p:cNvPr id="24584" name="Textfeld 11"/>
          <p:cNvSpPr txBox="1">
            <a:spLocks noChangeArrowheads="1"/>
          </p:cNvSpPr>
          <p:nvPr/>
        </p:nvSpPr>
        <p:spPr bwMode="auto">
          <a:xfrm>
            <a:off x="6065838" y="1265238"/>
            <a:ext cx="24257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b="1">
                <a:solidFill>
                  <a:srgbClr val="000000"/>
                </a:solidFill>
              </a:rPr>
              <a:t>Technologiezentrum Lurup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390525" y="4695825"/>
            <a:ext cx="8421688" cy="10017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dirty="0">
                <a:solidFill>
                  <a:srgbClr val="000000"/>
                </a:solidFill>
              </a:rPr>
              <a:t>Betreiber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dirty="0">
                <a:solidFill>
                  <a:srgbClr val="000000"/>
                </a:solidFill>
              </a:rPr>
              <a:t> DESY-Technologietransfer	   Innovationszentrum </a:t>
            </a:r>
            <a:r>
              <a:rPr lang="de-DE" sz="1600" b="1" dirty="0" smtClean="0">
                <a:solidFill>
                  <a:srgbClr val="000000"/>
                </a:solidFill>
              </a:rPr>
              <a:t>GmbH         noch offen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596900" y="1911350"/>
            <a:ext cx="2205038" cy="2425700"/>
          </a:xfrm>
          <a:prstGeom prst="roundRect">
            <a:avLst>
              <a:gd name="adj" fmla="val 565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>
                <a:solidFill>
                  <a:srgbClr val="000000"/>
                </a:solidFill>
              </a:rPr>
              <a:t>Zeit: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 smtClean="0">
                <a:solidFill>
                  <a:srgbClr val="000000"/>
                </a:solidFill>
              </a:rPr>
              <a:t>Seit 2013</a:t>
            </a:r>
            <a:endParaRPr lang="de-DE" sz="16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>
                <a:solidFill>
                  <a:srgbClr val="000000"/>
                </a:solidFill>
              </a:rPr>
              <a:t>Kosten: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>
                <a:solidFill>
                  <a:srgbClr val="000000"/>
                </a:solidFill>
              </a:rPr>
              <a:t>155 Tsd. € p.a.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3379788" y="1911350"/>
            <a:ext cx="2206625" cy="2427288"/>
          </a:xfrm>
          <a:prstGeom prst="roundRect">
            <a:avLst>
              <a:gd name="adj" fmla="val 5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>
                <a:solidFill>
                  <a:srgbClr val="000000"/>
                </a:solidFill>
              </a:rPr>
              <a:t>Zeit: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>
                <a:solidFill>
                  <a:srgbClr val="000000"/>
                </a:solidFill>
              </a:rPr>
              <a:t>ab </a:t>
            </a:r>
            <a:r>
              <a:rPr lang="de-DE" sz="1600" dirty="0" smtClean="0">
                <a:solidFill>
                  <a:srgbClr val="000000"/>
                </a:solidFill>
              </a:rPr>
              <a:t>2015</a:t>
            </a:r>
            <a:endParaRPr lang="de-DE" sz="16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>
                <a:solidFill>
                  <a:srgbClr val="000000"/>
                </a:solidFill>
              </a:rPr>
              <a:t>Kosten: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 smtClean="0">
                <a:solidFill>
                  <a:srgbClr val="000000"/>
                </a:solidFill>
              </a:rPr>
              <a:t>14,2 </a:t>
            </a:r>
            <a:r>
              <a:rPr lang="de-DE" sz="1600" dirty="0">
                <a:solidFill>
                  <a:srgbClr val="000000"/>
                </a:solidFill>
              </a:rPr>
              <a:t>Mio. €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 smtClean="0">
                <a:solidFill>
                  <a:srgbClr val="000000"/>
                </a:solidFill>
              </a:rPr>
              <a:t>inkl</a:t>
            </a:r>
            <a:r>
              <a:rPr lang="de-DE" sz="1600" dirty="0">
                <a:solidFill>
                  <a:srgbClr val="000000"/>
                </a:solidFill>
              </a:rPr>
              <a:t>. MwSt.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6172200" y="1911350"/>
            <a:ext cx="2205038" cy="2427288"/>
          </a:xfrm>
          <a:prstGeom prst="roundRect">
            <a:avLst>
              <a:gd name="adj" fmla="val 5658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>
                <a:solidFill>
                  <a:srgbClr val="000000"/>
                </a:solidFill>
              </a:rPr>
              <a:t>Zeit: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>
                <a:solidFill>
                  <a:srgbClr val="000000"/>
                </a:solidFill>
              </a:rPr>
              <a:t>ab </a:t>
            </a:r>
            <a:r>
              <a:rPr lang="de-DE" sz="1600" dirty="0" smtClean="0">
                <a:solidFill>
                  <a:srgbClr val="000000"/>
                </a:solidFill>
              </a:rPr>
              <a:t>2019?</a:t>
            </a:r>
            <a:endParaRPr lang="de-DE" sz="16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>
                <a:solidFill>
                  <a:srgbClr val="000000"/>
                </a:solidFill>
              </a:rPr>
              <a:t>Kosten: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dirty="0">
                <a:solidFill>
                  <a:srgbClr val="000000"/>
                </a:solidFill>
              </a:rPr>
              <a:t>noch offen</a:t>
            </a:r>
          </a:p>
        </p:txBody>
      </p:sp>
    </p:spTree>
    <p:extLst>
      <p:ext uri="{BB962C8B-B14F-4D97-AF65-F5344CB8AC3E}">
        <p14:creationId xmlns:p14="http://schemas.microsoft.com/office/powerpoint/2010/main" val="16444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cs typeface="+mj-cs"/>
              </a:rPr>
              <a:t>Innovationszentrum GmbH – geplante Gründung 2015</a:t>
            </a:r>
            <a:endParaRPr lang="de-DE" dirty="0">
              <a:cs typeface="+mj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smtClean="0">
                <a:ea typeface="ＭＳ Ｐゴシック" pitchFamily="34" charset="-128"/>
              </a:rPr>
              <a:t>Verteilung der Anteile an der GmbH:</a:t>
            </a:r>
          </a:p>
          <a:p>
            <a:pPr lvl="1">
              <a:defRPr/>
            </a:pPr>
            <a:r>
              <a:rPr lang="de-DE" altLang="de-DE" dirty="0" smtClean="0">
                <a:ea typeface="ＭＳ Ｐゴシック" pitchFamily="34" charset="-128"/>
              </a:rPr>
              <a:t>Freie und Hansestadt Hamburg: 		30 %</a:t>
            </a:r>
          </a:p>
          <a:p>
            <a:pPr lvl="1">
              <a:defRPr/>
            </a:pPr>
            <a:r>
              <a:rPr lang="de-DE" altLang="de-DE" dirty="0" smtClean="0">
                <a:ea typeface="ＭＳ Ｐゴシック" pitchFamily="34" charset="-128"/>
              </a:rPr>
              <a:t>Deutsches Elektronen-Synchrotron:	44 %</a:t>
            </a:r>
          </a:p>
          <a:p>
            <a:pPr lvl="1">
              <a:defRPr/>
            </a:pPr>
            <a:r>
              <a:rPr lang="de-DE" altLang="de-DE" dirty="0" smtClean="0">
                <a:ea typeface="ＭＳ Ｐゴシック" pitchFamily="34" charset="-128"/>
              </a:rPr>
              <a:t>Universität Hamburg:			26 %</a:t>
            </a:r>
          </a:p>
          <a:p>
            <a:pPr>
              <a:defRPr/>
            </a:pPr>
            <a:r>
              <a:rPr lang="de-DE" altLang="de-DE" dirty="0" smtClean="0">
                <a:ea typeface="ＭＳ Ｐゴシック" pitchFamily="34" charset="-128"/>
              </a:rPr>
              <a:t>Stimmrechte:</a:t>
            </a:r>
          </a:p>
          <a:p>
            <a:pPr lvl="1">
              <a:defRPr/>
            </a:pPr>
            <a:r>
              <a:rPr lang="de-DE" altLang="de-DE" dirty="0" smtClean="0">
                <a:ea typeface="ＭＳ Ｐゴシック" pitchFamily="34" charset="-128"/>
              </a:rPr>
              <a:t>Stimmrechte entsprechend der Anteile an der GmbH</a:t>
            </a:r>
          </a:p>
          <a:p>
            <a:pPr lvl="1">
              <a:defRPr/>
            </a:pPr>
            <a:r>
              <a:rPr lang="de-DE" altLang="de-DE" dirty="0" smtClean="0">
                <a:ea typeface="ＭＳ Ｐゴシック" pitchFamily="34" charset="-128"/>
              </a:rPr>
              <a:t>Jeder Gesellschafter bestimmt Vertreter, die an der Gesellschafterversammlung beteiligt sind</a:t>
            </a:r>
          </a:p>
          <a:p>
            <a:pPr>
              <a:defRPr/>
            </a:pPr>
            <a:r>
              <a:rPr lang="de-DE" altLang="de-DE" dirty="0" smtClean="0">
                <a:solidFill>
                  <a:srgbClr val="000000"/>
                </a:solidFill>
                <a:ea typeface="ＭＳ Ｐゴシック" pitchFamily="34" charset="-128"/>
              </a:rPr>
              <a:t>Betriebskosten:</a:t>
            </a:r>
          </a:p>
          <a:p>
            <a:pPr lvl="1">
              <a:buClr>
                <a:srgbClr val="808080"/>
              </a:buClr>
              <a:defRPr/>
            </a:pPr>
            <a:r>
              <a:rPr lang="de-DE" altLang="de-DE" dirty="0" smtClean="0">
                <a:solidFill>
                  <a:srgbClr val="000000"/>
                </a:solidFill>
                <a:ea typeface="ＭＳ Ｐゴシック" pitchFamily="34" charset="-128"/>
              </a:rPr>
              <a:t>Anschubfinanzierung durch Einbringen des Start-Up Office und, falls nötig, je 100 T€ in 2017/2018</a:t>
            </a:r>
            <a:endParaRPr lang="de-DE" altLang="de-DE" dirty="0">
              <a:solidFill>
                <a:srgbClr val="000000"/>
              </a:solidFill>
              <a:ea typeface="ＭＳ Ｐゴシック" pitchFamily="34" charset="-128"/>
            </a:endParaRPr>
          </a:p>
          <a:p>
            <a:pPr>
              <a:defRPr/>
            </a:pPr>
            <a:endParaRPr lang="de-DE" altLang="de-DE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0" indent="0">
              <a:buFont typeface="Arial Black" pitchFamily="34" charset="0"/>
              <a:buNone/>
              <a:defRPr/>
            </a:pPr>
            <a:endParaRPr lang="de-DE" altLang="de-DE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>
              <a:defRPr/>
            </a:pPr>
            <a:endParaRPr lang="de-DE" altLang="de-DE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84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20" y="1556792"/>
            <a:ext cx="2424468" cy="1512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4" y="977900"/>
            <a:ext cx="7385770" cy="4792663"/>
          </a:xfrm>
        </p:spPr>
        <p:txBody>
          <a:bodyPr/>
          <a:lstStyle/>
          <a:p>
            <a:r>
              <a:rPr lang="de-DE" sz="1800" dirty="0" smtClean="0"/>
              <a:t>Planung</a:t>
            </a:r>
            <a:r>
              <a:rPr lang="de-DE" sz="1800" dirty="0"/>
              <a:t>: Neubau mit 3.500 </a:t>
            </a:r>
            <a:r>
              <a:rPr lang="de-DE" sz="1800" dirty="0" smtClean="0"/>
              <a:t>m² Brutto-Geschossfläche (BGF</a:t>
            </a:r>
            <a:r>
              <a:rPr lang="de-DE" sz="1800" dirty="0"/>
              <a:t>) </a:t>
            </a:r>
            <a:r>
              <a:rPr lang="de-DE" sz="1800" dirty="0" smtClean="0"/>
              <a:t>                bzw</a:t>
            </a:r>
            <a:r>
              <a:rPr lang="de-DE" sz="1800" dirty="0"/>
              <a:t>. 2.100 </a:t>
            </a:r>
            <a:r>
              <a:rPr lang="de-DE" sz="1800" dirty="0" smtClean="0"/>
              <a:t>m² Nutzfläche (NF</a:t>
            </a:r>
            <a:r>
              <a:rPr lang="de-DE" sz="1800" dirty="0"/>
              <a:t>) </a:t>
            </a:r>
            <a:r>
              <a:rPr lang="de-DE" sz="1800" dirty="0" smtClean="0"/>
              <a:t>davon:</a:t>
            </a:r>
          </a:p>
          <a:p>
            <a:pPr lvl="1">
              <a:buFont typeface="Arial"/>
              <a:buChar char="•"/>
            </a:pPr>
            <a:r>
              <a:rPr lang="de-DE" sz="1400" dirty="0" smtClean="0"/>
              <a:t>ca. </a:t>
            </a:r>
            <a:r>
              <a:rPr lang="de-DE" sz="1400" dirty="0" smtClean="0"/>
              <a:t>35 % </a:t>
            </a:r>
            <a:r>
              <a:rPr lang="de-DE" sz="1400" dirty="0" smtClean="0"/>
              <a:t>Labore, </a:t>
            </a:r>
          </a:p>
          <a:p>
            <a:pPr lvl="1">
              <a:buFont typeface="Arial"/>
              <a:buChar char="•"/>
            </a:pPr>
            <a:r>
              <a:rPr lang="de-DE" sz="1400" dirty="0" smtClean="0"/>
              <a:t>ca. </a:t>
            </a:r>
            <a:r>
              <a:rPr lang="de-DE" sz="1400" dirty="0" smtClean="0"/>
              <a:t>55 % </a:t>
            </a:r>
            <a:r>
              <a:rPr lang="de-DE" sz="1400" dirty="0" smtClean="0"/>
              <a:t>Büros, </a:t>
            </a:r>
          </a:p>
          <a:p>
            <a:pPr lvl="1">
              <a:buFont typeface="Arial"/>
              <a:buChar char="•"/>
            </a:pPr>
            <a:r>
              <a:rPr lang="de-DE" sz="1400" dirty="0" smtClean="0"/>
              <a:t>Cafeteria </a:t>
            </a:r>
            <a:r>
              <a:rPr lang="de-DE" sz="1400" dirty="0"/>
              <a:t>mit 100 </a:t>
            </a:r>
            <a:r>
              <a:rPr lang="de-DE" sz="1400" dirty="0" smtClean="0"/>
              <a:t>m²,</a:t>
            </a:r>
          </a:p>
          <a:p>
            <a:pPr lvl="1">
              <a:buFont typeface="Arial"/>
              <a:buChar char="•"/>
            </a:pPr>
            <a:r>
              <a:rPr lang="de-DE" sz="1400" dirty="0" smtClean="0"/>
              <a:t>Besprechungsräume </a:t>
            </a:r>
            <a:r>
              <a:rPr lang="de-DE" sz="1400" dirty="0"/>
              <a:t>mit insg. 60 </a:t>
            </a:r>
            <a:r>
              <a:rPr lang="de-DE" sz="1400" dirty="0" smtClean="0"/>
              <a:t>m² und</a:t>
            </a:r>
          </a:p>
          <a:p>
            <a:pPr lvl="1">
              <a:buFont typeface="Arial"/>
              <a:buChar char="•"/>
            </a:pPr>
            <a:r>
              <a:rPr lang="de-DE" sz="1400" dirty="0" smtClean="0"/>
              <a:t>Tagesbüro für Dienstleister und interessierte Unternehmen.</a:t>
            </a:r>
          </a:p>
          <a:p>
            <a:pPr>
              <a:lnSpc>
                <a:spcPct val="150000"/>
              </a:lnSpc>
            </a:pPr>
            <a:r>
              <a:rPr lang="de-DE" sz="1800" dirty="0"/>
              <a:t>Empfang und weitere Dienstleistungen für die </a:t>
            </a:r>
            <a:r>
              <a:rPr lang="de-DE" sz="1800" dirty="0" smtClean="0"/>
              <a:t>Einlieger</a:t>
            </a:r>
            <a:endParaRPr lang="de-DE" sz="1800" dirty="0"/>
          </a:p>
          <a:p>
            <a:r>
              <a:rPr lang="de-DE" sz="1800" dirty="0" smtClean="0"/>
              <a:t>VORLÄUFIGES Mietangebot:</a:t>
            </a:r>
          </a:p>
          <a:p>
            <a:pPr lvl="1"/>
            <a:r>
              <a:rPr lang="de-DE" sz="1400" dirty="0" smtClean="0"/>
              <a:t>Bürofläche: 10,00 EUR/m²</a:t>
            </a:r>
          </a:p>
          <a:p>
            <a:pPr lvl="1"/>
            <a:r>
              <a:rPr lang="de-DE" sz="1400" dirty="0" smtClean="0"/>
              <a:t>Labore: 14,00 EUR/m²</a:t>
            </a:r>
          </a:p>
          <a:p>
            <a:pPr lvl="1"/>
            <a:r>
              <a:rPr lang="de-DE" sz="1400" dirty="0" smtClean="0"/>
              <a:t>Besprechungsräume: 40,00 EUR/Stunde</a:t>
            </a:r>
          </a:p>
          <a:p>
            <a:pPr lvl="1"/>
            <a:r>
              <a:rPr lang="de-DE" sz="1400" dirty="0" smtClean="0"/>
              <a:t>Nutzfläche: Fläche wird zu 10,00 EUR/m² auf die vermietete Fläche umgelegt</a:t>
            </a:r>
          </a:p>
          <a:p>
            <a:pPr lvl="1"/>
            <a:r>
              <a:rPr lang="de-DE" sz="1400" dirty="0" smtClean="0"/>
              <a:t>Verkehrsflächen: Fläche wird zu 5,00 EUR/m² auf die vermietete Fläche umgelegt</a:t>
            </a:r>
            <a:endParaRPr lang="de-DE" sz="14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20" y="3413665"/>
            <a:ext cx="2424468" cy="1527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de-DE" dirty="0" smtClean="0"/>
              <a:t>Infrastruktur des Innovationszentrums (Fertigstellung 2017)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868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Aktuelle Planung Gründung Innovationszentrum GmbH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64212" y="898909"/>
            <a:ext cx="720671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2014</a:t>
            </a:r>
            <a:endParaRPr lang="de-DE" sz="16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364212" y="3151601"/>
            <a:ext cx="720671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2015</a:t>
            </a:r>
            <a:endParaRPr lang="de-DE" sz="16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64212" y="4469121"/>
            <a:ext cx="720671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2016</a:t>
            </a:r>
            <a:endParaRPr lang="de-DE" sz="16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64212" y="5384282"/>
            <a:ext cx="720671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2017</a:t>
            </a:r>
            <a:endParaRPr lang="de-DE" sz="16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2562383" y="1075880"/>
            <a:ext cx="3915904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Senatsbeschluss Drucksache</a:t>
            </a:r>
            <a:br>
              <a:rPr lang="de-DE" sz="1600" dirty="0" smtClean="0"/>
            </a:br>
            <a:r>
              <a:rPr lang="de-DE" sz="1600" dirty="0" smtClean="0"/>
              <a:t>Innovationszentrum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2562386" y="1775362"/>
            <a:ext cx="3915906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Bürgerschaftsbefassung</a:t>
            </a:r>
            <a:endParaRPr lang="de-DE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1232115" y="1237463"/>
            <a:ext cx="836891" cy="2616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Oktober</a:t>
            </a:r>
            <a:endParaRPr lang="de-DE" sz="1100" dirty="0"/>
          </a:p>
        </p:txBody>
      </p:sp>
      <p:sp>
        <p:nvSpPr>
          <p:cNvPr id="17" name="Textfeld 16"/>
          <p:cNvSpPr txBox="1"/>
          <p:nvPr/>
        </p:nvSpPr>
        <p:spPr>
          <a:xfrm>
            <a:off x="1232115" y="1813834"/>
            <a:ext cx="836891" cy="2616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Dezember</a:t>
            </a:r>
            <a:endParaRPr lang="de-DE" sz="1100" dirty="0"/>
          </a:p>
        </p:txBody>
      </p:sp>
      <p:sp>
        <p:nvSpPr>
          <p:cNvPr id="19" name="Textfeld 18"/>
          <p:cNvSpPr txBox="1"/>
          <p:nvPr/>
        </p:nvSpPr>
        <p:spPr>
          <a:xfrm>
            <a:off x="1232115" y="2389855"/>
            <a:ext cx="836891" cy="2616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Q3/Q4</a:t>
            </a:r>
            <a:endParaRPr lang="de-DE" sz="1100" dirty="0"/>
          </a:p>
        </p:txBody>
      </p:sp>
      <p:grpSp>
        <p:nvGrpSpPr>
          <p:cNvPr id="34" name="Gruppieren 33"/>
          <p:cNvGrpSpPr/>
          <p:nvPr/>
        </p:nvGrpSpPr>
        <p:grpSpPr>
          <a:xfrm>
            <a:off x="2562387" y="2228272"/>
            <a:ext cx="3915907" cy="923329"/>
            <a:chOff x="2562387" y="2228272"/>
            <a:chExt cx="3915907" cy="923329"/>
          </a:xfrm>
        </p:grpSpPr>
        <p:sp>
          <p:nvSpPr>
            <p:cNvPr id="20" name="Textfeld 19"/>
            <p:cNvSpPr txBox="1"/>
            <p:nvPr/>
          </p:nvSpPr>
          <p:spPr>
            <a:xfrm>
              <a:off x="2562387" y="2228272"/>
              <a:ext cx="3915907" cy="58477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DESY Entwurf GmbH-Satzung &amp; Gesellschaftervereinbarung</a:t>
              </a:r>
              <a:endParaRPr lang="de-DE" sz="1600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562388" y="2813047"/>
              <a:ext cx="3915906" cy="33855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Abstimmung Vertragswerke mit Partnern</a:t>
              </a:r>
              <a:endParaRPr lang="de-DE" sz="1600" dirty="0"/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1232115" y="3500940"/>
            <a:ext cx="836891" cy="2616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Q3/Q4</a:t>
            </a:r>
            <a:endParaRPr lang="de-DE" sz="1100" dirty="0"/>
          </a:p>
        </p:txBody>
      </p:sp>
      <p:grpSp>
        <p:nvGrpSpPr>
          <p:cNvPr id="35" name="Gruppieren 34"/>
          <p:cNvGrpSpPr/>
          <p:nvPr/>
        </p:nvGrpSpPr>
        <p:grpSpPr>
          <a:xfrm>
            <a:off x="2562389" y="3453459"/>
            <a:ext cx="3915907" cy="1015662"/>
            <a:chOff x="2562389" y="3453459"/>
            <a:chExt cx="3915907" cy="1015662"/>
          </a:xfrm>
        </p:grpSpPr>
        <p:sp>
          <p:nvSpPr>
            <p:cNvPr id="24" name="Textfeld 23"/>
            <p:cNvSpPr txBox="1"/>
            <p:nvPr/>
          </p:nvSpPr>
          <p:spPr>
            <a:xfrm>
              <a:off x="2562389" y="3453459"/>
              <a:ext cx="3915905" cy="33855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Vorbereitung Bau</a:t>
              </a:r>
              <a:endParaRPr lang="de-DE" sz="1600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562389" y="3792013"/>
              <a:ext cx="3915907" cy="33855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Gründung Innovationszentrum GmbH</a:t>
              </a:r>
              <a:endParaRPr lang="de-DE" sz="1600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562389" y="4130567"/>
              <a:ext cx="3915907" cy="33855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GmbH-Geschäftsführer einstellen</a:t>
              </a:r>
              <a:endParaRPr lang="de-DE" sz="1600" dirty="0"/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1232104" y="4846147"/>
            <a:ext cx="836891" cy="2616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Q2</a:t>
            </a:r>
            <a:endParaRPr lang="de-DE" sz="1100" dirty="0"/>
          </a:p>
        </p:txBody>
      </p:sp>
      <p:sp>
        <p:nvSpPr>
          <p:cNvPr id="28" name="Textfeld 27"/>
          <p:cNvSpPr txBox="1"/>
          <p:nvPr/>
        </p:nvSpPr>
        <p:spPr>
          <a:xfrm>
            <a:off x="2562384" y="4769203"/>
            <a:ext cx="3915907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Beginn Bau</a:t>
            </a:r>
            <a:endParaRPr lang="de-DE" sz="1600" dirty="0"/>
          </a:p>
        </p:txBody>
      </p:sp>
      <p:sp>
        <p:nvSpPr>
          <p:cNvPr id="30" name="Textfeld 29"/>
          <p:cNvSpPr txBox="1"/>
          <p:nvPr/>
        </p:nvSpPr>
        <p:spPr>
          <a:xfrm>
            <a:off x="1232115" y="5754736"/>
            <a:ext cx="836891" cy="2616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Q4</a:t>
            </a:r>
            <a:endParaRPr lang="de-DE" sz="1100" dirty="0"/>
          </a:p>
        </p:txBody>
      </p:sp>
      <p:sp>
        <p:nvSpPr>
          <p:cNvPr id="31" name="Textfeld 30"/>
          <p:cNvSpPr txBox="1"/>
          <p:nvPr/>
        </p:nvSpPr>
        <p:spPr>
          <a:xfrm>
            <a:off x="2562389" y="5949280"/>
            <a:ext cx="3915907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Betriebsaufnahme Innovationszentrum/</a:t>
            </a:r>
            <a:br>
              <a:rPr lang="de-DE" sz="1600" dirty="0" smtClean="0"/>
            </a:br>
            <a:r>
              <a:rPr lang="de-DE" sz="1600" dirty="0" smtClean="0"/>
              <a:t>Einzug Mieter</a:t>
            </a:r>
            <a:endParaRPr lang="de-DE" sz="1600" dirty="0"/>
          </a:p>
        </p:txBody>
      </p:sp>
      <p:grpSp>
        <p:nvGrpSpPr>
          <p:cNvPr id="33" name="Gruppieren 32"/>
          <p:cNvGrpSpPr/>
          <p:nvPr/>
        </p:nvGrpSpPr>
        <p:grpSpPr>
          <a:xfrm>
            <a:off x="2115496" y="898909"/>
            <a:ext cx="402975" cy="5695620"/>
            <a:chOff x="2115496" y="898909"/>
            <a:chExt cx="402975" cy="5695620"/>
          </a:xfrm>
        </p:grpSpPr>
        <p:sp>
          <p:nvSpPr>
            <p:cNvPr id="6" name="Pfeil nach unten 5"/>
            <p:cNvSpPr/>
            <p:nvPr/>
          </p:nvSpPr>
          <p:spPr bwMode="auto">
            <a:xfrm>
              <a:off x="2162003" y="898909"/>
              <a:ext cx="294467" cy="569562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4" name="Gerade Verbindung 13"/>
            <p:cNvCxnSpPr/>
            <p:nvPr/>
          </p:nvCxnSpPr>
          <p:spPr bwMode="auto">
            <a:xfrm>
              <a:off x="2123258" y="1386633"/>
              <a:ext cx="38747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/>
          </p:nvCxnSpPr>
          <p:spPr bwMode="auto">
            <a:xfrm>
              <a:off x="2130996" y="1944639"/>
              <a:ext cx="38747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7"/>
            <p:cNvCxnSpPr/>
            <p:nvPr/>
          </p:nvCxnSpPr>
          <p:spPr bwMode="auto">
            <a:xfrm>
              <a:off x="2115509" y="2520660"/>
              <a:ext cx="38747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/>
          </p:nvCxnSpPr>
          <p:spPr bwMode="auto">
            <a:xfrm>
              <a:off x="2115496" y="3631745"/>
              <a:ext cx="38747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/>
          </p:nvCxnSpPr>
          <p:spPr bwMode="auto">
            <a:xfrm>
              <a:off x="2115509" y="4938480"/>
              <a:ext cx="38747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1"/>
            <p:cNvCxnSpPr/>
            <p:nvPr/>
          </p:nvCxnSpPr>
          <p:spPr bwMode="auto">
            <a:xfrm>
              <a:off x="2130995" y="6093296"/>
              <a:ext cx="38747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6" name="Textfeld 35"/>
          <p:cNvSpPr txBox="1"/>
          <p:nvPr/>
        </p:nvSpPr>
        <p:spPr>
          <a:xfrm>
            <a:off x="2555776" y="5538718"/>
            <a:ext cx="3915907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Fertigstellung Bau</a:t>
            </a:r>
            <a:endParaRPr lang="de-DE" sz="1600" dirty="0"/>
          </a:p>
        </p:txBody>
      </p:sp>
      <p:sp>
        <p:nvSpPr>
          <p:cNvPr id="37" name="Textfeld 36"/>
          <p:cNvSpPr txBox="1"/>
          <p:nvPr/>
        </p:nvSpPr>
        <p:spPr>
          <a:xfrm>
            <a:off x="394945" y="6186790"/>
            <a:ext cx="720671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2018</a:t>
            </a:r>
            <a:endParaRPr lang="de-DE" sz="1600" b="1" dirty="0"/>
          </a:p>
        </p:txBody>
      </p:sp>
      <p:sp>
        <p:nvSpPr>
          <p:cNvPr id="38" name="Textfeld 37"/>
          <p:cNvSpPr txBox="1"/>
          <p:nvPr/>
        </p:nvSpPr>
        <p:spPr>
          <a:xfrm>
            <a:off x="1259632" y="6237312"/>
            <a:ext cx="836891" cy="2616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Q1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4188190769"/>
      </p:ext>
    </p:extLst>
  </p:cSld>
  <p:clrMapOvr>
    <a:masterClrMapping/>
  </p:clrMapOvr>
</p:sld>
</file>

<file path=ppt/theme/theme1.xml><?xml version="1.0" encoding="utf-8"?>
<a:theme xmlns:a="http://schemas.openxmlformats.org/drawingml/2006/main" name="PPT-Vorlage_en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669</Words>
  <Application>Microsoft Office PowerPoint</Application>
  <PresentationFormat>Bildschirmpräsentation (4:3)</PresentationFormat>
  <Paragraphs>183</Paragraphs>
  <Slides>14</Slides>
  <Notes>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PPT-Vorlage_en</vt:lpstr>
      <vt:lpstr>Innovationskonzept bei DESY</vt:lpstr>
      <vt:lpstr>2013: Aktualisierung Ausgründungsleitlinie</vt:lpstr>
      <vt:lpstr>DESY Start-up Office – Ausgründerbetreuung seit 2013</vt:lpstr>
      <vt:lpstr>Innovationszentrum:  Stärkung des Campus als Innovationsmotor</vt:lpstr>
      <vt:lpstr>Zielgruppen für das Innovationszentrum</vt:lpstr>
      <vt:lpstr>Konzept zur Innovationsförderung</vt:lpstr>
      <vt:lpstr>Innovationszentrum GmbH – geplante Gründung 2015</vt:lpstr>
      <vt:lpstr>Infrastruktur des Innovationszentrums (Fertigstellung 2017)</vt:lpstr>
      <vt:lpstr>Aktuelle Planung Gründung Innovationszentrum GmbH</vt:lpstr>
      <vt:lpstr>x-spectrum GmbH (Spin-off von DESY)</vt:lpstr>
      <vt:lpstr>Suna-precision GmbH (Spin-off von DESY)</vt:lpstr>
      <vt:lpstr>Class 5 Photonics GmbH (Spin-off von DESY + GSI/HZJ)</vt:lpstr>
      <vt:lpstr>Cycle GmbH (Spin-off von DESY)</vt:lpstr>
      <vt:lpstr>Industrieboard.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DESY-Startup Office und Innovationszentrum</dc:title>
  <dc:creator>Moeller, Soerne</dc:creator>
  <cp:lastModifiedBy>Martinsen, Cornelia</cp:lastModifiedBy>
  <cp:revision>63</cp:revision>
  <cp:lastPrinted>2015-09-01T09:32:32Z</cp:lastPrinted>
  <dcterms:created xsi:type="dcterms:W3CDTF">2015-05-04T11:59:52Z</dcterms:created>
  <dcterms:modified xsi:type="dcterms:W3CDTF">2015-09-01T09:33:32Z</dcterms:modified>
</cp:coreProperties>
</file>