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9" r:id="rId5"/>
    <p:sldId id="261" r:id="rId6"/>
    <p:sldId id="264" r:id="rId7"/>
    <p:sldId id="263" r:id="rId8"/>
    <p:sldId id="265" r:id="rId9"/>
    <p:sldId id="266" r:id="rId10"/>
    <p:sldId id="269" r:id="rId11"/>
    <p:sldId id="279" r:id="rId12"/>
    <p:sldId id="271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47FF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>
        <p:scale>
          <a:sx n="70" d="100"/>
          <a:sy n="70" d="100"/>
        </p:scale>
        <p:origin x="-442" y="-173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1165D-8C60-4D83-B3C2-DB0C16BC1284}" type="slidenum">
              <a:rPr lang="de-DE"/>
              <a:pPr/>
              <a:t>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361" y="4343978"/>
            <a:ext cx="5485279" cy="4114512"/>
          </a:xfrm>
          <a:prstGeom prst="rect">
            <a:avLst/>
          </a:prstGeom>
        </p:spPr>
        <p:txBody>
          <a:bodyPr lIns="82058" tIns="41029" rIns="82058" bIns="4102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ED1BB-FE41-4B34-8868-58B8EAB3B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97EAD-642F-47FE-85E0-4AAA449E39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96944" cy="218767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400" b="1">
                <a:latin typeface="+mn-lt"/>
                <a:ea typeface="Arial Unicode MS" pitchFamily="50" charset="-127"/>
                <a:cs typeface="Arial Unicode MS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Arial Unicode MS" pitchFamily="50" charset="-127"/>
                <a:cs typeface="Arial Unicode MS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968552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D:\PAL-XFEL\CI\Jpeg\로고[흰배경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260648"/>
            <a:ext cx="1836204" cy="8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user\Desktop\종다리\그림2.jpg"/>
          <p:cNvPicPr>
            <a:picLocks noChangeAspect="1" noChangeArrowheads="1"/>
          </p:cNvPicPr>
          <p:nvPr userDrawn="1"/>
        </p:nvPicPr>
        <p:blipFill>
          <a:blip r:embed="rId3" cstate="print">
            <a:lum bright="27000"/>
          </a:blip>
          <a:srcRect b="12377"/>
          <a:stretch>
            <a:fillRect/>
          </a:stretch>
        </p:blipFill>
        <p:spPr bwMode="auto">
          <a:xfrm>
            <a:off x="-4215" y="1193800"/>
            <a:ext cx="9148215" cy="566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540" y="116632"/>
            <a:ext cx="8064896" cy="556115"/>
          </a:xfrm>
        </p:spPr>
        <p:txBody>
          <a:bodyPr>
            <a:normAutofit/>
          </a:bodyPr>
          <a:lstStyle>
            <a:lvl1pPr algn="l">
              <a:defRPr sz="2400" b="1">
                <a:latin typeface="+mn-lt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+mn-lt"/>
                <a:ea typeface="Arial Unicode MS" pitchFamily="50" charset="-127"/>
                <a:cs typeface="Arial Unicode MS" pitchFamily="50" charset="-127"/>
              </a:defRPr>
            </a:lvl1pPr>
            <a:lvl2pPr>
              <a:defRPr sz="1600">
                <a:latin typeface="+mn-lt"/>
                <a:ea typeface="Arial Unicode MS" pitchFamily="50" charset="-127"/>
                <a:cs typeface="Arial Unicode MS" pitchFamily="50" charset="-127"/>
              </a:defRPr>
            </a:lvl2pPr>
            <a:lvl3pPr>
              <a:defRPr sz="1400">
                <a:latin typeface="+mn-lt"/>
                <a:ea typeface="Arial Unicode MS" pitchFamily="50" charset="-127"/>
                <a:cs typeface="Arial Unicode MS" pitchFamily="50" charset="-127"/>
              </a:defRPr>
            </a:lvl3pPr>
            <a:lvl4pPr>
              <a:defRPr sz="1400">
                <a:latin typeface="+mn-lt"/>
                <a:ea typeface="Arial Unicode MS" pitchFamily="50" charset="-127"/>
                <a:cs typeface="Arial Unicode MS" pitchFamily="50" charset="-127"/>
              </a:defRPr>
            </a:lvl4pPr>
            <a:lvl5pPr>
              <a:defRPr sz="1400">
                <a:latin typeface="+mn-lt"/>
                <a:ea typeface="Arial Unicode MS" pitchFamily="50" charset="-127"/>
                <a:cs typeface="Arial Unicode MS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199" y="6394450"/>
            <a:ext cx="242887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srgbClr val="4F81BD">
                    <a:lumMod val="75000"/>
                  </a:srgbClr>
                </a:solidFill>
              </a:rPr>
              <a:t>PAL-XFEL Commissioning Plan</a:t>
            </a:r>
            <a:endParaRPr lang="ko-KR" alt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05175" y="6394450"/>
            <a:ext cx="273367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ko-KR" altLang="en-US" dirty="0" smtClean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164288" y="6394450"/>
            <a:ext cx="152251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C1E50DA-33AD-4838-9D42-6521592D7437}" type="slidenum">
              <a:rPr lang="ko-KR" altLang="en-US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72747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PAL-XFEL\CI\Jpeg\로고[흰배경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69" y="112385"/>
            <a:ext cx="99396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2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5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4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17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07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A2C433E9-7AA5-4E42-B04F-BBB7CEEF9DD5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32438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5D0032AF-698D-427A-9BA7-A15200F7E8E8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65086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7E17059F-0652-4C2E-9DD3-267EB333FD32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419145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854010"/>
            <a:ext cx="4044960" cy="55748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854010"/>
            <a:ext cx="4046400" cy="55748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E21027C0-F328-445D-B4F4-B40850DC86F8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56824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56AA99E9-0D23-4561-A47F-FBF550693338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1740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76E075B3-4994-41A4-BBCE-84805A5EFEB6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83726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FC044724-C5BF-4925-973C-C8A0A3E218B3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25428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591D9E35-CA1F-4C01-A675-2EAF5C9AE2F1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16452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AF5AF41A-1B36-4D22-9C96-A21908419F8D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76999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1B8229C7-5501-44ED-98C9-B1CE9B3B4538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18430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162738"/>
            <a:ext cx="2056320" cy="62660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162738"/>
            <a:ext cx="6035040" cy="62660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AD7A7D24-25E3-4DCE-82A1-154142BEB595}" type="slidenum">
              <a:rPr>
                <a:solidFill>
                  <a:prstClr val="black"/>
                </a:solidFill>
              </a:rPr>
              <a:pPr/>
              <a:t>‹#›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36216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9DD594-1494-490C-A2F0-850B64D3D3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7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Report</a:t>
            </a:r>
            <a:r>
              <a:rPr lang="en-GB" sz="1000" baseline="0" dirty="0" smtClean="0">
                <a:solidFill>
                  <a:schemeClr val="bg1"/>
                </a:solidFill>
              </a:rPr>
              <a:t> on Joint Commissioning Workshop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15200" y="6508000"/>
            <a:ext cx="66294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COM, 09.09.2015</a:t>
            </a:r>
            <a:endParaRPr lang="en-US" sz="9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900" dirty="0" smtClean="0">
                <a:solidFill>
                  <a:schemeClr val="tx1"/>
                </a:solidFill>
              </a:rPr>
              <a:t>Bolko Beutner, Winni Decking,</a:t>
            </a:r>
            <a:r>
              <a:rPr lang="en-US" sz="900" baseline="0" dirty="0" smtClean="0">
                <a:solidFill>
                  <a:schemeClr val="tx1"/>
                </a:solidFill>
              </a:rPr>
              <a:t> Matthias Scholz</a:t>
            </a:r>
            <a:r>
              <a:rPr lang="en-GB" sz="1000" dirty="0" smtClean="0">
                <a:solidFill>
                  <a:schemeClr val="bg1"/>
                </a:solidFill>
              </a:rPr>
              <a:t>title </a:t>
            </a:r>
            <a:r>
              <a:rPr lang="en-GB" sz="1000" dirty="0" smtClean="0">
                <a:solidFill>
                  <a:schemeClr val="bg1"/>
                </a:solidFill>
              </a:rPr>
              <a:t>of your talk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  <a:latin typeface="Cambria"/>
                <a:ea typeface="맑은 고딕"/>
              </a:rPr>
              <a:t>PAL-XFEL Commissioning Plan</a:t>
            </a:r>
            <a:endParaRPr lang="ko-KR" altLang="en-US">
              <a:solidFill>
                <a:prstClr val="black">
                  <a:tint val="75000"/>
                </a:prstClr>
              </a:solidFill>
              <a:latin typeface="Cambria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917371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ko-KR" altLang="en-US" dirty="0" smtClean="0">
              <a:solidFill>
                <a:prstClr val="black">
                  <a:tint val="75000"/>
                </a:prstClr>
              </a:solidFill>
              <a:latin typeface="Cambria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6C1E50DA-33AD-4838-9D42-6521592D7437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mbria"/>
                <a:ea typeface="맑은 고딕"/>
              </a:rPr>
              <a:pPr fontAlgn="auto" latinLnBrk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mbria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23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 l="27149" t="43606" r="25963" b="42444"/>
          <a:stretch>
            <a:fillRect/>
          </a:stretch>
        </p:blipFill>
        <p:spPr>
          <a:xfrm>
            <a:off x="229239" y="116591"/>
            <a:ext cx="1036800" cy="436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1386210" y="163293"/>
            <a:ext cx="6842879" cy="4147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171" y="853694"/>
            <a:ext cx="8228763" cy="55751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 pitchFamily="2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35000"/>
              <a:buFont typeface="StarSymbol" pitchFamily="2"/>
              <a:buChar char="●"/>
              <a:defRPr lang="en-US" sz="16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65000"/>
              <a:buFont typeface="StarSymbol" pitchFamily="2"/>
              <a:buChar char="–"/>
              <a:defRPr lang="en-US" sz="14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25000"/>
              <a:buFont typeface="StarSymbol" pitchFamily="2"/>
              <a:buChar char="●"/>
              <a:defRPr lang="en-US" sz="1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35000"/>
              <a:buFont typeface="StarSymbol" pitchFamily="2"/>
              <a:buChar char="●"/>
              <a:defRPr lang="en-US" sz="1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35000"/>
              <a:buFont typeface="StarSymbol"/>
              <a:buChar char="●"/>
              <a:defRPr lang="en-US" sz="1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35000"/>
              <a:buFont typeface="StarSymbol"/>
              <a:buChar char="●"/>
              <a:defRPr lang="en-US" sz="1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35000"/>
              <a:buFont typeface="StarSymbol"/>
              <a:buChar char="●"/>
              <a:defRPr lang="en-US" sz="1200" b="0" i="0" u="none" strike="noStrike" kern="1200">
                <a:ln>
                  <a:noFill/>
                </a:ln>
                <a:latin typeface="Arial" pitchFamily="18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8"/>
            <a:r>
              <a:rPr lang="en-US"/>
              <a:t>Ninth Outline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65310" y="6705126"/>
            <a:ext cx="2130093" cy="180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900" kern="1200">
                <a:latin typeface="Arial" pitchFamily="34"/>
                <a:ea typeface="DejaVu LGC Sans" pitchFamily="2"/>
                <a:cs typeface="DejaVu LGC Sans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smtClean="0"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127054" y="6705126"/>
            <a:ext cx="2898142" cy="180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900" kern="1200">
                <a:latin typeface="Arial" pitchFamily="34"/>
                <a:ea typeface="DejaVu LGC Sans" pitchFamily="2"/>
                <a:cs typeface="DejaVu LGC Sans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smtClean="0"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8087039" y="6705126"/>
            <a:ext cx="969857" cy="180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900" kern="1200">
                <a:latin typeface="Arial" pitchFamily="34"/>
                <a:ea typeface="DejaVu LGC Sans" pitchFamily="2"/>
                <a:cs typeface="DejaVu LGC Sans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smtClean="0">
                <a:solidFill>
                  <a:prstClr val="black"/>
                </a:solidFill>
              </a:rPr>
              <a:t>p. </a:t>
            </a:r>
            <a:fld id="{E2F57EFD-2926-4E1F-ABBF-6D1691F5B6EE}" type="slidenum">
              <a:rPr smtClean="0">
                <a:solidFill>
                  <a:prstClr val="black"/>
                </a:solidFill>
              </a:rPr>
              <a:pPr defTabSz="829452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r>
              <a:rPr smtClean="0">
                <a:solidFill>
                  <a:prstClr val="black"/>
                </a:solidFill>
              </a:rPr>
              <a:t>/23</a:t>
            </a:r>
          </a:p>
        </p:txBody>
      </p:sp>
      <p:sp>
        <p:nvSpPr>
          <p:cNvPr id="8" name="Line 10"/>
          <p:cNvSpPr/>
          <p:nvPr/>
        </p:nvSpPr>
        <p:spPr>
          <a:xfrm>
            <a:off x="0" y="622144"/>
            <a:ext cx="9140494" cy="0"/>
          </a:xfrm>
          <a:prstGeom prst="line">
            <a:avLst/>
          </a:prstGeom>
          <a:noFill/>
          <a:ln w="25560">
            <a:solidFill>
              <a:srgbClr val="0080FF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defTabSz="829452"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600" smtClean="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9" name="Line 5"/>
          <p:cNvSpPr/>
          <p:nvPr/>
        </p:nvSpPr>
        <p:spPr>
          <a:xfrm>
            <a:off x="0" y="6667242"/>
            <a:ext cx="9140494" cy="0"/>
          </a:xfrm>
          <a:prstGeom prst="line">
            <a:avLst/>
          </a:prstGeom>
          <a:noFill/>
          <a:ln w="648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0"/>
          <a:lstStyle/>
          <a:p>
            <a:pPr defTabSz="829452"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600" smtClean="0">
              <a:solidFill>
                <a:prstClr val="black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81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0">
        <a:buNone/>
        <a:tabLst/>
        <a:defRPr lang="en-US" sz="2500" b="1" i="0" u="none" strike="noStrike" kern="1200">
          <a:ln>
            <a:noFill/>
          </a:ln>
          <a:solidFill>
            <a:srgbClr val="000080"/>
          </a:solidFill>
          <a:latin typeface="Arial" pitchFamily="18"/>
          <a:ea typeface="DejaVu LGC Sans" pitchFamily="2"/>
          <a:cs typeface="DejaVu LGC Sans" pitchFamily="2"/>
        </a:defRPr>
      </a:lvl1pPr>
    </p:titleStyle>
    <p:bodyStyle>
      <a:lvl1pPr lvl="0" rtl="0" hangingPunct="0">
        <a:buSzPct val="45000"/>
        <a:buFont typeface="StarSymbol"/>
        <a:buChar char="●"/>
        <a:tabLst/>
        <a:defRPr lang="en-US"/>
      </a:lvl1pPr>
      <a:lvl2pPr lvl="1" rtl="0" hangingPunct="0">
        <a:buSzPct val="75000"/>
        <a:buFont typeface="StarSymbol" pitchFamily="2"/>
        <a:buChar char="–"/>
        <a:tabLst/>
        <a:defRPr lang="en-US"/>
      </a:lvl2pPr>
      <a:lvl3pPr lvl="2" rtl="0" hangingPunct="0">
        <a:buSzPct val="35000"/>
        <a:buFont typeface="StarSymbol" pitchFamily="2"/>
        <a:buChar char="●"/>
        <a:tabLst/>
        <a:defRPr lang="en-US"/>
      </a:lvl3pPr>
      <a:lvl4pPr lvl="3" rtl="0" hangingPunct="0">
        <a:buSzPct val="65000"/>
        <a:buFont typeface="StarSymbol" pitchFamily="2"/>
        <a:buChar char="–"/>
        <a:tabLst/>
        <a:defRPr lang="en-US"/>
      </a:lvl4pPr>
      <a:lvl5pPr lvl="4" rtl="0" hangingPunct="0">
        <a:buSzPct val="25000"/>
        <a:buFont typeface="StarSymbol" pitchFamily="2"/>
        <a:buChar char="●"/>
        <a:tabLst/>
        <a:defRPr lang="en-US"/>
      </a:lvl5pPr>
      <a:lvl6pPr lvl="5" rtl="0" hangingPunct="0">
        <a:buSzPct val="35000"/>
        <a:buFont typeface="StarSymbol" pitchFamily="2"/>
        <a:buChar char="●"/>
        <a:tabLst/>
        <a:defRPr lang="en-US"/>
      </a:lvl6pPr>
      <a:lvl7pPr lvl="6" rtl="0" hangingPunct="0">
        <a:buSzPct val="35000"/>
        <a:buFont typeface="StarSymbol"/>
        <a:buChar char="●"/>
        <a:tabLst/>
        <a:defRPr lang="en-US"/>
      </a:lvl7pPr>
      <a:lvl8pPr lvl="7" rtl="0" hangingPunct="0">
        <a:buSzPct val="35000"/>
        <a:buFont typeface="StarSymbol"/>
        <a:buChar char="●"/>
        <a:tabLst/>
        <a:defRPr lang="en-US"/>
      </a:lvl8pPr>
      <a:lvl9pPr lvl="8" rtl="0" hangingPunct="0">
        <a:buSzPct val="35000"/>
        <a:buFont typeface="StarSymbol"/>
        <a:buChar char="●"/>
        <a:tabLst/>
        <a:defRPr lang="en-US"/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psi.ch/categoryDisplay.py?categId=2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r>
              <a:rPr lang="en-GB" sz="2800" dirty="0" smtClean="0"/>
              <a:t>Bolko Beutner, Winni Decking, Matthias Scholz (DESY)</a:t>
            </a:r>
          </a:p>
          <a:p>
            <a:endParaRPr lang="en-GB" sz="2800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0" y="1319213"/>
            <a:ext cx="9144000" cy="1844675"/>
          </a:xfrm>
          <a:ln/>
        </p:spPr>
        <p:txBody>
          <a:bodyPr/>
          <a:lstStyle/>
          <a:p>
            <a:r>
              <a:rPr lang="en-GB" sz="3200" dirty="0" smtClean="0"/>
              <a:t>Report on the joint </a:t>
            </a:r>
            <a:br>
              <a:rPr lang="en-GB" sz="3200" dirty="0" smtClean="0"/>
            </a:br>
            <a:r>
              <a:rPr lang="en-GB" sz="3200" dirty="0" smtClean="0"/>
              <a:t>Pohang XFEL – </a:t>
            </a:r>
            <a:r>
              <a:rPr lang="en-GB" sz="3200" dirty="0" err="1" smtClean="0"/>
              <a:t>SwissFEL</a:t>
            </a:r>
            <a:r>
              <a:rPr lang="en-GB" sz="3200" dirty="0" smtClean="0"/>
              <a:t> – European XFEL workshop on commissioning</a:t>
            </a:r>
            <a:endParaRPr lang="en-GB" sz="32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Thomas Schietinger (SH84)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FEL'15 Commissioning Workshop, 28 August 2015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p. </a:t>
            </a:r>
            <a:fld id="{693981B2-42A8-40AA-ADE7-8C45CCD234B5}" type="slidenum">
              <a:rPr>
                <a:solidFill>
                  <a:prstClr val="black"/>
                </a:solidFill>
              </a:rPr>
              <a:pPr/>
              <a:t>10</a:t>
            </a:fld>
            <a:r>
              <a:rPr>
                <a:solidFill>
                  <a:prstClr val="black"/>
                </a:solidFill>
              </a:rPr>
              <a:t>/23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ARAMIS Commissioning –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8474" y="688116"/>
            <a:ext cx="8427959" cy="59624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380000">
            <a:off x="7404728" y="486173"/>
            <a:ext cx="1468334" cy="3232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>
                <a:solidFill>
                  <a:prstClr val="black"/>
                </a:solidFill>
                <a:latin typeface="Arial" pitchFamily="18"/>
                <a:ea typeface="DejaVu LGC Sans" pitchFamily="2"/>
                <a:cs typeface="DejaVu LGC Sans" pitchFamily="2"/>
              </a:rPr>
              <a:t>see MOP017!</a:t>
            </a:r>
          </a:p>
        </p:txBody>
      </p:sp>
    </p:spTree>
    <p:extLst>
      <p:ext uri="{BB962C8B-B14F-4D97-AF65-F5344CB8AC3E}">
        <p14:creationId xmlns:p14="http://schemas.microsoft.com/office/powerpoint/2010/main" val="365304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99"/>
            <a:ext cx="9144000" cy="685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424543" y="3254829"/>
            <a:ext cx="8392886" cy="859971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4543" y="5442858"/>
            <a:ext cx="8392886" cy="859971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4543" y="1937658"/>
            <a:ext cx="8392886" cy="1317171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9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75556" y="1807029"/>
            <a:ext cx="8392886" cy="99060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96200" y="4691743"/>
            <a:ext cx="348343" cy="185057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6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5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8600" y="4474030"/>
            <a:ext cx="8392886" cy="957941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5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5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8600" y="3135088"/>
            <a:ext cx="8392886" cy="55517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3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208314"/>
            <a:ext cx="8841468" cy="50945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Exchange of Personnel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Difficult because of parallel schedules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likely based on ‘business trip model’ (i.e. 2 weeks)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Great interest from LCLS to join European XFEL commissioning for longer periods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Plan to provide some “dry </a:t>
            </a:r>
            <a:r>
              <a:rPr lang="en-US" dirty="0">
                <a:solidFill>
                  <a:schemeClr val="tx1"/>
                </a:solidFill>
              </a:rPr>
              <a:t>training” </a:t>
            </a:r>
            <a:r>
              <a:rPr lang="en-US" dirty="0" smtClean="0">
                <a:solidFill>
                  <a:schemeClr val="tx1"/>
                </a:solidFill>
              </a:rPr>
              <a:t>for visitors beforehand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Action: Provide </a:t>
            </a:r>
            <a:r>
              <a:rPr lang="en-US" dirty="0">
                <a:solidFill>
                  <a:schemeClr val="tx1"/>
                </a:solidFill>
              </a:rPr>
              <a:t>a list of specialists with their respective fields of </a:t>
            </a:r>
            <a:r>
              <a:rPr lang="en-US" dirty="0" smtClean="0">
                <a:solidFill>
                  <a:schemeClr val="tx1"/>
                </a:solidFill>
              </a:rPr>
              <a:t>expertise to give </a:t>
            </a:r>
            <a:r>
              <a:rPr lang="en-US" dirty="0">
                <a:solidFill>
                  <a:schemeClr val="tx1"/>
                </a:solidFill>
              </a:rPr>
              <a:t>an “inventory” for possible </a:t>
            </a:r>
            <a:r>
              <a:rPr lang="en-US" dirty="0" smtClean="0">
                <a:solidFill>
                  <a:schemeClr val="tx1"/>
                </a:solidFill>
              </a:rPr>
              <a:t>exchanges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208314"/>
            <a:ext cx="8841468" cy="509451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Exchange of Software/Procedures: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Exchange of software difficult because of control system/machine peculiarities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ragmatic approach is </a:t>
            </a:r>
            <a:r>
              <a:rPr lang="en-US" dirty="0">
                <a:solidFill>
                  <a:schemeClr val="tx1"/>
                </a:solidFill>
                <a:latin typeface="Arial" pitchFamily="34"/>
              </a:rPr>
              <a:t>to base software exchange on </a:t>
            </a:r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personnel exchange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rocedures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collect </a:t>
            </a:r>
            <a:r>
              <a:rPr lang="en-US" dirty="0">
                <a:solidFill>
                  <a:schemeClr val="tx1"/>
                </a:solidFill>
              </a:rPr>
              <a:t>task procedures from running facilities (LCLS, SACLA, FLASH, Fermi</a:t>
            </a:r>
            <a:r>
              <a:rPr lang="en-US" dirty="0" smtClean="0">
                <a:solidFill>
                  <a:schemeClr val="tx1"/>
                </a:solidFill>
              </a:rPr>
              <a:t>) if available (SLAC </a:t>
            </a:r>
            <a:r>
              <a:rPr lang="en-US" dirty="0">
                <a:solidFill>
                  <a:schemeClr val="tx1"/>
                </a:solidFill>
              </a:rPr>
              <a:t>delegates promise to make them </a:t>
            </a:r>
            <a:r>
              <a:rPr lang="en-US" dirty="0" smtClean="0">
                <a:solidFill>
                  <a:schemeClr val="tx1"/>
                </a:solidFill>
              </a:rPr>
              <a:t>available)</a:t>
            </a:r>
            <a:endParaRPr lang="en-US" dirty="0" smtClean="0">
              <a:solidFill>
                <a:schemeClr val="tx1"/>
              </a:solidFill>
              <a:latin typeface="Arial" pitchFamily="3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Communication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Meet again during 5-way meeting in October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Action: Make logbooks, Wikis, etc. accessible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Exchange moderated </a:t>
            </a:r>
            <a:r>
              <a:rPr lang="en-US" dirty="0">
                <a:solidFill>
                  <a:schemeClr val="tx1"/>
                </a:solidFill>
                <a:latin typeface="Arial" pitchFamily="34"/>
              </a:rPr>
              <a:t>shift summaries on the public web </a:t>
            </a:r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to </a:t>
            </a:r>
            <a:r>
              <a:rPr lang="en-US" dirty="0">
                <a:solidFill>
                  <a:schemeClr val="tx1"/>
                </a:solidFill>
                <a:latin typeface="Arial" pitchFamily="34"/>
              </a:rPr>
              <a:t>keep </a:t>
            </a:r>
            <a:r>
              <a:rPr lang="en-US" dirty="0" smtClean="0">
                <a:solidFill>
                  <a:schemeClr val="tx1"/>
                </a:solidFill>
                <a:latin typeface="Arial" pitchFamily="34"/>
              </a:rPr>
              <a:t>others informed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874125" cy="4459287"/>
          </a:xfrm>
        </p:spPr>
        <p:txBody>
          <a:bodyPr/>
          <a:lstStyle/>
          <a:p>
            <a:r>
              <a:rPr lang="en-US" dirty="0" smtClean="0"/>
              <a:t>Satellite meeting held after FEL2015 in Daejeon</a:t>
            </a:r>
            <a:endParaRPr lang="en-US" dirty="0" smtClean="0"/>
          </a:p>
          <a:p>
            <a:r>
              <a:rPr lang="en-US" dirty="0" smtClean="0"/>
              <a:t>About 20 </a:t>
            </a:r>
            <a:r>
              <a:rPr lang="en-US" dirty="0" smtClean="0"/>
              <a:t>p</a:t>
            </a:r>
            <a:r>
              <a:rPr lang="en-US" dirty="0" smtClean="0"/>
              <a:t>articipants from PAL, PSI, DESY, and SLAC</a:t>
            </a:r>
          </a:p>
          <a:p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Inform about strategies, boundaries, and schedule</a:t>
            </a:r>
          </a:p>
          <a:p>
            <a:pPr lvl="1"/>
            <a:r>
              <a:rPr lang="en-US" dirty="0" smtClean="0"/>
              <a:t>Identify areas of collaboration</a:t>
            </a:r>
            <a:endParaRPr lang="en-US" dirty="0" smtClean="0"/>
          </a:p>
          <a:p>
            <a:pPr lvl="1"/>
            <a:r>
              <a:rPr lang="en-US" dirty="0" smtClean="0"/>
              <a:t>Discuss exchange of information and </a:t>
            </a:r>
            <a:r>
              <a:rPr lang="en-US" dirty="0" err="1" smtClean="0"/>
              <a:t>personel</a:t>
            </a:r>
            <a:endParaRPr lang="en-US" dirty="0" smtClean="0"/>
          </a:p>
          <a:p>
            <a:pPr lvl="1"/>
            <a:r>
              <a:rPr lang="en-US" dirty="0" smtClean="0"/>
              <a:t>Establish communication links</a:t>
            </a:r>
          </a:p>
          <a:p>
            <a:pPr lvl="1"/>
            <a:r>
              <a:rPr lang="en-US" dirty="0" smtClean="0"/>
              <a:t>Define action items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Preparation: Questionnaire</a:t>
            </a:r>
          </a:p>
          <a:p>
            <a:r>
              <a:rPr lang="en-US" u="sng" dirty="0" smtClean="0">
                <a:hlinkClick r:id="rId3"/>
              </a:rPr>
              <a:t>https://indico.psi.ch/categoryDisplay.py?categId=224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46146-BDD9-4C97-8272-670ED94D12DF}" type="slidenum">
              <a:rPr lang="en-GB"/>
              <a:pPr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19715" r="20000" b="2571"/>
          <a:stretch/>
        </p:blipFill>
        <p:spPr bwMode="auto">
          <a:xfrm>
            <a:off x="0" y="0"/>
            <a:ext cx="91902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8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Input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45" y="2583997"/>
            <a:ext cx="5040162" cy="37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89" y="2010868"/>
            <a:ext cx="4911725" cy="367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50" y="1112921"/>
            <a:ext cx="4487636" cy="338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112921"/>
            <a:ext cx="4734604" cy="35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t="26801" b="50673"/>
          <a:stretch>
            <a:fillRect/>
          </a:stretch>
        </p:blipFill>
        <p:spPr>
          <a:xfrm>
            <a:off x="1948371" y="4610380"/>
            <a:ext cx="6890829" cy="16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87231" y="1076799"/>
            <a:ext cx="6837479" cy="184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78531" y="2923599"/>
            <a:ext cx="8946179" cy="1518660"/>
            <a:chOff x="666360" y="3321359"/>
            <a:chExt cx="9155880" cy="16599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r="7612" b="63642"/>
            <a:stretch>
              <a:fillRect/>
            </a:stretch>
          </p:blipFill>
          <p:spPr>
            <a:xfrm>
              <a:off x="666360" y="3706919"/>
              <a:ext cx="4830480" cy="947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 l="15656" t="36324"/>
            <a:stretch>
              <a:fillRect/>
            </a:stretch>
          </p:blipFill>
          <p:spPr>
            <a:xfrm>
              <a:off x="5412600" y="3321359"/>
              <a:ext cx="4409640" cy="1659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97970" y="1088139"/>
            <a:ext cx="162108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dirty="0" smtClean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PAL XFEL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331" y="2708499"/>
            <a:ext cx="2473411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smtClean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European XFEL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690" y="5480859"/>
            <a:ext cx="161928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smtClean="0">
                <a:solidFill>
                  <a:srgbClr val="DC2300"/>
                </a:solidFill>
                <a:latin typeface="Arial" pitchFamily="18"/>
                <a:ea typeface="DejaVu LGC Sans" pitchFamily="2"/>
                <a:cs typeface="DejaVu LGC Sans" pitchFamily="2"/>
              </a:rPr>
              <a:t>SwissFEL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53" y="1096954"/>
            <a:ext cx="3218166" cy="1860274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dirty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1100 m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dirty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Standard S-Band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dirty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10 </a:t>
            </a:r>
            <a:r>
              <a:rPr lang="en-US" sz="2400" b="1" dirty="0" smtClean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GeV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dirty="0" smtClean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~ 200 </a:t>
            </a:r>
            <a:r>
              <a:rPr lang="en-US" sz="2400" b="1" dirty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W beam </a:t>
            </a:r>
            <a:r>
              <a:rPr lang="en-US" sz="2400" b="1" dirty="0" smtClean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power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2 </a:t>
            </a:r>
            <a:r>
              <a:rPr lang="en-US" sz="2400" b="1" dirty="0" smtClean="0">
                <a:solidFill>
                  <a:srgbClr val="00AE00"/>
                </a:solidFill>
                <a:latin typeface="Arial" pitchFamily="18"/>
                <a:ea typeface="DejaVu LGC Sans" pitchFamily="2"/>
                <a:cs typeface="DejaVu LGC Sans" pitchFamily="2"/>
              </a:rPr>
              <a:t>Undulators</a:t>
            </a:r>
            <a:endParaRPr lang="en-US" sz="2400" b="1" dirty="0">
              <a:solidFill>
                <a:srgbClr val="00AE00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5970" y="2920276"/>
            <a:ext cx="3418113" cy="1938992"/>
          </a:xfrm>
          <a:prstGeom prst="rect">
            <a:avLst/>
          </a:prstGeom>
          <a:solidFill>
            <a:srgbClr val="D9D9D9">
              <a:alpha val="89804"/>
            </a:srgbClr>
          </a:solidFill>
        </p:spPr>
        <p:txBody>
          <a:bodyPr wrap="square">
            <a:spAutoFit/>
          </a:bodyPr>
          <a:lstStyle/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3300 m</a:t>
            </a:r>
          </a:p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 smtClean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SC </a:t>
            </a:r>
            <a:r>
              <a:rPr lang="en-US" sz="2400" b="1" dirty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L-Band</a:t>
            </a:r>
          </a:p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17.5 </a:t>
            </a:r>
            <a:r>
              <a:rPr lang="en-US" sz="2400" b="1" dirty="0" smtClean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GeV</a:t>
            </a:r>
          </a:p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 smtClean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~ </a:t>
            </a:r>
            <a:r>
              <a:rPr lang="en-US" sz="2400" b="1" dirty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1 MW beam </a:t>
            </a:r>
            <a:r>
              <a:rPr lang="en-US" sz="2400" b="1" dirty="0" smtClean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power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 smtClean="0">
                <a:solidFill>
                  <a:srgbClr val="0047FF"/>
                </a:solidFill>
                <a:latin typeface="Arial" pitchFamily="18"/>
                <a:ea typeface="DejaVu LGC Sans" pitchFamily="2"/>
                <a:cs typeface="DejaVu LGC Sans" pitchFamily="2"/>
              </a:rPr>
              <a:t>3 Undulators</a:t>
            </a:r>
            <a:endParaRPr lang="en-US" sz="2400" b="1" dirty="0">
              <a:solidFill>
                <a:srgbClr val="0047FF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8371" y="4440728"/>
            <a:ext cx="3200873" cy="1938992"/>
          </a:xfrm>
          <a:prstGeom prst="rect">
            <a:avLst/>
          </a:prstGeom>
          <a:solidFill>
            <a:srgbClr val="D9D9D9">
              <a:alpha val="89804"/>
            </a:srgbClr>
          </a:solidFill>
        </p:spPr>
        <p:txBody>
          <a:bodyPr wrap="square">
            <a:spAutoFit/>
          </a:bodyPr>
          <a:lstStyle/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00 </a:t>
            </a:r>
            <a:r>
              <a:rPr lang="en-US" sz="2400" b="1" dirty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m</a:t>
            </a:r>
          </a:p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New C-Band</a:t>
            </a:r>
            <a:endParaRPr lang="en-US" sz="2400" b="1" dirty="0">
              <a:solidFill>
                <a:srgbClr val="FF0000"/>
              </a:solidFill>
              <a:latin typeface="Arial" pitchFamily="18"/>
              <a:ea typeface="DejaVu LGC Sans" pitchFamily="2"/>
              <a:cs typeface="DejaVu LGC Sans" pitchFamily="2"/>
            </a:endParaRPr>
          </a:p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5.8 </a:t>
            </a:r>
            <a:r>
              <a:rPr lang="en-US" sz="2400" b="1" dirty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GeV</a:t>
            </a:r>
          </a:p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~ </a:t>
            </a:r>
            <a:r>
              <a:rPr lang="en-US" sz="2400" b="1" dirty="0" smtClean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100 W </a:t>
            </a:r>
            <a:r>
              <a:rPr lang="en-US" sz="2400" b="1" dirty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beam </a:t>
            </a:r>
            <a:r>
              <a:rPr lang="en-US" sz="2400" b="1" dirty="0" smtClean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power</a:t>
            </a:r>
          </a:p>
          <a:p>
            <a:pPr lvl="0" fontAlgn="auto" hangingPunc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18"/>
                <a:ea typeface="DejaVu LGC Sans" pitchFamily="2"/>
                <a:cs typeface="DejaVu LGC Sans" pitchFamily="2"/>
              </a:rPr>
              <a:t>1 Undulator</a:t>
            </a:r>
            <a:endParaRPr lang="en-US" sz="2400" b="1" dirty="0">
              <a:solidFill>
                <a:srgbClr val="FF0000"/>
              </a:solidFill>
              <a:latin typeface="Arial" pitchFamily="18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145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4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Commissioning Milestones and Schedule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4F81BD">
                    <a:lumMod val="75000"/>
                  </a:srgbClr>
                </a:solidFill>
              </a:rPr>
              <a:t>PAL-XFEL Commissioning Plan</a:t>
            </a:r>
            <a:endParaRPr lang="ko-KR" altLang="en-US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50DA-33AD-4838-9D42-6521592D7437}" type="slidenum">
              <a:rPr lang="ko-KR" altLang="en-US" smtClean="0">
                <a:solidFill>
                  <a:srgbClr val="4F81BD">
                    <a:lumMod val="75000"/>
                  </a:srgbClr>
                </a:solidFill>
              </a:rPr>
              <a:pPr/>
              <a:t>7</a:t>
            </a:fld>
            <a:endParaRPr lang="ko-KR" altLang="en-US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직사각형 13"/>
          <p:cNvSpPr/>
          <p:nvPr/>
        </p:nvSpPr>
        <p:spPr>
          <a:xfrm>
            <a:off x="406535" y="2612691"/>
            <a:ext cx="6345584" cy="14157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ko-KR" sz="1600" b="1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Second milestone </a:t>
            </a: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of XFEL commissioning </a:t>
            </a:r>
            <a:r>
              <a:rPr lang="en-US" altLang="ko-KR" sz="1600" b="1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(December 2016)</a:t>
            </a: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: </a:t>
            </a: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b="1" dirty="0" smtClean="0">
                <a:solidFill>
                  <a:srgbClr val="FF0000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 Hard X-ray 0.1 nm SASE </a:t>
            </a:r>
            <a:r>
              <a:rPr lang="en-US" altLang="ko-KR" sz="1400" dirty="0" smtClean="0">
                <a:solidFill>
                  <a:srgbClr val="FF0000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with </a:t>
            </a:r>
            <a:r>
              <a:rPr lang="en-US" altLang="ko-KR" sz="1400" b="1" dirty="0" smtClean="0">
                <a:solidFill>
                  <a:srgbClr val="FF0000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10 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GeV</a:t>
            </a:r>
            <a:r>
              <a:rPr lang="en-US" altLang="ko-KR" sz="1400" b="1" dirty="0" smtClean="0">
                <a:solidFill>
                  <a:srgbClr val="FF0000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 beam </a:t>
            </a: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b="1" dirty="0" smtClean="0">
                <a:solidFill>
                  <a:prstClr val="black"/>
                </a:solidFill>
                <a:latin typeface="Calibri"/>
                <a:ea typeface="맑은 고딕"/>
              </a:rPr>
              <a:t> Soft X-ray 3 nm SASE</a:t>
            </a: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 200 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/>
                <a:ea typeface="맑은 고딕"/>
              </a:rPr>
              <a:t>pC</a:t>
            </a: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, 20 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/>
                <a:ea typeface="맑은 고딕"/>
              </a:rPr>
              <a:t>pC</a:t>
            </a:r>
            <a:endParaRPr lang="en-US" altLang="ko-KR" sz="1400" dirty="0" smtClean="0">
              <a:solidFill>
                <a:prstClr val="black"/>
              </a:solidFill>
              <a:latin typeface="Calibri"/>
              <a:ea typeface="맑은 고딕"/>
            </a:endParaRP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 Demo experiments</a:t>
            </a: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 Repetition rate 10 Hz</a:t>
            </a:r>
          </a:p>
        </p:txBody>
      </p:sp>
      <p:sp>
        <p:nvSpPr>
          <p:cNvPr id="7" name="직사각형 3"/>
          <p:cNvSpPr/>
          <p:nvPr/>
        </p:nvSpPr>
        <p:spPr>
          <a:xfrm>
            <a:off x="406535" y="724173"/>
            <a:ext cx="6346998" cy="18466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ko-KR" sz="1600" b="1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First milestone </a:t>
            </a: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of XFEL commissioning </a:t>
            </a:r>
            <a:r>
              <a:rPr lang="en-US" altLang="ko-KR" sz="1600" b="1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(June 2016)</a:t>
            </a:r>
            <a:r>
              <a:rPr lang="en-US" altLang="ko-KR" sz="1600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: </a:t>
            </a: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b="1" dirty="0" smtClean="0">
                <a:solidFill>
                  <a:srgbClr val="FF0000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 0.25 nm SASE radiation </a:t>
            </a:r>
            <a:r>
              <a:rPr lang="en-US" altLang="ko-KR" sz="1400" dirty="0" smtClean="0">
                <a:solidFill>
                  <a:srgbClr val="FF0000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with </a:t>
            </a:r>
            <a:r>
              <a:rPr lang="en-US" altLang="ko-KR" sz="1400" b="1" dirty="0" smtClean="0">
                <a:solidFill>
                  <a:srgbClr val="FF0000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6 GeV electron beam </a:t>
            </a: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b="1" dirty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6 GeV beam at </a:t>
            </a:r>
            <a:r>
              <a:rPr lang="en-US" altLang="ko-KR" sz="1400" dirty="0" err="1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linac</a:t>
            </a: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Arial Unicode MS" pitchFamily="50" charset="-127"/>
                <a:cs typeface="Arial Unicode MS" pitchFamily="50" charset="-127"/>
              </a:rPr>
              <a:t> end (Gun&amp;L0: 100% gradient; L1, L2: 80%; L3a, L3b, L4: 60%) </a:t>
            </a: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 Repetition rate </a:t>
            </a:r>
            <a:r>
              <a:rPr lang="en-US" altLang="ko-KR" sz="1400" b="1" dirty="0" smtClean="0">
                <a:solidFill>
                  <a:prstClr val="black"/>
                </a:solidFill>
                <a:latin typeface="Calibri"/>
                <a:ea typeface="맑은 고딕"/>
              </a:rPr>
              <a:t>10 Hz </a:t>
            </a:r>
            <a:endParaRPr lang="en-US" altLang="ko-KR" sz="1400" dirty="0" smtClean="0">
              <a:solidFill>
                <a:prstClr val="black"/>
              </a:solidFill>
              <a:latin typeface="Calibri"/>
              <a:ea typeface="맑은 고딕"/>
            </a:endParaRPr>
          </a:p>
          <a:p>
            <a:pPr marL="0" lvl="1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 Relaxed beam parameters</a:t>
            </a:r>
          </a:p>
          <a:p>
            <a:pPr marL="457200" lvl="3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dirty="0">
                <a:solidFill>
                  <a:prstClr val="black"/>
                </a:solidFill>
                <a:latin typeface="Calibri"/>
                <a:ea typeface="맑은 고딕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Calibri"/>
                <a:ea typeface="맑은 고딕"/>
              </a:rPr>
              <a:t>200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Calibri"/>
                <a:ea typeface="맑은 고딕"/>
              </a:rPr>
              <a:t>pC</a:t>
            </a:r>
            <a:r>
              <a:rPr lang="en-US" altLang="ko-KR" sz="1400" b="1" dirty="0" smtClean="0">
                <a:solidFill>
                  <a:prstClr val="black"/>
                </a:solidFill>
                <a:latin typeface="Calibri"/>
                <a:ea typeface="맑은 고딕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is nominal, but </a:t>
            </a:r>
            <a:r>
              <a:rPr lang="en-US" altLang="ko-KR" sz="1400" b="1" dirty="0" smtClean="0">
                <a:solidFill>
                  <a:prstClr val="black"/>
                </a:solidFill>
                <a:latin typeface="Calibri"/>
                <a:ea typeface="맑은 고딕"/>
              </a:rPr>
              <a:t>100 </a:t>
            </a:r>
            <a:r>
              <a:rPr lang="en-US" altLang="ko-KR" sz="1400" b="1" dirty="0" err="1" smtClean="0">
                <a:solidFill>
                  <a:prstClr val="black"/>
                </a:solidFill>
                <a:latin typeface="Calibri"/>
                <a:ea typeface="맑은 고딕"/>
              </a:rPr>
              <a:t>pC</a:t>
            </a:r>
            <a:r>
              <a:rPr lang="en-US" altLang="ko-KR" sz="1400" b="1" dirty="0">
                <a:solidFill>
                  <a:prstClr val="black"/>
                </a:solidFill>
                <a:latin typeface="Calibri"/>
                <a:ea typeface="맑은 고딕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or</a:t>
            </a: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  <a:sym typeface="Wingdings" pitchFamily="2" charset="2"/>
              </a:rPr>
              <a:t> l</a:t>
            </a: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ower  bunch charge is an option</a:t>
            </a:r>
          </a:p>
          <a:p>
            <a:pPr marL="457200" lvl="3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dirty="0">
                <a:solidFill>
                  <a:prstClr val="black"/>
                </a:solidFill>
                <a:latin typeface="Calibri"/>
                <a:ea typeface="맑은 고딕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Calibri"/>
                <a:ea typeface="맑은 고딕"/>
              </a:rPr>
              <a:t>Gun drive laser with a Gaussian longitudinal profile</a:t>
            </a:r>
          </a:p>
          <a:p>
            <a:pPr marL="457200" lvl="3" fontAlgn="auto" latinLnBrk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prstClr val="black"/>
                </a:solidFill>
                <a:latin typeface="Calibri"/>
                <a:ea typeface="맑은 고딕"/>
              </a:rPr>
              <a:t> Less peak current (weaker bunch compression) for weaker collective effects</a:t>
            </a:r>
          </a:p>
        </p:txBody>
      </p:sp>
      <p:graphicFrame>
        <p:nvGraphicFramePr>
          <p:cNvPr id="8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31008"/>
              </p:ext>
            </p:extLst>
          </p:nvPr>
        </p:nvGraphicFramePr>
        <p:xfrm>
          <a:off x="1424689" y="4125895"/>
          <a:ext cx="6184666" cy="2342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45194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  <a:gridCol w="227467"/>
              </a:tblGrid>
              <a:tr h="234228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</a:endParaRPr>
                    </a:p>
                  </a:txBody>
                  <a:tcPr marL="108000" marR="45720" marT="0" marB="0"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</a:rPr>
                        <a:t>2015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</a:rPr>
                        <a:t>2016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C1F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C1F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228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S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O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N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D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J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F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M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A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M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J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J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A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S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O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N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D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/>
                </a:tc>
              </a:tr>
              <a:tr h="234228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Injector install in XFEL</a:t>
                      </a:r>
                      <a:r>
                        <a:rPr lang="en-US" altLang="ko-KR" sz="1400" b="1" dirty="0" smtClean="0">
                          <a:latin typeface="Calibri Light" panose="020F0302020204030204" pitchFamily="34" charset="0"/>
                        </a:rPr>
                        <a:t>, S&amp;A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</a:tr>
              <a:tr h="234228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400" b="1" dirty="0" err="1" smtClean="0">
                          <a:latin typeface="Calibri Light" panose="020F0302020204030204" pitchFamily="34" charset="0"/>
                        </a:rPr>
                        <a:t>Linac</a:t>
                      </a:r>
                      <a:r>
                        <a:rPr lang="en-US" altLang="ko-KR" sz="1400" b="1" dirty="0" smtClean="0">
                          <a:latin typeface="Calibri Light" panose="020F0302020204030204" pitchFamily="34" charset="0"/>
                        </a:rPr>
                        <a:t> component install, S&amp;A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</a:tr>
              <a:tr h="23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1" dirty="0" err="1" smtClean="0">
                          <a:latin typeface="Calibri Light" panose="020F0302020204030204" pitchFamily="34" charset="0"/>
                        </a:rPr>
                        <a:t>Undulator</a:t>
                      </a:r>
                      <a:r>
                        <a:rPr lang="en-US" altLang="ko-KR" sz="1400" b="1" dirty="0" smtClean="0">
                          <a:latin typeface="Calibri Light" panose="020F0302020204030204" pitchFamily="34" charset="0"/>
                        </a:rPr>
                        <a:t> component install, S&amp;A</a:t>
                      </a:r>
                      <a:endParaRPr lang="ko-KR" altLang="en-US" sz="1400" b="1" smtClean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</a:tr>
              <a:tr h="234228"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None/>
                      </a:pPr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Injector commissioning</a:t>
                      </a:r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</a:tr>
              <a:tr h="23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1" dirty="0" err="1" smtClean="0">
                          <a:latin typeface="Calibri Light" panose="020F0302020204030204" pitchFamily="34" charset="0"/>
                        </a:rPr>
                        <a:t>Linac</a:t>
                      </a:r>
                      <a:r>
                        <a:rPr lang="en-US" altLang="ko-KR" sz="1400" b="1" dirty="0" smtClean="0">
                          <a:latin typeface="Calibri Light" panose="020F0302020204030204" pitchFamily="34" charset="0"/>
                        </a:rPr>
                        <a:t> RF conditioning (10 Hz)</a:t>
                      </a:r>
                      <a:endParaRPr lang="ko-KR" altLang="en-US" sz="1400" b="1" dirty="0" smtClean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1" dirty="0" err="1" smtClean="0">
                          <a:latin typeface="Calibri Light" panose="020F0302020204030204" pitchFamily="34" charset="0"/>
                        </a:rPr>
                        <a:t>Linac</a:t>
                      </a:r>
                      <a:r>
                        <a:rPr lang="en-US" altLang="ko-KR" sz="1400" b="1" dirty="0" smtClean="0">
                          <a:latin typeface="Calibri Light" panose="020F0302020204030204" pitchFamily="34" charset="0"/>
                        </a:rPr>
                        <a:t> beam commissioning </a:t>
                      </a:r>
                      <a:endParaRPr lang="ko-KR" altLang="en-US" sz="1400" b="1" dirty="0" smtClean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Calibri Light" panose="020F0302020204030204" pitchFamily="34" charset="0"/>
                        </a:rPr>
                        <a:t>FEL commissioning </a:t>
                      </a:r>
                      <a:endParaRPr lang="ko-KR" altLang="en-US" sz="1400" b="1" dirty="0" smtClean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Calibri Light" panose="020F0302020204030204" pitchFamily="34" charset="0"/>
                          <a:cs typeface="Times New Roman" pitchFamily="18" charset="0"/>
                        </a:rPr>
                        <a:t>Maintenance</a:t>
                      </a:r>
                      <a:endParaRPr lang="ko-KR" altLang="en-US" sz="1400" b="1" dirty="0" smtClean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 marL="108000" marR="45720" marT="0" marB="0"/>
                </a:tc>
              </a:tr>
            </a:tbl>
          </a:graphicData>
        </a:graphic>
      </p:graphicFrame>
      <p:cxnSp>
        <p:nvCxnSpPr>
          <p:cNvPr id="9" name="직선 화살표 연결선 4"/>
          <p:cNvCxnSpPr/>
          <p:nvPr/>
        </p:nvCxnSpPr>
        <p:spPr>
          <a:xfrm>
            <a:off x="3974048" y="5171565"/>
            <a:ext cx="900000" cy="172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4"/>
          <p:cNvCxnSpPr/>
          <p:nvPr/>
        </p:nvCxnSpPr>
        <p:spPr>
          <a:xfrm flipV="1">
            <a:off x="4187183" y="5406496"/>
            <a:ext cx="684000" cy="339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4"/>
          <p:cNvCxnSpPr/>
          <p:nvPr/>
        </p:nvCxnSpPr>
        <p:spPr>
          <a:xfrm flipV="1">
            <a:off x="4198261" y="5637075"/>
            <a:ext cx="1116000" cy="339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4"/>
          <p:cNvCxnSpPr/>
          <p:nvPr/>
        </p:nvCxnSpPr>
        <p:spPr>
          <a:xfrm flipV="1">
            <a:off x="4871183" y="5874607"/>
            <a:ext cx="684000" cy="339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4"/>
          <p:cNvCxnSpPr/>
          <p:nvPr/>
        </p:nvCxnSpPr>
        <p:spPr>
          <a:xfrm flipV="1">
            <a:off x="5558520" y="6108747"/>
            <a:ext cx="684000" cy="339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4"/>
          <p:cNvCxnSpPr/>
          <p:nvPr/>
        </p:nvCxnSpPr>
        <p:spPr>
          <a:xfrm flipV="1">
            <a:off x="6252145" y="6342887"/>
            <a:ext cx="432000" cy="339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4"/>
          <p:cNvCxnSpPr/>
          <p:nvPr/>
        </p:nvCxnSpPr>
        <p:spPr>
          <a:xfrm flipV="1">
            <a:off x="6242520" y="5644245"/>
            <a:ext cx="900000" cy="339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93159" y="5412598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ko-KR" sz="1200" b="1" dirty="0" smtClean="0">
                <a:solidFill>
                  <a:prstClr val="black"/>
                </a:solidFill>
                <a:latin typeface="Calibri Light" panose="020F0302020204030204" pitchFamily="34" charset="0"/>
                <a:ea typeface="맑은 고딕"/>
              </a:rPr>
              <a:t>6 </a:t>
            </a:r>
            <a:r>
              <a:rPr lang="en-US" altLang="ko-KR" sz="1200" b="1" dirty="0" err="1" smtClean="0">
                <a:solidFill>
                  <a:prstClr val="black"/>
                </a:solidFill>
                <a:latin typeface="Calibri Light" panose="020F0302020204030204" pitchFamily="34" charset="0"/>
                <a:ea typeface="맑은 고딕"/>
              </a:rPr>
              <a:t>GeV</a:t>
            </a:r>
            <a:endParaRPr lang="ko-KR" altLang="en-US" sz="1200" b="1">
              <a:solidFill>
                <a:prstClr val="black"/>
              </a:solidFill>
              <a:latin typeface="Calibri Light" panose="020F0302020204030204" pitchFamily="34" charset="0"/>
              <a:ea typeface="맑은 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5012" y="5404145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ko-KR" sz="1200" b="1" dirty="0" smtClean="0">
                <a:solidFill>
                  <a:prstClr val="black"/>
                </a:solidFill>
                <a:latin typeface="Calibri Light" panose="020F0302020204030204" pitchFamily="34" charset="0"/>
                <a:ea typeface="맑은 고딕"/>
              </a:rPr>
              <a:t>10 </a:t>
            </a:r>
            <a:r>
              <a:rPr lang="en-US" altLang="ko-KR" sz="1200" b="1" dirty="0" err="1" smtClean="0">
                <a:solidFill>
                  <a:prstClr val="black"/>
                </a:solidFill>
                <a:latin typeface="Calibri Light" panose="020F0302020204030204" pitchFamily="34" charset="0"/>
                <a:ea typeface="맑은 고딕"/>
              </a:rPr>
              <a:t>GeV</a:t>
            </a:r>
            <a:endParaRPr lang="ko-KR" altLang="en-US" sz="1200" b="1" dirty="0">
              <a:solidFill>
                <a:prstClr val="black"/>
              </a:solidFill>
              <a:latin typeface="Calibri Light" panose="020F0302020204030204" pitchFamily="34" charset="0"/>
              <a:ea typeface="맑은 고딕"/>
            </a:endParaRPr>
          </a:p>
        </p:txBody>
      </p:sp>
      <p:cxnSp>
        <p:nvCxnSpPr>
          <p:cNvPr id="19" name="직선 화살표 연결선 4"/>
          <p:cNvCxnSpPr/>
          <p:nvPr/>
        </p:nvCxnSpPr>
        <p:spPr>
          <a:xfrm flipV="1">
            <a:off x="3971183" y="4704389"/>
            <a:ext cx="216000" cy="339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4"/>
          <p:cNvCxnSpPr/>
          <p:nvPr/>
        </p:nvCxnSpPr>
        <p:spPr>
          <a:xfrm flipV="1">
            <a:off x="6919596" y="6109920"/>
            <a:ext cx="684000" cy="339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4"/>
          <p:cNvCxnSpPr/>
          <p:nvPr/>
        </p:nvCxnSpPr>
        <p:spPr>
          <a:xfrm flipV="1">
            <a:off x="6705913" y="5871215"/>
            <a:ext cx="432000" cy="339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4"/>
          <p:cNvCxnSpPr/>
          <p:nvPr/>
        </p:nvCxnSpPr>
        <p:spPr>
          <a:xfrm>
            <a:off x="3971183" y="4937463"/>
            <a:ext cx="216000" cy="172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146"/>
          <p:cNvCxnSpPr/>
          <p:nvPr/>
        </p:nvCxnSpPr>
        <p:spPr bwMode="auto">
          <a:xfrm>
            <a:off x="6374067" y="3428737"/>
            <a:ext cx="736293" cy="764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82968" y="3416037"/>
            <a:ext cx="290031" cy="8918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99389" y="3416037"/>
            <a:ext cx="59690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2004198" y="3098516"/>
            <a:ext cx="1" cy="406708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>
            <a:off x="4818469" y="3070767"/>
            <a:ext cx="0" cy="4420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67011" y="3090897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99389" y="3096655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74067" y="309051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82968" y="3093287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28671" y="309665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endCxn id="120" idx="0"/>
          </p:cNvCxnSpPr>
          <p:nvPr/>
        </p:nvCxnSpPr>
        <p:spPr bwMode="auto">
          <a:xfrm>
            <a:off x="3704713" y="3178738"/>
            <a:ext cx="0" cy="32525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 Schedule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2060068" y="3093287"/>
            <a:ext cx="1852167" cy="326118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3912235" y="3096655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2016</a:t>
            </a:r>
          </a:p>
        </p:txBody>
      </p:sp>
      <p:sp>
        <p:nvSpPr>
          <p:cNvPr id="154" name="Pentagon 153"/>
          <p:cNvSpPr/>
          <p:nvPr/>
        </p:nvSpPr>
        <p:spPr bwMode="auto">
          <a:xfrm>
            <a:off x="7645216" y="3096655"/>
            <a:ext cx="1224053" cy="322750"/>
          </a:xfrm>
          <a:prstGeom prst="homePlate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2018</a:t>
            </a:r>
          </a:p>
        </p:txBody>
      </p:sp>
      <p:sp>
        <p:nvSpPr>
          <p:cNvPr id="119" name="Rectangle 202"/>
          <p:cNvSpPr>
            <a:spLocks noChangeArrowheads="1"/>
          </p:cNvSpPr>
          <p:nvPr/>
        </p:nvSpPr>
        <p:spPr bwMode="auto">
          <a:xfrm>
            <a:off x="1014635" y="3493832"/>
            <a:ext cx="1430814" cy="689834"/>
          </a:xfrm>
          <a:prstGeom prst="rect">
            <a:avLst/>
          </a:prstGeom>
          <a:noFill/>
          <a:ln w="9525">
            <a:solidFill>
              <a:srgbClr val="E0E0E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First e-beam out of RF gun installed at XFEL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3266763" y="3503992"/>
            <a:ext cx="87590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Rectangle 202"/>
          <p:cNvSpPr>
            <a:spLocks noChangeArrowheads="1"/>
          </p:cNvSpPr>
          <p:nvPr/>
        </p:nvSpPr>
        <p:spPr bwMode="auto">
          <a:xfrm>
            <a:off x="2644140" y="4332470"/>
            <a:ext cx="2121147" cy="116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com. up to full XFEL performance (varying charges and bunch patterns, laser heater, slice diagnostics, intra-train feedbacks, automated procedures)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306995" y="3513920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37396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Rectangle 202"/>
          <p:cNvSpPr>
            <a:spLocks noChangeArrowheads="1"/>
          </p:cNvSpPr>
          <p:nvPr/>
        </p:nvSpPr>
        <p:spPr bwMode="auto">
          <a:xfrm>
            <a:off x="4785256" y="4332471"/>
            <a:ext cx="955831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Initial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com. with reduced performance</a:t>
            </a: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110360" y="3616924"/>
            <a:ext cx="883920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39052" y="3513920"/>
            <a:ext cx="1102832" cy="503680"/>
          </a:xfrm>
          <a:prstGeom prst="rect">
            <a:avLst/>
          </a:prstGeom>
          <a:noFill/>
          <a:ln w="9525">
            <a:solidFill>
              <a:srgbClr val="E0E0E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Rectangle 202"/>
          <p:cNvSpPr>
            <a:spLocks noChangeArrowheads="1"/>
          </p:cNvSpPr>
          <p:nvPr/>
        </p:nvSpPr>
        <p:spPr bwMode="auto">
          <a:xfrm>
            <a:off x="5777352" y="4332471"/>
            <a:ext cx="2734386" cy="1175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Continued accelerator com. to full performance (high beam power, bunch length flexibility, multiple bunch properties per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rf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-pulse, full wavelength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tuneability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, ….)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Rectangle 202"/>
          <p:cNvSpPr>
            <a:spLocks noChangeArrowheads="1"/>
          </p:cNvSpPr>
          <p:nvPr/>
        </p:nvSpPr>
        <p:spPr bwMode="auto">
          <a:xfrm>
            <a:off x="5675114" y="5544008"/>
            <a:ext cx="2836624" cy="361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Beam line and experiment com.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75" y="130649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2" name="Straight Connector 131"/>
          <p:cNvCxnSpPr/>
          <p:nvPr/>
        </p:nvCxnSpPr>
        <p:spPr bwMode="auto">
          <a:xfrm>
            <a:off x="819022" y="1592690"/>
            <a:ext cx="1168242" cy="1505827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885085" y="1592690"/>
            <a:ext cx="2819628" cy="15058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528295" y="1800420"/>
            <a:ext cx="2280408" cy="129286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41087" y="2390140"/>
            <a:ext cx="1483943" cy="70837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446853"/>
            <a:ext cx="1300996" cy="6516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52638" y="2276815"/>
            <a:ext cx="1717882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537396" y="3833523"/>
            <a:ext cx="1464352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59079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72999" y="3513920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Rectangle 202"/>
          <p:cNvSpPr>
            <a:spLocks noChangeArrowheads="1"/>
          </p:cNvSpPr>
          <p:nvPr/>
        </p:nvSpPr>
        <p:spPr bwMode="auto">
          <a:xfrm>
            <a:off x="1880477" y="4324851"/>
            <a:ext cx="688437" cy="11751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Gun and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injector laser com.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2" name="Rectangle 202"/>
          <p:cNvSpPr>
            <a:spLocks noChangeArrowheads="1"/>
          </p:cNvSpPr>
          <p:nvPr/>
        </p:nvSpPr>
        <p:spPr bwMode="auto">
          <a:xfrm>
            <a:off x="6623694" y="5951226"/>
            <a:ext cx="1888044" cy="4816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user operation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95" y="4332471"/>
            <a:ext cx="436063" cy="11751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noAutofit/>
          </a:bodyPr>
          <a:lstStyle/>
          <a:p>
            <a:pPr>
              <a:buNone/>
            </a:pP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pic>
        <p:nvPicPr>
          <p:cNvPr id="46" name="图片 8" descr="Fig56_SingleshotExptSetu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5794" y="5951227"/>
            <a:ext cx="435555" cy="4816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95" y="5544008"/>
            <a:ext cx="436064" cy="3619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tIns="0" rtlCol="0" anchor="ctr"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endParaRPr lang="en-US" sz="2400" b="1" dirty="0">
              <a:latin typeface="Symbol" panose="05050102010706020507" pitchFamily="18" charset="2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78310" y="3096655"/>
            <a:ext cx="1866906" cy="322750"/>
          </a:xfrm>
          <a:prstGeom prst="rect">
            <a:avLst/>
          </a:prstGeom>
          <a:solidFill>
            <a:srgbClr val="BBE0E3">
              <a:lumMod val="75000"/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704713" y="3098517"/>
            <a:ext cx="2669354" cy="203353"/>
          </a:xfrm>
          <a:prstGeom prst="rect">
            <a:avLst/>
          </a:prstGeom>
          <a:solidFill>
            <a:srgbClr val="5B91CD">
              <a:alpha val="67451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88095" y="3093566"/>
            <a:ext cx="1866906" cy="322750"/>
          </a:xfrm>
          <a:prstGeom prst="rect">
            <a:avLst/>
          </a:prstGeom>
          <a:solidFill>
            <a:srgbClr val="BBE0E3">
              <a:alpha val="80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3076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5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5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685</Words>
  <Application>Microsoft Office PowerPoint</Application>
  <PresentationFormat>On-screen Show (4:3)</PresentationFormat>
  <Paragraphs>158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template-european-xfel-gmbh_presentation-with-partner-logos</vt:lpstr>
      <vt:lpstr>Office 테마</vt:lpstr>
      <vt:lpstr>Default</vt:lpstr>
      <vt:lpstr>Report on the joint  Pohang XFEL – SwissFEL – European XFEL workshop on commissioning</vt:lpstr>
      <vt:lpstr>Introduction</vt:lpstr>
      <vt:lpstr>Introduction</vt:lpstr>
      <vt:lpstr>Main Input from</vt:lpstr>
      <vt:lpstr>Machine Layout</vt:lpstr>
      <vt:lpstr>PowerPoint Presentation</vt:lpstr>
      <vt:lpstr>Commissioning Milestones and Schedule</vt:lpstr>
      <vt:lpstr>Beam Commissioning Schedule</vt:lpstr>
      <vt:lpstr>PowerPoint Presentation</vt:lpstr>
      <vt:lpstr>ARAMIS Commissioning – Overview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the joint  Pohang XFEL – SwissFEL – European XFEL workshop on commissioning</dc:title>
  <dc:creator>wdecking</dc:creator>
  <cp:lastModifiedBy>wdecking</cp:lastModifiedBy>
  <cp:revision>11</cp:revision>
  <cp:lastPrinted>2008-09-01T15:04:16Z</cp:lastPrinted>
  <dcterms:created xsi:type="dcterms:W3CDTF">2015-09-09T07:04:03Z</dcterms:created>
  <dcterms:modified xsi:type="dcterms:W3CDTF">2015-09-09T08:42:11Z</dcterms:modified>
</cp:coreProperties>
</file>