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7" r:id="rId3"/>
    <p:sldId id="276" r:id="rId4"/>
    <p:sldId id="278" r:id="rId5"/>
    <p:sldId id="297" r:id="rId6"/>
    <p:sldId id="299" r:id="rId7"/>
    <p:sldId id="298" r:id="rId8"/>
    <p:sldId id="300" r:id="rId9"/>
    <p:sldId id="302" r:id="rId10"/>
    <p:sldId id="304" r:id="rId11"/>
    <p:sldId id="301" r:id="rId12"/>
    <p:sldId id="303" r:id="rId13"/>
    <p:sldId id="305" r:id="rId14"/>
    <p:sldId id="306" r:id="rId15"/>
    <p:sldId id="307" r:id="rId16"/>
    <p:sldId id="308" r:id="rId17"/>
    <p:sldId id="309" r:id="rId18"/>
    <p:sldId id="280" r:id="rId19"/>
    <p:sldId id="288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89" autoAdjust="0"/>
    <p:restoredTop sz="94660"/>
  </p:normalViewPr>
  <p:slideViewPr>
    <p:cSldViewPr snapToGrid="0">
      <p:cViewPr varScale="1">
        <p:scale>
          <a:sx n="78" d="100"/>
          <a:sy n="78" d="100"/>
        </p:scale>
        <p:origin x="176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C8006-D8CE-42CD-8FD8-DA089B30F976}" type="datetimeFigureOut">
              <a:rPr lang="de-DE" smtClean="0"/>
              <a:t>07.12.15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EDF07-487B-4F08-87EC-380B3420E61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2392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7E9F3-E498-4A03-8895-A48A798495AA}" type="slidenum">
              <a:rPr lang="de-DE" smtClean="0"/>
              <a:t>2</a:t>
            </a:fld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971FBA0-15E8-4CE0-A7F4-A114017989DC}" type="datetime1">
              <a:rPr lang="en-US" smtClean="0"/>
              <a:t>12/7/15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L.Petrosyan MCS4 DESY</a:t>
            </a:r>
            <a:endParaRPr lang="de-DE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de-DE" smtClean="0"/>
              <a:t>DUMMY PRESENTATION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2139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7E9F3-E498-4A03-8895-A48A798495AA}" type="slidenum">
              <a:rPr lang="de-DE" smtClean="0"/>
              <a:t>11</a:t>
            </a:fld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971FBA0-15E8-4CE0-A7F4-A114017989DC}" type="datetime1">
              <a:rPr lang="en-US" smtClean="0"/>
              <a:t>12/7/15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L.Petrosyan MCS4 DESY</a:t>
            </a:r>
            <a:endParaRPr lang="de-DE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de-DE" smtClean="0"/>
              <a:t>DUMMY PRESENTATION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7599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7E9F3-E498-4A03-8895-A48A798495AA}" type="slidenum">
              <a:rPr lang="de-DE" smtClean="0"/>
              <a:t>12</a:t>
            </a:fld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971FBA0-15E8-4CE0-A7F4-A114017989DC}" type="datetime1">
              <a:rPr lang="en-US" smtClean="0"/>
              <a:t>12/7/15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L.Petrosyan MCS4 DESY</a:t>
            </a:r>
            <a:endParaRPr lang="de-DE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de-DE" smtClean="0"/>
              <a:t>DUMMY PRESENTATION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18455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7E9F3-E498-4A03-8895-A48A798495AA}" type="slidenum">
              <a:rPr lang="de-DE" smtClean="0"/>
              <a:t>13</a:t>
            </a:fld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971FBA0-15E8-4CE0-A7F4-A114017989DC}" type="datetime1">
              <a:rPr lang="en-US" smtClean="0"/>
              <a:t>12/7/15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L.Petrosyan MCS4 DESY</a:t>
            </a:r>
            <a:endParaRPr lang="de-DE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de-DE" smtClean="0"/>
              <a:t>DUMMY PRESENTATION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9826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7E9F3-E498-4A03-8895-A48A798495AA}" type="slidenum">
              <a:rPr lang="de-DE" smtClean="0"/>
              <a:t>14</a:t>
            </a:fld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971FBA0-15E8-4CE0-A7F4-A114017989DC}" type="datetime1">
              <a:rPr lang="en-US" smtClean="0"/>
              <a:t>12/7/15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L.Petrosyan MCS4 DESY</a:t>
            </a:r>
            <a:endParaRPr lang="de-DE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de-DE" smtClean="0"/>
              <a:t>DUMMY PRESENTATION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903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7E9F3-E498-4A03-8895-A48A798495AA}" type="slidenum">
              <a:rPr lang="de-DE" smtClean="0"/>
              <a:t>15</a:t>
            </a:fld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971FBA0-15E8-4CE0-A7F4-A114017989DC}" type="datetime1">
              <a:rPr lang="en-US" smtClean="0"/>
              <a:t>12/7/15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L.Petrosyan MCS4 DESY</a:t>
            </a:r>
            <a:endParaRPr lang="de-DE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de-DE" smtClean="0"/>
              <a:t>DUMMY PRESENTATION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0421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7E9F3-E498-4A03-8895-A48A798495AA}" type="slidenum">
              <a:rPr lang="de-DE" smtClean="0"/>
              <a:t>16</a:t>
            </a:fld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971FBA0-15E8-4CE0-A7F4-A114017989DC}" type="datetime1">
              <a:rPr lang="en-US" smtClean="0"/>
              <a:t>12/7/15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L.Petrosyan MCS4 DESY</a:t>
            </a:r>
            <a:endParaRPr lang="de-DE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de-DE" smtClean="0"/>
              <a:t>DUMMY PRESENTATION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74684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7E9F3-E498-4A03-8895-A48A798495AA}" type="slidenum">
              <a:rPr lang="de-DE" smtClean="0"/>
              <a:t>17</a:t>
            </a:fld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971FBA0-15E8-4CE0-A7F4-A114017989DC}" type="datetime1">
              <a:rPr lang="en-US" smtClean="0"/>
              <a:t>12/7/15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L.Petrosyan MCS4 DESY</a:t>
            </a:r>
            <a:endParaRPr lang="de-DE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de-DE" smtClean="0"/>
              <a:t>DUMMY PRESENTATION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42268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7E9F3-E498-4A03-8895-A48A798495AA}" type="slidenum">
              <a:rPr lang="de-DE" smtClean="0"/>
              <a:t>18</a:t>
            </a:fld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971FBA0-15E8-4CE0-A7F4-A114017989DC}" type="datetime1">
              <a:rPr lang="en-US" smtClean="0"/>
              <a:t>12/7/15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L.Petrosyan MCS4 DESY</a:t>
            </a:r>
            <a:endParaRPr lang="de-DE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de-DE" smtClean="0"/>
              <a:t>DUMMY PRESENTATION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82769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7E9F3-E498-4A03-8895-A48A798495AA}" type="slidenum">
              <a:rPr lang="de-DE" smtClean="0"/>
              <a:t>19</a:t>
            </a:fld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971FBA0-15E8-4CE0-A7F4-A114017989DC}" type="datetime1">
              <a:rPr lang="en-US" smtClean="0"/>
              <a:t>12/7/15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L.Petrosyan MCS4 DESY</a:t>
            </a:r>
            <a:endParaRPr lang="de-DE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de-DE" smtClean="0"/>
              <a:t>DUMMY PRESENTATION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1858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7E9F3-E498-4A03-8895-A48A798495AA}" type="slidenum">
              <a:rPr lang="de-DE" smtClean="0"/>
              <a:t>3</a:t>
            </a:fld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971FBA0-15E8-4CE0-A7F4-A114017989DC}" type="datetime1">
              <a:rPr lang="en-US" smtClean="0"/>
              <a:t>12/7/15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L.Petrosyan MCS4 DESY</a:t>
            </a:r>
            <a:endParaRPr lang="de-DE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de-DE" smtClean="0"/>
              <a:t>DUMMY PRESENTATION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9866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7E9F3-E498-4A03-8895-A48A798495AA}" type="slidenum">
              <a:rPr lang="de-DE" smtClean="0"/>
              <a:t>4</a:t>
            </a:fld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971FBA0-15E8-4CE0-A7F4-A114017989DC}" type="datetime1">
              <a:rPr lang="en-US" smtClean="0"/>
              <a:t>12/7/15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L.Petrosyan MCS4 DESY</a:t>
            </a:r>
            <a:endParaRPr lang="de-DE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de-DE" smtClean="0"/>
              <a:t>DUMMY PRESENTATION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5684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7E9F3-E498-4A03-8895-A48A798495AA}" type="slidenum">
              <a:rPr lang="de-DE" smtClean="0"/>
              <a:t>5</a:t>
            </a:fld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971FBA0-15E8-4CE0-A7F4-A114017989DC}" type="datetime1">
              <a:rPr lang="en-US" smtClean="0"/>
              <a:t>12/7/15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L.Petrosyan MCS4 DESY</a:t>
            </a:r>
            <a:endParaRPr lang="de-DE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de-DE" smtClean="0"/>
              <a:t>DUMMY PRESENTATION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6385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7E9F3-E498-4A03-8895-A48A798495AA}" type="slidenum">
              <a:rPr lang="de-DE" smtClean="0"/>
              <a:t>6</a:t>
            </a:fld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971FBA0-15E8-4CE0-A7F4-A114017989DC}" type="datetime1">
              <a:rPr lang="en-US" smtClean="0"/>
              <a:t>12/7/15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L.Petrosyan MCS4 DESY</a:t>
            </a:r>
            <a:endParaRPr lang="de-DE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de-DE" smtClean="0"/>
              <a:t>DUMMY PRESENTATION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2908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7E9F3-E498-4A03-8895-A48A798495AA}" type="slidenum">
              <a:rPr lang="de-DE" smtClean="0"/>
              <a:t>7</a:t>
            </a:fld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971FBA0-15E8-4CE0-A7F4-A114017989DC}" type="datetime1">
              <a:rPr lang="en-US" smtClean="0"/>
              <a:t>12/7/15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L.Petrosyan MCS4 DESY</a:t>
            </a:r>
            <a:endParaRPr lang="de-DE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de-DE" smtClean="0"/>
              <a:t>DUMMY PRESENTATION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631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7E9F3-E498-4A03-8895-A48A798495AA}" type="slidenum">
              <a:rPr lang="de-DE" smtClean="0"/>
              <a:t>8</a:t>
            </a:fld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971FBA0-15E8-4CE0-A7F4-A114017989DC}" type="datetime1">
              <a:rPr lang="en-US" smtClean="0"/>
              <a:t>12/7/15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L.Petrosyan MCS4 DESY</a:t>
            </a:r>
            <a:endParaRPr lang="de-DE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de-DE" smtClean="0"/>
              <a:t>DUMMY PRESENTATION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3331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7E9F3-E498-4A03-8895-A48A798495AA}" type="slidenum">
              <a:rPr lang="de-DE" smtClean="0"/>
              <a:t>9</a:t>
            </a:fld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971FBA0-15E8-4CE0-A7F4-A114017989DC}" type="datetime1">
              <a:rPr lang="en-US" smtClean="0"/>
              <a:t>12/7/15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L.Petrosyan MCS4 DESY</a:t>
            </a:r>
            <a:endParaRPr lang="de-DE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de-DE" smtClean="0"/>
              <a:t>DUMMY PRESENTATION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5601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7E9F3-E498-4A03-8895-A48A798495AA}" type="slidenum">
              <a:rPr lang="de-DE" smtClean="0"/>
              <a:t>10</a:t>
            </a:fld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971FBA0-15E8-4CE0-A7F4-A114017989DC}" type="datetime1">
              <a:rPr lang="en-US" smtClean="0"/>
              <a:t>12/7/15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L.Petrosyan MCS4 DESY</a:t>
            </a:r>
            <a:endParaRPr lang="de-DE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de-DE" smtClean="0"/>
              <a:t>DUMMY PRESENTATION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1053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ACC63-469A-4582-8544-0017375F9983}" type="datetimeFigureOut">
              <a:rPr lang="de-DE" smtClean="0"/>
              <a:t>07.12.15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A83E-327F-47DB-AE9F-713ED29F57E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8884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ACC63-469A-4582-8544-0017375F9983}" type="datetimeFigureOut">
              <a:rPr lang="de-DE" smtClean="0"/>
              <a:t>07.12.15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A83E-327F-47DB-AE9F-713ED29F57E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2268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ACC63-469A-4582-8544-0017375F9983}" type="datetimeFigureOut">
              <a:rPr lang="de-DE" smtClean="0"/>
              <a:t>07.12.15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A83E-327F-47DB-AE9F-713ED29F57E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3301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ACC63-469A-4582-8544-0017375F9983}" type="datetimeFigureOut">
              <a:rPr lang="de-DE" smtClean="0"/>
              <a:t>07.12.15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A83E-327F-47DB-AE9F-713ED29F57E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5027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ACC63-469A-4582-8544-0017375F9983}" type="datetimeFigureOut">
              <a:rPr lang="de-DE" smtClean="0"/>
              <a:t>07.12.15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A83E-327F-47DB-AE9F-713ED29F57E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6133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ACC63-469A-4582-8544-0017375F9983}" type="datetimeFigureOut">
              <a:rPr lang="de-DE" smtClean="0"/>
              <a:t>07.12.15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A83E-327F-47DB-AE9F-713ED29F57E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4904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ACC63-469A-4582-8544-0017375F9983}" type="datetimeFigureOut">
              <a:rPr lang="de-DE" smtClean="0"/>
              <a:t>07.12.15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A83E-327F-47DB-AE9F-713ED29F57E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8891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ACC63-469A-4582-8544-0017375F9983}" type="datetimeFigureOut">
              <a:rPr lang="de-DE" smtClean="0"/>
              <a:t>07.12.15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A83E-327F-47DB-AE9F-713ED29F57E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7644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ACC63-469A-4582-8544-0017375F9983}" type="datetimeFigureOut">
              <a:rPr lang="de-DE" smtClean="0"/>
              <a:t>07.12.15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A83E-327F-47DB-AE9F-713ED29F57E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5558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ACC63-469A-4582-8544-0017375F9983}" type="datetimeFigureOut">
              <a:rPr lang="de-DE" smtClean="0"/>
              <a:t>07.12.15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A83E-327F-47DB-AE9F-713ED29F57E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9558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ACC63-469A-4582-8544-0017375F9983}" type="datetimeFigureOut">
              <a:rPr lang="de-DE" smtClean="0"/>
              <a:t>07.12.15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A83E-327F-47DB-AE9F-713ED29F57E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9861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ACC63-469A-4582-8544-0017375F9983}" type="datetimeFigureOut">
              <a:rPr lang="de-DE" smtClean="0"/>
              <a:t>07.12.15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BA83E-327F-47DB-AE9F-713ED29F57E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843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image7.jpeg"/><Relationship Id="rId7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8" Type="http://schemas.openxmlformats.org/officeDocument/2006/relationships/image" Target="../media/image15.jpeg"/><Relationship Id="rId9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image13.jpeg"/><Relationship Id="rId7" Type="http://schemas.openxmlformats.org/officeDocument/2006/relationships/image" Target="../media/image17.jpeg"/><Relationship Id="rId8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image13.jpeg"/><Relationship Id="rId7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image13.jpeg"/><Relationship Id="rId7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The universal PCI Express</a:t>
            </a:r>
            <a:br>
              <a:rPr lang="de-DE" smtClean="0"/>
            </a:br>
            <a:r>
              <a:rPr lang="de-DE" smtClean="0"/>
              <a:t>Device Driver</a:t>
            </a:r>
            <a:br>
              <a:rPr lang="de-DE" smtClean="0"/>
            </a:br>
            <a:r>
              <a:rPr lang="de-DE" smtClean="0"/>
              <a:t>for MTCA.4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21138"/>
            <a:ext cx="9144000" cy="1655762"/>
          </a:xfrm>
        </p:spPr>
        <p:txBody>
          <a:bodyPr/>
          <a:lstStyle/>
          <a:p>
            <a:r>
              <a:rPr lang="de-DE" smtClean="0"/>
              <a:t>L.Petrosyan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00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59"/>
    </mc:Choice>
    <mc:Fallback xmlns="">
      <p:transition spd="slow" advTm="1305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58129" y="177009"/>
            <a:ext cx="9566031" cy="661192"/>
          </a:xfrm>
          <a:solidFill>
            <a:srgbClr val="307C80"/>
          </a:solidFill>
          <a:effectLst>
            <a:softEdge rad="38100"/>
          </a:effectLst>
        </p:spPr>
        <p:txBody>
          <a:bodyPr>
            <a:noAutofit/>
          </a:bodyPr>
          <a:lstStyle/>
          <a:p>
            <a:pPr algn="ctr"/>
            <a:r>
              <a:rPr lang="de-DE" sz="4000" smtClean="0">
                <a:solidFill>
                  <a:schemeClr val="bg1"/>
                </a:solidFill>
              </a:rPr>
              <a:t>The Universal PCI Express Device Driver</a:t>
            </a:r>
            <a:endParaRPr lang="de-DE" sz="4000">
              <a:solidFill>
                <a:schemeClr val="bg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340948" y="6350000"/>
            <a:ext cx="1381760" cy="365125"/>
          </a:xfrm>
        </p:spPr>
        <p:txBody>
          <a:bodyPr/>
          <a:lstStyle/>
          <a:p>
            <a:fld id="{DBE7ED3D-B1AD-462B-A869-2368019730EF}" type="datetime1">
              <a:rPr lang="en-US" smtClean="0"/>
              <a:t>12/7/15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392702" y="6343650"/>
            <a:ext cx="7948247" cy="365125"/>
          </a:xfrm>
        </p:spPr>
        <p:txBody>
          <a:bodyPr/>
          <a:lstStyle/>
          <a:p>
            <a:pPr algn="l"/>
            <a:r>
              <a:rPr lang="en-US" dirty="0" err="1" smtClean="0"/>
              <a:t>L.Petrosyan</a:t>
            </a:r>
            <a:r>
              <a:rPr lang="en-US" dirty="0" smtClean="0"/>
              <a:t> MCS4 DESY                       </a:t>
            </a:r>
            <a:r>
              <a:rPr lang="en-US" sz="1400" b="1" dirty="0" smtClean="0"/>
              <a:t> </a:t>
            </a:r>
            <a:r>
              <a:rPr lang="en-US" sz="14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MicroTCA</a:t>
            </a:r>
            <a:r>
              <a:rPr lang="en-US" sz="1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workshop for industry and research </a:t>
            </a:r>
            <a:endParaRPr lang="de-DE" sz="1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214313"/>
            <a:ext cx="640525" cy="6238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94868"/>
            <a:ext cx="1371600" cy="62547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0" y="6149183"/>
            <a:ext cx="1051582" cy="565942"/>
          </a:xfrm>
          <a:prstGeom prst="rect">
            <a:avLst/>
          </a:prstGeom>
        </p:spPr>
      </p:pic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83E8-7549-4BEF-BB54-5534FCD46878}" type="slidenum">
              <a:rPr lang="de-DE" smtClean="0"/>
              <a:t>10</a:t>
            </a:fld>
            <a:endParaRPr lang="de-DE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717" y="1079510"/>
            <a:ext cx="8805883" cy="48283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29" y="1918891"/>
            <a:ext cx="6096000" cy="42481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5037" y="1089312"/>
            <a:ext cx="2808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e can read from and write </a:t>
            </a:r>
            <a:r>
              <a:rPr lang="en-US" smtClean="0"/>
              <a:t>to board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954129" y="5021451"/>
            <a:ext cx="2143376" cy="30996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54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58129" y="177009"/>
            <a:ext cx="9566031" cy="661192"/>
          </a:xfrm>
          <a:solidFill>
            <a:srgbClr val="307C80"/>
          </a:solidFill>
          <a:effectLst>
            <a:softEdge rad="38100"/>
          </a:effectLst>
        </p:spPr>
        <p:txBody>
          <a:bodyPr>
            <a:noAutofit/>
          </a:bodyPr>
          <a:lstStyle/>
          <a:p>
            <a:pPr algn="ctr"/>
            <a:r>
              <a:rPr lang="de-DE" sz="4000" smtClean="0">
                <a:solidFill>
                  <a:schemeClr val="bg1"/>
                </a:solidFill>
              </a:rPr>
              <a:t>The Universal PCI Express Device Driver</a:t>
            </a:r>
            <a:endParaRPr lang="de-DE" sz="4000">
              <a:solidFill>
                <a:schemeClr val="bg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340948" y="6350000"/>
            <a:ext cx="1381760" cy="365125"/>
          </a:xfrm>
        </p:spPr>
        <p:txBody>
          <a:bodyPr/>
          <a:lstStyle/>
          <a:p>
            <a:fld id="{DBE7ED3D-B1AD-462B-A869-2368019730EF}" type="datetime1">
              <a:rPr lang="en-US" smtClean="0"/>
              <a:t>12/7/15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392702" y="6343650"/>
            <a:ext cx="7948247" cy="365125"/>
          </a:xfrm>
        </p:spPr>
        <p:txBody>
          <a:bodyPr/>
          <a:lstStyle/>
          <a:p>
            <a:pPr algn="l"/>
            <a:r>
              <a:rPr lang="en-US" dirty="0" err="1" smtClean="0"/>
              <a:t>L.Petrosyan</a:t>
            </a:r>
            <a:r>
              <a:rPr lang="en-US" dirty="0" smtClean="0"/>
              <a:t> MCS4 DESY                       </a:t>
            </a:r>
            <a:r>
              <a:rPr lang="en-US" sz="1400" b="1" dirty="0" smtClean="0"/>
              <a:t> </a:t>
            </a:r>
            <a:r>
              <a:rPr lang="en-US" sz="14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MicroTCA</a:t>
            </a:r>
            <a:r>
              <a:rPr lang="en-US" sz="1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workshop for industry and research </a:t>
            </a:r>
            <a:endParaRPr lang="de-DE" sz="1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214313"/>
            <a:ext cx="640525" cy="6238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94868"/>
            <a:ext cx="1371600" cy="62547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0" y="6149183"/>
            <a:ext cx="1051582" cy="565942"/>
          </a:xfrm>
          <a:prstGeom prst="rect">
            <a:avLst/>
          </a:prstGeom>
        </p:spPr>
      </p:pic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83E8-7549-4BEF-BB54-5534FCD46878}" type="slidenum">
              <a:rPr lang="de-DE" smtClean="0"/>
              <a:t>11</a:t>
            </a:fld>
            <a:endParaRPr lang="de-D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187" y="1097751"/>
            <a:ext cx="8747413" cy="47918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4775" y="1089312"/>
            <a:ext cx="3128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dirty="0" err="1" smtClean="0"/>
              <a:t>ciedev</a:t>
            </a:r>
            <a:r>
              <a:rPr lang="en-US" dirty="0" smtClean="0"/>
              <a:t> driver attached to X2TIMER and SIS8300 boards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8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58129" y="177009"/>
            <a:ext cx="9566031" cy="661192"/>
          </a:xfrm>
          <a:solidFill>
            <a:srgbClr val="307C80"/>
          </a:solidFill>
          <a:effectLst>
            <a:softEdge rad="38100"/>
          </a:effectLst>
        </p:spPr>
        <p:txBody>
          <a:bodyPr>
            <a:noAutofit/>
          </a:bodyPr>
          <a:lstStyle/>
          <a:p>
            <a:pPr algn="ctr"/>
            <a:r>
              <a:rPr lang="de-DE" sz="4000" smtClean="0">
                <a:solidFill>
                  <a:schemeClr val="bg1"/>
                </a:solidFill>
              </a:rPr>
              <a:t>The Universal PCI Express Device Driver</a:t>
            </a:r>
            <a:endParaRPr lang="de-DE" sz="4000">
              <a:solidFill>
                <a:schemeClr val="bg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340948" y="6350000"/>
            <a:ext cx="1381760" cy="365125"/>
          </a:xfrm>
        </p:spPr>
        <p:txBody>
          <a:bodyPr/>
          <a:lstStyle/>
          <a:p>
            <a:fld id="{DBE7ED3D-B1AD-462B-A869-2368019730EF}" type="datetime1">
              <a:rPr lang="en-US" smtClean="0"/>
              <a:t>12/7/15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392702" y="6343650"/>
            <a:ext cx="7948247" cy="365125"/>
          </a:xfrm>
        </p:spPr>
        <p:txBody>
          <a:bodyPr/>
          <a:lstStyle/>
          <a:p>
            <a:pPr algn="l"/>
            <a:r>
              <a:rPr lang="en-US" dirty="0" err="1" smtClean="0"/>
              <a:t>L.Petrosyan</a:t>
            </a:r>
            <a:r>
              <a:rPr lang="en-US" dirty="0" smtClean="0"/>
              <a:t> MCS4 DESY                       </a:t>
            </a:r>
            <a:r>
              <a:rPr lang="en-US" sz="1400" b="1" dirty="0" smtClean="0"/>
              <a:t> </a:t>
            </a:r>
            <a:r>
              <a:rPr lang="en-US" sz="14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MicroTCA</a:t>
            </a:r>
            <a:r>
              <a:rPr lang="en-US" sz="1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workshop for industry and research </a:t>
            </a:r>
            <a:endParaRPr lang="de-DE" sz="1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214313"/>
            <a:ext cx="640525" cy="6238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94868"/>
            <a:ext cx="1371600" cy="62547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0" y="6149183"/>
            <a:ext cx="1051582" cy="565942"/>
          </a:xfrm>
          <a:prstGeom prst="rect">
            <a:avLst/>
          </a:prstGeom>
        </p:spPr>
      </p:pic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83E8-7549-4BEF-BB54-5534FCD46878}" type="slidenum">
              <a:rPr lang="de-DE" smtClean="0"/>
              <a:t>12</a:t>
            </a:fld>
            <a:endParaRPr lang="de-D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295" y="1103608"/>
            <a:ext cx="8747413" cy="47918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98" y="861410"/>
            <a:ext cx="4588239" cy="32146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190" y="861411"/>
            <a:ext cx="4631410" cy="323544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4262034" y="4096855"/>
            <a:ext cx="774915" cy="95559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113722" y="4076054"/>
            <a:ext cx="1332854" cy="96089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5198" y="4734575"/>
            <a:ext cx="1706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</a:t>
            </a:r>
            <a:r>
              <a:rPr lang="en-US" smtClean="0"/>
              <a:t>can read </a:t>
            </a:r>
            <a:r>
              <a:rPr lang="en-US" dirty="0" smtClean="0"/>
              <a:t>from </a:t>
            </a:r>
            <a:r>
              <a:rPr lang="en-US" smtClean="0"/>
              <a:t>and write to the boards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49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58129" y="177009"/>
            <a:ext cx="9566031" cy="661192"/>
          </a:xfrm>
          <a:solidFill>
            <a:srgbClr val="307C80"/>
          </a:solidFill>
          <a:effectLst>
            <a:softEdge rad="38100"/>
          </a:effectLst>
        </p:spPr>
        <p:txBody>
          <a:bodyPr>
            <a:noAutofit/>
          </a:bodyPr>
          <a:lstStyle/>
          <a:p>
            <a:pPr algn="ctr"/>
            <a:r>
              <a:rPr lang="de-DE" sz="4000" smtClean="0">
                <a:solidFill>
                  <a:schemeClr val="bg1"/>
                </a:solidFill>
              </a:rPr>
              <a:t>The Universal PCI Express Device Driver</a:t>
            </a:r>
            <a:endParaRPr lang="de-DE" sz="4000">
              <a:solidFill>
                <a:schemeClr val="bg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340948" y="6350000"/>
            <a:ext cx="1381760" cy="365125"/>
          </a:xfrm>
        </p:spPr>
        <p:txBody>
          <a:bodyPr/>
          <a:lstStyle/>
          <a:p>
            <a:fld id="{DBE7ED3D-B1AD-462B-A869-2368019730EF}" type="datetime1">
              <a:rPr lang="en-US" smtClean="0"/>
              <a:t>12/7/15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392702" y="6343650"/>
            <a:ext cx="7948247" cy="365125"/>
          </a:xfrm>
        </p:spPr>
        <p:txBody>
          <a:bodyPr/>
          <a:lstStyle/>
          <a:p>
            <a:pPr algn="l"/>
            <a:r>
              <a:rPr lang="en-US" dirty="0" err="1" smtClean="0"/>
              <a:t>L.Petrosyan</a:t>
            </a:r>
            <a:r>
              <a:rPr lang="en-US" dirty="0" smtClean="0"/>
              <a:t> MCS4 DESY                       </a:t>
            </a:r>
            <a:r>
              <a:rPr lang="en-US" sz="1400" b="1" dirty="0" smtClean="0"/>
              <a:t> </a:t>
            </a:r>
            <a:r>
              <a:rPr lang="en-US" sz="14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MicroTCA</a:t>
            </a:r>
            <a:r>
              <a:rPr lang="en-US" sz="1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workshop for industry and research </a:t>
            </a:r>
            <a:endParaRPr lang="de-DE" sz="1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214313"/>
            <a:ext cx="640525" cy="6238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94868"/>
            <a:ext cx="1371600" cy="62547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0" y="6149183"/>
            <a:ext cx="1051582" cy="565942"/>
          </a:xfrm>
          <a:prstGeom prst="rect">
            <a:avLst/>
          </a:prstGeom>
        </p:spPr>
      </p:pic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83E8-7549-4BEF-BB54-5534FCD46878}" type="slidenum">
              <a:rPr lang="de-DE" smtClean="0"/>
              <a:t>13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203" y="1010012"/>
            <a:ext cx="8565397" cy="46965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7274" y="1010012"/>
            <a:ext cx="3017173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Custom drivers:</a:t>
            </a:r>
          </a:p>
          <a:p>
            <a:endParaRPr lang="en-US" dirty="0" smtClean="0"/>
          </a:p>
          <a:p>
            <a:r>
              <a:rPr lang="en-US" dirty="0" smtClean="0"/>
              <a:t>X1TIMER driver:</a:t>
            </a:r>
          </a:p>
          <a:p>
            <a:r>
              <a:rPr lang="en-US" dirty="0" smtClean="0"/>
              <a:t>Separate driver created </a:t>
            </a:r>
          </a:p>
          <a:p>
            <a:r>
              <a:rPr lang="en-US" dirty="0" smtClean="0"/>
              <a:t>does not use the </a:t>
            </a:r>
            <a:r>
              <a:rPr lang="en-US" dirty="0" err="1" smtClean="0"/>
              <a:t>upciedev</a:t>
            </a:r>
            <a:r>
              <a:rPr lang="en-US" dirty="0" smtClean="0"/>
              <a:t> </a:t>
            </a:r>
          </a:p>
          <a:p>
            <a:r>
              <a:rPr lang="en-US" dirty="0"/>
              <a:t>f</a:t>
            </a:r>
            <a:r>
              <a:rPr lang="en-US" dirty="0" smtClean="0"/>
              <a:t>unctionality but based on the</a:t>
            </a:r>
          </a:p>
          <a:p>
            <a:r>
              <a:rPr lang="en-US" dirty="0" err="1" smtClean="0"/>
              <a:t>upciedev</a:t>
            </a:r>
            <a:r>
              <a:rPr lang="en-US" dirty="0" smtClean="0"/>
              <a:t> API.</a:t>
            </a:r>
          </a:p>
          <a:p>
            <a:endParaRPr lang="en-US" dirty="0"/>
          </a:p>
          <a:p>
            <a:r>
              <a:rPr lang="en-US" dirty="0" smtClean="0"/>
              <a:t>SIS8300 driver:</a:t>
            </a:r>
          </a:p>
          <a:p>
            <a:r>
              <a:rPr lang="en-US" dirty="0" smtClean="0"/>
              <a:t>Based on the </a:t>
            </a:r>
            <a:r>
              <a:rPr lang="en-US" dirty="0" err="1" smtClean="0"/>
              <a:t>upciedev</a:t>
            </a:r>
            <a:r>
              <a:rPr lang="en-US" dirty="0" smtClean="0"/>
              <a:t> driver</a:t>
            </a:r>
          </a:p>
          <a:p>
            <a:r>
              <a:rPr lang="en-US" dirty="0" smtClean="0"/>
              <a:t>added only IOCTRL for DMA.</a:t>
            </a:r>
          </a:p>
          <a:p>
            <a:endParaRPr lang="en-US" dirty="0"/>
          </a:p>
          <a:p>
            <a:r>
              <a:rPr lang="en-US" dirty="0" smtClean="0"/>
              <a:t>SIS8300 LCBPM project:</a:t>
            </a:r>
          </a:p>
          <a:p>
            <a:r>
              <a:rPr lang="en-US" dirty="0" err="1"/>
              <a:t>p</a:t>
            </a:r>
            <a:r>
              <a:rPr lang="en-US" dirty="0" err="1" smtClean="0"/>
              <a:t>ciedev</a:t>
            </a:r>
            <a:r>
              <a:rPr lang="en-US" dirty="0" smtClean="0"/>
              <a:t> driver.</a:t>
            </a:r>
          </a:p>
          <a:p>
            <a:endParaRPr lang="en-US" dirty="0"/>
          </a:p>
          <a:p>
            <a:r>
              <a:rPr lang="en-US" dirty="0" smtClean="0"/>
              <a:t>Three different boards, three</a:t>
            </a:r>
          </a:p>
          <a:p>
            <a:r>
              <a:rPr lang="en-US" dirty="0" smtClean="0"/>
              <a:t>Drivers one user application.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58129" y="177009"/>
            <a:ext cx="9566031" cy="661192"/>
          </a:xfrm>
          <a:solidFill>
            <a:srgbClr val="307C80"/>
          </a:solidFill>
          <a:effectLst>
            <a:softEdge rad="38100"/>
          </a:effectLst>
        </p:spPr>
        <p:txBody>
          <a:bodyPr>
            <a:noAutofit/>
          </a:bodyPr>
          <a:lstStyle/>
          <a:p>
            <a:pPr algn="ctr"/>
            <a:r>
              <a:rPr lang="de-DE" sz="4000" smtClean="0">
                <a:solidFill>
                  <a:schemeClr val="bg1"/>
                </a:solidFill>
              </a:rPr>
              <a:t>The Universal PCI Express Device Driver</a:t>
            </a:r>
            <a:endParaRPr lang="de-DE" sz="4000">
              <a:solidFill>
                <a:schemeClr val="bg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340948" y="6350000"/>
            <a:ext cx="1381760" cy="365125"/>
          </a:xfrm>
        </p:spPr>
        <p:txBody>
          <a:bodyPr/>
          <a:lstStyle/>
          <a:p>
            <a:fld id="{DBE7ED3D-B1AD-462B-A869-2368019730EF}" type="datetime1">
              <a:rPr lang="en-US" smtClean="0"/>
              <a:t>12/7/15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392702" y="6343650"/>
            <a:ext cx="7948247" cy="365125"/>
          </a:xfrm>
        </p:spPr>
        <p:txBody>
          <a:bodyPr/>
          <a:lstStyle/>
          <a:p>
            <a:pPr algn="l"/>
            <a:r>
              <a:rPr lang="en-US" dirty="0" err="1" smtClean="0"/>
              <a:t>L.Petrosyan</a:t>
            </a:r>
            <a:r>
              <a:rPr lang="en-US" dirty="0" smtClean="0"/>
              <a:t> MCS4 DESY                       </a:t>
            </a:r>
            <a:r>
              <a:rPr lang="en-US" sz="1400" b="1" dirty="0" smtClean="0"/>
              <a:t> </a:t>
            </a:r>
            <a:r>
              <a:rPr lang="en-US" sz="14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MicroTCA</a:t>
            </a:r>
            <a:r>
              <a:rPr lang="en-US" sz="1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workshop for industry and research </a:t>
            </a:r>
            <a:endParaRPr lang="de-DE" sz="1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214313"/>
            <a:ext cx="640525" cy="6238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94868"/>
            <a:ext cx="1371600" cy="62547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0" y="6149183"/>
            <a:ext cx="1051582" cy="565942"/>
          </a:xfrm>
          <a:prstGeom prst="rect">
            <a:avLst/>
          </a:prstGeom>
        </p:spPr>
      </p:pic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83E8-7549-4BEF-BB54-5534FCD46878}" type="slidenum">
              <a:rPr lang="de-DE" smtClean="0"/>
              <a:t>14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863" y="1629289"/>
            <a:ext cx="8565397" cy="46965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150" y="997725"/>
            <a:ext cx="3866240" cy="27063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237" y="997725"/>
            <a:ext cx="3837560" cy="26886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0" y="997725"/>
            <a:ext cx="3846164" cy="268869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3907884" y="3686423"/>
            <a:ext cx="2367656" cy="179997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7733654" y="3704093"/>
            <a:ext cx="619932" cy="173381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8973519" y="3686423"/>
            <a:ext cx="1450641" cy="179997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1645" y="4174238"/>
            <a:ext cx="2758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</a:t>
            </a:r>
            <a:r>
              <a:rPr lang="en-US" smtClean="0"/>
              <a:t>have read/write access </a:t>
            </a:r>
          </a:p>
          <a:p>
            <a:r>
              <a:rPr lang="en-US" dirty="0" smtClean="0"/>
              <a:t>to the boards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27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58129" y="177009"/>
            <a:ext cx="9566031" cy="661192"/>
          </a:xfrm>
          <a:solidFill>
            <a:srgbClr val="307C80"/>
          </a:solidFill>
          <a:effectLst>
            <a:softEdge rad="38100"/>
          </a:effectLst>
        </p:spPr>
        <p:txBody>
          <a:bodyPr>
            <a:noAutofit/>
          </a:bodyPr>
          <a:lstStyle/>
          <a:p>
            <a:pPr algn="ctr"/>
            <a:r>
              <a:rPr lang="de-DE" sz="4000" smtClean="0">
                <a:solidFill>
                  <a:schemeClr val="bg1"/>
                </a:solidFill>
              </a:rPr>
              <a:t>The Universal PCI Express Device Driver</a:t>
            </a:r>
            <a:endParaRPr lang="de-DE" sz="4000">
              <a:solidFill>
                <a:schemeClr val="bg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340948" y="6350000"/>
            <a:ext cx="1381760" cy="365125"/>
          </a:xfrm>
        </p:spPr>
        <p:txBody>
          <a:bodyPr/>
          <a:lstStyle/>
          <a:p>
            <a:fld id="{DBE7ED3D-B1AD-462B-A869-2368019730EF}" type="datetime1">
              <a:rPr lang="en-US" smtClean="0"/>
              <a:t>12/7/15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392702" y="6343650"/>
            <a:ext cx="7948247" cy="365125"/>
          </a:xfrm>
        </p:spPr>
        <p:txBody>
          <a:bodyPr/>
          <a:lstStyle/>
          <a:p>
            <a:pPr algn="l"/>
            <a:r>
              <a:rPr lang="en-US" dirty="0" err="1" smtClean="0"/>
              <a:t>L.Petrosyan</a:t>
            </a:r>
            <a:r>
              <a:rPr lang="en-US" dirty="0" smtClean="0"/>
              <a:t> MCS4 DESY                       </a:t>
            </a:r>
            <a:r>
              <a:rPr lang="en-US" sz="1400" b="1" dirty="0" smtClean="0"/>
              <a:t> </a:t>
            </a:r>
            <a:r>
              <a:rPr lang="en-US" sz="14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MicroTCA</a:t>
            </a:r>
            <a:r>
              <a:rPr lang="en-US" sz="1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workshop for industry and research </a:t>
            </a:r>
            <a:endParaRPr lang="de-DE" sz="1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214313"/>
            <a:ext cx="640525" cy="6238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94868"/>
            <a:ext cx="1371600" cy="62547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0" y="6149183"/>
            <a:ext cx="1051582" cy="565942"/>
          </a:xfrm>
          <a:prstGeom prst="rect">
            <a:avLst/>
          </a:prstGeom>
        </p:spPr>
      </p:pic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83E8-7549-4BEF-BB54-5534FCD46878}" type="slidenum">
              <a:rPr lang="de-DE" smtClean="0"/>
              <a:t>15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677" y="1452681"/>
            <a:ext cx="8565397" cy="46965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51" y="993862"/>
            <a:ext cx="4450788" cy="22933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376" y="963217"/>
            <a:ext cx="4434986" cy="2275929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4635139" y="3287254"/>
            <a:ext cx="3702949" cy="260210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8989017" y="3239146"/>
            <a:ext cx="1042811" cy="265021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886" y="3515464"/>
            <a:ext cx="284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could get all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32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58129" y="177009"/>
            <a:ext cx="9566031" cy="661192"/>
          </a:xfrm>
          <a:solidFill>
            <a:srgbClr val="307C80"/>
          </a:solidFill>
          <a:effectLst>
            <a:softEdge rad="38100"/>
          </a:effectLst>
        </p:spPr>
        <p:txBody>
          <a:bodyPr>
            <a:noAutofit/>
          </a:bodyPr>
          <a:lstStyle/>
          <a:p>
            <a:pPr algn="ctr"/>
            <a:r>
              <a:rPr lang="de-DE" sz="4000" smtClean="0">
                <a:solidFill>
                  <a:schemeClr val="bg1"/>
                </a:solidFill>
              </a:rPr>
              <a:t>The Universal PCI Express Device Driver</a:t>
            </a:r>
            <a:endParaRPr lang="de-DE" sz="4000">
              <a:solidFill>
                <a:schemeClr val="bg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340948" y="6350000"/>
            <a:ext cx="1381760" cy="365125"/>
          </a:xfrm>
        </p:spPr>
        <p:txBody>
          <a:bodyPr/>
          <a:lstStyle/>
          <a:p>
            <a:fld id="{DBE7ED3D-B1AD-462B-A869-2368019730EF}" type="datetime1">
              <a:rPr lang="en-US" smtClean="0"/>
              <a:t>12/7/15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392702" y="6343650"/>
            <a:ext cx="7948247" cy="365125"/>
          </a:xfrm>
        </p:spPr>
        <p:txBody>
          <a:bodyPr/>
          <a:lstStyle/>
          <a:p>
            <a:pPr algn="l"/>
            <a:r>
              <a:rPr lang="en-US" dirty="0" err="1" smtClean="0"/>
              <a:t>L.Petrosyan</a:t>
            </a:r>
            <a:r>
              <a:rPr lang="en-US" dirty="0" smtClean="0"/>
              <a:t> MCS4 DESY                       </a:t>
            </a:r>
            <a:r>
              <a:rPr lang="en-US" sz="1400" b="1" dirty="0" smtClean="0"/>
              <a:t> </a:t>
            </a:r>
            <a:r>
              <a:rPr lang="en-US" sz="14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MicroTCA</a:t>
            </a:r>
            <a:r>
              <a:rPr lang="en-US" sz="1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workshop for industry and research </a:t>
            </a:r>
            <a:endParaRPr lang="de-DE" sz="1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214313"/>
            <a:ext cx="640525" cy="6238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94868"/>
            <a:ext cx="1371600" cy="62547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0" y="6149183"/>
            <a:ext cx="1051582" cy="565942"/>
          </a:xfrm>
          <a:prstGeom prst="rect">
            <a:avLst/>
          </a:prstGeom>
        </p:spPr>
      </p:pic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83E8-7549-4BEF-BB54-5534FCD46878}" type="slidenum">
              <a:rPr lang="de-DE" smtClean="0"/>
              <a:t>16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203" y="1452681"/>
            <a:ext cx="8565397" cy="46965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58" y="1965463"/>
            <a:ext cx="5218686" cy="417102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5486400" y="4045058"/>
            <a:ext cx="3124200" cy="209142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22458" y="1208868"/>
            <a:ext cx="2993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Fast access to </a:t>
            </a:r>
            <a:r>
              <a:rPr lang="en-US" dirty="0" err="1" smtClean="0"/>
              <a:t>lspci</a:t>
            </a:r>
            <a:r>
              <a:rPr lang="en-US" dirty="0" smtClean="0"/>
              <a:t> for current</a:t>
            </a:r>
          </a:p>
          <a:p>
            <a:r>
              <a:rPr lang="en-US" dirty="0" smtClean="0"/>
              <a:t>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98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58129" y="177009"/>
            <a:ext cx="9566031" cy="661192"/>
          </a:xfrm>
          <a:solidFill>
            <a:srgbClr val="307C80"/>
          </a:solidFill>
          <a:effectLst>
            <a:softEdge rad="38100"/>
          </a:effectLst>
        </p:spPr>
        <p:txBody>
          <a:bodyPr>
            <a:noAutofit/>
          </a:bodyPr>
          <a:lstStyle/>
          <a:p>
            <a:pPr algn="ctr"/>
            <a:r>
              <a:rPr lang="de-DE" sz="4000" smtClean="0">
                <a:solidFill>
                  <a:schemeClr val="bg1"/>
                </a:solidFill>
              </a:rPr>
              <a:t>The Universal PCI Express Device Driver</a:t>
            </a:r>
            <a:endParaRPr lang="de-DE" sz="4000">
              <a:solidFill>
                <a:schemeClr val="bg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340948" y="6350000"/>
            <a:ext cx="1381760" cy="365125"/>
          </a:xfrm>
        </p:spPr>
        <p:txBody>
          <a:bodyPr/>
          <a:lstStyle/>
          <a:p>
            <a:fld id="{DBE7ED3D-B1AD-462B-A869-2368019730EF}" type="datetime1">
              <a:rPr lang="en-US" smtClean="0"/>
              <a:t>12/7/15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392702" y="6343650"/>
            <a:ext cx="7948247" cy="365125"/>
          </a:xfrm>
        </p:spPr>
        <p:txBody>
          <a:bodyPr/>
          <a:lstStyle/>
          <a:p>
            <a:pPr algn="l"/>
            <a:r>
              <a:rPr lang="en-US" dirty="0" err="1" smtClean="0"/>
              <a:t>L.Petrosyan</a:t>
            </a:r>
            <a:r>
              <a:rPr lang="en-US" dirty="0" smtClean="0"/>
              <a:t> MCS4 DESY                       </a:t>
            </a:r>
            <a:r>
              <a:rPr lang="en-US" sz="1400" b="1" dirty="0" smtClean="0"/>
              <a:t> </a:t>
            </a:r>
            <a:r>
              <a:rPr lang="en-US" sz="14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MicroTCA</a:t>
            </a:r>
            <a:r>
              <a:rPr lang="en-US" sz="1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workshop for industry and research </a:t>
            </a:r>
            <a:endParaRPr lang="de-DE" sz="1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214313"/>
            <a:ext cx="640525" cy="6238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94868"/>
            <a:ext cx="1371600" cy="62547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0" y="6149183"/>
            <a:ext cx="1051582" cy="565942"/>
          </a:xfrm>
          <a:prstGeom prst="rect">
            <a:avLst/>
          </a:prstGeom>
        </p:spPr>
      </p:pic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83E8-7549-4BEF-BB54-5534FCD46878}" type="slidenum">
              <a:rPr lang="de-DE" smtClean="0"/>
              <a:t>17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403" y="1452681"/>
            <a:ext cx="8565397" cy="46965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2200759"/>
            <a:ext cx="5133652" cy="38851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4775" y="1208868"/>
            <a:ext cx="3311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Fast access to </a:t>
            </a:r>
            <a:r>
              <a:rPr lang="en-US" dirty="0" err="1" smtClean="0"/>
              <a:t>lspci</a:t>
            </a:r>
            <a:r>
              <a:rPr lang="en-US" dirty="0" smtClean="0"/>
              <a:t> for current</a:t>
            </a:r>
          </a:p>
          <a:p>
            <a:r>
              <a:rPr lang="en-US" dirty="0" smtClean="0"/>
              <a:t>MCH </a:t>
            </a:r>
            <a:r>
              <a:rPr lang="en-US" dirty="0" err="1" smtClean="0"/>
              <a:t>PCIe</a:t>
            </a:r>
            <a:r>
              <a:rPr lang="en-US" dirty="0" smtClean="0"/>
              <a:t> Switch port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5238427" y="2727702"/>
            <a:ext cx="2681207" cy="122436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58129" y="177009"/>
            <a:ext cx="9566031" cy="661192"/>
          </a:xfrm>
          <a:solidFill>
            <a:srgbClr val="307C80"/>
          </a:solidFill>
          <a:effectLst>
            <a:softEdge rad="38100"/>
          </a:effectLst>
        </p:spPr>
        <p:txBody>
          <a:bodyPr>
            <a:noAutofit/>
          </a:bodyPr>
          <a:lstStyle/>
          <a:p>
            <a:pPr algn="ctr"/>
            <a:r>
              <a:rPr lang="de-DE" sz="4000" dirty="0" smtClean="0">
                <a:solidFill>
                  <a:schemeClr val="bg1"/>
                </a:solidFill>
              </a:rPr>
              <a:t>The Universal PCI Express Device Driver </a:t>
            </a:r>
            <a:endParaRPr lang="de-DE" sz="4000" dirty="0">
              <a:solidFill>
                <a:schemeClr val="bg1"/>
              </a:solidFill>
            </a:endParaRPr>
          </a:p>
        </p:txBody>
      </p:sp>
      <p:sp>
        <p:nvSpPr>
          <p:cNvPr id="23" name="Text Placeholder 22"/>
          <p:cNvSpPr>
            <a:spLocks noGrp="1"/>
          </p:cNvSpPr>
          <p:nvPr>
            <p:ph type="body" idx="1"/>
          </p:nvPr>
        </p:nvSpPr>
        <p:spPr>
          <a:xfrm>
            <a:off x="1913205" y="970671"/>
            <a:ext cx="7258929" cy="548640"/>
          </a:xfrm>
          <a:ln w="12700">
            <a:solidFill>
              <a:srgbClr val="FFFFFF"/>
            </a:solidFill>
          </a:ln>
        </p:spPr>
        <p:txBody>
          <a:bodyPr>
            <a:noAutofit/>
          </a:bodyPr>
          <a:lstStyle/>
          <a:p>
            <a:pPr algn="ctr"/>
            <a:r>
              <a:rPr lang="de-DE" sz="4000" dirty="0" smtClean="0">
                <a:solidFill>
                  <a:schemeClr val="tx1"/>
                </a:solidFill>
              </a:rPr>
              <a:t>Status</a:t>
            </a:r>
            <a:endParaRPr lang="de-DE" sz="4000" b="1" i="1" dirty="0" smtClean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340948" y="6350000"/>
            <a:ext cx="1381760" cy="365125"/>
          </a:xfrm>
        </p:spPr>
        <p:txBody>
          <a:bodyPr/>
          <a:lstStyle/>
          <a:p>
            <a:fld id="{DBE7ED3D-B1AD-462B-A869-2368019730EF}" type="datetime1">
              <a:rPr lang="en-US" smtClean="0"/>
              <a:t>12/7/15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392702" y="6343650"/>
            <a:ext cx="7948247" cy="365125"/>
          </a:xfrm>
        </p:spPr>
        <p:txBody>
          <a:bodyPr/>
          <a:lstStyle/>
          <a:p>
            <a:pPr algn="l"/>
            <a:r>
              <a:rPr lang="en-US" dirty="0" err="1" smtClean="0"/>
              <a:t>L.Petrosyan</a:t>
            </a:r>
            <a:r>
              <a:rPr lang="en-US" dirty="0" smtClean="0"/>
              <a:t> MCS4 DESY</a:t>
            </a:r>
            <a:r>
              <a:rPr lang="en-US" sz="1400" b="1" dirty="0" smtClean="0"/>
              <a:t>                     </a:t>
            </a:r>
            <a:r>
              <a:rPr lang="en-US" sz="14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MicroTCA</a:t>
            </a:r>
            <a:r>
              <a:rPr lang="en-US" sz="1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workshop for industry and research </a:t>
            </a:r>
            <a:endParaRPr lang="de-DE" sz="1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214313"/>
            <a:ext cx="640525" cy="6238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94868"/>
            <a:ext cx="1371600" cy="62547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0" y="6149183"/>
            <a:ext cx="1051582" cy="565942"/>
          </a:xfrm>
          <a:prstGeom prst="rect">
            <a:avLst/>
          </a:prstGeom>
        </p:spPr>
      </p:pic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83E8-7549-4BEF-BB54-5534FCD46878}" type="slidenum">
              <a:rPr lang="de-DE" smtClean="0"/>
              <a:t>18</a:t>
            </a:fld>
            <a:endParaRPr lang="de-DE"/>
          </a:p>
        </p:txBody>
      </p:sp>
      <p:sp>
        <p:nvSpPr>
          <p:cNvPr id="12" name="TextBox 11"/>
          <p:cNvSpPr txBox="1"/>
          <p:nvPr/>
        </p:nvSpPr>
        <p:spPr>
          <a:xfrm>
            <a:off x="211015" y="1651781"/>
            <a:ext cx="11676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this architecture was developed in </a:t>
            </a:r>
            <a:r>
              <a:rPr lang="en-US" sz="2000" smtClean="0"/>
              <a:t>DESY group MCS4 </a:t>
            </a:r>
            <a:r>
              <a:rPr lang="en-US" sz="2000" dirty="0" smtClean="0"/>
              <a:t>and </a:t>
            </a:r>
            <a:r>
              <a:rPr lang="en-US" sz="2000" dirty="0"/>
              <a:t>till today with success is </a:t>
            </a:r>
            <a:r>
              <a:rPr lang="en-US" sz="2000" dirty="0" smtClean="0"/>
              <a:t>used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following </a:t>
            </a:r>
            <a:r>
              <a:rPr lang="en-US" sz="2000" dirty="0" smtClean="0"/>
              <a:t>drivers, tools and libraries are </a:t>
            </a:r>
            <a:r>
              <a:rPr lang="en-US" sz="2000" dirty="0"/>
              <a:t>developed </a:t>
            </a:r>
            <a:r>
              <a:rPr lang="en-US" sz="2000" dirty="0" smtClean="0"/>
              <a:t>used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133642" y="5219113"/>
            <a:ext cx="1420836" cy="843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UPCIEDEV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211015" y="2359667"/>
            <a:ext cx="1127729" cy="1434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PCIEDEV</a:t>
            </a:r>
          </a:p>
          <a:p>
            <a:pPr algn="ctr"/>
            <a:r>
              <a:rPr lang="de-DE" dirty="0" smtClean="0"/>
              <a:t>(MPS, BLM</a:t>
            </a:r>
          </a:p>
          <a:p>
            <a:pPr algn="ctr"/>
            <a:r>
              <a:rPr lang="de-DE" dirty="0" smtClean="0"/>
              <a:t>DAMC2)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1554478" y="5219113"/>
            <a:ext cx="1420836" cy="8371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Common API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1429444" y="2359667"/>
            <a:ext cx="1076601" cy="14349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X2TIMER</a:t>
            </a:r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2595095" y="2359667"/>
            <a:ext cx="1017168" cy="14349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SIS8300</a:t>
            </a:r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3727638" y="2360989"/>
            <a:ext cx="1325356" cy="14322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DAMCBPM</a:t>
            </a:r>
          </a:p>
          <a:p>
            <a:pPr algn="ctr"/>
            <a:r>
              <a:rPr lang="de-DE" dirty="0" smtClean="0"/>
              <a:t>(DMAC2)</a:t>
            </a:r>
          </a:p>
        </p:txBody>
      </p:sp>
      <p:sp>
        <p:nvSpPr>
          <p:cNvPr id="69" name="Rectangle 68"/>
          <p:cNvSpPr/>
          <p:nvPr/>
        </p:nvSpPr>
        <p:spPr>
          <a:xfrm>
            <a:off x="9480738" y="2359667"/>
            <a:ext cx="1094295" cy="14349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MTCA TOOL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0663926" y="2359667"/>
            <a:ext cx="1422466" cy="14349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DOOCS UTCApcielib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</a:rPr>
              <a:t>(O.Hensler)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745300" y="4470503"/>
            <a:ext cx="7602703" cy="31956"/>
          </a:xfrm>
          <a:prstGeom prst="line">
            <a:avLst/>
          </a:prstGeom>
          <a:ln w="920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45300" y="3794571"/>
            <a:ext cx="0" cy="1437242"/>
          </a:xfrm>
          <a:prstGeom prst="straightConnector1">
            <a:avLst/>
          </a:prstGeom>
          <a:ln w="63500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1910572" y="3794571"/>
            <a:ext cx="0" cy="1437242"/>
          </a:xfrm>
          <a:prstGeom prst="straightConnector1">
            <a:avLst/>
          </a:prstGeom>
          <a:ln w="63500">
            <a:solidFill>
              <a:schemeClr val="accent1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1113302" y="4703385"/>
            <a:ext cx="10261857" cy="38866"/>
          </a:xfrm>
          <a:prstGeom prst="line">
            <a:avLst/>
          </a:prstGeom>
          <a:ln w="920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1153549" y="3807271"/>
            <a:ext cx="2083" cy="931294"/>
          </a:xfrm>
          <a:prstGeom prst="straightConnector1">
            <a:avLst/>
          </a:prstGeom>
          <a:ln w="635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V="1">
            <a:off x="2785403" y="3807271"/>
            <a:ext cx="1563" cy="924884"/>
          </a:xfrm>
          <a:prstGeom prst="straightConnector1">
            <a:avLst/>
          </a:prstGeom>
          <a:ln w="635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 flipV="1">
            <a:off x="4123010" y="3794571"/>
            <a:ext cx="12504" cy="937584"/>
          </a:xfrm>
          <a:prstGeom prst="straightConnector1">
            <a:avLst/>
          </a:prstGeom>
          <a:ln w="635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V="1">
            <a:off x="5985533" y="3777179"/>
            <a:ext cx="1563" cy="924884"/>
          </a:xfrm>
          <a:prstGeom prst="straightConnector1">
            <a:avLst/>
          </a:prstGeom>
          <a:ln w="635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V="1">
            <a:off x="9982200" y="3807271"/>
            <a:ext cx="0" cy="924884"/>
          </a:xfrm>
          <a:prstGeom prst="straightConnector1">
            <a:avLst/>
          </a:prstGeom>
          <a:ln w="635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V="1">
            <a:off x="11324497" y="3809628"/>
            <a:ext cx="0" cy="893757"/>
          </a:xfrm>
          <a:prstGeom prst="straightConnector1">
            <a:avLst/>
          </a:prstGeom>
          <a:ln w="635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V="1">
            <a:off x="3149954" y="3807271"/>
            <a:ext cx="1564" cy="705921"/>
          </a:xfrm>
          <a:prstGeom prst="straightConnector1">
            <a:avLst/>
          </a:prstGeom>
          <a:ln w="635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V="1">
            <a:off x="5526231" y="3793249"/>
            <a:ext cx="0" cy="688909"/>
          </a:xfrm>
          <a:prstGeom prst="straightConnector1">
            <a:avLst/>
          </a:prstGeom>
          <a:ln w="635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221394" y="4975133"/>
            <a:ext cx="3665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accent5">
                    <a:lumMod val="75000"/>
                  </a:schemeClr>
                </a:solidFill>
              </a:rPr>
              <a:t>Use only Basic Functionality</a:t>
            </a:r>
          </a:p>
          <a:p>
            <a:r>
              <a:rPr lang="de-DE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Use Common API</a:t>
            </a:r>
          </a:p>
          <a:p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Contains Device specific part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24168" y="2360989"/>
            <a:ext cx="1325356" cy="14322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LCBPM</a:t>
            </a:r>
          </a:p>
          <a:p>
            <a:pPr algn="ctr"/>
            <a:r>
              <a:rPr lang="de-DE" dirty="0" smtClean="0"/>
              <a:t>(SIS8300)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535296" y="2369449"/>
            <a:ext cx="1325356" cy="14322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TAMC100</a:t>
            </a:r>
          </a:p>
          <a:p>
            <a:pPr algn="ctr"/>
            <a:r>
              <a:rPr lang="de-DE" dirty="0" smtClean="0"/>
              <a:t>TAMC200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946424" y="2369449"/>
            <a:ext cx="1325356" cy="14322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ESD ADIO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6902521" y="3793248"/>
            <a:ext cx="0" cy="688909"/>
          </a:xfrm>
          <a:prstGeom prst="straightConnector1">
            <a:avLst/>
          </a:prstGeom>
          <a:ln w="635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8348003" y="3788176"/>
            <a:ext cx="0" cy="688909"/>
          </a:xfrm>
          <a:prstGeom prst="straightConnector1">
            <a:avLst/>
          </a:prstGeom>
          <a:ln w="635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7521079" y="3786536"/>
            <a:ext cx="1563" cy="924884"/>
          </a:xfrm>
          <a:prstGeom prst="straightConnector1">
            <a:avLst/>
          </a:prstGeom>
          <a:ln w="635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8920472" y="3814409"/>
            <a:ext cx="1563" cy="924884"/>
          </a:xfrm>
          <a:prstGeom prst="straightConnector1">
            <a:avLst/>
          </a:prstGeom>
          <a:ln w="635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4583755" y="3758232"/>
            <a:ext cx="1564" cy="705921"/>
          </a:xfrm>
          <a:prstGeom prst="straightConnector1">
            <a:avLst/>
          </a:prstGeom>
          <a:ln w="635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3803321" y="4985741"/>
            <a:ext cx="1140638" cy="11634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TAMC532</a:t>
            </a:r>
            <a:endParaRPr lang="en-US" dirty="0"/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4320949" y="4738565"/>
            <a:ext cx="1" cy="247176"/>
          </a:xfrm>
          <a:prstGeom prst="straightConnector1">
            <a:avLst/>
          </a:prstGeom>
          <a:ln w="635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754071" y="4502459"/>
            <a:ext cx="0" cy="483282"/>
          </a:xfrm>
          <a:prstGeom prst="straightConnector1">
            <a:avLst/>
          </a:prstGeom>
          <a:ln w="635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89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58129" y="177009"/>
            <a:ext cx="9566031" cy="661192"/>
          </a:xfrm>
          <a:solidFill>
            <a:srgbClr val="307C80"/>
          </a:solidFill>
          <a:effectLst>
            <a:softEdge rad="38100"/>
          </a:effectLst>
        </p:spPr>
        <p:txBody>
          <a:bodyPr>
            <a:noAutofit/>
          </a:bodyPr>
          <a:lstStyle/>
          <a:p>
            <a:pPr algn="ctr"/>
            <a:r>
              <a:rPr lang="de-DE" sz="4000" dirty="0" smtClean="0">
                <a:solidFill>
                  <a:schemeClr val="bg1"/>
                </a:solidFill>
              </a:rPr>
              <a:t>The Universal PCI Express Device Driver </a:t>
            </a:r>
            <a:endParaRPr lang="de-DE" sz="4000" dirty="0">
              <a:solidFill>
                <a:schemeClr val="bg1"/>
              </a:solidFill>
            </a:endParaRPr>
          </a:p>
        </p:txBody>
      </p:sp>
      <p:sp>
        <p:nvSpPr>
          <p:cNvPr id="23" name="Text Placeholder 22"/>
          <p:cNvSpPr>
            <a:spLocks noGrp="1"/>
          </p:cNvSpPr>
          <p:nvPr>
            <p:ph type="body" idx="1"/>
          </p:nvPr>
        </p:nvSpPr>
        <p:spPr>
          <a:xfrm>
            <a:off x="1737360" y="3023090"/>
            <a:ext cx="7258929" cy="470602"/>
          </a:xfrm>
          <a:ln w="12700">
            <a:solidFill>
              <a:srgbClr val="FFFFFF"/>
            </a:solidFill>
          </a:ln>
        </p:spPr>
        <p:txBody>
          <a:bodyPr>
            <a:noAutofit/>
          </a:bodyPr>
          <a:lstStyle/>
          <a:p>
            <a:pPr algn="ctr"/>
            <a:r>
              <a:rPr lang="de-DE" sz="4000" dirty="0" smtClean="0">
                <a:solidFill>
                  <a:schemeClr val="tx1"/>
                </a:solidFill>
              </a:rPr>
              <a:t>THANK YOU</a:t>
            </a:r>
            <a:endParaRPr lang="de-DE" sz="4000" b="1" i="1" dirty="0" smtClean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340948" y="6350000"/>
            <a:ext cx="1381760" cy="365125"/>
          </a:xfrm>
        </p:spPr>
        <p:txBody>
          <a:bodyPr/>
          <a:lstStyle/>
          <a:p>
            <a:fld id="{DBE7ED3D-B1AD-462B-A869-2368019730EF}" type="datetime1">
              <a:rPr lang="en-US" smtClean="0"/>
              <a:t>12/7/15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392702" y="6343650"/>
            <a:ext cx="7948247" cy="365125"/>
          </a:xfrm>
        </p:spPr>
        <p:txBody>
          <a:bodyPr/>
          <a:lstStyle/>
          <a:p>
            <a:pPr algn="l"/>
            <a:r>
              <a:rPr lang="en-US" dirty="0" err="1" smtClean="0"/>
              <a:t>L.Petrosyan</a:t>
            </a:r>
            <a:r>
              <a:rPr lang="en-US" dirty="0" smtClean="0"/>
              <a:t> MCS4 DESY                           </a:t>
            </a:r>
            <a:r>
              <a:rPr lang="en-US" sz="1400" b="1" dirty="0" smtClean="0"/>
              <a:t> </a:t>
            </a:r>
            <a:r>
              <a:rPr lang="en-US" sz="14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MicroTCA</a:t>
            </a:r>
            <a:r>
              <a:rPr lang="en-US" sz="1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workshop for industry and research </a:t>
            </a:r>
            <a:endParaRPr lang="de-DE" sz="1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214313"/>
            <a:ext cx="640525" cy="6238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94868"/>
            <a:ext cx="1371600" cy="62547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0" y="6149183"/>
            <a:ext cx="1051582" cy="565942"/>
          </a:xfrm>
          <a:prstGeom prst="rect">
            <a:avLst/>
          </a:prstGeom>
        </p:spPr>
      </p:pic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83E8-7549-4BEF-BB54-5534FCD46878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317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753686" y="1001729"/>
            <a:ext cx="6285914" cy="4299657"/>
          </a:xfrm>
          <a:prstGeom prst="rect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58129" y="177009"/>
            <a:ext cx="9566031" cy="661192"/>
          </a:xfrm>
          <a:solidFill>
            <a:srgbClr val="307C80"/>
          </a:solidFill>
          <a:effectLst>
            <a:softEdge rad="38100"/>
          </a:effectLst>
        </p:spPr>
        <p:txBody>
          <a:bodyPr>
            <a:noAutofit/>
          </a:bodyPr>
          <a:lstStyle/>
          <a:p>
            <a:pPr algn="ctr"/>
            <a:r>
              <a:rPr lang="de-DE" sz="4000" smtClean="0">
                <a:solidFill>
                  <a:schemeClr val="bg1"/>
                </a:solidFill>
              </a:rPr>
              <a:t>The Universal PCI Express Device Driver</a:t>
            </a:r>
            <a:endParaRPr lang="de-DE" sz="4000">
              <a:solidFill>
                <a:schemeClr val="bg1"/>
              </a:solidFill>
            </a:endParaRPr>
          </a:p>
        </p:txBody>
      </p:sp>
      <p:sp>
        <p:nvSpPr>
          <p:cNvPr id="23" name="Text Placeholder 22"/>
          <p:cNvSpPr>
            <a:spLocks noGrp="1"/>
          </p:cNvSpPr>
          <p:nvPr>
            <p:ph type="body" idx="1"/>
          </p:nvPr>
        </p:nvSpPr>
        <p:spPr>
          <a:xfrm>
            <a:off x="61721" y="1299650"/>
            <a:ext cx="5592116" cy="4836833"/>
          </a:xfrm>
          <a:ln w="12700">
            <a:solidFill>
              <a:srgbClr val="FFFFFF"/>
            </a:solidFill>
          </a:ln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Basic PCI Express functionality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Mapping memories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Read</a:t>
            </a:r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write</a:t>
            </a:r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 and some common </a:t>
            </a: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ioctl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Error handling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Hot Plug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accent3">
                    <a:lumMod val="75000"/>
                  </a:schemeClr>
                </a:solidFill>
              </a:rPr>
              <a:t>Standards or Guidlines functionalty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accent3">
                    <a:lumMod val="75000"/>
                  </a:schemeClr>
                </a:solidFill>
              </a:rPr>
              <a:t>Standard Registers Set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3">
                    <a:lumMod val="75000"/>
                  </a:schemeClr>
                </a:solidFill>
              </a:rPr>
              <a:t>SHAPI Registers </a:t>
            </a:r>
            <a:r>
              <a:rPr lang="de-DE" dirty="0" smtClean="0">
                <a:solidFill>
                  <a:schemeClr val="accent3">
                    <a:lumMod val="75000"/>
                  </a:schemeClr>
                </a:solidFill>
              </a:rPr>
              <a:t>Set </a:t>
            </a:r>
            <a:r>
              <a:rPr lang="de-DE" dirty="0">
                <a:solidFill>
                  <a:schemeClr val="accent3">
                    <a:lumMod val="75000"/>
                  </a:schemeClr>
                </a:solidFill>
              </a:rPr>
              <a:t>(PICMG</a:t>
            </a:r>
            <a:r>
              <a:rPr lang="de-DE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PICMG Standard Device Model</a:t>
            </a:r>
            <a:endParaRPr lang="de-DE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accent3">
                    <a:lumMod val="75000"/>
                  </a:schemeClr>
                </a:solidFill>
              </a:rPr>
              <a:t>PCIe HotPlug functionality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Device specific but has common API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DMA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4">
                    <a:lumMod val="75000"/>
                  </a:schemeClr>
                </a:solidFill>
              </a:rPr>
              <a:t>Device specific </a:t>
            </a:r>
            <a:r>
              <a:rPr lang="de-DE" dirty="0" smtClean="0">
                <a:solidFill>
                  <a:schemeClr val="accent4">
                    <a:lumMod val="75000"/>
                  </a:schemeClr>
                </a:solidFill>
              </a:rPr>
              <a:t>functionality</a:t>
            </a:r>
            <a:endParaRPr lang="de-DE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340948" y="6350000"/>
            <a:ext cx="1381760" cy="365125"/>
          </a:xfrm>
        </p:spPr>
        <p:txBody>
          <a:bodyPr/>
          <a:lstStyle/>
          <a:p>
            <a:fld id="{DBE7ED3D-B1AD-462B-A869-2368019730EF}" type="datetime1">
              <a:rPr lang="en-US" smtClean="0"/>
              <a:t>12/7/15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392702" y="6343650"/>
            <a:ext cx="7948247" cy="365125"/>
          </a:xfrm>
        </p:spPr>
        <p:txBody>
          <a:bodyPr/>
          <a:lstStyle/>
          <a:p>
            <a:pPr algn="l"/>
            <a:r>
              <a:rPr lang="en-US" dirty="0" err="1" smtClean="0"/>
              <a:t>L.Petrosyan</a:t>
            </a:r>
            <a:r>
              <a:rPr lang="en-US" dirty="0" smtClean="0"/>
              <a:t> MCS4 DESY                   </a:t>
            </a:r>
            <a:r>
              <a:rPr lang="en-US" sz="1400" b="1" dirty="0" smtClean="0"/>
              <a:t> </a:t>
            </a:r>
            <a:r>
              <a:rPr lang="en-US" sz="14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MicroTCA</a:t>
            </a:r>
            <a:r>
              <a:rPr lang="en-US" sz="1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workshop for industry and research </a:t>
            </a:r>
            <a:endParaRPr lang="de-DE" sz="1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214313"/>
            <a:ext cx="640525" cy="6238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94868"/>
            <a:ext cx="1371600" cy="62547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0" y="6149183"/>
            <a:ext cx="1051582" cy="565942"/>
          </a:xfrm>
          <a:prstGeom prst="rect">
            <a:avLst/>
          </a:prstGeom>
        </p:spPr>
      </p:pic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83E8-7549-4BEF-BB54-5534FCD46878}" type="slidenum">
              <a:rPr lang="de-DE" smtClean="0"/>
              <a:t>2</a:t>
            </a:fld>
            <a:endParaRPr lang="de-DE"/>
          </a:p>
        </p:txBody>
      </p:sp>
      <p:sp>
        <p:nvSpPr>
          <p:cNvPr id="3" name="Rectangle 2"/>
          <p:cNvSpPr/>
          <p:nvPr/>
        </p:nvSpPr>
        <p:spPr>
          <a:xfrm>
            <a:off x="5880295" y="2145768"/>
            <a:ext cx="1659988" cy="2917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  <a:p>
            <a:pPr algn="ctr"/>
            <a:endParaRPr lang="de-DE" dirty="0"/>
          </a:p>
          <a:p>
            <a:pPr algn="ctr"/>
            <a:endParaRPr lang="de-DE" dirty="0" smtClean="0"/>
          </a:p>
          <a:p>
            <a:pPr algn="ctr"/>
            <a:endParaRPr lang="de-DE" dirty="0"/>
          </a:p>
          <a:p>
            <a:pPr algn="ctr"/>
            <a:endParaRPr lang="de-DE" dirty="0" smtClean="0"/>
          </a:p>
          <a:p>
            <a:pPr algn="ctr"/>
            <a:endParaRPr lang="de-DE" dirty="0"/>
          </a:p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pPr algn="ctr"/>
            <a:endParaRPr lang="de-DE" dirty="0"/>
          </a:p>
        </p:txBody>
      </p:sp>
      <p:sp>
        <p:nvSpPr>
          <p:cNvPr id="4" name="Rectangle 3"/>
          <p:cNvSpPr/>
          <p:nvPr/>
        </p:nvSpPr>
        <p:spPr>
          <a:xfrm>
            <a:off x="5880295" y="2145768"/>
            <a:ext cx="1659988" cy="12034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  <a:p>
            <a:pPr algn="ctr"/>
            <a:endParaRPr lang="de-DE" dirty="0"/>
          </a:p>
          <a:p>
            <a:pPr algn="ctr"/>
            <a:endParaRPr lang="de-DE" dirty="0" smtClean="0"/>
          </a:p>
        </p:txBody>
      </p:sp>
      <p:sp>
        <p:nvSpPr>
          <p:cNvPr id="5" name="Rectangle 4"/>
          <p:cNvSpPr/>
          <p:nvPr/>
        </p:nvSpPr>
        <p:spPr>
          <a:xfrm>
            <a:off x="5880295" y="1052856"/>
            <a:ext cx="6049108" cy="61052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0966" y="1099578"/>
            <a:ext cx="467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User Application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129401" y="1296212"/>
            <a:ext cx="1111347" cy="3671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API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80295" y="5524968"/>
            <a:ext cx="1659988" cy="63729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PCI Express 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</a:rPr>
              <a:t>Device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Up-Down Arrow 10"/>
          <p:cNvSpPr/>
          <p:nvPr/>
        </p:nvSpPr>
        <p:spPr>
          <a:xfrm>
            <a:off x="6544392" y="5078544"/>
            <a:ext cx="267286" cy="440074"/>
          </a:xfrm>
          <a:prstGeom prst="up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-Down Arrow 17"/>
          <p:cNvSpPr/>
          <p:nvPr/>
        </p:nvSpPr>
        <p:spPr>
          <a:xfrm>
            <a:off x="6558469" y="1680916"/>
            <a:ext cx="253209" cy="476513"/>
          </a:xfrm>
          <a:prstGeom prst="upDownArrow">
            <a:avLst/>
          </a:prstGeom>
          <a:solidFill>
            <a:schemeClr val="accent4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269415" y="2157429"/>
            <a:ext cx="1659988" cy="2921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  <a:p>
            <a:pPr algn="ctr"/>
            <a:endParaRPr lang="de-DE" dirty="0"/>
          </a:p>
          <a:p>
            <a:pPr algn="ctr"/>
            <a:endParaRPr lang="de-DE" dirty="0" smtClean="0"/>
          </a:p>
          <a:p>
            <a:pPr algn="ctr"/>
            <a:endParaRPr lang="de-DE" dirty="0"/>
          </a:p>
          <a:p>
            <a:pPr algn="ctr"/>
            <a:endParaRPr lang="de-DE" dirty="0" smtClean="0"/>
          </a:p>
          <a:p>
            <a:pPr algn="ctr"/>
            <a:endParaRPr lang="de-DE" dirty="0"/>
          </a:p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pPr algn="ctr"/>
            <a:endParaRPr lang="de-DE" dirty="0"/>
          </a:p>
        </p:txBody>
      </p:sp>
      <p:sp>
        <p:nvSpPr>
          <p:cNvPr id="27" name="Rectangle 26"/>
          <p:cNvSpPr/>
          <p:nvPr/>
        </p:nvSpPr>
        <p:spPr>
          <a:xfrm>
            <a:off x="10269415" y="2147599"/>
            <a:ext cx="1659988" cy="12116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  <a:p>
            <a:pPr algn="ctr"/>
            <a:endParaRPr lang="de-DE" dirty="0"/>
          </a:p>
          <a:p>
            <a:pPr algn="ctr"/>
            <a:endParaRPr lang="de-DE" dirty="0" smtClean="0"/>
          </a:p>
        </p:txBody>
      </p:sp>
      <p:sp>
        <p:nvSpPr>
          <p:cNvPr id="28" name="Rectangle 27"/>
          <p:cNvSpPr/>
          <p:nvPr/>
        </p:nvSpPr>
        <p:spPr>
          <a:xfrm>
            <a:off x="10269415" y="5509305"/>
            <a:ext cx="1659988" cy="63912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PCI Express 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</a:rPr>
              <a:t>Device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Up-Down Arrow 28"/>
          <p:cNvSpPr/>
          <p:nvPr/>
        </p:nvSpPr>
        <p:spPr>
          <a:xfrm>
            <a:off x="10960686" y="5092715"/>
            <a:ext cx="267281" cy="417342"/>
          </a:xfrm>
          <a:prstGeom prst="up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0538654" y="1290958"/>
            <a:ext cx="1111347" cy="3724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API</a:t>
            </a:r>
            <a:endParaRPr lang="en-US" dirty="0"/>
          </a:p>
        </p:txBody>
      </p:sp>
      <p:sp>
        <p:nvSpPr>
          <p:cNvPr id="32" name="Up-Down Arrow 31"/>
          <p:cNvSpPr/>
          <p:nvPr/>
        </p:nvSpPr>
        <p:spPr>
          <a:xfrm>
            <a:off x="10965767" y="1680096"/>
            <a:ext cx="267283" cy="478151"/>
          </a:xfrm>
          <a:prstGeom prst="up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880295" y="2157429"/>
            <a:ext cx="1659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DriverAPI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10256520" y="2149374"/>
            <a:ext cx="1659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DriverAPI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5848041" y="3338580"/>
            <a:ext cx="1659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Device Driver</a:t>
            </a:r>
            <a:endParaRPr 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10239216" y="3364765"/>
            <a:ext cx="1659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Device Driver</a:t>
            </a:r>
            <a:endParaRPr lang="en-US" sz="1600" dirty="0"/>
          </a:p>
        </p:txBody>
      </p:sp>
      <p:sp>
        <p:nvSpPr>
          <p:cNvPr id="2" name="Rectangle 1"/>
          <p:cNvSpPr/>
          <p:nvPr/>
        </p:nvSpPr>
        <p:spPr>
          <a:xfrm>
            <a:off x="5880295" y="4754880"/>
            <a:ext cx="1659988" cy="30863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880295" y="4446241"/>
            <a:ext cx="1659988" cy="30863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0269415" y="4780901"/>
            <a:ext cx="1659988" cy="30863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0268240" y="4510497"/>
            <a:ext cx="1658222" cy="30863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880295" y="4135144"/>
            <a:ext cx="1659988" cy="30863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0269900" y="4212424"/>
            <a:ext cx="1654420" cy="3086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80295" y="3823863"/>
            <a:ext cx="1659988" cy="30863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0269900" y="3909538"/>
            <a:ext cx="1656562" cy="3086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876497" y="3130661"/>
            <a:ext cx="1659988" cy="20156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10269900" y="3140702"/>
            <a:ext cx="1659988" cy="20156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883424" y="2931586"/>
            <a:ext cx="1653062" cy="18976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0269900" y="2969431"/>
            <a:ext cx="1654420" cy="19416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876497" y="2723667"/>
            <a:ext cx="1659988" cy="20156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0268240" y="2730025"/>
            <a:ext cx="1656080" cy="2457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876497" y="2528456"/>
            <a:ext cx="1659988" cy="20156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10269900" y="2566293"/>
            <a:ext cx="1659988" cy="20156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95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753686" y="1001729"/>
            <a:ext cx="6285914" cy="4299657"/>
          </a:xfrm>
          <a:prstGeom prst="rect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58129" y="177009"/>
            <a:ext cx="9566031" cy="661192"/>
          </a:xfrm>
          <a:solidFill>
            <a:srgbClr val="307C80"/>
          </a:solidFill>
          <a:effectLst>
            <a:softEdge rad="38100"/>
          </a:effectLst>
        </p:spPr>
        <p:txBody>
          <a:bodyPr>
            <a:noAutofit/>
          </a:bodyPr>
          <a:lstStyle/>
          <a:p>
            <a:pPr algn="ctr"/>
            <a:r>
              <a:rPr lang="de-DE" sz="4000" smtClean="0">
                <a:solidFill>
                  <a:schemeClr val="bg1"/>
                </a:solidFill>
              </a:rPr>
              <a:t>The Universal PCI Express Device Driver</a:t>
            </a:r>
            <a:endParaRPr lang="de-DE" sz="4000">
              <a:solidFill>
                <a:schemeClr val="bg1"/>
              </a:solidFill>
            </a:endParaRPr>
          </a:p>
        </p:txBody>
      </p:sp>
      <p:sp>
        <p:nvSpPr>
          <p:cNvPr id="23" name="Text Placeholder 22"/>
          <p:cNvSpPr>
            <a:spLocks noGrp="1"/>
          </p:cNvSpPr>
          <p:nvPr>
            <p:ph type="body" idx="1"/>
          </p:nvPr>
        </p:nvSpPr>
        <p:spPr>
          <a:xfrm>
            <a:off x="61721" y="1299650"/>
            <a:ext cx="5592116" cy="4836833"/>
          </a:xfrm>
          <a:ln w="12700">
            <a:solidFill>
              <a:srgbClr val="FFFFFF"/>
            </a:solidFill>
          </a:ln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Split Device Driver into two parts follow the Linux Device Driver stacking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Add all common functionality and API into universal part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Basic PCI Express functionality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3">
                    <a:lumMod val="75000"/>
                  </a:schemeClr>
                </a:solidFill>
              </a:rPr>
              <a:t>Standards or Guidlines </a:t>
            </a:r>
            <a:r>
              <a:rPr lang="de-DE" dirty="0" smtClean="0">
                <a:solidFill>
                  <a:schemeClr val="accent3">
                    <a:lumMod val="75000"/>
                  </a:schemeClr>
                </a:solidFill>
              </a:rPr>
              <a:t>functionalty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Add Common API for Device specific functionality into universal part but keep functionality in Device Driver side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Device specific but has common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API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340948" y="6350000"/>
            <a:ext cx="1381760" cy="365125"/>
          </a:xfrm>
        </p:spPr>
        <p:txBody>
          <a:bodyPr/>
          <a:lstStyle/>
          <a:p>
            <a:fld id="{DBE7ED3D-B1AD-462B-A869-2368019730EF}" type="datetime1">
              <a:rPr lang="en-US" smtClean="0"/>
              <a:t>12/7/15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392702" y="6343650"/>
            <a:ext cx="7948247" cy="365125"/>
          </a:xfrm>
        </p:spPr>
        <p:txBody>
          <a:bodyPr/>
          <a:lstStyle/>
          <a:p>
            <a:pPr algn="l"/>
            <a:r>
              <a:rPr lang="en-US" dirty="0" err="1" smtClean="0"/>
              <a:t>L.Petrosyan</a:t>
            </a:r>
            <a:r>
              <a:rPr lang="en-US" dirty="0" smtClean="0"/>
              <a:t> MCS4 DESY</a:t>
            </a:r>
            <a:r>
              <a:rPr lang="en-US" sz="1400" b="1" dirty="0" smtClean="0"/>
              <a:t>                   </a:t>
            </a:r>
            <a:r>
              <a:rPr lang="en-US" sz="14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MicroTCA</a:t>
            </a:r>
            <a:r>
              <a:rPr lang="en-US" sz="1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workshop for industry and research </a:t>
            </a:r>
            <a:endParaRPr lang="de-DE" sz="1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214313"/>
            <a:ext cx="640525" cy="6238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94868"/>
            <a:ext cx="1371600" cy="62547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0" y="6149183"/>
            <a:ext cx="1051582" cy="565942"/>
          </a:xfrm>
          <a:prstGeom prst="rect">
            <a:avLst/>
          </a:prstGeom>
        </p:spPr>
      </p:pic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83E8-7549-4BEF-BB54-5534FCD46878}" type="slidenum">
              <a:rPr lang="de-DE" smtClean="0"/>
              <a:t>3</a:t>
            </a:fld>
            <a:endParaRPr lang="de-DE"/>
          </a:p>
        </p:txBody>
      </p:sp>
      <p:sp>
        <p:nvSpPr>
          <p:cNvPr id="3" name="Rectangle 2"/>
          <p:cNvSpPr/>
          <p:nvPr/>
        </p:nvSpPr>
        <p:spPr>
          <a:xfrm>
            <a:off x="5880295" y="2455403"/>
            <a:ext cx="1659988" cy="1985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  <a:p>
            <a:pPr algn="ctr"/>
            <a:endParaRPr lang="de-DE" dirty="0"/>
          </a:p>
          <a:p>
            <a:pPr algn="ctr"/>
            <a:endParaRPr lang="de-DE" dirty="0" smtClean="0"/>
          </a:p>
          <a:p>
            <a:pPr algn="ctr"/>
            <a:endParaRPr lang="de-DE" dirty="0"/>
          </a:p>
          <a:p>
            <a:pPr algn="ctr"/>
            <a:endParaRPr lang="de-DE" dirty="0" smtClean="0"/>
          </a:p>
          <a:p>
            <a:pPr algn="ctr"/>
            <a:endParaRPr lang="de-DE" dirty="0"/>
          </a:p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pPr algn="ctr"/>
            <a:endParaRPr lang="de-DE" dirty="0"/>
          </a:p>
        </p:txBody>
      </p:sp>
      <p:sp>
        <p:nvSpPr>
          <p:cNvPr id="4" name="Rectangle 3"/>
          <p:cNvSpPr/>
          <p:nvPr/>
        </p:nvSpPr>
        <p:spPr>
          <a:xfrm>
            <a:off x="5880295" y="2383034"/>
            <a:ext cx="1659988" cy="9662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  <a:p>
            <a:pPr algn="ctr"/>
            <a:endParaRPr lang="de-DE" dirty="0"/>
          </a:p>
          <a:p>
            <a:pPr algn="ctr"/>
            <a:endParaRPr lang="de-DE" dirty="0" smtClean="0"/>
          </a:p>
        </p:txBody>
      </p:sp>
      <p:sp>
        <p:nvSpPr>
          <p:cNvPr id="5" name="Rectangle 4"/>
          <p:cNvSpPr/>
          <p:nvPr/>
        </p:nvSpPr>
        <p:spPr>
          <a:xfrm>
            <a:off x="5880295" y="1052856"/>
            <a:ext cx="6049108" cy="61052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11678" y="1043807"/>
            <a:ext cx="467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User Application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80295" y="5524968"/>
            <a:ext cx="1659988" cy="63729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PCI Express 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</a:rPr>
              <a:t>Device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Up-Down Arrow 10"/>
          <p:cNvSpPr/>
          <p:nvPr/>
        </p:nvSpPr>
        <p:spPr>
          <a:xfrm>
            <a:off x="6544392" y="4447491"/>
            <a:ext cx="267286" cy="1071127"/>
          </a:xfrm>
          <a:prstGeom prst="up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269415" y="2383034"/>
            <a:ext cx="1659988" cy="21149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  <a:p>
            <a:pPr algn="ctr"/>
            <a:endParaRPr lang="de-DE" dirty="0"/>
          </a:p>
          <a:p>
            <a:pPr algn="ctr"/>
            <a:endParaRPr lang="de-DE" dirty="0" smtClean="0"/>
          </a:p>
          <a:p>
            <a:pPr algn="ctr"/>
            <a:endParaRPr lang="de-DE" dirty="0"/>
          </a:p>
          <a:p>
            <a:pPr algn="ctr"/>
            <a:endParaRPr lang="de-DE" dirty="0" smtClean="0"/>
          </a:p>
          <a:p>
            <a:pPr algn="ctr"/>
            <a:endParaRPr lang="de-DE" dirty="0"/>
          </a:p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pPr algn="ctr"/>
            <a:endParaRPr lang="de-DE" dirty="0"/>
          </a:p>
        </p:txBody>
      </p:sp>
      <p:sp>
        <p:nvSpPr>
          <p:cNvPr id="27" name="Rectangle 26"/>
          <p:cNvSpPr/>
          <p:nvPr/>
        </p:nvSpPr>
        <p:spPr>
          <a:xfrm>
            <a:off x="10269415" y="2383035"/>
            <a:ext cx="1659988" cy="9762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  <a:p>
            <a:pPr algn="ctr"/>
            <a:endParaRPr lang="de-DE" dirty="0"/>
          </a:p>
          <a:p>
            <a:pPr algn="ctr"/>
            <a:endParaRPr lang="de-DE" dirty="0" smtClean="0"/>
          </a:p>
        </p:txBody>
      </p:sp>
      <p:sp>
        <p:nvSpPr>
          <p:cNvPr id="28" name="Rectangle 27"/>
          <p:cNvSpPr/>
          <p:nvPr/>
        </p:nvSpPr>
        <p:spPr>
          <a:xfrm>
            <a:off x="10269415" y="5509305"/>
            <a:ext cx="1659988" cy="63912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PCI Express 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</a:rPr>
              <a:t>Device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Up-Down Arrow 28"/>
          <p:cNvSpPr/>
          <p:nvPr/>
        </p:nvSpPr>
        <p:spPr>
          <a:xfrm>
            <a:off x="10960686" y="4497955"/>
            <a:ext cx="272364" cy="1012102"/>
          </a:xfrm>
          <a:prstGeom prst="up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896792" y="2579228"/>
            <a:ext cx="1659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DriverAPI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10259467" y="2581573"/>
            <a:ext cx="1659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DriverAPI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5848041" y="3338580"/>
            <a:ext cx="1659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Device Driver</a:t>
            </a:r>
            <a:endParaRPr 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10239216" y="3364765"/>
            <a:ext cx="1659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Device Driver</a:t>
            </a:r>
            <a:endParaRPr lang="en-US" sz="1600" dirty="0"/>
          </a:p>
        </p:txBody>
      </p:sp>
      <p:sp>
        <p:nvSpPr>
          <p:cNvPr id="39" name="Rectangle 38"/>
          <p:cNvSpPr/>
          <p:nvPr/>
        </p:nvSpPr>
        <p:spPr>
          <a:xfrm>
            <a:off x="5880295" y="4135144"/>
            <a:ext cx="1659988" cy="30863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0273212" y="4189316"/>
            <a:ext cx="1653249" cy="3086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80295" y="3823863"/>
            <a:ext cx="1659988" cy="30863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0269901" y="3910469"/>
            <a:ext cx="1654420" cy="3086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876497" y="3154019"/>
            <a:ext cx="1659988" cy="20156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0273213" y="3136709"/>
            <a:ext cx="1651108" cy="2276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8084803" y="2383035"/>
            <a:ext cx="1659988" cy="2060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  <a:p>
            <a:pPr algn="ctr"/>
            <a:endParaRPr lang="de-DE" dirty="0"/>
          </a:p>
          <a:p>
            <a:pPr algn="ctr"/>
            <a:endParaRPr lang="de-DE" dirty="0" smtClean="0"/>
          </a:p>
          <a:p>
            <a:pPr algn="ctr"/>
            <a:endParaRPr lang="de-DE" dirty="0"/>
          </a:p>
          <a:p>
            <a:pPr algn="ctr"/>
            <a:endParaRPr lang="de-DE" dirty="0" smtClean="0"/>
          </a:p>
          <a:p>
            <a:pPr algn="ctr"/>
            <a:endParaRPr lang="de-DE" dirty="0"/>
          </a:p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pPr algn="ctr"/>
            <a:endParaRPr lang="de-DE" dirty="0"/>
          </a:p>
        </p:txBody>
      </p:sp>
      <p:sp>
        <p:nvSpPr>
          <p:cNvPr id="53" name="TextBox 52"/>
          <p:cNvSpPr txBox="1"/>
          <p:nvPr/>
        </p:nvSpPr>
        <p:spPr>
          <a:xfrm>
            <a:off x="8072159" y="3306497"/>
            <a:ext cx="1657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Universal</a:t>
            </a:r>
          </a:p>
          <a:p>
            <a:r>
              <a:rPr lang="de-DE" sz="1600" dirty="0" smtClean="0"/>
              <a:t>Device Driver</a:t>
            </a:r>
            <a:endParaRPr lang="en-US" sz="1600" dirty="0"/>
          </a:p>
        </p:txBody>
      </p:sp>
      <p:sp>
        <p:nvSpPr>
          <p:cNvPr id="55" name="Rectangle 54"/>
          <p:cNvSpPr/>
          <p:nvPr/>
        </p:nvSpPr>
        <p:spPr>
          <a:xfrm>
            <a:off x="8084803" y="2383035"/>
            <a:ext cx="1659988" cy="9732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  <a:p>
            <a:pPr algn="ctr"/>
            <a:endParaRPr lang="de-DE" dirty="0"/>
          </a:p>
          <a:p>
            <a:pPr algn="ctr"/>
            <a:endParaRPr lang="de-DE" dirty="0" smtClean="0"/>
          </a:p>
        </p:txBody>
      </p:sp>
      <p:sp>
        <p:nvSpPr>
          <p:cNvPr id="56" name="TextBox 55"/>
          <p:cNvSpPr txBox="1"/>
          <p:nvPr/>
        </p:nvSpPr>
        <p:spPr>
          <a:xfrm>
            <a:off x="8074855" y="2408949"/>
            <a:ext cx="1659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Common API</a:t>
            </a:r>
            <a:endParaRPr lang="en-US" sz="1600" dirty="0"/>
          </a:p>
        </p:txBody>
      </p:sp>
      <p:sp>
        <p:nvSpPr>
          <p:cNvPr id="13" name="Left-Right Arrow 12"/>
          <p:cNvSpPr/>
          <p:nvPr/>
        </p:nvSpPr>
        <p:spPr>
          <a:xfrm>
            <a:off x="7540283" y="3502855"/>
            <a:ext cx="531876" cy="20046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Left-Right Arrow 59"/>
          <p:cNvSpPr/>
          <p:nvPr/>
        </p:nvSpPr>
        <p:spPr>
          <a:xfrm>
            <a:off x="9747732" y="3500863"/>
            <a:ext cx="531876" cy="20046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8084803" y="4132502"/>
            <a:ext cx="1659988" cy="30863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8089669" y="3823863"/>
            <a:ext cx="1650221" cy="30863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8084785" y="3143997"/>
            <a:ext cx="1659988" cy="20156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8094941" y="2949071"/>
            <a:ext cx="1644949" cy="21282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Up-Down Arrow 62"/>
          <p:cNvSpPr/>
          <p:nvPr/>
        </p:nvSpPr>
        <p:spPr>
          <a:xfrm>
            <a:off x="6911527" y="1676069"/>
            <a:ext cx="291131" cy="713943"/>
          </a:xfrm>
          <a:prstGeom prst="upDownArrow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Up-Down Arrow 63"/>
          <p:cNvSpPr/>
          <p:nvPr/>
        </p:nvSpPr>
        <p:spPr>
          <a:xfrm>
            <a:off x="10935490" y="1676077"/>
            <a:ext cx="334006" cy="713117"/>
          </a:xfrm>
          <a:prstGeom prst="upDownArrow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-Down Arrow 17"/>
          <p:cNvSpPr/>
          <p:nvPr/>
        </p:nvSpPr>
        <p:spPr>
          <a:xfrm>
            <a:off x="6349556" y="1668457"/>
            <a:ext cx="325659" cy="1480984"/>
          </a:xfrm>
          <a:prstGeom prst="upDownArrow">
            <a:avLst/>
          </a:prstGeom>
          <a:solidFill>
            <a:schemeClr val="accent4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Up-Down Arrow 31"/>
          <p:cNvSpPr/>
          <p:nvPr/>
        </p:nvSpPr>
        <p:spPr>
          <a:xfrm>
            <a:off x="11486423" y="1680868"/>
            <a:ext cx="322485" cy="1460606"/>
          </a:xfrm>
          <a:prstGeom prst="up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/>
          <p:cNvSpPr/>
          <p:nvPr/>
        </p:nvSpPr>
        <p:spPr>
          <a:xfrm>
            <a:off x="7556780" y="2598291"/>
            <a:ext cx="528005" cy="194931"/>
          </a:xfrm>
          <a:prstGeom prst="left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Left-Right Arrow 64"/>
          <p:cNvSpPr/>
          <p:nvPr/>
        </p:nvSpPr>
        <p:spPr>
          <a:xfrm>
            <a:off x="9752342" y="2593536"/>
            <a:ext cx="520870" cy="177125"/>
          </a:xfrm>
          <a:prstGeom prst="left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8084855" y="2753853"/>
            <a:ext cx="1662877" cy="20156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6132780" y="1343789"/>
            <a:ext cx="5766424" cy="320188"/>
            <a:chOff x="6132780" y="1343789"/>
            <a:chExt cx="5766424" cy="320188"/>
          </a:xfrm>
        </p:grpSpPr>
        <p:sp>
          <p:nvSpPr>
            <p:cNvPr id="52" name="Rectangle 51"/>
            <p:cNvSpPr/>
            <p:nvPr/>
          </p:nvSpPr>
          <p:spPr>
            <a:xfrm>
              <a:off x="6884128" y="1348864"/>
              <a:ext cx="4442096" cy="314513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API</a:t>
              </a:r>
              <a:endParaRPr lang="en-US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132780" y="1348864"/>
              <a:ext cx="749075" cy="31511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API</a:t>
              </a:r>
              <a:endParaRPr lang="en-US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1328497" y="1343789"/>
              <a:ext cx="570707" cy="31922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API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348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753686" y="1001729"/>
            <a:ext cx="6285914" cy="4299657"/>
          </a:xfrm>
          <a:prstGeom prst="rect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58129" y="177009"/>
            <a:ext cx="9566031" cy="661192"/>
          </a:xfrm>
          <a:solidFill>
            <a:srgbClr val="307C80"/>
          </a:solidFill>
          <a:effectLst>
            <a:softEdge rad="38100"/>
          </a:effectLst>
        </p:spPr>
        <p:txBody>
          <a:bodyPr>
            <a:noAutofit/>
          </a:bodyPr>
          <a:lstStyle/>
          <a:p>
            <a:pPr algn="ctr"/>
            <a:r>
              <a:rPr lang="de-DE" sz="4000" smtClean="0">
                <a:solidFill>
                  <a:schemeClr val="bg1"/>
                </a:solidFill>
              </a:rPr>
              <a:t>The Universal PCI Express Device Driver</a:t>
            </a:r>
            <a:endParaRPr lang="de-DE" sz="4000">
              <a:solidFill>
                <a:schemeClr val="bg1"/>
              </a:solidFill>
            </a:endParaRPr>
          </a:p>
        </p:txBody>
      </p:sp>
      <p:sp>
        <p:nvSpPr>
          <p:cNvPr id="23" name="Text Placeholder 22"/>
          <p:cNvSpPr>
            <a:spLocks noGrp="1"/>
          </p:cNvSpPr>
          <p:nvPr>
            <p:ph type="body" idx="1"/>
          </p:nvPr>
        </p:nvSpPr>
        <p:spPr>
          <a:xfrm>
            <a:off x="61721" y="1299650"/>
            <a:ext cx="5592116" cy="4582551"/>
          </a:xfrm>
          <a:ln w="12700">
            <a:solidFill>
              <a:srgbClr val="FFFFFF"/>
            </a:solidFill>
          </a:ln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this approach facilitates creation of new </a:t>
            </a:r>
            <a:r>
              <a:rPr lang="en-US" dirty="0" smtClean="0">
                <a:solidFill>
                  <a:schemeClr val="tx1"/>
                </a:solidFill>
              </a:rPr>
              <a:t>drivers and </a:t>
            </a:r>
            <a:r>
              <a:rPr lang="en-US" dirty="0">
                <a:solidFill>
                  <a:schemeClr val="tx1"/>
                </a:solidFill>
              </a:rPr>
              <a:t>user applications 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The Device Driver created on the top of </a:t>
            </a:r>
            <a:r>
              <a:rPr lang="de-DE" b="1" i="1" dirty="0" smtClean="0">
                <a:solidFill>
                  <a:schemeClr val="tx1"/>
                </a:solidFill>
              </a:rPr>
              <a:t>universal</a:t>
            </a:r>
            <a:r>
              <a:rPr lang="de-DE" dirty="0" smtClean="0">
                <a:solidFill>
                  <a:schemeClr val="tx1"/>
                </a:solidFill>
              </a:rPr>
              <a:t> driver has all necessary PCI Express functionalty</a:t>
            </a:r>
            <a:endParaRPr lang="de-DE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It could be binded to any PCI Express Device</a:t>
            </a:r>
          </a:p>
          <a:p>
            <a:r>
              <a:rPr lang="de-DE" sz="1800" b="1" i="1" dirty="0">
                <a:solidFill>
                  <a:schemeClr val="tx1"/>
                </a:solidFill>
              </a:rPr>
              <a:t>e</a:t>
            </a:r>
            <a:r>
              <a:rPr lang="de-DE" sz="1800" b="1" i="1" dirty="0" smtClean="0">
                <a:solidFill>
                  <a:schemeClr val="tx1"/>
                </a:solidFill>
              </a:rPr>
              <a:t>cho „10EE:0088“ &gt; /sys/bus/devices/xxx/driver/new_id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facilitates </a:t>
            </a:r>
            <a:r>
              <a:rPr lang="en-US" dirty="0" smtClean="0">
                <a:solidFill>
                  <a:schemeClr val="tx1"/>
                </a:solidFill>
              </a:rPr>
              <a:t>integration </a:t>
            </a:r>
            <a:r>
              <a:rPr lang="en-US" dirty="0">
                <a:solidFill>
                  <a:schemeClr val="tx1"/>
                </a:solidFill>
              </a:rPr>
              <a:t>of new devices into the existing software</a:t>
            </a:r>
            <a:endParaRPr lang="de-DE" b="1" i="1" dirty="0" smtClean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340948" y="6350000"/>
            <a:ext cx="1381760" cy="365125"/>
          </a:xfrm>
        </p:spPr>
        <p:txBody>
          <a:bodyPr/>
          <a:lstStyle/>
          <a:p>
            <a:fld id="{DBE7ED3D-B1AD-462B-A869-2368019730EF}" type="datetime1">
              <a:rPr lang="en-US" smtClean="0"/>
              <a:t>12/7/15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392702" y="6343650"/>
            <a:ext cx="7948247" cy="365125"/>
          </a:xfrm>
        </p:spPr>
        <p:txBody>
          <a:bodyPr/>
          <a:lstStyle/>
          <a:p>
            <a:pPr algn="l"/>
            <a:r>
              <a:rPr lang="en-US" dirty="0" err="1" smtClean="0"/>
              <a:t>L.Petrosyan</a:t>
            </a:r>
            <a:r>
              <a:rPr lang="en-US" dirty="0" smtClean="0"/>
              <a:t> MCS4 DESY                       </a:t>
            </a:r>
            <a:r>
              <a:rPr lang="en-US" sz="1400" b="1" dirty="0" smtClean="0"/>
              <a:t> </a:t>
            </a:r>
            <a:r>
              <a:rPr lang="en-US" sz="14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MicroTCA</a:t>
            </a:r>
            <a:r>
              <a:rPr lang="en-US" sz="1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workshop for industry and research </a:t>
            </a:r>
            <a:endParaRPr lang="de-DE" sz="1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214313"/>
            <a:ext cx="640525" cy="6238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94868"/>
            <a:ext cx="1371600" cy="62547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0" y="6149183"/>
            <a:ext cx="1051582" cy="565942"/>
          </a:xfrm>
          <a:prstGeom prst="rect">
            <a:avLst/>
          </a:prstGeom>
        </p:spPr>
      </p:pic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83E8-7549-4BEF-BB54-5534FCD46878}" type="slidenum">
              <a:rPr lang="de-DE" smtClean="0"/>
              <a:t>4</a:t>
            </a:fld>
            <a:endParaRPr lang="de-DE"/>
          </a:p>
        </p:txBody>
      </p:sp>
      <p:sp>
        <p:nvSpPr>
          <p:cNvPr id="3" name="Rectangle 2"/>
          <p:cNvSpPr/>
          <p:nvPr/>
        </p:nvSpPr>
        <p:spPr>
          <a:xfrm>
            <a:off x="5880295" y="2455403"/>
            <a:ext cx="1659988" cy="1985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  <a:p>
            <a:pPr algn="ctr"/>
            <a:endParaRPr lang="de-DE" dirty="0"/>
          </a:p>
          <a:p>
            <a:pPr algn="ctr"/>
            <a:endParaRPr lang="de-DE" dirty="0" smtClean="0"/>
          </a:p>
          <a:p>
            <a:pPr algn="ctr"/>
            <a:endParaRPr lang="de-DE" dirty="0"/>
          </a:p>
          <a:p>
            <a:pPr algn="ctr"/>
            <a:endParaRPr lang="de-DE" dirty="0" smtClean="0"/>
          </a:p>
          <a:p>
            <a:pPr algn="ctr"/>
            <a:endParaRPr lang="de-DE" dirty="0"/>
          </a:p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pPr algn="ctr"/>
            <a:endParaRPr lang="de-DE" dirty="0"/>
          </a:p>
        </p:txBody>
      </p:sp>
      <p:sp>
        <p:nvSpPr>
          <p:cNvPr id="4" name="Rectangle 3"/>
          <p:cNvSpPr/>
          <p:nvPr/>
        </p:nvSpPr>
        <p:spPr>
          <a:xfrm>
            <a:off x="5880295" y="2383034"/>
            <a:ext cx="1659988" cy="9662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  <a:p>
            <a:pPr algn="ctr"/>
            <a:endParaRPr lang="de-DE" dirty="0"/>
          </a:p>
          <a:p>
            <a:pPr algn="ctr"/>
            <a:endParaRPr lang="de-DE" dirty="0" smtClean="0"/>
          </a:p>
        </p:txBody>
      </p:sp>
      <p:sp>
        <p:nvSpPr>
          <p:cNvPr id="5" name="Rectangle 4"/>
          <p:cNvSpPr/>
          <p:nvPr/>
        </p:nvSpPr>
        <p:spPr>
          <a:xfrm>
            <a:off x="5880295" y="1052856"/>
            <a:ext cx="6049108" cy="61052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11678" y="1043807"/>
            <a:ext cx="467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User Application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80295" y="5524968"/>
            <a:ext cx="1659988" cy="63729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PCI Express 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</a:rPr>
              <a:t>Device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Up-Down Arrow 10"/>
          <p:cNvSpPr/>
          <p:nvPr/>
        </p:nvSpPr>
        <p:spPr>
          <a:xfrm>
            <a:off x="6544392" y="4447491"/>
            <a:ext cx="267286" cy="1071127"/>
          </a:xfrm>
          <a:prstGeom prst="up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269415" y="2383034"/>
            <a:ext cx="1659988" cy="21149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  <a:p>
            <a:pPr algn="ctr"/>
            <a:endParaRPr lang="de-DE" dirty="0"/>
          </a:p>
          <a:p>
            <a:pPr algn="ctr"/>
            <a:endParaRPr lang="de-DE" dirty="0" smtClean="0"/>
          </a:p>
          <a:p>
            <a:pPr algn="ctr"/>
            <a:endParaRPr lang="de-DE" dirty="0"/>
          </a:p>
          <a:p>
            <a:pPr algn="ctr"/>
            <a:endParaRPr lang="de-DE" dirty="0" smtClean="0"/>
          </a:p>
          <a:p>
            <a:pPr algn="ctr"/>
            <a:endParaRPr lang="de-DE" dirty="0"/>
          </a:p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pPr algn="ctr"/>
            <a:endParaRPr lang="de-DE" dirty="0"/>
          </a:p>
        </p:txBody>
      </p:sp>
      <p:sp>
        <p:nvSpPr>
          <p:cNvPr id="27" name="Rectangle 26"/>
          <p:cNvSpPr/>
          <p:nvPr/>
        </p:nvSpPr>
        <p:spPr>
          <a:xfrm>
            <a:off x="10269415" y="2383035"/>
            <a:ext cx="1659988" cy="9762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  <a:p>
            <a:pPr algn="ctr"/>
            <a:endParaRPr lang="de-DE" dirty="0"/>
          </a:p>
          <a:p>
            <a:pPr algn="ctr"/>
            <a:endParaRPr lang="de-DE" dirty="0" smtClean="0"/>
          </a:p>
        </p:txBody>
      </p:sp>
      <p:sp>
        <p:nvSpPr>
          <p:cNvPr id="28" name="Rectangle 27"/>
          <p:cNvSpPr/>
          <p:nvPr/>
        </p:nvSpPr>
        <p:spPr>
          <a:xfrm>
            <a:off x="10269415" y="5509305"/>
            <a:ext cx="1659988" cy="63912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PCI Express 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</a:rPr>
              <a:t>Device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Up-Down Arrow 28"/>
          <p:cNvSpPr/>
          <p:nvPr/>
        </p:nvSpPr>
        <p:spPr>
          <a:xfrm>
            <a:off x="10960686" y="4497955"/>
            <a:ext cx="272364" cy="1012102"/>
          </a:xfrm>
          <a:prstGeom prst="up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896792" y="2579228"/>
            <a:ext cx="1659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DriverAPI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10259467" y="2581573"/>
            <a:ext cx="1659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DriverAPI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5848041" y="3338580"/>
            <a:ext cx="1659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Device Driver</a:t>
            </a:r>
            <a:endParaRPr 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10239216" y="3364765"/>
            <a:ext cx="1659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Device Driver</a:t>
            </a:r>
            <a:endParaRPr lang="en-US" sz="1600" dirty="0"/>
          </a:p>
        </p:txBody>
      </p:sp>
      <p:sp>
        <p:nvSpPr>
          <p:cNvPr id="39" name="Rectangle 38"/>
          <p:cNvSpPr/>
          <p:nvPr/>
        </p:nvSpPr>
        <p:spPr>
          <a:xfrm>
            <a:off x="5880295" y="4135144"/>
            <a:ext cx="1659988" cy="30863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0273212" y="4189316"/>
            <a:ext cx="1653249" cy="3086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80295" y="3823863"/>
            <a:ext cx="1659988" cy="30863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0269901" y="3910469"/>
            <a:ext cx="1654420" cy="3086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876497" y="3154019"/>
            <a:ext cx="1659988" cy="20156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0273213" y="3136709"/>
            <a:ext cx="1651108" cy="2276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8084803" y="2383035"/>
            <a:ext cx="1659988" cy="2060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  <a:p>
            <a:pPr algn="ctr"/>
            <a:endParaRPr lang="de-DE" dirty="0"/>
          </a:p>
          <a:p>
            <a:pPr algn="ctr"/>
            <a:endParaRPr lang="de-DE" dirty="0" smtClean="0"/>
          </a:p>
          <a:p>
            <a:pPr algn="ctr"/>
            <a:endParaRPr lang="de-DE" dirty="0"/>
          </a:p>
          <a:p>
            <a:pPr algn="ctr"/>
            <a:endParaRPr lang="de-DE" dirty="0" smtClean="0"/>
          </a:p>
          <a:p>
            <a:pPr algn="ctr"/>
            <a:endParaRPr lang="de-DE" dirty="0"/>
          </a:p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pPr algn="ctr"/>
            <a:endParaRPr lang="de-DE" dirty="0"/>
          </a:p>
        </p:txBody>
      </p:sp>
      <p:sp>
        <p:nvSpPr>
          <p:cNvPr id="53" name="TextBox 52"/>
          <p:cNvSpPr txBox="1"/>
          <p:nvPr/>
        </p:nvSpPr>
        <p:spPr>
          <a:xfrm>
            <a:off x="8072159" y="3306497"/>
            <a:ext cx="1657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Universal</a:t>
            </a:r>
          </a:p>
          <a:p>
            <a:r>
              <a:rPr lang="de-DE" sz="1600" dirty="0" smtClean="0"/>
              <a:t>Device Driver</a:t>
            </a:r>
            <a:endParaRPr lang="en-US" sz="1600" dirty="0"/>
          </a:p>
        </p:txBody>
      </p:sp>
      <p:sp>
        <p:nvSpPr>
          <p:cNvPr id="55" name="Rectangle 54"/>
          <p:cNvSpPr/>
          <p:nvPr/>
        </p:nvSpPr>
        <p:spPr>
          <a:xfrm>
            <a:off x="8084803" y="2383035"/>
            <a:ext cx="1659988" cy="9732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  <a:p>
            <a:pPr algn="ctr"/>
            <a:endParaRPr lang="de-DE" dirty="0"/>
          </a:p>
          <a:p>
            <a:pPr algn="ctr"/>
            <a:endParaRPr lang="de-DE" dirty="0" smtClean="0"/>
          </a:p>
        </p:txBody>
      </p:sp>
      <p:sp>
        <p:nvSpPr>
          <p:cNvPr id="56" name="TextBox 55"/>
          <p:cNvSpPr txBox="1"/>
          <p:nvPr/>
        </p:nvSpPr>
        <p:spPr>
          <a:xfrm>
            <a:off x="8074855" y="2408949"/>
            <a:ext cx="1659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Common API</a:t>
            </a:r>
            <a:endParaRPr lang="en-US" sz="1600" dirty="0"/>
          </a:p>
        </p:txBody>
      </p:sp>
      <p:sp>
        <p:nvSpPr>
          <p:cNvPr id="13" name="Left-Right Arrow 12"/>
          <p:cNvSpPr/>
          <p:nvPr/>
        </p:nvSpPr>
        <p:spPr>
          <a:xfrm>
            <a:off x="7540283" y="3502855"/>
            <a:ext cx="531876" cy="20046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Left-Right Arrow 59"/>
          <p:cNvSpPr/>
          <p:nvPr/>
        </p:nvSpPr>
        <p:spPr>
          <a:xfrm>
            <a:off x="9747732" y="3500863"/>
            <a:ext cx="531876" cy="20046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8084803" y="4132502"/>
            <a:ext cx="1659988" cy="30863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8089669" y="3823863"/>
            <a:ext cx="1650221" cy="30863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8084785" y="3143997"/>
            <a:ext cx="1659988" cy="20156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8094941" y="2949071"/>
            <a:ext cx="1644949" cy="21282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Up-Down Arrow 62"/>
          <p:cNvSpPr/>
          <p:nvPr/>
        </p:nvSpPr>
        <p:spPr>
          <a:xfrm>
            <a:off x="6911527" y="1676069"/>
            <a:ext cx="291131" cy="713943"/>
          </a:xfrm>
          <a:prstGeom prst="upDownArrow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Up-Down Arrow 63"/>
          <p:cNvSpPr/>
          <p:nvPr/>
        </p:nvSpPr>
        <p:spPr>
          <a:xfrm>
            <a:off x="10960686" y="1676077"/>
            <a:ext cx="334006" cy="713117"/>
          </a:xfrm>
          <a:prstGeom prst="upDownArrow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-Down Arrow 17"/>
          <p:cNvSpPr/>
          <p:nvPr/>
        </p:nvSpPr>
        <p:spPr>
          <a:xfrm>
            <a:off x="6348926" y="1665610"/>
            <a:ext cx="325659" cy="1480984"/>
          </a:xfrm>
          <a:prstGeom prst="upDownArrow">
            <a:avLst/>
          </a:prstGeom>
          <a:solidFill>
            <a:schemeClr val="accent4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Up-Down Arrow 31"/>
          <p:cNvSpPr/>
          <p:nvPr/>
        </p:nvSpPr>
        <p:spPr>
          <a:xfrm>
            <a:off x="11430576" y="1666392"/>
            <a:ext cx="322485" cy="1460606"/>
          </a:xfrm>
          <a:prstGeom prst="up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/>
          <p:cNvSpPr/>
          <p:nvPr/>
        </p:nvSpPr>
        <p:spPr>
          <a:xfrm>
            <a:off x="7556780" y="2598291"/>
            <a:ext cx="528005" cy="194931"/>
          </a:xfrm>
          <a:prstGeom prst="left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Left-Right Arrow 64"/>
          <p:cNvSpPr/>
          <p:nvPr/>
        </p:nvSpPr>
        <p:spPr>
          <a:xfrm>
            <a:off x="9752342" y="2593536"/>
            <a:ext cx="520870" cy="177125"/>
          </a:xfrm>
          <a:prstGeom prst="left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8084855" y="2753853"/>
            <a:ext cx="1662877" cy="20156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7906043" y="3500863"/>
            <a:ext cx="2180492" cy="1268085"/>
          </a:xfrm>
          <a:prstGeom prst="ellipse">
            <a:avLst/>
          </a:prstGeom>
          <a:noFill/>
          <a:ln w="2222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7949418" y="5529737"/>
            <a:ext cx="2125785" cy="63912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PCI Express 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</a:rPr>
              <a:t>Device 10EE:0088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Up-Down Arrow 56"/>
          <p:cNvSpPr/>
          <p:nvPr/>
        </p:nvSpPr>
        <p:spPr>
          <a:xfrm>
            <a:off x="9861124" y="4066542"/>
            <a:ext cx="283814" cy="1926172"/>
          </a:xfrm>
          <a:prstGeom prst="up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>
              <a:rot lat="0" lon="0" rev="7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6132780" y="1343789"/>
            <a:ext cx="5766424" cy="320188"/>
            <a:chOff x="6132780" y="1343789"/>
            <a:chExt cx="5766424" cy="320188"/>
          </a:xfrm>
        </p:grpSpPr>
        <p:sp>
          <p:nvSpPr>
            <p:cNvPr id="58" name="Rectangle 57"/>
            <p:cNvSpPr/>
            <p:nvPr/>
          </p:nvSpPr>
          <p:spPr>
            <a:xfrm>
              <a:off x="6884128" y="1348864"/>
              <a:ext cx="4442096" cy="314513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API</a:t>
              </a:r>
              <a:endParaRPr lang="en-US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132780" y="1348864"/>
              <a:ext cx="749075" cy="31511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API</a:t>
              </a:r>
              <a:endParaRPr lang="en-US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1328497" y="1343789"/>
              <a:ext cx="570707" cy="31922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API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9150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58129" y="177009"/>
            <a:ext cx="9566031" cy="661192"/>
          </a:xfrm>
          <a:solidFill>
            <a:srgbClr val="307C80"/>
          </a:solidFill>
          <a:effectLst>
            <a:softEdge rad="38100"/>
          </a:effectLst>
        </p:spPr>
        <p:txBody>
          <a:bodyPr>
            <a:noAutofit/>
          </a:bodyPr>
          <a:lstStyle/>
          <a:p>
            <a:pPr algn="ctr"/>
            <a:r>
              <a:rPr lang="de-DE" sz="4000" smtClean="0">
                <a:solidFill>
                  <a:schemeClr val="bg1"/>
                </a:solidFill>
              </a:rPr>
              <a:t>The Universal PCI Express Device Driver</a:t>
            </a:r>
            <a:endParaRPr lang="de-DE" sz="4000">
              <a:solidFill>
                <a:schemeClr val="bg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340948" y="6350000"/>
            <a:ext cx="1381760" cy="365125"/>
          </a:xfrm>
        </p:spPr>
        <p:txBody>
          <a:bodyPr/>
          <a:lstStyle/>
          <a:p>
            <a:fld id="{DBE7ED3D-B1AD-462B-A869-2368019730EF}" type="datetime1">
              <a:rPr lang="en-US" smtClean="0"/>
              <a:t>12/7/15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392702" y="6343650"/>
            <a:ext cx="7948247" cy="365125"/>
          </a:xfrm>
        </p:spPr>
        <p:txBody>
          <a:bodyPr/>
          <a:lstStyle/>
          <a:p>
            <a:pPr algn="l"/>
            <a:r>
              <a:rPr lang="en-US" dirty="0" err="1" smtClean="0"/>
              <a:t>L.Petrosyan</a:t>
            </a:r>
            <a:r>
              <a:rPr lang="en-US" dirty="0" smtClean="0"/>
              <a:t> MCS4 DESY                       </a:t>
            </a:r>
            <a:r>
              <a:rPr lang="en-US" sz="1400" b="1" dirty="0" smtClean="0"/>
              <a:t> </a:t>
            </a:r>
            <a:r>
              <a:rPr lang="en-US" sz="14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MicroTCA</a:t>
            </a:r>
            <a:r>
              <a:rPr lang="en-US" sz="1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workshop for industry and research </a:t>
            </a:r>
            <a:endParaRPr lang="de-DE" sz="1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214313"/>
            <a:ext cx="640525" cy="6238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94868"/>
            <a:ext cx="1371600" cy="62547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0" y="6149183"/>
            <a:ext cx="1051582" cy="565942"/>
          </a:xfrm>
          <a:prstGeom prst="rect">
            <a:avLst/>
          </a:prstGeom>
        </p:spPr>
      </p:pic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83E8-7549-4BEF-BB54-5534FCD46878}" type="slidenum">
              <a:rPr lang="de-DE" smtClean="0"/>
              <a:t>5</a:t>
            </a:fld>
            <a:endParaRPr lang="de-DE"/>
          </a:p>
        </p:txBody>
      </p:sp>
      <p:sp>
        <p:nvSpPr>
          <p:cNvPr id="48" name="TextBox 47"/>
          <p:cNvSpPr txBox="1"/>
          <p:nvPr/>
        </p:nvSpPr>
        <p:spPr>
          <a:xfrm>
            <a:off x="602550" y="918852"/>
            <a:ext cx="2099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Drivers and tools set</a:t>
            </a:r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4394444" y="3291776"/>
            <a:ext cx="2775622" cy="55420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/>
                </a:solidFill>
              </a:rPr>
              <a:t>PCIe</a:t>
            </a:r>
            <a:r>
              <a:rPr lang="en-US" dirty="0" smtClean="0">
                <a:solidFill>
                  <a:schemeClr val="tx1"/>
                </a:solidFill>
              </a:rPr>
              <a:t> ID 10EE:0088</a:t>
            </a:r>
          </a:p>
        </p:txBody>
      </p:sp>
      <p:sp>
        <p:nvSpPr>
          <p:cNvPr id="70" name="Rectangle 69"/>
          <p:cNvSpPr/>
          <p:nvPr/>
        </p:nvSpPr>
        <p:spPr>
          <a:xfrm>
            <a:off x="4394444" y="3845981"/>
            <a:ext cx="2775622" cy="15677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Functions: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ictrl</a:t>
            </a:r>
            <a:r>
              <a:rPr lang="en-US" dirty="0" smtClean="0">
                <a:solidFill>
                  <a:schemeClr val="tx1"/>
                </a:solidFill>
              </a:rPr>
              <a:t>()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r</a:t>
            </a:r>
            <a:r>
              <a:rPr lang="en-US" dirty="0" err="1" smtClean="0">
                <a:solidFill>
                  <a:schemeClr val="tx1"/>
                </a:solidFill>
              </a:rPr>
              <a:t>ead_dma</a:t>
            </a:r>
            <a:r>
              <a:rPr lang="en-US" dirty="0" smtClean="0">
                <a:solidFill>
                  <a:schemeClr val="tx1"/>
                </a:solidFill>
              </a:rPr>
              <a:t>()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w</a:t>
            </a:r>
            <a:r>
              <a:rPr lang="en-US" dirty="0" err="1" smtClean="0">
                <a:solidFill>
                  <a:schemeClr val="tx1"/>
                </a:solidFill>
              </a:rPr>
              <a:t>rite_dma</a:t>
            </a:r>
            <a:r>
              <a:rPr lang="en-US" dirty="0" smtClean="0">
                <a:solidFill>
                  <a:schemeClr val="tx1"/>
                </a:solidFill>
              </a:rPr>
              <a:t>()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19414" y="1530762"/>
            <a:ext cx="2717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UPCIEDEV base level driver</a:t>
            </a:r>
            <a:endParaRPr lang="en-US" dirty="0"/>
          </a:p>
        </p:txBody>
      </p:sp>
      <p:grpSp>
        <p:nvGrpSpPr>
          <p:cNvPr id="73" name="Group 72"/>
          <p:cNvGrpSpPr/>
          <p:nvPr/>
        </p:nvGrpSpPr>
        <p:grpSpPr>
          <a:xfrm>
            <a:off x="672268" y="2094674"/>
            <a:ext cx="2775622" cy="4122549"/>
            <a:chOff x="587510" y="1503336"/>
            <a:chExt cx="2775622" cy="4122549"/>
          </a:xfrm>
        </p:grpSpPr>
        <p:sp>
          <p:nvSpPr>
            <p:cNvPr id="74" name="Rectangle 73"/>
            <p:cNvSpPr/>
            <p:nvPr/>
          </p:nvSpPr>
          <p:spPr>
            <a:xfrm>
              <a:off x="587510" y="1503336"/>
              <a:ext cx="2775622" cy="175130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API header:</a:t>
              </a:r>
              <a:endParaRPr lang="en-US" dirty="0">
                <a:solidFill>
                  <a:schemeClr val="tx1"/>
                </a:solidFill>
              </a:endParaRPr>
            </a:p>
            <a:p>
              <a:pPr marL="285750" indent="-285750">
                <a:buFont typeface="Arial" charset="0"/>
                <a:buChar char="•"/>
              </a:pPr>
              <a:r>
                <a:rPr lang="en-US" dirty="0" smtClean="0">
                  <a:solidFill>
                    <a:schemeClr val="tx1"/>
                  </a:solidFill>
                </a:rPr>
                <a:t>read (structure </a:t>
              </a:r>
              <a:r>
                <a:rPr lang="en-US" dirty="0" err="1" smtClean="0">
                  <a:solidFill>
                    <a:schemeClr val="tx1"/>
                  </a:solidFill>
                </a:rPr>
                <a:t>rw</a:t>
              </a:r>
              <a:r>
                <a:rPr lang="en-US" dirty="0" smtClean="0">
                  <a:solidFill>
                    <a:schemeClr val="tx1"/>
                  </a:solidFill>
                </a:rPr>
                <a:t>)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dirty="0">
                  <a:solidFill>
                    <a:schemeClr val="tx1"/>
                  </a:solidFill>
                </a:rPr>
                <a:t>w</a:t>
              </a:r>
              <a:r>
                <a:rPr lang="en-US" dirty="0" smtClean="0">
                  <a:solidFill>
                    <a:schemeClr val="tx1"/>
                  </a:solidFill>
                </a:rPr>
                <a:t>rite (structure </a:t>
              </a:r>
              <a:r>
                <a:rPr lang="en-US" dirty="0" err="1" smtClean="0">
                  <a:solidFill>
                    <a:schemeClr val="tx1"/>
                  </a:solidFill>
                </a:rPr>
                <a:t>rw</a:t>
              </a:r>
              <a:r>
                <a:rPr lang="en-US" dirty="0" smtClean="0">
                  <a:solidFill>
                    <a:schemeClr val="tx1"/>
                  </a:solidFill>
                </a:rPr>
                <a:t>)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dirty="0" err="1">
                  <a:solidFill>
                    <a:schemeClr val="tx1"/>
                  </a:solidFill>
                </a:rPr>
                <a:t>i</a:t>
              </a:r>
              <a:r>
                <a:rPr lang="en-US" dirty="0" err="1" smtClean="0">
                  <a:solidFill>
                    <a:schemeClr val="tx1"/>
                  </a:solidFill>
                </a:rPr>
                <a:t>octrl</a:t>
              </a:r>
              <a:r>
                <a:rPr lang="en-US" dirty="0" smtClean="0">
                  <a:solidFill>
                    <a:schemeClr val="tx1"/>
                  </a:solidFill>
                </a:rPr>
                <a:t> (structure </a:t>
              </a:r>
              <a:r>
                <a:rPr lang="en-US" dirty="0" err="1" smtClean="0">
                  <a:solidFill>
                    <a:schemeClr val="tx1"/>
                  </a:solidFill>
                </a:rPr>
                <a:t>io</a:t>
              </a:r>
              <a:r>
                <a:rPr lang="en-US" dirty="0" smtClean="0">
                  <a:solidFill>
                    <a:schemeClr val="tx1"/>
                  </a:solidFill>
                </a:rPr>
                <a:t>)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dirty="0" smtClean="0">
                  <a:solidFill>
                    <a:schemeClr val="tx1"/>
                  </a:solidFill>
                </a:rPr>
                <a:t>DMA (</a:t>
              </a:r>
              <a:r>
                <a:rPr lang="en-US" dirty="0" err="1" smtClean="0">
                  <a:solidFill>
                    <a:schemeClr val="tx1"/>
                  </a:solidFill>
                </a:rPr>
                <a:t>structyre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dma_io</a:t>
              </a:r>
              <a:r>
                <a:rPr lang="en-US" dirty="0" smtClean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87510" y="3254644"/>
              <a:ext cx="2775622" cy="237124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Functions</a:t>
              </a:r>
              <a:r>
                <a:rPr lang="en-US" dirty="0" smtClean="0">
                  <a:solidFill>
                    <a:schemeClr val="tx1"/>
                  </a:solidFill>
                </a:rPr>
                <a:t>: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dirty="0" err="1">
                  <a:solidFill>
                    <a:schemeClr val="tx1"/>
                  </a:solidFill>
                </a:rPr>
                <a:t>a</a:t>
              </a:r>
              <a:r>
                <a:rPr lang="en-US" dirty="0" err="1" smtClean="0">
                  <a:solidFill>
                    <a:schemeClr val="tx1"/>
                  </a:solidFill>
                </a:rPr>
                <a:t>ttuch</a:t>
              </a:r>
              <a:r>
                <a:rPr lang="en-US" dirty="0" smtClean="0">
                  <a:solidFill>
                    <a:schemeClr val="tx1"/>
                  </a:solidFill>
                </a:rPr>
                <a:t> (</a:t>
              </a:r>
              <a:r>
                <a:rPr lang="en-US" i="1" dirty="0" err="1" smtClean="0">
                  <a:solidFill>
                    <a:schemeClr val="tx1"/>
                  </a:solidFill>
                </a:rPr>
                <a:t>PCIe</a:t>
              </a:r>
              <a:r>
                <a:rPr lang="en-US" i="1" dirty="0" smtClean="0">
                  <a:solidFill>
                    <a:schemeClr val="tx1"/>
                  </a:solidFill>
                </a:rPr>
                <a:t> IDs</a:t>
              </a:r>
              <a:r>
                <a:rPr lang="en-US" dirty="0" smtClean="0">
                  <a:solidFill>
                    <a:schemeClr val="tx1"/>
                  </a:solidFill>
                </a:rPr>
                <a:t>)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dirty="0" err="1" smtClean="0">
                  <a:solidFill>
                    <a:schemeClr val="tx1"/>
                  </a:solidFill>
                </a:rPr>
                <a:t>i</a:t>
              </a:r>
              <a:r>
                <a:rPr lang="en-US" dirty="0" err="1" smtClean="0">
                  <a:solidFill>
                    <a:schemeClr val="tx1"/>
                  </a:solidFill>
                </a:rPr>
                <a:t>o_map</a:t>
              </a:r>
              <a:r>
                <a:rPr lang="en-US" dirty="0" smtClean="0">
                  <a:solidFill>
                    <a:schemeClr val="tx1"/>
                  </a:solidFill>
                </a:rPr>
                <a:t>()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dirty="0">
                  <a:solidFill>
                    <a:schemeClr val="tx1"/>
                  </a:solidFill>
                </a:rPr>
                <a:t>r</a:t>
              </a:r>
              <a:r>
                <a:rPr lang="en-US" dirty="0" smtClean="0">
                  <a:solidFill>
                    <a:schemeClr val="tx1"/>
                  </a:solidFill>
                </a:rPr>
                <a:t>emove()</a:t>
              </a:r>
              <a:endParaRPr lang="en-US" dirty="0" smtClean="0">
                <a:solidFill>
                  <a:schemeClr val="tx1"/>
                </a:solidFill>
              </a:endParaRPr>
            </a:p>
            <a:p>
              <a:pPr marL="285750" indent="-285750">
                <a:buFont typeface="Arial" charset="0"/>
                <a:buChar char="•"/>
              </a:pPr>
              <a:r>
                <a:rPr lang="en-US" dirty="0" smtClean="0">
                  <a:solidFill>
                    <a:schemeClr val="tx1"/>
                  </a:solidFill>
                </a:rPr>
                <a:t>read()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dirty="0" smtClean="0">
                  <a:solidFill>
                    <a:schemeClr val="tx1"/>
                  </a:solidFill>
                </a:rPr>
                <a:t>write()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dirty="0" err="1" smtClean="0">
                  <a:solidFill>
                    <a:schemeClr val="tx1"/>
                  </a:solidFill>
                </a:rPr>
                <a:t>ictrl</a:t>
              </a:r>
              <a:r>
                <a:rPr lang="en-US" dirty="0" smtClean="0">
                  <a:solidFill>
                    <a:schemeClr val="tx1"/>
                  </a:solidFill>
                </a:rPr>
                <a:t>() (slot, info, bit </a:t>
              </a:r>
              <a:r>
                <a:rPr lang="is-IS" dirty="0" smtClean="0">
                  <a:solidFill>
                    <a:schemeClr val="tx1"/>
                  </a:solidFill>
                </a:rPr>
                <a:t>…</a:t>
              </a:r>
              <a:r>
                <a:rPr lang="en-US" dirty="0" smtClean="0">
                  <a:solidFill>
                    <a:schemeClr val="tx1"/>
                  </a:solidFill>
                </a:rPr>
                <a:t>)</a:t>
              </a:r>
              <a:endParaRPr lang="en-US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80" name="Rectangle 79"/>
          <p:cNvSpPr/>
          <p:nvPr/>
        </p:nvSpPr>
        <p:spPr>
          <a:xfrm>
            <a:off x="4385027" y="2813857"/>
            <a:ext cx="2450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PCIEDEV top level driver</a:t>
            </a:r>
            <a:endParaRPr lang="en-US" dirty="0"/>
          </a:p>
        </p:txBody>
      </p:sp>
      <p:sp>
        <p:nvSpPr>
          <p:cNvPr id="82" name="Rectangle 81"/>
          <p:cNvSpPr/>
          <p:nvPr/>
        </p:nvSpPr>
        <p:spPr>
          <a:xfrm>
            <a:off x="4394444" y="5413713"/>
            <a:ext cx="2775622" cy="8035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common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83" name="Right Arrow 82"/>
          <p:cNvSpPr/>
          <p:nvPr/>
        </p:nvSpPr>
        <p:spPr>
          <a:xfrm>
            <a:off x="3447890" y="5641383"/>
            <a:ext cx="937137" cy="5078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8610600" y="2094674"/>
            <a:ext cx="3279183" cy="41857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Read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Write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Common IOCTRL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DMA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8564986" y="1622294"/>
            <a:ext cx="1685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MTCAMONITOR</a:t>
            </a:r>
            <a:endParaRPr lang="en-US" dirty="0"/>
          </a:p>
        </p:txBody>
      </p:sp>
      <p:sp>
        <p:nvSpPr>
          <p:cNvPr id="89" name="Right Arrow 88"/>
          <p:cNvSpPr/>
          <p:nvPr/>
        </p:nvSpPr>
        <p:spPr>
          <a:xfrm>
            <a:off x="3447890" y="2186093"/>
            <a:ext cx="5117096" cy="519177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ight Arrow Callout 89"/>
          <p:cNvSpPr/>
          <p:nvPr/>
        </p:nvSpPr>
        <p:spPr>
          <a:xfrm>
            <a:off x="7179483" y="3291775"/>
            <a:ext cx="1385503" cy="2925447"/>
          </a:xfrm>
          <a:prstGeom prst="rightArrowCallout">
            <a:avLst>
              <a:gd name="adj1" fmla="val 31321"/>
              <a:gd name="adj2" fmla="val 39542"/>
              <a:gd name="adj3" fmla="val 21645"/>
              <a:gd name="adj4" fmla="val 14595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ight Arrow 91"/>
          <p:cNvSpPr/>
          <p:nvPr/>
        </p:nvSpPr>
        <p:spPr>
          <a:xfrm>
            <a:off x="3447890" y="3360825"/>
            <a:ext cx="946554" cy="519177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Connector 93"/>
          <p:cNvCxnSpPr/>
          <p:nvPr/>
        </p:nvCxnSpPr>
        <p:spPr>
          <a:xfrm>
            <a:off x="7811146" y="1084881"/>
            <a:ext cx="0" cy="5439905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4071741" y="910814"/>
            <a:ext cx="193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OS (device drivers)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9407588" y="914115"/>
            <a:ext cx="1798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User applications</a:t>
            </a:r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2701651" y="4535557"/>
            <a:ext cx="1706539" cy="0"/>
          </a:xfrm>
          <a:prstGeom prst="straightConnector1">
            <a:avLst/>
          </a:prstGeom>
          <a:ln w="63500">
            <a:solidFill>
              <a:schemeClr val="accent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34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58129" y="177009"/>
            <a:ext cx="9566031" cy="661192"/>
          </a:xfrm>
          <a:solidFill>
            <a:srgbClr val="307C80"/>
          </a:solidFill>
          <a:effectLst>
            <a:softEdge rad="38100"/>
          </a:effectLst>
        </p:spPr>
        <p:txBody>
          <a:bodyPr>
            <a:noAutofit/>
          </a:bodyPr>
          <a:lstStyle/>
          <a:p>
            <a:pPr algn="ctr"/>
            <a:r>
              <a:rPr lang="de-DE" sz="4000" smtClean="0">
                <a:solidFill>
                  <a:schemeClr val="bg1"/>
                </a:solidFill>
              </a:rPr>
              <a:t>The Universal PCI Express Device Driver</a:t>
            </a:r>
            <a:endParaRPr lang="de-DE" sz="4000">
              <a:solidFill>
                <a:schemeClr val="bg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340948" y="6350000"/>
            <a:ext cx="1381760" cy="365125"/>
          </a:xfrm>
        </p:spPr>
        <p:txBody>
          <a:bodyPr/>
          <a:lstStyle/>
          <a:p>
            <a:fld id="{DBE7ED3D-B1AD-462B-A869-2368019730EF}" type="datetime1">
              <a:rPr lang="en-US" smtClean="0"/>
              <a:t>12/7/15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392702" y="6343650"/>
            <a:ext cx="7948247" cy="365125"/>
          </a:xfrm>
        </p:spPr>
        <p:txBody>
          <a:bodyPr/>
          <a:lstStyle/>
          <a:p>
            <a:pPr algn="l"/>
            <a:r>
              <a:rPr lang="en-US" dirty="0" err="1" smtClean="0"/>
              <a:t>L.Petrosyan</a:t>
            </a:r>
            <a:r>
              <a:rPr lang="en-US" dirty="0" smtClean="0"/>
              <a:t> MCS4 DESY                       </a:t>
            </a:r>
            <a:r>
              <a:rPr lang="en-US" sz="1400" b="1" dirty="0" smtClean="0"/>
              <a:t> </a:t>
            </a:r>
            <a:r>
              <a:rPr lang="en-US" sz="14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MicroTCA</a:t>
            </a:r>
            <a:r>
              <a:rPr lang="en-US" sz="1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workshop for industry and research </a:t>
            </a:r>
            <a:endParaRPr lang="de-DE" sz="1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214313"/>
            <a:ext cx="640525" cy="6238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94868"/>
            <a:ext cx="1371600" cy="62547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0" y="6149183"/>
            <a:ext cx="1051582" cy="565942"/>
          </a:xfrm>
          <a:prstGeom prst="rect">
            <a:avLst/>
          </a:prstGeom>
        </p:spPr>
      </p:pic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83E8-7549-4BEF-BB54-5534FCD46878}" type="slidenum">
              <a:rPr lang="de-DE" smtClean="0"/>
              <a:t>6</a:t>
            </a:fld>
            <a:endParaRPr lang="de-DE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37" y="1425304"/>
            <a:ext cx="8612660" cy="431408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0699" y="878658"/>
            <a:ext cx="1685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MTCAMONITOR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349" y="2836899"/>
            <a:ext cx="3687251" cy="281894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" name="Straight Arrow Connector 4"/>
          <p:cNvCxnSpPr>
            <a:endCxn id="3" idx="1"/>
          </p:cNvCxnSpPr>
          <p:nvPr/>
        </p:nvCxnSpPr>
        <p:spPr>
          <a:xfrm flipV="1">
            <a:off x="6989736" y="4246371"/>
            <a:ext cx="1362613" cy="8680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9064541" y="1052835"/>
            <a:ext cx="31274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MTCAMONITOR shows all</a:t>
            </a:r>
          </a:p>
          <a:p>
            <a:r>
              <a:rPr lang="en-US" dirty="0" smtClean="0"/>
              <a:t>Attached AMC(</a:t>
            </a:r>
            <a:r>
              <a:rPr lang="en-US" dirty="0" err="1" smtClean="0"/>
              <a:t>PCIe</a:t>
            </a:r>
            <a:r>
              <a:rPr lang="en-US" dirty="0" smtClean="0"/>
              <a:t>) boards</a:t>
            </a:r>
          </a:p>
          <a:p>
            <a:r>
              <a:rPr lang="en-US" dirty="0" smtClean="0"/>
              <a:t>And provides read/write access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78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58129" y="177009"/>
            <a:ext cx="9566031" cy="661192"/>
          </a:xfrm>
          <a:solidFill>
            <a:srgbClr val="307C80"/>
          </a:solidFill>
          <a:effectLst>
            <a:softEdge rad="38100"/>
          </a:effectLst>
        </p:spPr>
        <p:txBody>
          <a:bodyPr>
            <a:noAutofit/>
          </a:bodyPr>
          <a:lstStyle/>
          <a:p>
            <a:pPr algn="ctr"/>
            <a:r>
              <a:rPr lang="de-DE" sz="4000" smtClean="0">
                <a:solidFill>
                  <a:schemeClr val="bg1"/>
                </a:solidFill>
              </a:rPr>
              <a:t>The Universal PCI Express Device Driver</a:t>
            </a:r>
            <a:endParaRPr lang="de-DE" sz="4000">
              <a:solidFill>
                <a:schemeClr val="bg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340948" y="6350000"/>
            <a:ext cx="1381760" cy="365125"/>
          </a:xfrm>
        </p:spPr>
        <p:txBody>
          <a:bodyPr/>
          <a:lstStyle/>
          <a:p>
            <a:fld id="{DBE7ED3D-B1AD-462B-A869-2368019730EF}" type="datetime1">
              <a:rPr lang="en-US" smtClean="0"/>
              <a:t>12/7/15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392702" y="6343650"/>
            <a:ext cx="7948247" cy="365125"/>
          </a:xfrm>
        </p:spPr>
        <p:txBody>
          <a:bodyPr/>
          <a:lstStyle/>
          <a:p>
            <a:pPr algn="l"/>
            <a:r>
              <a:rPr lang="en-US" dirty="0" err="1" smtClean="0"/>
              <a:t>L.Petrosyan</a:t>
            </a:r>
            <a:r>
              <a:rPr lang="en-US" dirty="0" smtClean="0"/>
              <a:t> MCS4 DESY                       </a:t>
            </a:r>
            <a:r>
              <a:rPr lang="en-US" sz="1400" b="1" dirty="0" smtClean="0"/>
              <a:t> </a:t>
            </a:r>
            <a:r>
              <a:rPr lang="en-US" sz="14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MicroTCA</a:t>
            </a:r>
            <a:r>
              <a:rPr lang="en-US" sz="1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workshop for industry and research </a:t>
            </a:r>
            <a:endParaRPr lang="de-DE" sz="1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214313"/>
            <a:ext cx="640525" cy="6238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94868"/>
            <a:ext cx="1371600" cy="62547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0" y="6149183"/>
            <a:ext cx="1051582" cy="565942"/>
          </a:xfrm>
          <a:prstGeom prst="rect">
            <a:avLst/>
          </a:prstGeom>
        </p:spPr>
      </p:pic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83E8-7549-4BEF-BB54-5534FCD46878}" type="slidenum">
              <a:rPr lang="de-DE" smtClean="0"/>
              <a:t>7</a:t>
            </a:fld>
            <a:endParaRPr lang="de-DE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36536" y="1646290"/>
            <a:ext cx="5178816" cy="38841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745300" y="1193370"/>
            <a:ext cx="616643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X2TIMER MODULE</a:t>
            </a:r>
          </a:p>
          <a:p>
            <a:r>
              <a:rPr lang="en-US" dirty="0"/>
              <a:t>	</a:t>
            </a:r>
            <a:r>
              <a:rPr lang="en-US" dirty="0" smtClean="0"/>
              <a:t>FPGA FW based on DESY START_UP PROJECT </a:t>
            </a:r>
          </a:p>
          <a:p>
            <a:r>
              <a:rPr lang="en-US" dirty="0"/>
              <a:t>	</a:t>
            </a:r>
            <a:r>
              <a:rPr lang="en-US" dirty="0" smtClean="0"/>
              <a:t>Has separate device driver, but based on the universal</a:t>
            </a:r>
          </a:p>
          <a:p>
            <a:r>
              <a:rPr lang="en-US" dirty="0"/>
              <a:t>	</a:t>
            </a:r>
            <a:r>
              <a:rPr lang="en-US" dirty="0" smtClean="0"/>
              <a:t>driver API</a:t>
            </a:r>
          </a:p>
          <a:p>
            <a:r>
              <a:rPr lang="en-US" dirty="0"/>
              <a:t>	</a:t>
            </a:r>
            <a:r>
              <a:rPr lang="en-US" dirty="0" err="1" smtClean="0"/>
              <a:t>PCIe</a:t>
            </a:r>
            <a:r>
              <a:rPr lang="en-US" dirty="0" smtClean="0"/>
              <a:t> ID 10EE:0020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82645" y="4308208"/>
            <a:ext cx="39372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SIS8300 DIGITIZER</a:t>
            </a:r>
          </a:p>
          <a:p>
            <a:r>
              <a:rPr lang="en-US" dirty="0"/>
              <a:t>	</a:t>
            </a:r>
            <a:r>
              <a:rPr lang="en-US" dirty="0" smtClean="0"/>
              <a:t>STRUCK FW with DMA R/W</a:t>
            </a:r>
          </a:p>
          <a:p>
            <a:r>
              <a:rPr lang="en-US" dirty="0"/>
              <a:t>	</a:t>
            </a:r>
            <a:r>
              <a:rPr lang="en-US" dirty="0" err="1" smtClean="0"/>
              <a:t>PCIe</a:t>
            </a:r>
            <a:r>
              <a:rPr lang="en-US" dirty="0" smtClean="0"/>
              <a:t> ID 1796:0018, 1796:0019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2645" y="3027788"/>
            <a:ext cx="52707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SIS8300 BOARD LCBPM</a:t>
            </a:r>
          </a:p>
          <a:p>
            <a:r>
              <a:rPr lang="en-US" dirty="0"/>
              <a:t>	</a:t>
            </a:r>
            <a:r>
              <a:rPr lang="en-US" dirty="0" smtClean="0"/>
              <a:t>FPGA FW based on DESY START_UP PROJECT</a:t>
            </a:r>
          </a:p>
          <a:p>
            <a:r>
              <a:rPr lang="en-US" dirty="0"/>
              <a:t>	</a:t>
            </a:r>
            <a:r>
              <a:rPr lang="en-US" dirty="0" err="1" smtClean="0"/>
              <a:t>PCIe</a:t>
            </a:r>
            <a:r>
              <a:rPr lang="en-US" dirty="0" smtClean="0"/>
              <a:t> ID 10EE:0088</a:t>
            </a:r>
          </a:p>
        </p:txBody>
      </p:sp>
      <p:cxnSp>
        <p:nvCxnSpPr>
          <p:cNvPr id="36" name="Elbow Connector 35"/>
          <p:cNvCxnSpPr/>
          <p:nvPr/>
        </p:nvCxnSpPr>
        <p:spPr>
          <a:xfrm>
            <a:off x="2681207" y="1348353"/>
            <a:ext cx="4943959" cy="445181"/>
          </a:xfrm>
          <a:prstGeom prst="bentConnector3">
            <a:avLst>
              <a:gd name="adj1" fmla="val 100157"/>
            </a:avLst>
          </a:prstGeom>
          <a:ln w="317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/>
          <p:cNvCxnSpPr/>
          <p:nvPr/>
        </p:nvCxnSpPr>
        <p:spPr>
          <a:xfrm>
            <a:off x="3169164" y="3182645"/>
            <a:ext cx="5850850" cy="12700"/>
          </a:xfrm>
          <a:prstGeom prst="bentConnector3">
            <a:avLst>
              <a:gd name="adj1" fmla="val 50000"/>
            </a:avLst>
          </a:prstGeom>
          <a:ln w="317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/>
          <p:nvPr/>
        </p:nvCxnSpPr>
        <p:spPr>
          <a:xfrm flipV="1">
            <a:off x="2681206" y="4295508"/>
            <a:ext cx="5929394" cy="167557"/>
          </a:xfrm>
          <a:prstGeom prst="bentConnector3">
            <a:avLst>
              <a:gd name="adj1" fmla="val 50000"/>
            </a:avLst>
          </a:prstGeom>
          <a:ln w="317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19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58129" y="177009"/>
            <a:ext cx="9566031" cy="661192"/>
          </a:xfrm>
          <a:solidFill>
            <a:srgbClr val="307C80"/>
          </a:solidFill>
          <a:effectLst>
            <a:softEdge rad="38100"/>
          </a:effectLst>
        </p:spPr>
        <p:txBody>
          <a:bodyPr>
            <a:noAutofit/>
          </a:bodyPr>
          <a:lstStyle/>
          <a:p>
            <a:pPr algn="ctr"/>
            <a:r>
              <a:rPr lang="de-DE" sz="4000" smtClean="0">
                <a:solidFill>
                  <a:schemeClr val="bg1"/>
                </a:solidFill>
              </a:rPr>
              <a:t>The Universal PCI Express Device Driver</a:t>
            </a:r>
            <a:endParaRPr lang="de-DE" sz="4000">
              <a:solidFill>
                <a:schemeClr val="bg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340948" y="6350000"/>
            <a:ext cx="1381760" cy="365125"/>
          </a:xfrm>
        </p:spPr>
        <p:txBody>
          <a:bodyPr/>
          <a:lstStyle/>
          <a:p>
            <a:fld id="{DBE7ED3D-B1AD-462B-A869-2368019730EF}" type="datetime1">
              <a:rPr lang="en-US" smtClean="0"/>
              <a:t>12/7/15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392702" y="6343650"/>
            <a:ext cx="7948247" cy="365125"/>
          </a:xfrm>
        </p:spPr>
        <p:txBody>
          <a:bodyPr/>
          <a:lstStyle/>
          <a:p>
            <a:pPr algn="l"/>
            <a:r>
              <a:rPr lang="en-US" dirty="0" err="1" smtClean="0"/>
              <a:t>L.Petrosyan</a:t>
            </a:r>
            <a:r>
              <a:rPr lang="en-US" dirty="0" smtClean="0"/>
              <a:t> MCS4 DESY                       </a:t>
            </a:r>
            <a:r>
              <a:rPr lang="en-US" sz="1400" b="1" dirty="0" smtClean="0"/>
              <a:t> </a:t>
            </a:r>
            <a:r>
              <a:rPr lang="en-US" sz="14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MicroTCA</a:t>
            </a:r>
            <a:r>
              <a:rPr lang="en-US" sz="1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workshop for industry and research </a:t>
            </a:r>
            <a:endParaRPr lang="de-DE" sz="1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214313"/>
            <a:ext cx="640525" cy="6238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94868"/>
            <a:ext cx="1371600" cy="62547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0" y="6149183"/>
            <a:ext cx="1051582" cy="565942"/>
          </a:xfrm>
          <a:prstGeom prst="rect">
            <a:avLst/>
          </a:prstGeom>
        </p:spPr>
      </p:pic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83E8-7549-4BEF-BB54-5534FCD46878}" type="slidenum">
              <a:rPr lang="de-DE" smtClean="0"/>
              <a:t>8</a:t>
            </a:fld>
            <a:endParaRPr lang="de-DE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717" y="1079510"/>
            <a:ext cx="8805883" cy="48283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143" y="1441342"/>
            <a:ext cx="30775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Switch ON the crate</a:t>
            </a:r>
          </a:p>
          <a:p>
            <a:endParaRPr lang="en-US" dirty="0"/>
          </a:p>
          <a:p>
            <a:r>
              <a:rPr lang="en-US" dirty="0" smtClean="0"/>
              <a:t>SIS8300 board with the LCBPM project was </a:t>
            </a:r>
            <a:r>
              <a:rPr lang="en-US" dirty="0" err="1" smtClean="0"/>
              <a:t>binded</a:t>
            </a:r>
            <a:r>
              <a:rPr lang="en-US" dirty="0" smtClean="0"/>
              <a:t> to </a:t>
            </a:r>
            <a:r>
              <a:rPr lang="en-US" dirty="0" err="1" smtClean="0"/>
              <a:t>pciedev</a:t>
            </a:r>
            <a:r>
              <a:rPr lang="en-US" dirty="0" smtClean="0"/>
              <a:t> driver.</a:t>
            </a:r>
          </a:p>
          <a:p>
            <a:endParaRPr lang="en-US" dirty="0"/>
          </a:p>
          <a:p>
            <a:r>
              <a:rPr lang="en-US" dirty="0" smtClean="0"/>
              <a:t>No drivers for X2TIMER and SIS8300 with the STRUCK FM boards</a:t>
            </a:r>
          </a:p>
          <a:p>
            <a:endParaRPr lang="en-US" dirty="0"/>
          </a:p>
          <a:p>
            <a:r>
              <a:rPr lang="en-US" dirty="0" smtClean="0"/>
              <a:t>The “Bind </a:t>
            </a:r>
            <a:r>
              <a:rPr lang="en-US" dirty="0" err="1" smtClean="0"/>
              <a:t>pciedev</a:t>
            </a:r>
            <a:r>
              <a:rPr lang="en-US" dirty="0" smtClean="0"/>
              <a:t>” button activated for the boards which has no driver </a:t>
            </a:r>
            <a:r>
              <a:rPr lang="en-US" dirty="0" err="1" smtClean="0"/>
              <a:t>binded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 can bind </a:t>
            </a:r>
            <a:r>
              <a:rPr lang="en-US" dirty="0" err="1" smtClean="0"/>
              <a:t>pciedev</a:t>
            </a:r>
            <a:r>
              <a:rPr lang="en-US" dirty="0" smtClean="0"/>
              <a:t> driver to X2TIMER and SIS8300 boards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05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58129" y="177009"/>
            <a:ext cx="9566031" cy="661192"/>
          </a:xfrm>
          <a:solidFill>
            <a:srgbClr val="307C80"/>
          </a:solidFill>
          <a:effectLst>
            <a:softEdge rad="38100"/>
          </a:effectLst>
        </p:spPr>
        <p:txBody>
          <a:bodyPr>
            <a:noAutofit/>
          </a:bodyPr>
          <a:lstStyle/>
          <a:p>
            <a:pPr algn="ctr"/>
            <a:r>
              <a:rPr lang="de-DE" sz="4000" smtClean="0">
                <a:solidFill>
                  <a:schemeClr val="bg1"/>
                </a:solidFill>
              </a:rPr>
              <a:t>The Universal PCI Express Device Driver</a:t>
            </a:r>
            <a:endParaRPr lang="de-DE" sz="4000">
              <a:solidFill>
                <a:schemeClr val="bg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340948" y="6350000"/>
            <a:ext cx="1381760" cy="365125"/>
          </a:xfrm>
        </p:spPr>
        <p:txBody>
          <a:bodyPr/>
          <a:lstStyle/>
          <a:p>
            <a:fld id="{DBE7ED3D-B1AD-462B-A869-2368019730EF}" type="datetime1">
              <a:rPr lang="en-US" smtClean="0"/>
              <a:t>12/7/15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392702" y="6343650"/>
            <a:ext cx="7948247" cy="365125"/>
          </a:xfrm>
        </p:spPr>
        <p:txBody>
          <a:bodyPr/>
          <a:lstStyle/>
          <a:p>
            <a:pPr algn="l"/>
            <a:r>
              <a:rPr lang="en-US" dirty="0" err="1" smtClean="0"/>
              <a:t>L.Petrosyan</a:t>
            </a:r>
            <a:r>
              <a:rPr lang="en-US" dirty="0" smtClean="0"/>
              <a:t> MCS4 DESY                       </a:t>
            </a:r>
            <a:r>
              <a:rPr lang="en-US" sz="1400" b="1" dirty="0" smtClean="0"/>
              <a:t> </a:t>
            </a:r>
            <a:r>
              <a:rPr lang="en-US" sz="14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MicroTCA</a:t>
            </a:r>
            <a:r>
              <a:rPr lang="en-US" sz="1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workshop for industry and research </a:t>
            </a:r>
            <a:endParaRPr lang="de-DE" sz="1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214313"/>
            <a:ext cx="640525" cy="6238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94868"/>
            <a:ext cx="1371600" cy="62547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0" y="6149183"/>
            <a:ext cx="1051582" cy="565942"/>
          </a:xfrm>
          <a:prstGeom prst="rect">
            <a:avLst/>
          </a:prstGeom>
        </p:spPr>
      </p:pic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83E8-7549-4BEF-BB54-5534FCD46878}" type="slidenum">
              <a:rPr lang="de-DE" smtClean="0"/>
              <a:t>9</a:t>
            </a:fld>
            <a:endParaRPr lang="de-DE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717" y="1079510"/>
            <a:ext cx="8805883" cy="48283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37" y="2402673"/>
            <a:ext cx="6867525" cy="35052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7292562" y="4912963"/>
            <a:ext cx="1882435" cy="74391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25037" y="1089312"/>
            <a:ext cx="2808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can </a:t>
            </a:r>
            <a:r>
              <a:rPr lang="en-US" smtClean="0"/>
              <a:t>get board information pushing “INFO"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28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2434</TotalTime>
  <Words>995</Words>
  <Application>Microsoft Macintosh PowerPoint</Application>
  <PresentationFormat>Widescreen</PresentationFormat>
  <Paragraphs>383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Calibri</vt:lpstr>
      <vt:lpstr>Calibri Light</vt:lpstr>
      <vt:lpstr>Arial</vt:lpstr>
      <vt:lpstr>Office Theme</vt:lpstr>
      <vt:lpstr>The universal PCI Express Device Driver for MTCA.4</vt:lpstr>
      <vt:lpstr>The Universal PCI Express Device Driver</vt:lpstr>
      <vt:lpstr>The Universal PCI Express Device Driver</vt:lpstr>
      <vt:lpstr>The Universal PCI Express Device Driver</vt:lpstr>
      <vt:lpstr>The Universal PCI Express Device Driver</vt:lpstr>
      <vt:lpstr>The Universal PCI Express Device Driver</vt:lpstr>
      <vt:lpstr>The Universal PCI Express Device Driver</vt:lpstr>
      <vt:lpstr>The Universal PCI Express Device Driver</vt:lpstr>
      <vt:lpstr>The Universal PCI Express Device Driver</vt:lpstr>
      <vt:lpstr>The Universal PCI Express Device Driver</vt:lpstr>
      <vt:lpstr>The Universal PCI Express Device Driver</vt:lpstr>
      <vt:lpstr>The Universal PCI Express Device Driver</vt:lpstr>
      <vt:lpstr>The Universal PCI Express Device Driver</vt:lpstr>
      <vt:lpstr>The Universal PCI Express Device Driver</vt:lpstr>
      <vt:lpstr>The Universal PCI Express Device Driver</vt:lpstr>
      <vt:lpstr>The Universal PCI Express Device Driver</vt:lpstr>
      <vt:lpstr>The Universal PCI Express Device Driver</vt:lpstr>
      <vt:lpstr>The Universal PCI Express Device Driver </vt:lpstr>
      <vt:lpstr>The Universal PCI Express Device Driver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Lyudvig Petrosyan</dc:creator>
  <cp:lastModifiedBy>Ludwig Petrosyan</cp:lastModifiedBy>
  <cp:revision>98</cp:revision>
  <dcterms:created xsi:type="dcterms:W3CDTF">2014-12-03T14:24:12Z</dcterms:created>
  <dcterms:modified xsi:type="dcterms:W3CDTF">2015-12-07T08:43:59Z</dcterms:modified>
</cp:coreProperties>
</file>