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8" r:id="rId2"/>
    <p:sldId id="259" r:id="rId3"/>
    <p:sldId id="260" r:id="rId4"/>
    <p:sldId id="265" r:id="rId5"/>
    <p:sldId id="263" r:id="rId6"/>
    <p:sldId id="266" r:id="rId7"/>
    <p:sldId id="267" r:id="rId8"/>
    <p:sldId id="292" r:id="rId9"/>
    <p:sldId id="322" r:id="rId10"/>
    <p:sldId id="323" r:id="rId11"/>
    <p:sldId id="324" r:id="rId12"/>
    <p:sldId id="325" r:id="rId13"/>
    <p:sldId id="333" r:id="rId14"/>
    <p:sldId id="277" r:id="rId15"/>
    <p:sldId id="279" r:id="rId16"/>
    <p:sldId id="281" r:id="rId17"/>
    <p:sldId id="282" r:id="rId18"/>
    <p:sldId id="329" r:id="rId19"/>
    <p:sldId id="284" r:id="rId20"/>
    <p:sldId id="285" r:id="rId21"/>
    <p:sldId id="280" r:id="rId22"/>
    <p:sldId id="330" r:id="rId23"/>
    <p:sldId id="326" r:id="rId24"/>
    <p:sldId id="287" r:id="rId25"/>
    <p:sldId id="291" r:id="rId26"/>
    <p:sldId id="298" r:id="rId27"/>
    <p:sldId id="334" r:id="rId28"/>
    <p:sldId id="310" r:id="rId29"/>
    <p:sldId id="302" r:id="rId30"/>
    <p:sldId id="299" r:id="rId31"/>
    <p:sldId id="303" r:id="rId32"/>
    <p:sldId id="300" r:id="rId33"/>
    <p:sldId id="304" r:id="rId34"/>
    <p:sldId id="301" r:id="rId35"/>
    <p:sldId id="306" r:id="rId36"/>
    <p:sldId id="305" r:id="rId37"/>
    <p:sldId id="307" r:id="rId38"/>
    <p:sldId id="311" r:id="rId39"/>
    <p:sldId id="312" r:id="rId40"/>
    <p:sldId id="313" r:id="rId41"/>
    <p:sldId id="327" r:id="rId42"/>
    <p:sldId id="316" r:id="rId43"/>
    <p:sldId id="317" r:id="rId44"/>
    <p:sldId id="318" r:id="rId45"/>
    <p:sldId id="319" r:id="rId46"/>
    <p:sldId id="321" r:id="rId47"/>
    <p:sldId id="335" r:id="rId48"/>
    <p:sldId id="315" r:id="rId4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307C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4" autoAdjust="0"/>
    <p:restoredTop sz="94604" autoAdjust="0"/>
  </p:normalViewPr>
  <p:slideViewPr>
    <p:cSldViewPr snapToGrid="0">
      <p:cViewPr varScale="1">
        <p:scale>
          <a:sx n="96" d="100"/>
          <a:sy n="96" d="100"/>
        </p:scale>
        <p:origin x="456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19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DUMMY PRESENTATION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A9CAE-3FA5-43DD-BC5A-766A3431FD89}" type="datetime1">
              <a:rPr lang="en-US" smtClean="0"/>
              <a:t>12/8/15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C540F-7952-4BF9-A2A0-39053FC19F3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37748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DUMMY PRESENTATION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F8092-47A3-4CCE-9DD0-5FD7A7C37DD8}" type="datetime1">
              <a:rPr lang="en-US" smtClean="0"/>
              <a:t>12/8/15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7E9F3-E498-4A03-8895-A48A798495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6185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807F933-0F61-4752-A16D-C9929D208476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475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10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276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11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276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753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83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14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942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231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16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363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17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2072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18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118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19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80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1715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20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58719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21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3726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0729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9308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24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6133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0067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26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1408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27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2904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28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9701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29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505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6534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30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845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31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6464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145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8673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34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7901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9570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36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6424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37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2446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38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5053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39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002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6495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40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1220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41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6304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42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7563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43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98656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44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6411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59929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46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05665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47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2658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48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429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5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630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6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05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7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356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8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328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7E9F3-E498-4A03-8895-A48A798495AA}" type="slidenum">
              <a:rPr lang="de-DE" smtClean="0"/>
              <a:t>9</a:t>
            </a:fld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71FBA0-15E8-4CE0-A7F4-A114017989DC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L.Petrosyan MCS4 DESY</a:t>
            </a:r>
            <a:endParaRPr lang="de-DE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 smtClean="0"/>
              <a:t>DUMMY PRESENTATION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86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FE27-3D9D-4934-A1CF-7A599DF78FD3}" type="datetime1">
              <a:rPr lang="en-US" smtClean="0"/>
              <a:t>12/8/15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87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C404-6F43-4B7A-AE8D-817F13163EB5}" type="datetime1">
              <a:rPr lang="en-US" smtClean="0"/>
              <a:t>12/8/15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3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0A9C-638C-437D-A102-5FEC4D0BB1C1}" type="datetime1">
              <a:rPr lang="en-US" smtClean="0"/>
              <a:t>12/8/15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80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5758-BBA0-470C-B6BE-7A4BF19DD876}" type="datetime1">
              <a:rPr lang="en-US" smtClean="0"/>
              <a:t>12/8/15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78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955F-A3BB-4923-BDFE-D0225B3A2BC6}" type="datetime1">
              <a:rPr lang="en-US" smtClean="0"/>
              <a:t>12/8/15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88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C44-6867-40C5-914C-94A4B62A80D9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13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7D51-C79A-470C-B5FD-4710CB053FC2}" type="datetime1">
              <a:rPr lang="en-US" smtClean="0"/>
              <a:t>12/8/15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22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00C2-99D6-4F91-842C-CBF49D7DCA6F}" type="datetime1">
              <a:rPr lang="en-US" smtClean="0"/>
              <a:t>12/8/15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401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95-1A7B-4251-A0F2-40CE01C09101}" type="datetime1">
              <a:rPr lang="en-US" smtClean="0"/>
              <a:t>12/8/15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523C-9B2A-45ED-A6C2-88E326ED5F1B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4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54354-9737-4402-9355-50257A3786F7}" type="datetime1">
              <a:rPr lang="en-US" smtClean="0"/>
              <a:t>12/8/15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30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04CD7-8AC4-4D7B-A925-AA593F4FA493}" type="datetime1">
              <a:rPr lang="en-US" smtClean="0"/>
              <a:t>12/8/15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L.Petrosyan MCS4 DESY            3rd MicroTCA workshop for industry and research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83E8-7549-4BEF-BB54-5534FCD4687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10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20685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MTCA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PCI Express and PCI Express Hot Plug</a:t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43048"/>
            <a:ext cx="9144000" cy="1655762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L.Petrosyan</a:t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582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6"/>
    </mc:Choice>
    <mc:Fallback xmlns="">
      <p:transition spd="slow" advTm="289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10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907" y="923499"/>
            <a:ext cx="541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sets Up Upstream Port of the PCIe Switch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connects links to AMC slots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652477" y="850901"/>
            <a:ext cx="4715936" cy="2091730"/>
          </a:xfrm>
          <a:prstGeom prst="roundRect">
            <a:avLst/>
          </a:prstGeom>
          <a:solidFill>
            <a:schemeClr val="tx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Box 50"/>
          <p:cNvSpPr txBox="1"/>
          <p:nvPr/>
        </p:nvSpPr>
        <p:spPr>
          <a:xfrm>
            <a:off x="8012783" y="4698631"/>
            <a:ext cx="132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Device Driver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827457" y="1014816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1</a:t>
            </a:r>
            <a:endParaRPr lang="de-DE" dirty="0"/>
          </a:p>
        </p:txBody>
      </p:sp>
      <p:sp>
        <p:nvSpPr>
          <p:cNvPr id="41" name="Rectangle 40"/>
          <p:cNvSpPr/>
          <p:nvPr/>
        </p:nvSpPr>
        <p:spPr>
          <a:xfrm>
            <a:off x="5755920" y="993372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2</a:t>
            </a:r>
            <a:endParaRPr lang="de-DE" dirty="0"/>
          </a:p>
        </p:txBody>
      </p:sp>
      <p:sp>
        <p:nvSpPr>
          <p:cNvPr id="68" name="Rectangle 67"/>
          <p:cNvSpPr/>
          <p:nvPr/>
        </p:nvSpPr>
        <p:spPr>
          <a:xfrm>
            <a:off x="5824661" y="1584426"/>
            <a:ext cx="3319395" cy="12379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Hexagon 68"/>
          <p:cNvSpPr/>
          <p:nvPr/>
        </p:nvSpPr>
        <p:spPr>
          <a:xfrm>
            <a:off x="6868651" y="1675883"/>
            <a:ext cx="1170307" cy="84406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</a:t>
            </a:r>
          </a:p>
          <a:p>
            <a:pPr algn="ctr"/>
            <a:r>
              <a:rPr lang="de-DE" dirty="0" smtClean="0"/>
              <a:t>Switch</a:t>
            </a:r>
            <a:endParaRPr lang="de-DE" dirty="0"/>
          </a:p>
        </p:txBody>
      </p:sp>
      <p:cxnSp>
        <p:nvCxnSpPr>
          <p:cNvPr id="71" name="Straight Arrow Connector 70"/>
          <p:cNvCxnSpPr>
            <a:endCxn id="67" idx="2"/>
          </p:cNvCxnSpPr>
          <p:nvPr/>
        </p:nvCxnSpPr>
        <p:spPr>
          <a:xfrm flipV="1">
            <a:off x="7866820" y="1466584"/>
            <a:ext cx="644491" cy="46216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6399530" y="1458151"/>
            <a:ext cx="586034" cy="47059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41276" y="1657140"/>
            <a:ext cx="79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57444" y="1361517"/>
            <a:ext cx="132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  <a:p>
            <a:r>
              <a:rPr lang="de-DE" dirty="0" smtClean="0"/>
              <a:t>link_status</a:t>
            </a:r>
            <a:endParaRPr lang="de-DE" dirty="0"/>
          </a:p>
        </p:txBody>
      </p:sp>
      <p:sp>
        <p:nvSpPr>
          <p:cNvPr id="76" name="Rectangle 75"/>
          <p:cNvSpPr/>
          <p:nvPr/>
        </p:nvSpPr>
        <p:spPr>
          <a:xfrm>
            <a:off x="5806731" y="2988080"/>
            <a:ext cx="3311769" cy="28871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Box 76"/>
          <p:cNvSpPr txBox="1"/>
          <p:nvPr/>
        </p:nvSpPr>
        <p:spPr>
          <a:xfrm>
            <a:off x="5806647" y="3070146"/>
            <a:ext cx="57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78" name="Rectangle 77"/>
          <p:cNvSpPr/>
          <p:nvPr/>
        </p:nvSpPr>
        <p:spPr>
          <a:xfrm>
            <a:off x="6534734" y="3054559"/>
            <a:ext cx="1835834" cy="33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  <a:endParaRPr lang="de-DE" dirty="0"/>
          </a:p>
        </p:txBody>
      </p:sp>
      <p:sp>
        <p:nvSpPr>
          <p:cNvPr id="83" name="Rectangle 82"/>
          <p:cNvSpPr/>
          <p:nvPr/>
        </p:nvSpPr>
        <p:spPr>
          <a:xfrm>
            <a:off x="6130287" y="3572402"/>
            <a:ext cx="2644727" cy="40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 Driver</a:t>
            </a:r>
            <a:endParaRPr lang="de-DE" dirty="0"/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7452651" y="3392184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7443230" y="2514132"/>
            <a:ext cx="10574" cy="543936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7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11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907" y="923499"/>
            <a:ext cx="54162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sets Up Upstream Port of the PCIe Switch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connects links to AMC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Root Comples configurates and enumarates the PCI Express Busses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OS provided PCI Express Bus Driver crates system Devices for all PCI Express devices and allocates memories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At this point all devices visible in </a:t>
            </a:r>
            <a:r>
              <a:rPr lang="de-DE" b="1" i="1" dirty="0" smtClean="0"/>
              <a:t>lspci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user application could uses system Device Files to map Device memory for accessing to the device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652477" y="850901"/>
            <a:ext cx="4715936" cy="2091730"/>
          </a:xfrm>
          <a:prstGeom prst="roundRect">
            <a:avLst/>
          </a:prstGeom>
          <a:solidFill>
            <a:schemeClr val="tx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Box 50"/>
          <p:cNvSpPr txBox="1"/>
          <p:nvPr/>
        </p:nvSpPr>
        <p:spPr>
          <a:xfrm>
            <a:off x="8012783" y="4698631"/>
            <a:ext cx="132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Device Driver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827457" y="1014816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1</a:t>
            </a:r>
            <a:endParaRPr lang="de-DE" dirty="0"/>
          </a:p>
        </p:txBody>
      </p:sp>
      <p:sp>
        <p:nvSpPr>
          <p:cNvPr id="41" name="Rectangle 40"/>
          <p:cNvSpPr/>
          <p:nvPr/>
        </p:nvSpPr>
        <p:spPr>
          <a:xfrm>
            <a:off x="5755920" y="993372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2</a:t>
            </a:r>
            <a:endParaRPr lang="de-DE" dirty="0"/>
          </a:p>
        </p:txBody>
      </p:sp>
      <p:sp>
        <p:nvSpPr>
          <p:cNvPr id="68" name="Rectangle 67"/>
          <p:cNvSpPr/>
          <p:nvPr/>
        </p:nvSpPr>
        <p:spPr>
          <a:xfrm>
            <a:off x="5824661" y="1584426"/>
            <a:ext cx="3319395" cy="12379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Hexagon 68"/>
          <p:cNvSpPr/>
          <p:nvPr/>
        </p:nvSpPr>
        <p:spPr>
          <a:xfrm>
            <a:off x="6868651" y="1675883"/>
            <a:ext cx="1170307" cy="84406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</a:t>
            </a:r>
          </a:p>
          <a:p>
            <a:pPr algn="ctr"/>
            <a:r>
              <a:rPr lang="de-DE" dirty="0" smtClean="0"/>
              <a:t>Switch</a:t>
            </a:r>
            <a:endParaRPr lang="de-DE" dirty="0"/>
          </a:p>
        </p:txBody>
      </p:sp>
      <p:cxnSp>
        <p:nvCxnSpPr>
          <p:cNvPr id="71" name="Straight Arrow Connector 70"/>
          <p:cNvCxnSpPr>
            <a:endCxn id="67" idx="2"/>
          </p:cNvCxnSpPr>
          <p:nvPr/>
        </p:nvCxnSpPr>
        <p:spPr>
          <a:xfrm flipV="1">
            <a:off x="7866820" y="1466584"/>
            <a:ext cx="644491" cy="46216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6399530" y="1458151"/>
            <a:ext cx="586034" cy="47059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41276" y="1657140"/>
            <a:ext cx="79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57444" y="1361517"/>
            <a:ext cx="132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  <a:p>
            <a:r>
              <a:rPr lang="de-DE" dirty="0" smtClean="0"/>
              <a:t>link_status</a:t>
            </a:r>
            <a:endParaRPr lang="de-DE" dirty="0"/>
          </a:p>
        </p:txBody>
      </p:sp>
      <p:sp>
        <p:nvSpPr>
          <p:cNvPr id="76" name="Rectangle 75"/>
          <p:cNvSpPr/>
          <p:nvPr/>
        </p:nvSpPr>
        <p:spPr>
          <a:xfrm>
            <a:off x="5806731" y="2988080"/>
            <a:ext cx="3311769" cy="28871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Box 76"/>
          <p:cNvSpPr txBox="1"/>
          <p:nvPr/>
        </p:nvSpPr>
        <p:spPr>
          <a:xfrm>
            <a:off x="5806647" y="3070146"/>
            <a:ext cx="57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78" name="Rectangle 77"/>
          <p:cNvSpPr/>
          <p:nvPr/>
        </p:nvSpPr>
        <p:spPr>
          <a:xfrm>
            <a:off x="6534734" y="3054559"/>
            <a:ext cx="1835834" cy="33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  <a:endParaRPr lang="de-DE" dirty="0"/>
          </a:p>
        </p:txBody>
      </p:sp>
      <p:sp>
        <p:nvSpPr>
          <p:cNvPr id="83" name="Rectangle 82"/>
          <p:cNvSpPr/>
          <p:nvPr/>
        </p:nvSpPr>
        <p:spPr>
          <a:xfrm>
            <a:off x="6130287" y="3572402"/>
            <a:ext cx="2644727" cy="40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 Driver</a:t>
            </a:r>
            <a:endParaRPr lang="de-DE" dirty="0"/>
          </a:p>
        </p:txBody>
      </p:sp>
      <p:sp>
        <p:nvSpPr>
          <p:cNvPr id="89" name="Rounded Rectangle 88"/>
          <p:cNvSpPr/>
          <p:nvPr/>
        </p:nvSpPr>
        <p:spPr>
          <a:xfrm>
            <a:off x="5945944" y="4173689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985487" y="4170157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8023665" y="4177313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422397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7442101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8500794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7452651" y="3392184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641144" y="2946493"/>
            <a:ext cx="4726452" cy="168393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Box 49"/>
          <p:cNvSpPr txBox="1"/>
          <p:nvPr/>
        </p:nvSpPr>
        <p:spPr>
          <a:xfrm>
            <a:off x="9125254" y="3042724"/>
            <a:ext cx="1324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OS PCIe Bus</a:t>
            </a:r>
          </a:p>
          <a:p>
            <a:r>
              <a:rPr lang="de-DE" dirty="0" smtClean="0"/>
              <a:t>Driver</a:t>
            </a:r>
          </a:p>
          <a:p>
            <a:r>
              <a:rPr lang="de-DE" b="1" i="1" dirty="0" smtClean="0"/>
              <a:t>lspci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 flipV="1">
            <a:off x="7443230" y="2514132"/>
            <a:ext cx="10574" cy="543936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9247018" y="4172337"/>
            <a:ext cx="2557391" cy="36933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/sys/bus/pci/devices/xxx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04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12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907" y="923499"/>
            <a:ext cx="54162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sets Up Upstream Port of the PCIe Switch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connects links to AMC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Root Comples configurates and enumarates the PCI Express Busses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OS provided PCI Express Bus Driver crates system Devices for all PCI Express devices and allocates memories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At this point all devices visible in </a:t>
            </a:r>
            <a:r>
              <a:rPr lang="de-DE" b="1" i="1" dirty="0" smtClean="0"/>
              <a:t>lspci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user application could uses system Device Files to map Device memory for accessing to the device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RCI Express Bus Driver call for every Device appropriate driver, according of PCI Vendor/Device 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Device Driver maps Device memories and crates Device File as entry piont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i="1" dirty="0" smtClean="0"/>
              <a:t>The user application uses Device File for accessing to the Device by means of File Operation functions</a:t>
            </a:r>
            <a:endParaRPr lang="de-DE" i="1" dirty="0"/>
          </a:p>
        </p:txBody>
      </p:sp>
      <p:sp>
        <p:nvSpPr>
          <p:cNvPr id="2" name="Rounded Rectangle 1"/>
          <p:cNvSpPr/>
          <p:nvPr/>
        </p:nvSpPr>
        <p:spPr>
          <a:xfrm>
            <a:off x="5652477" y="850901"/>
            <a:ext cx="4715936" cy="2091730"/>
          </a:xfrm>
          <a:prstGeom prst="roundRect">
            <a:avLst/>
          </a:prstGeom>
          <a:solidFill>
            <a:schemeClr val="tx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Box 50"/>
          <p:cNvSpPr txBox="1"/>
          <p:nvPr/>
        </p:nvSpPr>
        <p:spPr>
          <a:xfrm>
            <a:off x="8012783" y="4698631"/>
            <a:ext cx="132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Device Driver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827457" y="1014816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1</a:t>
            </a:r>
            <a:endParaRPr lang="de-DE" dirty="0"/>
          </a:p>
        </p:txBody>
      </p:sp>
      <p:sp>
        <p:nvSpPr>
          <p:cNvPr id="41" name="Rectangle 40"/>
          <p:cNvSpPr/>
          <p:nvPr/>
        </p:nvSpPr>
        <p:spPr>
          <a:xfrm>
            <a:off x="5755920" y="993372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2</a:t>
            </a:r>
            <a:endParaRPr lang="de-DE" dirty="0"/>
          </a:p>
        </p:txBody>
      </p:sp>
      <p:sp>
        <p:nvSpPr>
          <p:cNvPr id="68" name="Rectangle 67"/>
          <p:cNvSpPr/>
          <p:nvPr/>
        </p:nvSpPr>
        <p:spPr>
          <a:xfrm>
            <a:off x="5824661" y="1584426"/>
            <a:ext cx="3319395" cy="12379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Hexagon 68"/>
          <p:cNvSpPr/>
          <p:nvPr/>
        </p:nvSpPr>
        <p:spPr>
          <a:xfrm>
            <a:off x="6868651" y="1675883"/>
            <a:ext cx="1170307" cy="84406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</a:t>
            </a:r>
          </a:p>
          <a:p>
            <a:pPr algn="ctr"/>
            <a:r>
              <a:rPr lang="de-DE" dirty="0" smtClean="0"/>
              <a:t>Switch</a:t>
            </a:r>
            <a:endParaRPr lang="de-DE" dirty="0"/>
          </a:p>
        </p:txBody>
      </p:sp>
      <p:cxnSp>
        <p:nvCxnSpPr>
          <p:cNvPr id="71" name="Straight Arrow Connector 70"/>
          <p:cNvCxnSpPr>
            <a:endCxn id="67" idx="2"/>
          </p:cNvCxnSpPr>
          <p:nvPr/>
        </p:nvCxnSpPr>
        <p:spPr>
          <a:xfrm flipV="1">
            <a:off x="7866820" y="1466584"/>
            <a:ext cx="644491" cy="46216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6399530" y="1458151"/>
            <a:ext cx="586034" cy="47059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41276" y="1657140"/>
            <a:ext cx="79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57444" y="1361517"/>
            <a:ext cx="132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  <a:p>
            <a:r>
              <a:rPr lang="de-DE" dirty="0" smtClean="0"/>
              <a:t>link_status</a:t>
            </a:r>
            <a:endParaRPr lang="de-DE" dirty="0"/>
          </a:p>
        </p:txBody>
      </p:sp>
      <p:sp>
        <p:nvSpPr>
          <p:cNvPr id="76" name="Rectangle 75"/>
          <p:cNvSpPr/>
          <p:nvPr/>
        </p:nvSpPr>
        <p:spPr>
          <a:xfrm>
            <a:off x="5806731" y="2988080"/>
            <a:ext cx="3311769" cy="28871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Box 76"/>
          <p:cNvSpPr txBox="1"/>
          <p:nvPr/>
        </p:nvSpPr>
        <p:spPr>
          <a:xfrm>
            <a:off x="5806647" y="3070146"/>
            <a:ext cx="57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78" name="Rectangle 77"/>
          <p:cNvSpPr/>
          <p:nvPr/>
        </p:nvSpPr>
        <p:spPr>
          <a:xfrm>
            <a:off x="6534734" y="3054559"/>
            <a:ext cx="1835834" cy="33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  <a:endParaRPr lang="de-DE" dirty="0"/>
          </a:p>
        </p:txBody>
      </p:sp>
      <p:sp>
        <p:nvSpPr>
          <p:cNvPr id="83" name="Rectangle 82"/>
          <p:cNvSpPr/>
          <p:nvPr/>
        </p:nvSpPr>
        <p:spPr>
          <a:xfrm>
            <a:off x="6130287" y="3572402"/>
            <a:ext cx="2644727" cy="40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 Driver</a:t>
            </a:r>
            <a:endParaRPr lang="de-DE" dirty="0"/>
          </a:p>
        </p:txBody>
      </p:sp>
      <p:sp>
        <p:nvSpPr>
          <p:cNvPr id="62" name="Rectangle 61"/>
          <p:cNvSpPr/>
          <p:nvPr/>
        </p:nvSpPr>
        <p:spPr>
          <a:xfrm>
            <a:off x="5945268" y="4724946"/>
            <a:ext cx="954258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985487" y="4719513"/>
            <a:ext cx="954258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023665" y="4710908"/>
            <a:ext cx="954258" cy="36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945944" y="4173689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985487" y="4170157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8023665" y="4177313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Sys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5914584" y="5246659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985487" y="5254373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8023665" y="5254833"/>
            <a:ext cx="954258" cy="3803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Driver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Device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422397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7442101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8500794" y="398036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2" idx="0"/>
            <a:endCxn id="89" idx="2"/>
          </p:cNvCxnSpPr>
          <p:nvPr/>
        </p:nvCxnSpPr>
        <p:spPr>
          <a:xfrm flipV="1">
            <a:off x="6422397" y="4554083"/>
            <a:ext cx="676" cy="170863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3" idx="0"/>
            <a:endCxn id="90" idx="2"/>
          </p:cNvCxnSpPr>
          <p:nvPr/>
        </p:nvCxnSpPr>
        <p:spPr>
          <a:xfrm flipV="1">
            <a:off x="7462616" y="4550551"/>
            <a:ext cx="0" cy="168962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85" idx="0"/>
            <a:endCxn id="91" idx="2"/>
          </p:cNvCxnSpPr>
          <p:nvPr/>
        </p:nvCxnSpPr>
        <p:spPr>
          <a:xfrm flipV="1">
            <a:off x="8500794" y="4557707"/>
            <a:ext cx="0" cy="153201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6400799" y="5049711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7442101" y="506724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8508974" y="5067245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7452651" y="3392184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641144" y="2946493"/>
            <a:ext cx="4726452" cy="168393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ounded Rectangle 47"/>
          <p:cNvSpPr/>
          <p:nvPr/>
        </p:nvSpPr>
        <p:spPr>
          <a:xfrm>
            <a:off x="5641144" y="4631392"/>
            <a:ext cx="4706523" cy="1142221"/>
          </a:xfrm>
          <a:prstGeom prst="roundRect">
            <a:avLst/>
          </a:prstGeom>
          <a:solidFill>
            <a:schemeClr val="bg1">
              <a:lumMod val="95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Box 49"/>
          <p:cNvSpPr txBox="1"/>
          <p:nvPr/>
        </p:nvSpPr>
        <p:spPr>
          <a:xfrm>
            <a:off x="9125254" y="3042724"/>
            <a:ext cx="1324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OS PCIe Bus</a:t>
            </a:r>
          </a:p>
          <a:p>
            <a:r>
              <a:rPr lang="de-DE" dirty="0" smtClean="0"/>
              <a:t>Driver</a:t>
            </a:r>
          </a:p>
          <a:p>
            <a:r>
              <a:rPr lang="de-DE" b="1" i="1" dirty="0" smtClean="0"/>
              <a:t>lspci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226353" y="5295770"/>
            <a:ext cx="2039816" cy="36933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/dev/dvicename</a:t>
            </a:r>
            <a:endParaRPr lang="de-DE" dirty="0"/>
          </a:p>
        </p:txBody>
      </p:sp>
      <p:cxnSp>
        <p:nvCxnSpPr>
          <p:cNvPr id="80" name="Straight Arrow Connector 79"/>
          <p:cNvCxnSpPr/>
          <p:nvPr/>
        </p:nvCxnSpPr>
        <p:spPr>
          <a:xfrm flipH="1" flipV="1">
            <a:off x="7443230" y="2514132"/>
            <a:ext cx="10574" cy="543936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9247018" y="4172337"/>
            <a:ext cx="2557391" cy="36933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/sys/bus/pci/devices/xxx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93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13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96001" y="981506"/>
            <a:ext cx="5943599" cy="5024371"/>
            <a:chOff x="5641144" y="850901"/>
            <a:chExt cx="5944911" cy="5024371"/>
          </a:xfrm>
        </p:grpSpPr>
        <p:sp>
          <p:nvSpPr>
            <p:cNvPr id="2" name="Rounded Rectangle 1"/>
            <p:cNvSpPr/>
            <p:nvPr/>
          </p:nvSpPr>
          <p:spPr>
            <a:xfrm>
              <a:off x="5652477" y="850901"/>
              <a:ext cx="4715936" cy="2091730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012783" y="4698631"/>
              <a:ext cx="13247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Device Driver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827457" y="1014816"/>
              <a:ext cx="1367708" cy="451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AMC 1</a:t>
              </a:r>
              <a:endParaRPr lang="de-DE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55920" y="993372"/>
              <a:ext cx="1367708" cy="451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AMC 2</a:t>
              </a:r>
              <a:endParaRPr lang="de-DE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24661" y="1584426"/>
              <a:ext cx="3319395" cy="12379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Hexagon 68"/>
            <p:cNvSpPr/>
            <p:nvPr/>
          </p:nvSpPr>
          <p:spPr>
            <a:xfrm>
              <a:off x="6868651" y="1675883"/>
              <a:ext cx="1170307" cy="844061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</a:t>
              </a:r>
            </a:p>
            <a:p>
              <a:pPr algn="ctr"/>
              <a:r>
                <a:rPr lang="de-DE" dirty="0" smtClean="0"/>
                <a:t>Switch</a:t>
              </a:r>
              <a:endParaRPr lang="de-DE" dirty="0"/>
            </a:p>
          </p:txBody>
        </p:sp>
        <p:cxnSp>
          <p:nvCxnSpPr>
            <p:cNvPr id="71" name="Straight Arrow Connector 70"/>
            <p:cNvCxnSpPr>
              <a:endCxn id="67" idx="2"/>
            </p:cNvCxnSpPr>
            <p:nvPr/>
          </p:nvCxnSpPr>
          <p:spPr>
            <a:xfrm flipV="1">
              <a:off x="7866820" y="1466584"/>
              <a:ext cx="644491" cy="46216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 flipV="1">
              <a:off x="6399530" y="1458151"/>
              <a:ext cx="586034" cy="47059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5841276" y="1657140"/>
              <a:ext cx="795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MCH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257444" y="1361517"/>
              <a:ext cx="13277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MCH</a:t>
              </a:r>
            </a:p>
            <a:p>
              <a:r>
                <a:rPr lang="de-DE" dirty="0" smtClean="0"/>
                <a:t>link_status</a:t>
              </a:r>
              <a:endParaRPr lang="de-DE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806731" y="2988080"/>
              <a:ext cx="3311769" cy="28871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806647" y="3070146"/>
              <a:ext cx="577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CPU</a:t>
              </a:r>
              <a:endParaRPr lang="de-DE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534734" y="3054559"/>
              <a:ext cx="1835834" cy="3376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Root Complex</a:t>
              </a:r>
              <a:endParaRPr lang="de-DE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130287" y="3572402"/>
              <a:ext cx="2644727" cy="4079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Bus Driver</a:t>
              </a:r>
              <a:endParaRPr lang="de-DE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945268" y="4724946"/>
              <a:ext cx="954258" cy="365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Device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Driver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985487" y="4719513"/>
              <a:ext cx="954258" cy="365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Device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Driver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023665" y="4710908"/>
              <a:ext cx="954258" cy="365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Device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Driver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5945944" y="4173689"/>
              <a:ext cx="954258" cy="38039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Sys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Device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985487" y="4170157"/>
              <a:ext cx="954258" cy="38039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Sys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Device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8023665" y="4177313"/>
              <a:ext cx="954258" cy="38039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Sys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Device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5914584" y="5246659"/>
              <a:ext cx="954258" cy="38039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Driver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Device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6985487" y="5254373"/>
              <a:ext cx="954258" cy="38039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Driver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Device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8023665" y="5254833"/>
              <a:ext cx="954258" cy="38039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Driver</a:t>
              </a:r>
            </a:p>
            <a:p>
              <a:pPr algn="ctr"/>
              <a:r>
                <a:rPr lang="de-DE" sz="1200" dirty="0" smtClean="0">
                  <a:solidFill>
                    <a:schemeClr val="tx1"/>
                  </a:solidFill>
                </a:rPr>
                <a:t>Device</a:t>
              </a:r>
              <a:endParaRPr lang="de-DE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422397" y="3980365"/>
              <a:ext cx="0" cy="1969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7442101" y="3980365"/>
              <a:ext cx="0" cy="1969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8500794" y="3980365"/>
              <a:ext cx="0" cy="1969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62" idx="0"/>
              <a:endCxn id="89" idx="2"/>
            </p:cNvCxnSpPr>
            <p:nvPr/>
          </p:nvCxnSpPr>
          <p:spPr>
            <a:xfrm flipV="1">
              <a:off x="6422397" y="4554083"/>
              <a:ext cx="676" cy="17086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63" idx="0"/>
              <a:endCxn id="90" idx="2"/>
            </p:cNvCxnSpPr>
            <p:nvPr/>
          </p:nvCxnSpPr>
          <p:spPr>
            <a:xfrm flipV="1">
              <a:off x="7462616" y="4550551"/>
              <a:ext cx="0" cy="16896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85" idx="0"/>
              <a:endCxn id="91" idx="2"/>
            </p:cNvCxnSpPr>
            <p:nvPr/>
          </p:nvCxnSpPr>
          <p:spPr>
            <a:xfrm flipV="1">
              <a:off x="8500794" y="4557707"/>
              <a:ext cx="0" cy="1532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>
              <a:off x="6400799" y="5049711"/>
              <a:ext cx="0" cy="1969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7442101" y="5067245"/>
              <a:ext cx="0" cy="1969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8508974" y="5067245"/>
              <a:ext cx="0" cy="1969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7452651" y="3392184"/>
              <a:ext cx="0" cy="1969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ounded Rectangle 44"/>
            <p:cNvSpPr/>
            <p:nvPr/>
          </p:nvSpPr>
          <p:spPr>
            <a:xfrm>
              <a:off x="5641144" y="2946493"/>
              <a:ext cx="4727269" cy="1683938"/>
            </a:xfrm>
            <a:prstGeom prst="roundRect">
              <a:avLst>
                <a:gd name="adj" fmla="val 17587"/>
              </a:avLst>
            </a:prstGeom>
            <a:solidFill>
              <a:schemeClr val="accent2">
                <a:lumMod val="20000"/>
                <a:lumOff val="80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641144" y="4631392"/>
              <a:ext cx="4706523" cy="1142221"/>
            </a:xfrm>
            <a:prstGeom prst="roundRect">
              <a:avLst/>
            </a:prstGeom>
            <a:solidFill>
              <a:schemeClr val="bg1">
                <a:lumMod val="95000"/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125254" y="3042724"/>
              <a:ext cx="13247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OS PCIe Bus</a:t>
              </a:r>
            </a:p>
            <a:p>
              <a:r>
                <a:rPr lang="de-DE" dirty="0" smtClean="0"/>
                <a:t>Driver</a:t>
              </a:r>
            </a:p>
            <a:p>
              <a:r>
                <a:rPr lang="de-DE" b="1" i="1" dirty="0" smtClean="0"/>
                <a:t>lspci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226353" y="5295770"/>
              <a:ext cx="2039816" cy="369332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/dev/dvicename</a:t>
              </a:r>
              <a:endParaRPr lang="de-DE" dirty="0"/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H="1" flipV="1">
              <a:off x="7443230" y="2514132"/>
              <a:ext cx="10574" cy="543936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9028664" y="4157365"/>
              <a:ext cx="2557391" cy="369332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/sys/bus/pci/devices/xxx</a:t>
              </a:r>
              <a:endParaRPr lang="de-DE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74841" y="990872"/>
            <a:ext cx="196828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Does </a:t>
            </a:r>
            <a:r>
              <a:rPr lang="en-US" sz="1400" dirty="0" err="1" smtClean="0"/>
              <a:t>lspci</a:t>
            </a:r>
            <a:r>
              <a:rPr lang="en-US" sz="1400" dirty="0" smtClean="0"/>
              <a:t> list the device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1101969" y="1815287"/>
            <a:ext cx="216048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Does </a:t>
            </a:r>
            <a:r>
              <a:rPr lang="en-US" sz="1400" dirty="0" err="1" smtClean="0"/>
              <a:t>lspci</a:t>
            </a:r>
            <a:r>
              <a:rPr lang="en-US" sz="1400" dirty="0" smtClean="0"/>
              <a:t> list MCH Switch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86724" y="1251941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7838" y="2115829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434"/>
                </a:solidFill>
              </a:rPr>
              <a:t>YES</a:t>
            </a:r>
            <a:endParaRPr lang="en-US" sz="1400" dirty="0">
              <a:solidFill>
                <a:srgbClr val="007434"/>
              </a:solidFill>
            </a:endParaRPr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1907095" y="1444135"/>
            <a:ext cx="496122" cy="246188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32103" y="2492178"/>
            <a:ext cx="131136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 the AMC in M4 state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97114" y="2138453"/>
            <a:ext cx="0" cy="337773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005428" y="5324381"/>
            <a:ext cx="196828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 the device file in /</a:t>
            </a:r>
            <a:r>
              <a:rPr lang="en-US" sz="1400" dirty="0" err="1" smtClean="0"/>
              <a:t>dev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2032062" y="5969930"/>
            <a:ext cx="917385" cy="307777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434"/>
                </a:solidFill>
              </a:rPr>
              <a:t>GOOD</a:t>
            </a:r>
            <a:endParaRPr lang="en-US" sz="1400" b="1" dirty="0">
              <a:solidFill>
                <a:srgbClr val="007434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37851" y="5969931"/>
            <a:ext cx="3115869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Check the kernel log file and call expert</a:t>
            </a: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79273" y="5632158"/>
            <a:ext cx="0" cy="337772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630392" y="1795983"/>
            <a:ext cx="212820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 the device </a:t>
            </a:r>
            <a:r>
              <a:rPr lang="en-US" sz="1400" smtClean="0"/>
              <a:t>driver loaded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2391502" y="5603769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434"/>
                </a:solidFill>
              </a:rPr>
              <a:t>YES</a:t>
            </a:r>
            <a:endParaRPr lang="en-US" sz="1400" dirty="0">
              <a:solidFill>
                <a:srgbClr val="007434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47053" y="5596330"/>
            <a:ext cx="4187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NO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556087" y="5629182"/>
            <a:ext cx="0" cy="34074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6" idx="3"/>
            <a:endCxn id="144" idx="1"/>
          </p:cNvCxnSpPr>
          <p:nvPr/>
        </p:nvCxnSpPr>
        <p:spPr>
          <a:xfrm>
            <a:off x="2743126" y="1144761"/>
            <a:ext cx="850523" cy="105148"/>
          </a:xfrm>
          <a:prstGeom prst="bentConnector3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746111" y="872812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434"/>
                </a:solidFill>
              </a:rPr>
              <a:t>YES</a:t>
            </a:r>
            <a:endParaRPr lang="en-US" sz="1400" dirty="0">
              <a:solidFill>
                <a:srgbClr val="007434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73749" y="2144201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434"/>
                </a:solidFill>
              </a:rPr>
              <a:t>YES</a:t>
            </a:r>
            <a:endParaRPr lang="en-US" sz="1400" dirty="0">
              <a:solidFill>
                <a:srgbClr val="007434"/>
              </a:solidFill>
            </a:endParaRPr>
          </a:p>
        </p:txBody>
      </p:sp>
      <p:cxnSp>
        <p:nvCxnSpPr>
          <p:cNvPr id="30" name="Elbow Connector 29"/>
          <p:cNvCxnSpPr>
            <a:endCxn id="66" idx="3"/>
          </p:cNvCxnSpPr>
          <p:nvPr/>
        </p:nvCxnSpPr>
        <p:spPr>
          <a:xfrm rot="5400000">
            <a:off x="3111701" y="2981255"/>
            <a:ext cx="3359027" cy="1635002"/>
          </a:xfrm>
          <a:prstGeom prst="bentConnector2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595389" y="2482072"/>
            <a:ext cx="144998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 the device </a:t>
            </a:r>
            <a:r>
              <a:rPr lang="en-US" sz="1400" smtClean="0"/>
              <a:t>driver installed</a:t>
            </a:r>
            <a:endParaRPr lang="en-US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3927484" y="2131501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688095" y="2965893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432774" y="4517129"/>
            <a:ext cx="438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192460" y="3753099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860290" y="2138453"/>
            <a:ext cx="0" cy="3223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874375" y="3279161"/>
            <a:ext cx="123819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Install the device driver</a:t>
            </a:r>
            <a:endParaRPr lang="en-US" sz="14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587958" y="3022196"/>
            <a:ext cx="1" cy="25696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09" idx="3"/>
          </p:cNvCxnSpPr>
          <p:nvPr/>
        </p:nvCxnSpPr>
        <p:spPr>
          <a:xfrm flipV="1">
            <a:off x="5112572" y="2119241"/>
            <a:ext cx="224219" cy="1421530"/>
          </a:xfrm>
          <a:prstGeom prst="bentConnector2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080867" y="3999954"/>
            <a:ext cx="196828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 the another driver for the same ID loaded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865965" y="4874636"/>
            <a:ext cx="148022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Unload the driver</a:t>
            </a:r>
            <a:endParaRPr lang="en-US" sz="14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453381" y="4536864"/>
            <a:ext cx="7617" cy="143306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111" idx="3"/>
          </p:cNvCxnSpPr>
          <p:nvPr/>
        </p:nvCxnSpPr>
        <p:spPr>
          <a:xfrm flipV="1">
            <a:off x="4346188" y="3553030"/>
            <a:ext cx="997459" cy="1475495"/>
          </a:xfrm>
          <a:prstGeom prst="bentConnector2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703298" y="2996037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434"/>
                </a:solidFill>
              </a:rPr>
              <a:t>YES</a:t>
            </a:r>
            <a:endParaRPr lang="en-US" sz="1400" dirty="0"/>
          </a:p>
        </p:txBody>
      </p:sp>
      <p:sp>
        <p:nvSpPr>
          <p:cNvPr id="61" name="Rectangle 60"/>
          <p:cNvSpPr/>
          <p:nvPr/>
        </p:nvSpPr>
        <p:spPr>
          <a:xfrm>
            <a:off x="3205925" y="4484052"/>
            <a:ext cx="4777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7434"/>
                </a:solidFill>
              </a:rPr>
              <a:t>YES</a:t>
            </a:r>
            <a:endParaRPr lang="en-US" sz="1600" dirty="0"/>
          </a:p>
        </p:txBody>
      </p:sp>
      <p:cxnSp>
        <p:nvCxnSpPr>
          <p:cNvPr id="112" name="Straight Arrow Connector 111"/>
          <p:cNvCxnSpPr/>
          <p:nvPr/>
        </p:nvCxnSpPr>
        <p:spPr>
          <a:xfrm flipH="1">
            <a:off x="3683684" y="3012368"/>
            <a:ext cx="19614" cy="1001276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3205925" y="4536864"/>
            <a:ext cx="0" cy="337772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736209" y="3458127"/>
            <a:ext cx="140477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 the AMC links are connected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707208" y="2504380"/>
            <a:ext cx="1421666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Try to reboot MCH, call expert</a:t>
            </a: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121" name="Elbow Connector 120"/>
          <p:cNvCxnSpPr>
            <a:stCxn id="116" idx="3"/>
            <a:endCxn id="117" idx="2"/>
          </p:cNvCxnSpPr>
          <p:nvPr/>
        </p:nvCxnSpPr>
        <p:spPr>
          <a:xfrm flipV="1">
            <a:off x="2140983" y="3027600"/>
            <a:ext cx="277058" cy="692137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209577" y="3086757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434"/>
                </a:solidFill>
              </a:rPr>
              <a:t>YES</a:t>
            </a:r>
            <a:endParaRPr lang="en-US" sz="1400" dirty="0">
              <a:solidFill>
                <a:srgbClr val="007434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673438" y="3990907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434"/>
                </a:solidFill>
              </a:rPr>
              <a:t>YES</a:t>
            </a:r>
            <a:endParaRPr lang="en-US" sz="1400" dirty="0">
              <a:solidFill>
                <a:srgbClr val="007434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>
            <a:off x="1101969" y="3005292"/>
            <a:ext cx="0" cy="452835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373738" y="4377668"/>
            <a:ext cx="1366314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Try to reboot CPU, call expert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46078" y="2971384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683628" y="3999954"/>
            <a:ext cx="0" cy="387468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61811" y="3005292"/>
            <a:ext cx="6957" cy="136803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96491" y="4373325"/>
            <a:ext cx="1214032" cy="7386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Try to reboot AMC, call expert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593649" y="1096020"/>
            <a:ext cx="21723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 the </a:t>
            </a:r>
            <a:r>
              <a:rPr lang="en-US" sz="1400" smtClean="0"/>
              <a:t>device BARs enabled</a:t>
            </a:r>
            <a:endParaRPr lang="en-US" sz="1400" dirty="0"/>
          </a:p>
        </p:txBody>
      </p:sp>
      <p:sp>
        <p:nvSpPr>
          <p:cNvPr id="151" name="TextBox 150"/>
          <p:cNvSpPr txBox="1"/>
          <p:nvPr/>
        </p:nvSpPr>
        <p:spPr>
          <a:xfrm>
            <a:off x="5336791" y="1396264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434"/>
                </a:solidFill>
              </a:rPr>
              <a:t>YES</a:t>
            </a:r>
            <a:endParaRPr lang="en-US" sz="1400" dirty="0">
              <a:solidFill>
                <a:srgbClr val="007434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774086" y="1377811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154" name="Straight Arrow Connector 153"/>
          <p:cNvCxnSpPr/>
          <p:nvPr/>
        </p:nvCxnSpPr>
        <p:spPr>
          <a:xfrm>
            <a:off x="5106799" y="1403797"/>
            <a:ext cx="0" cy="392186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/>
          <p:cNvGrpSpPr/>
          <p:nvPr/>
        </p:nvGrpSpPr>
        <p:grpSpPr>
          <a:xfrm>
            <a:off x="2617332" y="1403797"/>
            <a:ext cx="1085966" cy="2981557"/>
            <a:chOff x="2617332" y="1403797"/>
            <a:chExt cx="1085966" cy="2981557"/>
          </a:xfrm>
        </p:grpSpPr>
        <p:cxnSp>
          <p:nvCxnSpPr>
            <p:cNvPr id="162" name="Straight Connector 161"/>
            <p:cNvCxnSpPr/>
            <p:nvPr/>
          </p:nvCxnSpPr>
          <p:spPr>
            <a:xfrm flipH="1">
              <a:off x="3444804" y="1685588"/>
              <a:ext cx="25849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1" name="Group 170"/>
            <p:cNvGrpSpPr/>
            <p:nvPr/>
          </p:nvGrpSpPr>
          <p:grpSpPr>
            <a:xfrm>
              <a:off x="2617332" y="1403797"/>
              <a:ext cx="1085966" cy="2981557"/>
              <a:chOff x="2617332" y="1403797"/>
              <a:chExt cx="1085966" cy="2981557"/>
            </a:xfrm>
          </p:grpSpPr>
          <p:cxnSp>
            <p:nvCxnSpPr>
              <p:cNvPr id="160" name="Straight Connector 159"/>
              <p:cNvCxnSpPr/>
              <p:nvPr/>
            </p:nvCxnSpPr>
            <p:spPr>
              <a:xfrm>
                <a:off x="3703298" y="1403797"/>
                <a:ext cx="0" cy="281791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3444804" y="1685588"/>
                <a:ext cx="0" cy="201741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Elbow Connector 165"/>
              <p:cNvCxnSpPr/>
              <p:nvPr/>
            </p:nvCxnSpPr>
            <p:spPr>
              <a:xfrm rot="10800000" flipV="1">
                <a:off x="2617332" y="3703006"/>
                <a:ext cx="827473" cy="682348"/>
              </a:xfrm>
              <a:prstGeom prst="bentConnector3">
                <a:avLst>
                  <a:gd name="adj1" fmla="val 100570"/>
                </a:avLst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" name="Straight Arrow Connector 10"/>
          <p:cNvCxnSpPr>
            <a:endCxn id="117" idx="0"/>
          </p:cNvCxnSpPr>
          <p:nvPr/>
        </p:nvCxnSpPr>
        <p:spPr>
          <a:xfrm>
            <a:off x="2418041" y="2123064"/>
            <a:ext cx="0" cy="38131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2506834" y="2081418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2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14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129" y="966804"/>
            <a:ext cx="6354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en-US" sz="800" dirty="0"/>
              <a:t>00:01.1 PCI bridge: Intel Corporation Xeon E3-1200/2nd Generation Core Processor Family PCI Express Root Port (rev 09)</a:t>
            </a:r>
          </a:p>
          <a:p>
            <a:r>
              <a:rPr lang="de-DE" sz="800" dirty="0"/>
              <a:t>00:02.0 VGA compatible controller: Intel Corporation 2nd Generation Core Processor Family Integrated Graphics Controller (rev 09)</a:t>
            </a:r>
          </a:p>
          <a:p>
            <a:r>
              <a:rPr lang="en-US" sz="800" dirty="0"/>
              <a:t>00:19.0 Ethernet controller: Intel Corporation 82579LM Gigabit Network Connection (rev 04)</a:t>
            </a:r>
          </a:p>
          <a:p>
            <a:r>
              <a:rPr lang="en-US" sz="800" dirty="0"/>
              <a:t>00:1a.0 USB controller: Intel Corporation 6 Series/C200 Series Chipset Family USB Enhanced Host Controller #2 (rev 04)</a:t>
            </a:r>
          </a:p>
          <a:p>
            <a:r>
              <a:rPr lang="en-US" sz="800" dirty="0"/>
              <a:t>00:1c.0 PCI bridge: Intel Corporation 6 Series/C200 Series Chipset Family PCI Express Root Port 1 (rev b4)</a:t>
            </a:r>
          </a:p>
          <a:p>
            <a:r>
              <a:rPr lang="en-US" sz="800" dirty="0"/>
              <a:t>00:1d.0 USB controller: Intel Corporation 6 Series/C200 Series Chipset Family USB Enhanced Host Controller #1 (rev 04)</a:t>
            </a:r>
          </a:p>
          <a:p>
            <a:r>
              <a:rPr lang="en-US" sz="800" dirty="0"/>
              <a:t>00:1f.0 ISA bridge: Intel Corporation QM67 Express Chipset Family LPC Controller (rev 04)</a:t>
            </a:r>
          </a:p>
          <a:p>
            <a:r>
              <a:rPr lang="de-DE" sz="800" dirty="0"/>
              <a:t>00:1f.2 IDE interface: Intel Corporation 6 Series/C200 Series Chipset Family 4 port SATA IDE Controller (rev 04)</a:t>
            </a:r>
          </a:p>
          <a:p>
            <a:r>
              <a:rPr lang="en-US" sz="800" dirty="0"/>
              <a:t>00:1f.3 </a:t>
            </a:r>
            <a:r>
              <a:rPr lang="en-US" sz="800" dirty="0" err="1"/>
              <a:t>SMBus</a:t>
            </a:r>
            <a:r>
              <a:rPr lang="en-US" sz="800" dirty="0"/>
              <a:t>: Intel Corporation 6 Series/C200 Series Chipset Family </a:t>
            </a:r>
            <a:r>
              <a:rPr lang="en-US" sz="800" dirty="0" err="1"/>
              <a:t>SMBus</a:t>
            </a:r>
            <a:r>
              <a:rPr lang="en-US" sz="800" dirty="0"/>
              <a:t> Controller (rev 04)</a:t>
            </a:r>
          </a:p>
          <a:p>
            <a:r>
              <a:rPr lang="de-DE" sz="800" dirty="0"/>
              <a:t>00:1f.5 IDE interface: Intel Corporation 6 Series/C200 Series Chipset Family 2 port SATA IDE Controller (rev 04)</a:t>
            </a:r>
          </a:p>
          <a:p>
            <a:r>
              <a:rPr lang="en-US" sz="800" dirty="0"/>
              <a:t>01:00.0 PCI bridge: Integrated Device Technology, Inc. [IDT] Device 808f</a:t>
            </a:r>
          </a:p>
          <a:p>
            <a:r>
              <a:rPr lang="en-US" sz="800" dirty="0"/>
              <a:t>01:00.2 System peripheral: Integrated Device Technology, Inc. [IDT] Device 808f</a:t>
            </a:r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>
                <a:solidFill>
                  <a:srgbClr val="C00000"/>
                </a:solidFill>
              </a:rPr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/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ba)</a:t>
            </a:r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de-DE" sz="1200" dirty="0">
                <a:solidFill>
                  <a:srgbClr val="007434"/>
                </a:solidFill>
              </a:rPr>
              <a:t>0a:00.0 Signal processing controller: Xilinx Corporation Device 0088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66206" y="971221"/>
            <a:ext cx="5325794" cy="5243826"/>
            <a:chOff x="6866206" y="971221"/>
            <a:chExt cx="5325794" cy="5243826"/>
          </a:xfrm>
        </p:grpSpPr>
        <p:grpSp>
          <p:nvGrpSpPr>
            <p:cNvPr id="28" name="Group 27"/>
            <p:cNvGrpSpPr/>
            <p:nvPr/>
          </p:nvGrpSpPr>
          <p:grpSpPr>
            <a:xfrm>
              <a:off x="6866206" y="971221"/>
              <a:ext cx="4949483" cy="5210908"/>
              <a:chOff x="6865033" y="919749"/>
              <a:chExt cx="4949483" cy="521090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7145163" y="5678889"/>
                <a:ext cx="1364566" cy="4517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AMC 1</a:t>
                </a:r>
                <a:endParaRPr lang="de-DE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111753" y="3847684"/>
                <a:ext cx="3311769" cy="12379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8201464" y="4033996"/>
                <a:ext cx="1167618" cy="844061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</a:t>
                </a:r>
              </a:p>
              <a:p>
                <a:pPr algn="ctr"/>
                <a:r>
                  <a:rPr lang="de-DE" dirty="0" smtClean="0"/>
                  <a:t>Switch</a:t>
                </a:r>
                <a:endParaRPr lang="de-DE" dirty="0"/>
              </a:p>
            </p:txBody>
          </p:sp>
          <p:cxnSp>
            <p:nvCxnSpPr>
              <p:cNvPr id="71" name="Straight Arrow Connector 70"/>
              <p:cNvCxnSpPr>
                <a:endCxn id="67" idx="0"/>
              </p:cNvCxnSpPr>
              <p:nvPr/>
            </p:nvCxnSpPr>
            <p:spPr>
              <a:xfrm flipH="1">
                <a:off x="7827446" y="4877770"/>
                <a:ext cx="977704" cy="8011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7112391" y="4346917"/>
                <a:ext cx="7936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45163" y="919749"/>
                <a:ext cx="3311769" cy="25058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56937" y="2852920"/>
                <a:ext cx="577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CPU</a:t>
                </a:r>
                <a:endParaRPr lang="de-DE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849721" y="2839662"/>
                <a:ext cx="1835834" cy="3376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Root Complex</a:t>
                </a:r>
                <a:endParaRPr lang="de-DE" dirty="0"/>
              </a:p>
            </p:txBody>
          </p:sp>
          <p:cxnSp>
            <p:nvCxnSpPr>
              <p:cNvPr id="80" name="Straight Arrow Connector 79"/>
              <p:cNvCxnSpPr>
                <a:endCxn id="78" idx="2"/>
              </p:cNvCxnSpPr>
              <p:nvPr/>
            </p:nvCxnSpPr>
            <p:spPr>
              <a:xfrm flipH="1" flipV="1">
                <a:off x="8767638" y="3177287"/>
                <a:ext cx="10551" cy="850359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7445911" y="2334904"/>
                <a:ext cx="2644727" cy="4079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Bus Driver</a:t>
                </a:r>
                <a:endParaRPr lang="de-DE" dirty="0"/>
              </a:p>
            </p:txBody>
          </p:sp>
          <p:cxnSp>
            <p:nvCxnSpPr>
              <p:cNvPr id="104" name="Straight Arrow Connector 103"/>
              <p:cNvCxnSpPr>
                <a:stCxn id="83" idx="2"/>
                <a:endCxn id="78" idx="0"/>
              </p:cNvCxnSpPr>
              <p:nvPr/>
            </p:nvCxnSpPr>
            <p:spPr>
              <a:xfrm flipH="1">
                <a:off x="8767638" y="2742867"/>
                <a:ext cx="637" cy="9679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10489809" y="42845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  <a:p>
                <a:r>
                  <a:rPr lang="de-DE" dirty="0" smtClean="0"/>
                  <a:t>link_status</a:t>
                </a:r>
                <a:endParaRPr lang="de-DE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473982" y="2302206"/>
                <a:ext cx="13247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OS PCIe Bus</a:t>
                </a:r>
              </a:p>
              <a:p>
                <a:r>
                  <a:rPr lang="de-DE" dirty="0" smtClean="0"/>
                  <a:t>Driver</a:t>
                </a:r>
              </a:p>
              <a:p>
                <a:r>
                  <a:rPr lang="de-DE" b="1" i="1" dirty="0" smtClean="0"/>
                  <a:t>lspci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89809" y="10971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Device Driver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445911" y="1033670"/>
                <a:ext cx="2644727" cy="59827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Device Driver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18" idx="2"/>
                <a:endCxn id="83" idx="0"/>
              </p:cNvCxnSpPr>
              <p:nvPr/>
            </p:nvCxnSpPr>
            <p:spPr>
              <a:xfrm>
                <a:off x="8768275" y="1631947"/>
                <a:ext cx="0" cy="702957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865033" y="1983425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865033" y="3628137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8610600" y="5291717"/>
              <a:ext cx="35814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/>
                <a:t>SIS8300 board </a:t>
              </a:r>
            </a:p>
            <a:p>
              <a:r>
                <a:rPr lang="de-DE" dirty="0" smtClean="0"/>
                <a:t>Vendor ID 10EE (XILINX)</a:t>
              </a:r>
            </a:p>
            <a:p>
              <a:r>
                <a:rPr lang="de-DE" dirty="0" smtClean="0"/>
                <a:t>Device ID 0088   (DESY dev.  ID)</a:t>
              </a:r>
              <a:endParaRPr lang="de-DE" dirty="0"/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8589498" y="1699174"/>
            <a:ext cx="39248" cy="2386294"/>
          </a:xfrm>
          <a:prstGeom prst="line">
            <a:avLst/>
          </a:prstGeom>
          <a:ln w="38100">
            <a:solidFill>
              <a:srgbClr val="0074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584141" y="4929242"/>
            <a:ext cx="1005357" cy="801119"/>
          </a:xfrm>
          <a:prstGeom prst="line">
            <a:avLst/>
          </a:prstGeom>
          <a:ln w="38100">
            <a:solidFill>
              <a:srgbClr val="0074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805082" y="5730361"/>
            <a:ext cx="2307844" cy="275992"/>
          </a:xfrm>
          <a:prstGeom prst="straightConnector1">
            <a:avLst/>
          </a:prstGeom>
          <a:ln w="12700">
            <a:solidFill>
              <a:srgbClr val="307C8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4589929" y="3273724"/>
            <a:ext cx="480328" cy="2017993"/>
          </a:xfrm>
          <a:prstGeom prst="rightBrace">
            <a:avLst/>
          </a:prstGeom>
          <a:ln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>
            <a:off x="5070257" y="4282721"/>
            <a:ext cx="3132380" cy="115668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8" idx="0"/>
          </p:cNvCxnSpPr>
          <p:nvPr/>
        </p:nvCxnSpPr>
        <p:spPr>
          <a:xfrm>
            <a:off x="4328748" y="3273724"/>
            <a:ext cx="4440063" cy="625432"/>
          </a:xfrm>
          <a:prstGeom prst="straightConnector1">
            <a:avLst/>
          </a:prstGeom>
          <a:ln w="127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45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15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129" y="966804"/>
            <a:ext cx="5706518" cy="517064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en-US" sz="800" dirty="0"/>
              <a:t>00:01.1 PCI bridge: Intel Corporation Xeon E3-1200/2nd Generation Core Processor Family PCI Express Root Port (rev 09)</a:t>
            </a:r>
          </a:p>
          <a:p>
            <a:r>
              <a:rPr lang="de-DE" sz="800" dirty="0"/>
              <a:t>00:02.0 VGA compatible controller: Intel Corporation 2nd Generation Core Processor Family Integrated Graphics Controller (rev 09)</a:t>
            </a:r>
          </a:p>
          <a:p>
            <a:r>
              <a:rPr lang="en-US" sz="800" dirty="0"/>
              <a:t>00:19.0 Ethernet controller: Intel Corporation 82579LM Gigabit Network Connection (rev 04)</a:t>
            </a:r>
          </a:p>
          <a:p>
            <a:r>
              <a:rPr lang="en-US" sz="800" dirty="0"/>
              <a:t>00:1a.0 USB controller: Intel Corporation 6 Series/C200 Series Chipset Family USB Enhanced Host Controller #2 (rev 04)</a:t>
            </a:r>
          </a:p>
          <a:p>
            <a:r>
              <a:rPr lang="en-US" sz="800" dirty="0"/>
              <a:t>00:1c.0 PCI bridge: Intel Corporation 6 Series/C200 Series Chipset Family PCI Express Root Port 1 (rev b4)</a:t>
            </a:r>
          </a:p>
          <a:p>
            <a:r>
              <a:rPr lang="en-US" sz="800" dirty="0"/>
              <a:t>00:1d.0 USB controller: Intel Corporation 6 Series/C200 Series Chipset Family USB Enhanced Host Controller #1 (rev 04)</a:t>
            </a:r>
          </a:p>
          <a:p>
            <a:r>
              <a:rPr lang="en-US" sz="800" dirty="0"/>
              <a:t>00:1f.0 ISA bridge: Intel Corporation QM67 Express Chipset Family LPC Controller (rev 04)</a:t>
            </a:r>
          </a:p>
          <a:p>
            <a:r>
              <a:rPr lang="de-DE" sz="800" dirty="0"/>
              <a:t>00:1f.2 IDE interface: Intel Corporation 6 Series/C200 Series Chipset Family 4 port SATA IDE Controller (rev 04)</a:t>
            </a:r>
          </a:p>
          <a:p>
            <a:r>
              <a:rPr lang="en-US" sz="800" dirty="0"/>
              <a:t>00:1f.3 </a:t>
            </a:r>
            <a:r>
              <a:rPr lang="en-US" sz="800" dirty="0" err="1"/>
              <a:t>SMBus</a:t>
            </a:r>
            <a:r>
              <a:rPr lang="en-US" sz="800" dirty="0"/>
              <a:t>: Intel Corporation 6 Series/C200 Series Chipset Family </a:t>
            </a:r>
            <a:r>
              <a:rPr lang="en-US" sz="800" dirty="0" err="1"/>
              <a:t>SMBus</a:t>
            </a:r>
            <a:r>
              <a:rPr lang="en-US" sz="800" dirty="0"/>
              <a:t> Controller (rev 04)</a:t>
            </a:r>
          </a:p>
          <a:p>
            <a:r>
              <a:rPr lang="de-DE" sz="800" dirty="0"/>
              <a:t>00:1f.5 IDE interface: Intel Corporation 6 Series/C200 Series Chipset Family 2 port SATA IDE Controller (rev 04)</a:t>
            </a:r>
          </a:p>
          <a:p>
            <a:r>
              <a:rPr lang="en-US" sz="800" dirty="0"/>
              <a:t>01:00.0 PCI bridge: Integrated Device Technology, Inc. [IDT] Device 808f</a:t>
            </a:r>
          </a:p>
          <a:p>
            <a:r>
              <a:rPr lang="en-US" sz="800" dirty="0"/>
              <a:t>01:00.2 System peripheral: Integrated Device Technology, Inc. [IDT] Device 808f</a:t>
            </a:r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/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>
                <a:solidFill>
                  <a:srgbClr val="0070C0"/>
                </a:solidFill>
              </a:rPr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ba)</a:t>
            </a:r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de-DE" sz="1200" dirty="0">
                <a:solidFill>
                  <a:srgbClr val="007434"/>
                </a:solidFill>
              </a:rPr>
              <a:t>0a:00.0 Signal processing controller: Xilinx Corporation Device 0088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</a:t>
            </a:r>
            <a:r>
              <a:rPr lang="en-US" sz="800" dirty="0" smtClean="0"/>
              <a:t>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33082" y="966804"/>
            <a:ext cx="5706518" cy="5324535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lspci -t</a:t>
            </a:r>
          </a:p>
          <a:p>
            <a:r>
              <a:rPr lang="de-DE" sz="800" dirty="0"/>
              <a:t>-[0000:00]-+-00.0</a:t>
            </a:r>
          </a:p>
          <a:p>
            <a:r>
              <a:rPr lang="de-DE" sz="1000" dirty="0"/>
              <a:t>           +-01.0-[01-11]--+-00.0-[02-11]--+-08.0-[03-10</a:t>
            </a:r>
            <a:r>
              <a:rPr lang="de-DE" sz="800" dirty="0"/>
              <a:t>]----00.0-</a:t>
            </a:r>
            <a:r>
              <a:rPr lang="de-DE" sz="1400" dirty="0"/>
              <a:t>[</a:t>
            </a:r>
            <a:r>
              <a:rPr lang="de-DE" sz="1400" dirty="0">
                <a:solidFill>
                  <a:srgbClr val="0070C0"/>
                </a:solidFill>
              </a:rPr>
              <a:t>04</a:t>
            </a:r>
            <a:r>
              <a:rPr lang="de-DE" sz="1400" dirty="0"/>
              <a:t>-10]</a:t>
            </a:r>
            <a:r>
              <a:rPr lang="de-DE" sz="1000" dirty="0"/>
              <a:t>--+-00.0-[05-06]----00.0-[06]----04.0</a:t>
            </a:r>
          </a:p>
          <a:p>
            <a:r>
              <a:rPr lang="de-DE" dirty="0"/>
              <a:t>     </a:t>
            </a:r>
            <a:r>
              <a:rPr lang="de-DE" dirty="0" smtClean="0"/>
              <a:t>|               </a:t>
            </a:r>
            <a:r>
              <a:rPr lang="de-DE" dirty="0"/>
              <a:t>|               |                          </a:t>
            </a:r>
            <a:r>
              <a:rPr lang="de-DE" dirty="0" smtClean="0"/>
              <a:t> </a:t>
            </a:r>
            <a:r>
              <a:rPr lang="de-DE" dirty="0"/>
              <a:t>+-01.0-[07]----00.0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</a:t>
            </a:r>
            <a:r>
              <a:rPr lang="de-DE" dirty="0" smtClean="0"/>
              <a:t> </a:t>
            </a:r>
            <a:r>
              <a:rPr lang="de-DE" dirty="0"/>
              <a:t>+-02.0-[08]--</a:t>
            </a:r>
          </a:p>
          <a:p>
            <a:r>
              <a:rPr lang="de-DE" dirty="0"/>
              <a:t>     </a:t>
            </a:r>
            <a:r>
              <a:rPr lang="de-DE" dirty="0" smtClean="0"/>
              <a:t>|               </a:t>
            </a:r>
            <a:r>
              <a:rPr lang="de-DE" dirty="0"/>
              <a:t>|               |                          </a:t>
            </a:r>
            <a:r>
              <a:rPr lang="de-DE" dirty="0" smtClean="0"/>
              <a:t> </a:t>
            </a:r>
            <a:r>
              <a:rPr lang="de-DE" dirty="0"/>
              <a:t>+-08.0-[09]--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</a:t>
            </a:r>
            <a:r>
              <a:rPr lang="de-DE" dirty="0" smtClean="0"/>
              <a:t> </a:t>
            </a:r>
            <a:r>
              <a:rPr lang="de-DE" dirty="0"/>
              <a:t>+-</a:t>
            </a:r>
            <a:r>
              <a:rPr lang="de-DE" dirty="0">
                <a:solidFill>
                  <a:srgbClr val="0070C0"/>
                </a:solidFill>
              </a:rPr>
              <a:t>09</a:t>
            </a:r>
            <a:r>
              <a:rPr lang="de-DE" dirty="0"/>
              <a:t>.0-[</a:t>
            </a:r>
            <a:r>
              <a:rPr lang="de-DE" dirty="0">
                <a:solidFill>
                  <a:srgbClr val="007434"/>
                </a:solidFill>
              </a:rPr>
              <a:t>0a]----00.0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</a:t>
            </a:r>
            <a:r>
              <a:rPr lang="de-DE" dirty="0"/>
              <a:t>+-0a.0-[0b]--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</a:t>
            </a:r>
            <a:r>
              <a:rPr lang="de-DE" dirty="0"/>
              <a:t>+-0b.0-[0c]--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</a:t>
            </a:r>
            <a:r>
              <a:rPr lang="de-DE" dirty="0"/>
              <a:t>+-10.0-[0d]----00.0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</a:t>
            </a:r>
            <a:r>
              <a:rPr lang="de-DE" dirty="0"/>
              <a:t>+-11.0-[0e]--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</a:t>
            </a:r>
            <a:r>
              <a:rPr lang="de-DE" dirty="0"/>
              <a:t>+-12.0-[0f]--</a:t>
            </a:r>
          </a:p>
          <a:p>
            <a:r>
              <a:rPr lang="de-DE" dirty="0"/>
              <a:t>    </a:t>
            </a:r>
            <a:r>
              <a:rPr lang="de-DE" dirty="0" smtClean="0"/>
              <a:t> </a:t>
            </a:r>
            <a:r>
              <a:rPr lang="de-DE" dirty="0"/>
              <a:t>|               |               |                           </a:t>
            </a:r>
            <a:r>
              <a:rPr lang="de-DE" dirty="0" smtClean="0"/>
              <a:t>  </a:t>
            </a:r>
            <a:r>
              <a:rPr lang="de-DE" dirty="0"/>
              <a:t>\-13.0-[10]--</a:t>
            </a:r>
          </a:p>
          <a:p>
            <a:r>
              <a:rPr lang="de-DE" sz="800" dirty="0"/>
              <a:t>  </a:t>
            </a:r>
            <a:r>
              <a:rPr lang="de-DE" sz="800" dirty="0" smtClean="0"/>
              <a:t>          </a:t>
            </a:r>
            <a:r>
              <a:rPr lang="de-DE" sz="800" dirty="0"/>
              <a:t>|          </a:t>
            </a:r>
            <a:r>
              <a:rPr lang="de-DE" sz="800" dirty="0" smtClean="0"/>
              <a:t>                             </a:t>
            </a:r>
            <a:r>
              <a:rPr lang="de-DE" sz="800" dirty="0"/>
              <a:t>|               \-0c.0-[11]--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</a:t>
            </a:r>
            <a:r>
              <a:rPr lang="de-DE" sz="800" dirty="0"/>
              <a:t>|         </a:t>
            </a:r>
            <a:r>
              <a:rPr lang="de-DE" sz="800" dirty="0" smtClean="0"/>
              <a:t>                               </a:t>
            </a:r>
            <a:r>
              <a:rPr lang="de-DE" sz="800" dirty="0"/>
              <a:t>\-00.2</a:t>
            </a:r>
          </a:p>
          <a:p>
            <a:r>
              <a:rPr lang="de-DE" sz="800" dirty="0" smtClean="0"/>
              <a:t>            </a:t>
            </a:r>
            <a:r>
              <a:rPr lang="de-DE" sz="800" dirty="0"/>
              <a:t>+-01.1-[12]--+-00.0</a:t>
            </a:r>
          </a:p>
          <a:p>
            <a:r>
              <a:rPr lang="de-DE" sz="800" dirty="0" smtClean="0"/>
              <a:t>           </a:t>
            </a:r>
            <a:r>
              <a:rPr lang="de-DE" sz="800" dirty="0"/>
              <a:t>|           </a:t>
            </a:r>
            <a:r>
              <a:rPr lang="de-DE" sz="800" dirty="0" smtClean="0"/>
              <a:t>                  </a:t>
            </a:r>
            <a:r>
              <a:rPr lang="de-DE" sz="800" dirty="0"/>
              <a:t>\-00.1</a:t>
            </a:r>
          </a:p>
          <a:p>
            <a:r>
              <a:rPr lang="de-DE" sz="800" dirty="0"/>
              <a:t>           +-02.0</a:t>
            </a:r>
          </a:p>
          <a:p>
            <a:r>
              <a:rPr lang="de-DE" sz="800" dirty="0"/>
              <a:t>           +-19.0</a:t>
            </a:r>
          </a:p>
          <a:p>
            <a:r>
              <a:rPr lang="de-DE" sz="800" dirty="0"/>
              <a:t>           +-1a.0</a:t>
            </a:r>
          </a:p>
          <a:p>
            <a:r>
              <a:rPr lang="de-DE" sz="800" dirty="0"/>
              <a:t>           +-1c.0-[13]--</a:t>
            </a:r>
          </a:p>
          <a:p>
            <a:r>
              <a:rPr lang="de-DE" sz="800" dirty="0"/>
              <a:t>           +-1d.0</a:t>
            </a:r>
          </a:p>
          <a:p>
            <a:r>
              <a:rPr lang="de-DE" sz="800" dirty="0"/>
              <a:t>           +-1f.0</a:t>
            </a:r>
          </a:p>
          <a:p>
            <a:r>
              <a:rPr lang="de-DE" sz="800" dirty="0"/>
              <a:t>           +-1f.2</a:t>
            </a:r>
          </a:p>
          <a:p>
            <a:r>
              <a:rPr lang="de-DE" sz="800" dirty="0"/>
              <a:t>           +-</a:t>
            </a:r>
            <a:r>
              <a:rPr lang="de-DE" sz="800" dirty="0" smtClean="0"/>
              <a:t>1f.3</a:t>
            </a:r>
          </a:p>
          <a:p>
            <a:endParaRPr lang="de-DE" sz="800" dirty="0" smtClean="0"/>
          </a:p>
          <a:p>
            <a:endParaRPr lang="de-DE" sz="800" dirty="0"/>
          </a:p>
          <a:p>
            <a:endParaRPr lang="de-DE" sz="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592235" y="1685365"/>
            <a:ext cx="0" cy="896470"/>
          </a:xfrm>
          <a:prstGeom prst="line">
            <a:avLst/>
          </a:prstGeom>
          <a:ln w="127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592235" y="2581835"/>
            <a:ext cx="38996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410635" y="1685365"/>
            <a:ext cx="5181600" cy="2563906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733365" y="2707341"/>
            <a:ext cx="6418729" cy="2994212"/>
          </a:xfrm>
          <a:prstGeom prst="straightConnector1">
            <a:avLst/>
          </a:prstGeom>
          <a:ln w="12700">
            <a:solidFill>
              <a:srgbClr val="00743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80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16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0" y="924733"/>
            <a:ext cx="5706517" cy="52937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en-US" sz="800" dirty="0"/>
              <a:t>00:01.1 PCI bridge: Intel Corporation Xeon E3-1200/2nd Generation Core Processor Family PCI Express Root Port (rev 09)</a:t>
            </a:r>
          </a:p>
          <a:p>
            <a:r>
              <a:rPr lang="de-DE" sz="800" dirty="0"/>
              <a:t>00:02.0 VGA compatible controller: Intel Corporation 2nd Generation Core Processor Family Integrated Graphics Controller (rev 09)</a:t>
            </a:r>
          </a:p>
          <a:p>
            <a:r>
              <a:rPr lang="en-US" sz="800" dirty="0"/>
              <a:t>00:19.0 Ethernet controller: Intel Corporation 82579LM Gigabit Network Connection (rev 04)</a:t>
            </a:r>
          </a:p>
          <a:p>
            <a:r>
              <a:rPr lang="en-US" sz="800" dirty="0"/>
              <a:t>00:1a.0 USB controller: Intel Corporation 6 Series/C200 Series Chipset Family USB Enhanced Host Controller #2 (rev 04)</a:t>
            </a:r>
          </a:p>
          <a:p>
            <a:r>
              <a:rPr lang="en-US" sz="800" dirty="0"/>
              <a:t>00:1c.0 PCI bridge: Intel Corporation 6 Series/C200 Series Chipset Family PCI Express Root Port 1 (rev b4)</a:t>
            </a:r>
          </a:p>
          <a:p>
            <a:r>
              <a:rPr lang="en-US" sz="800" dirty="0"/>
              <a:t>00:1d.0 USB controller: Intel Corporation 6 Series/C200 Series Chipset Family USB Enhanced Host Controller #1 (rev 04)</a:t>
            </a:r>
          </a:p>
          <a:p>
            <a:r>
              <a:rPr lang="en-US" sz="800" dirty="0"/>
              <a:t>00:1f.0 ISA bridge: Intel Corporation QM67 Express Chipset Family LPC Controller (rev 04)</a:t>
            </a:r>
          </a:p>
          <a:p>
            <a:r>
              <a:rPr lang="de-DE" sz="800" dirty="0"/>
              <a:t>00:1f.2 IDE interface: Intel Corporation 6 Series/C200 Series Chipset Family 4 port SATA IDE Controller (rev 04)</a:t>
            </a:r>
          </a:p>
          <a:p>
            <a:r>
              <a:rPr lang="en-US" sz="800" dirty="0"/>
              <a:t>00:1f.3 </a:t>
            </a:r>
            <a:r>
              <a:rPr lang="en-US" sz="800" dirty="0" err="1"/>
              <a:t>SMBus</a:t>
            </a:r>
            <a:r>
              <a:rPr lang="en-US" sz="800" dirty="0"/>
              <a:t>: Intel Corporation 6 Series/C200 Series Chipset Family </a:t>
            </a:r>
            <a:r>
              <a:rPr lang="en-US" sz="800" dirty="0" err="1"/>
              <a:t>SMBus</a:t>
            </a:r>
            <a:r>
              <a:rPr lang="en-US" sz="800" dirty="0"/>
              <a:t> Controller (rev 04)</a:t>
            </a:r>
          </a:p>
          <a:p>
            <a:r>
              <a:rPr lang="de-DE" sz="800" dirty="0"/>
              <a:t>00:1f.5 IDE interface: Intel Corporation 6 Series/C200 Series Chipset Family 2 port SATA IDE Controller (rev 04)</a:t>
            </a:r>
          </a:p>
          <a:p>
            <a:r>
              <a:rPr lang="en-US" sz="800" dirty="0"/>
              <a:t>01:00.0 PCI bridge: Integrated Device Technology, Inc. [IDT] Device 808f</a:t>
            </a:r>
          </a:p>
          <a:p>
            <a:r>
              <a:rPr lang="en-US" sz="800" dirty="0"/>
              <a:t>01:00.2 System peripheral: Integrated Device Technology, Inc. [IDT] Device 808f</a:t>
            </a:r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/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>
                <a:solidFill>
                  <a:srgbClr val="0070C0"/>
                </a:solidFill>
              </a:rPr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ba)</a:t>
            </a:r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de-DE" sz="1200" dirty="0">
                <a:solidFill>
                  <a:srgbClr val="007434"/>
                </a:solidFill>
              </a:rPr>
              <a:t>0a:00.0 Signal processing controller: Xilinx Corporation Device 0088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68237" y="924733"/>
            <a:ext cx="6254653" cy="5293757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lspci -vvv -s 0a:00.0</a:t>
            </a:r>
          </a:p>
          <a:p>
            <a:r>
              <a:rPr lang="de-DE" sz="900" dirty="0"/>
              <a:t>0a:00.0 Signal processing controller: Xilinx Corporation Device 0088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Subsystem</a:t>
            </a:r>
            <a:r>
              <a:rPr lang="de-DE" sz="900" dirty="0"/>
              <a:t>: Device 3300:0088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Physical </a:t>
            </a:r>
            <a:r>
              <a:rPr lang="de-DE" sz="900" dirty="0"/>
              <a:t>Slot: 6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Control</a:t>
            </a:r>
            <a:r>
              <a:rPr lang="en-US" sz="1200" dirty="0"/>
              <a:t>: </a:t>
            </a:r>
            <a:r>
              <a:rPr lang="en-US" sz="1200" b="1" dirty="0"/>
              <a:t>I/O+ Mem+ </a:t>
            </a:r>
            <a:r>
              <a:rPr lang="en-US" sz="900" dirty="0" err="1"/>
              <a:t>BusMaster</a:t>
            </a:r>
            <a:r>
              <a:rPr lang="en-US" sz="900" dirty="0"/>
              <a:t>+ </a:t>
            </a:r>
            <a:r>
              <a:rPr lang="en-US" sz="900" dirty="0" err="1"/>
              <a:t>SpecCycle</a:t>
            </a:r>
            <a:r>
              <a:rPr lang="en-US" sz="900" dirty="0"/>
              <a:t>- </a:t>
            </a:r>
            <a:r>
              <a:rPr lang="en-US" sz="900" dirty="0" err="1"/>
              <a:t>MemWINV</a:t>
            </a:r>
            <a:r>
              <a:rPr lang="en-US" sz="900" dirty="0"/>
              <a:t>- </a:t>
            </a:r>
            <a:r>
              <a:rPr lang="en-US" sz="900" dirty="0" err="1"/>
              <a:t>VGASnoop</a:t>
            </a:r>
            <a:r>
              <a:rPr lang="en-US" sz="900" dirty="0"/>
              <a:t>- </a:t>
            </a:r>
            <a:r>
              <a:rPr lang="en-US" sz="900" dirty="0" err="1"/>
              <a:t>ParErr</a:t>
            </a:r>
            <a:r>
              <a:rPr lang="en-US" sz="900" dirty="0"/>
              <a:t>- Stepping- SERR- FastB2B- </a:t>
            </a:r>
            <a:r>
              <a:rPr lang="en-US" sz="900" dirty="0" err="1"/>
              <a:t>DisINTx</a:t>
            </a:r>
            <a:r>
              <a:rPr lang="en-US" sz="900" dirty="0"/>
              <a:t>+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Status</a:t>
            </a:r>
            <a:r>
              <a:rPr lang="de-DE" sz="900" dirty="0"/>
              <a:t>: Cap+ 66MHz- UDF- FastB2B- ParErr- DEVSEL=fast &gt;TAbort- &lt;TAbort- &lt;MAbort- &gt;SERR- &lt;PERR- INTx-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Latency</a:t>
            </a:r>
            <a:r>
              <a:rPr lang="en-US" sz="900" dirty="0"/>
              <a:t>: 0, Cache Line Size: 64 bytes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Interrupt</a:t>
            </a:r>
            <a:r>
              <a:rPr lang="en-US" sz="900" dirty="0"/>
              <a:t>: pin A routed to IRQ 79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</a:t>
            </a:r>
            <a:r>
              <a:rPr lang="en-US" sz="1200" b="1" dirty="0" smtClean="0"/>
              <a:t>Region </a:t>
            </a:r>
            <a:r>
              <a:rPr lang="en-US" sz="1200" b="1" dirty="0"/>
              <a:t>0: Memory at c4000000 (32-bit, non-</a:t>
            </a:r>
            <a:r>
              <a:rPr lang="en-US" sz="1200" b="1" dirty="0" err="1"/>
              <a:t>prefetchable</a:t>
            </a:r>
            <a:r>
              <a:rPr lang="en-US" sz="1200" b="1" dirty="0"/>
              <a:t>) [size=64M]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Region </a:t>
            </a:r>
            <a:r>
              <a:rPr lang="en-US" sz="1200" b="1" dirty="0"/>
              <a:t>1: Memory at c0000000 (32-bit, non-</a:t>
            </a:r>
            <a:r>
              <a:rPr lang="en-US" sz="1200" b="1" dirty="0" err="1"/>
              <a:t>prefetchable</a:t>
            </a:r>
            <a:r>
              <a:rPr lang="en-US" sz="1200" b="1" dirty="0"/>
              <a:t>) [size=64M]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Region </a:t>
            </a:r>
            <a:r>
              <a:rPr lang="en-US" sz="1200" b="1" dirty="0"/>
              <a:t>2: Memory at c8000000 (32-bit, non-</a:t>
            </a:r>
            <a:r>
              <a:rPr lang="en-US" sz="1200" b="1" dirty="0" err="1"/>
              <a:t>prefetchable</a:t>
            </a:r>
            <a:r>
              <a:rPr lang="en-US" sz="1200" b="1" dirty="0"/>
              <a:t>) [size=16M]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Expansion </a:t>
            </a:r>
            <a:r>
              <a:rPr lang="en-US" sz="900" dirty="0"/>
              <a:t>ROM at &lt;ignored&gt; [disabled]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Capabilities</a:t>
            </a:r>
            <a:r>
              <a:rPr lang="de-DE" sz="900" dirty="0"/>
              <a:t>: [40] Power Management version 3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    Flags</a:t>
            </a:r>
            <a:r>
              <a:rPr lang="de-DE" sz="900" dirty="0"/>
              <a:t>: PMEClk- DSI- D1- D2- AuxCurrent=0mA PME(D0-,D1-,D2-,D3hot-,D3cold-)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    Status</a:t>
            </a:r>
            <a:r>
              <a:rPr lang="de-DE" sz="900" dirty="0"/>
              <a:t>: D0 NoSoftRst- PME-Enable- DSel=0 DScale=0 PME-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Capabilities</a:t>
            </a:r>
            <a:r>
              <a:rPr lang="de-DE" sz="900" dirty="0"/>
              <a:t>: [48] MSI: Enable+ Count=1/1 Maskable- 64bit+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    Address</a:t>
            </a:r>
            <a:r>
              <a:rPr lang="de-DE" sz="900" dirty="0"/>
              <a:t>: 00000000fee005d8  Data: 0000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Capabilities</a:t>
            </a:r>
            <a:r>
              <a:rPr lang="de-DE" sz="900" dirty="0"/>
              <a:t>: [60] Express (v1) Endpoint, MSI 00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    </a:t>
            </a:r>
            <a:r>
              <a:rPr lang="en-US" sz="900" dirty="0" err="1" smtClean="0"/>
              <a:t>DevCap</a:t>
            </a:r>
            <a:r>
              <a:rPr lang="en-US" sz="900" dirty="0"/>
              <a:t>:	</a:t>
            </a:r>
            <a:r>
              <a:rPr lang="en-US" sz="900" dirty="0" err="1"/>
              <a:t>MaxPayload</a:t>
            </a:r>
            <a:r>
              <a:rPr lang="en-US" sz="900" dirty="0"/>
              <a:t> 512 bytes, </a:t>
            </a:r>
            <a:r>
              <a:rPr lang="en-US" sz="900" dirty="0" err="1"/>
              <a:t>PhantFunc</a:t>
            </a:r>
            <a:r>
              <a:rPr lang="en-US" sz="900" dirty="0"/>
              <a:t> 1, Latency L0s unlimited, L1 unlimited</a:t>
            </a:r>
          </a:p>
          <a:p>
            <a:r>
              <a:rPr lang="sv-SE" sz="900" dirty="0"/>
              <a:t>	</a:t>
            </a:r>
            <a:r>
              <a:rPr lang="sv-SE" sz="900" dirty="0" smtClean="0"/>
              <a:t>ExtTag</a:t>
            </a:r>
            <a:r>
              <a:rPr lang="sv-SE" sz="900" dirty="0"/>
              <a:t>+ AttnBtn- AttnInd- PwrInd- RBE+ FLReset-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     </a:t>
            </a:r>
            <a:r>
              <a:rPr lang="en-US" sz="900" dirty="0" err="1" smtClean="0"/>
              <a:t>DevCtl</a:t>
            </a:r>
            <a:r>
              <a:rPr lang="en-US" sz="900" dirty="0"/>
              <a:t>:	Report errors: Correctable- Non-Fatal- Fatal- Unsupported-</a:t>
            </a:r>
          </a:p>
          <a:p>
            <a:r>
              <a:rPr lang="de-DE" sz="900" dirty="0"/>
              <a:t>	</a:t>
            </a:r>
            <a:r>
              <a:rPr lang="de-DE" sz="900" dirty="0" smtClean="0"/>
              <a:t>RlxdOrd</a:t>
            </a:r>
            <a:r>
              <a:rPr lang="de-DE" sz="900" dirty="0"/>
              <a:t>+ ExtTag- PhantFunc- AuxPwr- NoSnoop+</a:t>
            </a:r>
          </a:p>
          <a:p>
            <a:r>
              <a:rPr lang="de-DE" sz="900" dirty="0"/>
              <a:t>	</a:t>
            </a:r>
            <a:r>
              <a:rPr lang="de-DE" sz="900" dirty="0" smtClean="0"/>
              <a:t>MaxPayload </a:t>
            </a:r>
            <a:r>
              <a:rPr lang="de-DE" sz="900" dirty="0"/>
              <a:t>128 bytes, MaxReadReq 512 bytes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      DevSta</a:t>
            </a:r>
            <a:r>
              <a:rPr lang="de-DE" sz="900" dirty="0"/>
              <a:t>:	CorrErr- UncorrErr- FatalErr- UnsuppReq- AuxPwr- TransPend-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      </a:t>
            </a:r>
            <a:r>
              <a:rPr lang="en-US" sz="900" dirty="0" err="1" smtClean="0"/>
              <a:t>LnkCap</a:t>
            </a:r>
            <a:r>
              <a:rPr lang="en-US" sz="900" dirty="0"/>
              <a:t>:	Port #0, Speed 2.5GT/s, Width x4, ASPM L0s, Latency L0 unlimited, L1 unlimited</a:t>
            </a:r>
          </a:p>
          <a:p>
            <a:r>
              <a:rPr lang="de-DE" sz="900" dirty="0"/>
              <a:t>	</a:t>
            </a:r>
            <a:r>
              <a:rPr lang="de-DE" sz="900" dirty="0" smtClean="0"/>
              <a:t>ClockPM- </a:t>
            </a:r>
            <a:r>
              <a:rPr lang="de-DE" sz="900" dirty="0"/>
              <a:t>Surprise- LLActRep- BwNot-</a:t>
            </a:r>
          </a:p>
          <a:p>
            <a:r>
              <a:rPr lang="en-US" sz="900" dirty="0"/>
              <a:t> </a:t>
            </a:r>
            <a:r>
              <a:rPr lang="en-US" sz="900" dirty="0" smtClean="0"/>
              <a:t>           </a:t>
            </a:r>
            <a:r>
              <a:rPr lang="en-US" sz="900" dirty="0" err="1" smtClean="0"/>
              <a:t>LnkCtl</a:t>
            </a:r>
            <a:r>
              <a:rPr lang="en-US" sz="900" dirty="0"/>
              <a:t>:	ASPM Disabled; RCB 64 bytes Disabled- Retrain- </a:t>
            </a:r>
            <a:r>
              <a:rPr lang="en-US" sz="900" dirty="0" err="1"/>
              <a:t>CommClk</a:t>
            </a:r>
            <a:r>
              <a:rPr lang="en-US" sz="900" dirty="0"/>
              <a:t>-</a:t>
            </a:r>
          </a:p>
          <a:p>
            <a:r>
              <a:rPr lang="de-DE" sz="900" dirty="0"/>
              <a:t>	</a:t>
            </a:r>
            <a:r>
              <a:rPr lang="de-DE" sz="900" dirty="0" smtClean="0"/>
              <a:t>ExtSynch- </a:t>
            </a:r>
            <a:r>
              <a:rPr lang="de-DE" sz="900" dirty="0"/>
              <a:t>ClockPM- AutWidDis- BWInt- </a:t>
            </a:r>
            <a:r>
              <a:rPr lang="de-DE" sz="900" dirty="0" smtClean="0"/>
              <a:t>AutBWInt-</a:t>
            </a:r>
          </a:p>
          <a:p>
            <a:r>
              <a:rPr lang="de-DE" sz="900" b="1" dirty="0"/>
              <a:t> </a:t>
            </a:r>
            <a:r>
              <a:rPr lang="de-DE" sz="900" b="1" dirty="0" smtClean="0"/>
              <a:t>          </a:t>
            </a:r>
            <a:r>
              <a:rPr lang="de-DE" sz="1200" b="1" dirty="0" smtClean="0"/>
              <a:t>LnkSta</a:t>
            </a:r>
            <a:r>
              <a:rPr lang="de-DE" sz="1200" b="1" dirty="0"/>
              <a:t>:	Speed 2.5GT/s, Width x4, TrErr- Train- SlotClk+ DLActive- BWMgmt- ABWMgmt-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 Capabilities</a:t>
            </a:r>
            <a:r>
              <a:rPr lang="de-DE" sz="900" dirty="0"/>
              <a:t>: [100 v1] Device Serial Number 00-00-00-00-00-00-00-00</a:t>
            </a:r>
          </a:p>
          <a:p>
            <a:r>
              <a:rPr lang="de-DE" sz="900" dirty="0"/>
              <a:t> </a:t>
            </a:r>
            <a:r>
              <a:rPr lang="de-DE" sz="900" dirty="0" smtClean="0"/>
              <a:t>    </a:t>
            </a:r>
            <a:r>
              <a:rPr lang="de-DE" sz="1200" b="1" dirty="0" smtClean="0"/>
              <a:t>Kernel </a:t>
            </a:r>
            <a:r>
              <a:rPr lang="de-DE" sz="1200" b="1" dirty="0"/>
              <a:t>driver in use: pciedev</a:t>
            </a:r>
          </a:p>
          <a:p>
            <a:r>
              <a:rPr lang="de-DE" sz="1200" b="1" dirty="0"/>
              <a:t> </a:t>
            </a:r>
            <a:r>
              <a:rPr lang="de-DE" sz="1200" b="1" dirty="0" smtClean="0"/>
              <a:t>   </a:t>
            </a:r>
            <a:r>
              <a:rPr lang="de-DE" sz="1200" b="1" dirty="0" smtClean="0">
                <a:solidFill>
                  <a:srgbClr val="007434"/>
                </a:solidFill>
              </a:rPr>
              <a:t>Kernel </a:t>
            </a:r>
            <a:r>
              <a:rPr lang="de-DE" sz="1200" b="1" dirty="0">
                <a:solidFill>
                  <a:srgbClr val="007434"/>
                </a:solidFill>
              </a:rPr>
              <a:t>modules: </a:t>
            </a:r>
            <a:r>
              <a:rPr lang="de-DE" sz="1200" b="1" dirty="0" smtClean="0">
                <a:solidFill>
                  <a:srgbClr val="007434"/>
                </a:solidFill>
              </a:rPr>
              <a:t>pciedev</a:t>
            </a:r>
          </a:p>
          <a:p>
            <a:endParaRPr lang="de-DE" sz="1200" b="1" dirty="0"/>
          </a:p>
          <a:p>
            <a:endParaRPr lang="de-DE" sz="1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592235" y="2581835"/>
            <a:ext cx="38996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07963" y="1147484"/>
            <a:ext cx="6423143" cy="4493661"/>
          </a:xfrm>
          <a:prstGeom prst="straightConnector1">
            <a:avLst/>
          </a:prstGeom>
          <a:ln w="12700">
            <a:solidFill>
              <a:srgbClr val="00743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03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17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0" y="924733"/>
            <a:ext cx="5706517" cy="52937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en-US" sz="800" dirty="0"/>
              <a:t>00:01.1 PCI bridge: Intel Corporation Xeon E3-1200/2nd Generation Core Processor Family PCI Express Root Port (rev 09)</a:t>
            </a:r>
          </a:p>
          <a:p>
            <a:r>
              <a:rPr lang="de-DE" sz="800" dirty="0"/>
              <a:t>00:02.0 VGA compatible controller: Intel Corporation 2nd Generation Core Processor Family Integrated Graphics Controller (rev 09)</a:t>
            </a:r>
          </a:p>
          <a:p>
            <a:r>
              <a:rPr lang="en-US" sz="800" dirty="0"/>
              <a:t>00:19.0 Ethernet controller: Intel Corporation 82579LM Gigabit Network Connection (rev 04)</a:t>
            </a:r>
          </a:p>
          <a:p>
            <a:r>
              <a:rPr lang="en-US" sz="800" dirty="0"/>
              <a:t>00:1a.0 USB controller: Intel Corporation 6 Series/C200 Series Chipset Family USB Enhanced Host Controller #2 (rev 04)</a:t>
            </a:r>
          </a:p>
          <a:p>
            <a:r>
              <a:rPr lang="en-US" sz="800" dirty="0"/>
              <a:t>00:1c.0 PCI bridge: Intel Corporation 6 Series/C200 Series Chipset Family PCI Express Root Port 1 (rev b4)</a:t>
            </a:r>
          </a:p>
          <a:p>
            <a:r>
              <a:rPr lang="en-US" sz="800" dirty="0"/>
              <a:t>00:1d.0 USB controller: Intel Corporation 6 Series/C200 Series Chipset Family USB Enhanced Host Controller #1 (rev 04)</a:t>
            </a:r>
          </a:p>
          <a:p>
            <a:r>
              <a:rPr lang="en-US" sz="800" dirty="0"/>
              <a:t>00:1f.0 ISA bridge: Intel Corporation QM67 Express Chipset Family LPC Controller (rev 04)</a:t>
            </a:r>
          </a:p>
          <a:p>
            <a:r>
              <a:rPr lang="de-DE" sz="800" dirty="0"/>
              <a:t>00:1f.2 IDE interface: Intel Corporation 6 Series/C200 Series Chipset Family 4 port SATA IDE Controller (rev 04)</a:t>
            </a:r>
          </a:p>
          <a:p>
            <a:r>
              <a:rPr lang="en-US" sz="800" dirty="0"/>
              <a:t>00:1f.3 </a:t>
            </a:r>
            <a:r>
              <a:rPr lang="en-US" sz="800" dirty="0" err="1"/>
              <a:t>SMBus</a:t>
            </a:r>
            <a:r>
              <a:rPr lang="en-US" sz="800" dirty="0"/>
              <a:t>: Intel Corporation 6 Series/C200 Series Chipset Family </a:t>
            </a:r>
            <a:r>
              <a:rPr lang="en-US" sz="800" dirty="0" err="1"/>
              <a:t>SMBus</a:t>
            </a:r>
            <a:r>
              <a:rPr lang="en-US" sz="800" dirty="0"/>
              <a:t> Controller (rev 04)</a:t>
            </a:r>
          </a:p>
          <a:p>
            <a:r>
              <a:rPr lang="de-DE" sz="800" dirty="0"/>
              <a:t>00:1f.5 IDE interface: Intel Corporation 6 Series/C200 Series Chipset Family 2 port SATA IDE Controller (rev 04)</a:t>
            </a:r>
          </a:p>
          <a:p>
            <a:r>
              <a:rPr lang="en-US" sz="800" dirty="0"/>
              <a:t>01:00.0 PCI bridge: Integrated Device Technology, Inc. [IDT] Device 808f</a:t>
            </a:r>
          </a:p>
          <a:p>
            <a:r>
              <a:rPr lang="en-US" sz="800" dirty="0"/>
              <a:t>01:00.2 System peripheral: Integrated Device Technology, Inc. [IDT] Device 808f</a:t>
            </a:r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/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>
                <a:solidFill>
                  <a:srgbClr val="0070C0"/>
                </a:solidFill>
              </a:rPr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ba)</a:t>
            </a:r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de-DE" sz="1200" dirty="0">
                <a:solidFill>
                  <a:srgbClr val="007434"/>
                </a:solidFill>
              </a:rPr>
              <a:t>0a:00.0 Signal processing controller: Xilinx Corporation Device 0088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68237" y="924733"/>
            <a:ext cx="6254653" cy="5293757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lspci -vv -s 04:09.0</a:t>
            </a:r>
          </a:p>
          <a:p>
            <a:r>
              <a:rPr lang="en-US" sz="800" dirty="0"/>
              <a:t>04:09.0 PCI bridge: PLX Technology, Inc. Device 8748 (rev </a:t>
            </a:r>
            <a:r>
              <a:rPr lang="en-US" sz="800" dirty="0" err="1"/>
              <a:t>ba</a:t>
            </a:r>
            <a:r>
              <a:rPr lang="en-US" sz="800" dirty="0"/>
              <a:t>) (</a:t>
            </a:r>
            <a:r>
              <a:rPr lang="en-US" sz="800" dirty="0" err="1"/>
              <a:t>prog</a:t>
            </a:r>
            <a:r>
              <a:rPr lang="en-US" sz="800" dirty="0"/>
              <a:t>-if 00 [Normal decode])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Control</a:t>
            </a:r>
            <a:r>
              <a:rPr lang="en-US" sz="800" dirty="0"/>
              <a:t>: </a:t>
            </a:r>
            <a:r>
              <a:rPr lang="en-US" sz="1200" b="1" dirty="0"/>
              <a:t>I/O+ Mem+ </a:t>
            </a:r>
            <a:r>
              <a:rPr lang="en-US" sz="800" dirty="0" err="1"/>
              <a:t>BusMaster</a:t>
            </a:r>
            <a:r>
              <a:rPr lang="en-US" sz="800" dirty="0"/>
              <a:t>+ </a:t>
            </a:r>
            <a:r>
              <a:rPr lang="en-US" sz="800" dirty="0" err="1"/>
              <a:t>SpecCycle</a:t>
            </a:r>
            <a:r>
              <a:rPr lang="en-US" sz="800" dirty="0"/>
              <a:t>- </a:t>
            </a:r>
            <a:r>
              <a:rPr lang="en-US" sz="800" dirty="0" err="1"/>
              <a:t>MemWINV</a:t>
            </a:r>
            <a:r>
              <a:rPr lang="en-US" sz="800" dirty="0"/>
              <a:t>- </a:t>
            </a:r>
            <a:r>
              <a:rPr lang="en-US" sz="800" dirty="0" err="1"/>
              <a:t>VGASnoop</a:t>
            </a:r>
            <a:r>
              <a:rPr lang="en-US" sz="800" dirty="0"/>
              <a:t>- </a:t>
            </a:r>
            <a:r>
              <a:rPr lang="en-US" sz="800" dirty="0" err="1"/>
              <a:t>ParErr</a:t>
            </a:r>
            <a:r>
              <a:rPr lang="en-US" sz="800" dirty="0"/>
              <a:t>- Stepping- SERR- FastB2B- </a:t>
            </a:r>
            <a:r>
              <a:rPr lang="en-US" sz="800" dirty="0" err="1"/>
              <a:t>DisINTx</a:t>
            </a:r>
            <a:r>
              <a:rPr lang="en-US" sz="800" dirty="0"/>
              <a:t>+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Status</a:t>
            </a:r>
            <a:r>
              <a:rPr lang="de-DE" sz="800" dirty="0"/>
              <a:t>: Cap+ 66MHz- UDF- FastB2B- ParErr- DEVSEL=fast &gt;TAbort- &lt;TAbort- &lt;MAbort- &gt;SERR- &lt;PERR- INTx-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Latency</a:t>
            </a:r>
            <a:r>
              <a:rPr lang="en-US" sz="800" dirty="0"/>
              <a:t>: 0, Cache Line Size: 64 bytes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Bus</a:t>
            </a:r>
            <a:r>
              <a:rPr lang="en-US" sz="800" dirty="0"/>
              <a:t>: primary=04, secondary=0a, subordinate=0a, sec-latency=0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</a:t>
            </a:r>
            <a:r>
              <a:rPr lang="de-DE" sz="1200" b="1" dirty="0" smtClean="0"/>
              <a:t>Memory </a:t>
            </a:r>
            <a:r>
              <a:rPr lang="de-DE" sz="1200" b="1" dirty="0"/>
              <a:t>behind bridge: c0000000-c8ffffff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Secondary </a:t>
            </a:r>
            <a:r>
              <a:rPr lang="de-DE" sz="800" dirty="0"/>
              <a:t>status: 66MHz- FastB2B- ParErr- DEVSEL=fast &gt;TAbort- &lt;TAbort- &lt;MAbort- &lt;SERR- &lt;PERR-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BridgeCtl</a:t>
            </a:r>
            <a:r>
              <a:rPr lang="de-DE" sz="800" dirty="0"/>
              <a:t>: Parity- SERR- NoISA- VGA- MAbort- &gt;Reset- FastB2B-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PriDiscTmr- </a:t>
            </a:r>
            <a:r>
              <a:rPr lang="de-DE" sz="800" dirty="0"/>
              <a:t>SecDiscTmr- DiscTmrStat- DiscTmrSERREn-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Capabilities</a:t>
            </a:r>
            <a:r>
              <a:rPr lang="de-DE" sz="800" dirty="0"/>
              <a:t>: [40] Power Management version 3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Flags</a:t>
            </a:r>
            <a:r>
              <a:rPr lang="de-DE" sz="800" dirty="0"/>
              <a:t>: PMEClk- DSI- D1- D2- AuxCurrent=0mA PME(D0+,D1-,D2-,D3hot+,D3cold+)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Status</a:t>
            </a:r>
            <a:r>
              <a:rPr lang="de-DE" sz="800" dirty="0"/>
              <a:t>: D0 NoSoftRst+ PME-Enable- DSel=0 DScale=0 PME-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Capabilities</a:t>
            </a:r>
            <a:r>
              <a:rPr lang="de-DE" sz="800" dirty="0"/>
              <a:t>: [48] MSI: Enable+ Count=1/8 Maskable+ 64bit+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Address</a:t>
            </a:r>
            <a:r>
              <a:rPr lang="de-DE" sz="800" dirty="0"/>
              <a:t>: 00000000fee00478  Data: 0000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Masking</a:t>
            </a:r>
            <a:r>
              <a:rPr lang="de-DE" sz="800" dirty="0"/>
              <a:t>: 000000fe  Pending: 00000000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  Capabilities</a:t>
            </a:r>
            <a:r>
              <a:rPr lang="en-US" sz="800" dirty="0"/>
              <a:t>: [68] Express (v2) Downstream Port (Slot+), MSI 00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      </a:t>
            </a:r>
            <a:r>
              <a:rPr lang="en-US" sz="800" dirty="0" err="1" smtClean="0"/>
              <a:t>DevCap</a:t>
            </a:r>
            <a:r>
              <a:rPr lang="en-US" sz="800" dirty="0"/>
              <a:t>:	</a:t>
            </a:r>
            <a:r>
              <a:rPr lang="en-US" sz="800" dirty="0" err="1"/>
              <a:t>MaxPayload</a:t>
            </a:r>
            <a:r>
              <a:rPr lang="en-US" sz="800" dirty="0"/>
              <a:t> 512 bytes, </a:t>
            </a:r>
            <a:r>
              <a:rPr lang="en-US" sz="800" dirty="0" err="1"/>
              <a:t>PhantFunc</a:t>
            </a:r>
            <a:r>
              <a:rPr lang="en-US" sz="800" dirty="0"/>
              <a:t> 0, Latency L0s &lt;64ns, L1 &lt;1us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ExtTag- </a:t>
            </a:r>
            <a:r>
              <a:rPr lang="de-DE" sz="800" dirty="0"/>
              <a:t>RBE+ FLReset-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       </a:t>
            </a:r>
            <a:r>
              <a:rPr lang="en-US" sz="800" dirty="0" err="1" smtClean="0"/>
              <a:t>DevCtl</a:t>
            </a:r>
            <a:r>
              <a:rPr lang="en-US" sz="800" dirty="0"/>
              <a:t>:	Report errors: Correctable- Non-Fatal- Fatal- Unsupported-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RlxdOrd</a:t>
            </a:r>
            <a:r>
              <a:rPr lang="de-DE" sz="800" dirty="0"/>
              <a:t>+ ExtTag- PhantFunc- AuxPwr- NoSnoop+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MaxPayload </a:t>
            </a:r>
            <a:r>
              <a:rPr lang="de-DE" sz="800" dirty="0"/>
              <a:t>128 bytes, MaxReadReq 128 bytes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DevSta</a:t>
            </a:r>
            <a:r>
              <a:rPr lang="de-DE" sz="800" dirty="0"/>
              <a:t>:	CorrErr+ UncorrErr- FatalErr- UnsuppReq+ AuxPwr- TransPend-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</a:t>
            </a:r>
            <a:r>
              <a:rPr lang="en-US" sz="1200" b="1" dirty="0" err="1" smtClean="0"/>
              <a:t>LnkCap</a:t>
            </a:r>
            <a:r>
              <a:rPr lang="en-US" sz="800" dirty="0"/>
              <a:t>:	</a:t>
            </a:r>
            <a:r>
              <a:rPr lang="en-US" sz="1200" b="1" dirty="0"/>
              <a:t>Port #9,</a:t>
            </a:r>
            <a:r>
              <a:rPr lang="en-US" sz="800" dirty="0"/>
              <a:t> Speed unknown, Width x4, ASPM L0s L1, Latency L0 &lt;4us, L1 &lt;4us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ClockPM- </a:t>
            </a:r>
            <a:r>
              <a:rPr lang="de-DE" sz="800" dirty="0"/>
              <a:t>Surprise+ LLActRep+ BwNot+</a:t>
            </a:r>
          </a:p>
          <a:p>
            <a:r>
              <a:rPr lang="en-US" sz="800" dirty="0"/>
              <a:t> </a:t>
            </a:r>
            <a:r>
              <a:rPr lang="en-US" sz="800" dirty="0" smtClean="0"/>
              <a:t>           </a:t>
            </a:r>
            <a:r>
              <a:rPr lang="en-US" sz="800" dirty="0" err="1" smtClean="0"/>
              <a:t>LnkCtl</a:t>
            </a:r>
            <a:r>
              <a:rPr lang="en-US" sz="800" dirty="0"/>
              <a:t>:	ASPM Disabled; Disabled- Retrain- </a:t>
            </a:r>
            <a:r>
              <a:rPr lang="en-US" sz="800" dirty="0" err="1"/>
              <a:t>CommClk</a:t>
            </a:r>
            <a:r>
              <a:rPr lang="en-US" sz="800" dirty="0"/>
              <a:t>-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ExtSynch- </a:t>
            </a:r>
            <a:r>
              <a:rPr lang="de-DE" sz="800" dirty="0"/>
              <a:t>ClockPM- AutWidDis- BWInt- AutBWInt-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</a:t>
            </a:r>
            <a:r>
              <a:rPr lang="de-DE" sz="1200" b="1" dirty="0" smtClean="0"/>
              <a:t>LnkSta</a:t>
            </a:r>
            <a:r>
              <a:rPr lang="de-DE" sz="1200" b="1" dirty="0"/>
              <a:t>:	Speed 2.5GT/s, Width x4, TrErr- Train- SlotClk- DLActive+ BWMgmt+ ABWMgmt-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SltCap</a:t>
            </a:r>
            <a:r>
              <a:rPr lang="de-DE" sz="800" dirty="0"/>
              <a:t>:	AttnBtn+ PwrCtrl+ MRL+ AttnInd+ PwrInd+ HotPlug+ Surprise-</a:t>
            </a:r>
          </a:p>
          <a:p>
            <a:r>
              <a:rPr lang="en-US" sz="800" dirty="0"/>
              <a:t>	</a:t>
            </a:r>
            <a:r>
              <a:rPr lang="en-US" sz="1200" b="1" dirty="0" smtClean="0"/>
              <a:t>Slot </a:t>
            </a:r>
            <a:r>
              <a:rPr lang="en-US" sz="1200" b="1" dirty="0"/>
              <a:t>#6</a:t>
            </a:r>
            <a:r>
              <a:rPr lang="en-US" sz="800" dirty="0"/>
              <a:t>, </a:t>
            </a:r>
            <a:r>
              <a:rPr lang="en-US" sz="800" dirty="0" err="1"/>
              <a:t>PowerLimit</a:t>
            </a:r>
            <a:r>
              <a:rPr lang="en-US" sz="800" dirty="0"/>
              <a:t> 25.000W; Interlock+ </a:t>
            </a:r>
            <a:r>
              <a:rPr lang="en-US" sz="800" dirty="0" err="1"/>
              <a:t>NoCompl</a:t>
            </a:r>
            <a:r>
              <a:rPr lang="en-US" sz="800" dirty="0"/>
              <a:t>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SltCtl</a:t>
            </a:r>
            <a:r>
              <a:rPr lang="de-DE" sz="800" dirty="0"/>
              <a:t>:	Enable: AttnBtn+ PwrFlt- MRL+ PresDet+ CmdCplt+ HPIrq+ LinkChg-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Control</a:t>
            </a:r>
            <a:r>
              <a:rPr lang="en-US" sz="800" dirty="0"/>
              <a:t>: </a:t>
            </a:r>
            <a:r>
              <a:rPr lang="en-US" sz="800" dirty="0" err="1"/>
              <a:t>AttnInd</a:t>
            </a:r>
            <a:r>
              <a:rPr lang="en-US" sz="800" dirty="0"/>
              <a:t> Off, </a:t>
            </a:r>
            <a:r>
              <a:rPr lang="en-US" sz="800" dirty="0" err="1"/>
              <a:t>PwrInd</a:t>
            </a:r>
            <a:r>
              <a:rPr lang="en-US" sz="800" dirty="0"/>
              <a:t> On, Power- Interlock-</a:t>
            </a:r>
          </a:p>
          <a:p>
            <a:r>
              <a:rPr lang="de-DE" sz="800" dirty="0"/>
              <a:t> </a:t>
            </a:r>
            <a:r>
              <a:rPr lang="de-DE" sz="800" dirty="0" smtClean="0"/>
              <a:t>           SltSta</a:t>
            </a:r>
            <a:r>
              <a:rPr lang="de-DE" sz="800" dirty="0"/>
              <a:t>:	Status: AttnBtn- PowerFlt- MRL- CmdCplt- PresDet+ Interlock-</a:t>
            </a:r>
          </a:p>
          <a:p>
            <a:r>
              <a:rPr lang="de-DE" sz="800" dirty="0"/>
              <a:t>	</a:t>
            </a:r>
            <a:r>
              <a:rPr lang="de-DE" sz="800" dirty="0" smtClean="0"/>
              <a:t>Changed</a:t>
            </a:r>
            <a:r>
              <a:rPr lang="de-DE" sz="800" dirty="0"/>
              <a:t>: MRL- PresDet- LinkState</a:t>
            </a:r>
            <a:r>
              <a:rPr lang="de-DE" sz="800" dirty="0" smtClean="0"/>
              <a:t>+</a:t>
            </a:r>
          </a:p>
          <a:p>
            <a:endParaRPr lang="de-DE" sz="800" dirty="0"/>
          </a:p>
          <a:p>
            <a:endParaRPr lang="de-DE" sz="800" dirty="0" smtClean="0"/>
          </a:p>
          <a:p>
            <a:endParaRPr lang="de-DE" sz="800" dirty="0"/>
          </a:p>
          <a:p>
            <a:endParaRPr lang="de-DE" sz="800" dirty="0" smtClean="0"/>
          </a:p>
          <a:p>
            <a:endParaRPr lang="de-DE" sz="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592235" y="2581835"/>
            <a:ext cx="38996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36098" y="1147484"/>
            <a:ext cx="6395008" cy="2974350"/>
          </a:xfrm>
          <a:prstGeom prst="straightConnector1">
            <a:avLst/>
          </a:prstGeom>
          <a:ln w="127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52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18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1595499"/>
            <a:ext cx="5706517" cy="46166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nat&gt; </a:t>
            </a:r>
            <a:r>
              <a:rPr lang="de-DE" sz="1400" dirty="0" smtClean="0"/>
              <a:t>show_fru</a:t>
            </a:r>
          </a:p>
          <a:p>
            <a:endParaRPr lang="de-DE" sz="1400" dirty="0"/>
          </a:p>
          <a:p>
            <a:r>
              <a:rPr lang="de-DE" sz="1400" dirty="0"/>
              <a:t>FRU Information:</a:t>
            </a:r>
          </a:p>
          <a:p>
            <a:r>
              <a:rPr lang="de-DE" sz="1400" dirty="0"/>
              <a:t>----------------</a:t>
            </a:r>
          </a:p>
          <a:p>
            <a:r>
              <a:rPr lang="de-DE" sz="1400" dirty="0"/>
              <a:t> FRU  Device  State  Name</a:t>
            </a:r>
          </a:p>
          <a:p>
            <a:r>
              <a:rPr lang="de-DE" sz="1400" dirty="0"/>
              <a:t>==========================================</a:t>
            </a:r>
          </a:p>
          <a:p>
            <a:r>
              <a:rPr lang="de-DE" sz="1400" dirty="0"/>
              <a:t>  0   MCH      M4    NMCH-CM</a:t>
            </a:r>
          </a:p>
          <a:p>
            <a:r>
              <a:rPr lang="de-DE" sz="1400" dirty="0"/>
              <a:t>  3   mcmc1    M4    NAT-MCH-MCMC</a:t>
            </a:r>
          </a:p>
          <a:p>
            <a:r>
              <a:rPr lang="de-DE" sz="1400" dirty="0"/>
              <a:t>  5   AMC1     M4    CCT AM 310/302</a:t>
            </a:r>
          </a:p>
          <a:p>
            <a:r>
              <a:rPr lang="de-DE" sz="1400" dirty="0"/>
              <a:t>  6   AMC2     M4    ADB7000</a:t>
            </a:r>
          </a:p>
          <a:p>
            <a:r>
              <a:rPr lang="de-DE" sz="1400" dirty="0"/>
              <a:t>  7   AMC3     M4    X2TIMER</a:t>
            </a:r>
          </a:p>
          <a:p>
            <a:r>
              <a:rPr lang="de-DE" sz="1400" dirty="0"/>
              <a:t>  8   AMC4     M4    AMC-ADIO24</a:t>
            </a:r>
          </a:p>
          <a:p>
            <a:r>
              <a:rPr lang="de-DE" sz="1400" dirty="0"/>
              <a:t>  9   AMC5     M4    DAMC2V2</a:t>
            </a:r>
          </a:p>
          <a:p>
            <a:r>
              <a:rPr lang="de-DE" sz="1400" dirty="0"/>
              <a:t> </a:t>
            </a:r>
            <a:r>
              <a:rPr lang="de-DE" sz="1400" dirty="0">
                <a:solidFill>
                  <a:srgbClr val="00B050"/>
                </a:solidFill>
              </a:rPr>
              <a:t>10   </a:t>
            </a:r>
            <a:r>
              <a:rPr lang="de-DE" sz="1400" b="1" dirty="0">
                <a:solidFill>
                  <a:srgbClr val="00B050"/>
                </a:solidFill>
              </a:rPr>
              <a:t>AMC6</a:t>
            </a:r>
            <a:r>
              <a:rPr lang="de-DE" sz="1400" dirty="0">
                <a:solidFill>
                  <a:srgbClr val="00B050"/>
                </a:solidFill>
              </a:rPr>
              <a:t>     M4    SIS8300</a:t>
            </a:r>
          </a:p>
          <a:p>
            <a:r>
              <a:rPr lang="de-DE" sz="1400" dirty="0"/>
              <a:t> 11   AMC7     M1    SIS8300</a:t>
            </a:r>
          </a:p>
          <a:p>
            <a:r>
              <a:rPr lang="de-DE" sz="1400" dirty="0"/>
              <a:t> 14   AMC10    M4    CCT AM 900/412</a:t>
            </a:r>
          </a:p>
          <a:p>
            <a:r>
              <a:rPr lang="en-US" sz="1400" dirty="0"/>
              <a:t> 40   CU1      M4    Cooling  Unit</a:t>
            </a:r>
          </a:p>
          <a:p>
            <a:r>
              <a:rPr lang="en-US" sz="1400" dirty="0"/>
              <a:t> 41   CU2      M4    Cooling  Unit</a:t>
            </a:r>
          </a:p>
          <a:p>
            <a:r>
              <a:rPr lang="de-DE" sz="1400" dirty="0"/>
              <a:t> 53   PM4      M4    NAT-PM-DC</a:t>
            </a:r>
          </a:p>
          <a:p>
            <a:r>
              <a:rPr lang="de-DE" sz="1400" dirty="0"/>
              <a:t> 60   Clk1     M4    MCH-Clock</a:t>
            </a:r>
          </a:p>
          <a:p>
            <a:r>
              <a:rPr lang="de-DE" sz="1400" dirty="0"/>
              <a:t> 61   Hub1     M4    MCH-PCIe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06517" y="1595499"/>
            <a:ext cx="6254653" cy="4616648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nat&gt; show_link_state </a:t>
            </a:r>
          </a:p>
          <a:p>
            <a:r>
              <a:rPr lang="de-DE" sz="1400" dirty="0"/>
              <a:t>AMC  1 Port  0 is Ethernet - 1000Base-BX</a:t>
            </a:r>
          </a:p>
          <a:p>
            <a:r>
              <a:rPr lang="nl-NL" sz="1400" dirty="0"/>
              <a:t>AMC  1 Port  4 is PCIe - x4 - 2,5 GT/s</a:t>
            </a:r>
          </a:p>
          <a:p>
            <a:r>
              <a:rPr lang="nl-NL" sz="1400" dirty="0"/>
              <a:t>AMC  1 Port  5 is PCIe - x4 - 2,5 GT/s</a:t>
            </a:r>
          </a:p>
          <a:p>
            <a:r>
              <a:rPr lang="nl-NL" sz="1400" dirty="0"/>
              <a:t>AMC  1 Port  6 is PCIe - x4 - 2,5 GT/s</a:t>
            </a:r>
          </a:p>
          <a:p>
            <a:r>
              <a:rPr lang="nl-NL" sz="1400" dirty="0"/>
              <a:t>AMC  1 Port  7 is PCIe - x4 - 2,5 GT/s</a:t>
            </a:r>
          </a:p>
          <a:p>
            <a:r>
              <a:rPr lang="nl-NL" sz="1400" dirty="0"/>
              <a:t>AMC  3 Port  4 is PCIe - x1 - 2,5 GT/s</a:t>
            </a:r>
          </a:p>
          <a:p>
            <a:r>
              <a:rPr lang="nl-NL" sz="1400" dirty="0"/>
              <a:t>AMC  4 Port  4 is PCIe - x1 - 2,5 GT/s</a:t>
            </a:r>
          </a:p>
          <a:p>
            <a:r>
              <a:rPr lang="nl-NL" sz="1400" dirty="0">
                <a:solidFill>
                  <a:srgbClr val="00B050"/>
                </a:solidFill>
              </a:rPr>
              <a:t>AMC  6 Port  4 is PCIe - x4 - 2,5 GT/s</a:t>
            </a:r>
          </a:p>
          <a:p>
            <a:r>
              <a:rPr lang="nl-NL" sz="1400" dirty="0">
                <a:solidFill>
                  <a:srgbClr val="00B050"/>
                </a:solidFill>
              </a:rPr>
              <a:t>AMC  6 Port  5 is PCIe - x4 - 2,5 GT/s</a:t>
            </a:r>
          </a:p>
          <a:p>
            <a:r>
              <a:rPr lang="nl-NL" sz="1400" dirty="0">
                <a:solidFill>
                  <a:srgbClr val="00B050"/>
                </a:solidFill>
              </a:rPr>
              <a:t>AMC  6 Port  6 is PCIe - x4 - 2,5 GT/s</a:t>
            </a:r>
          </a:p>
          <a:p>
            <a:r>
              <a:rPr lang="nl-NL" sz="1400" dirty="0">
                <a:solidFill>
                  <a:srgbClr val="00B050"/>
                </a:solidFill>
              </a:rPr>
              <a:t>AMC  6 Port  7 is PCIe - x4 - 2,5 GT/s</a:t>
            </a:r>
          </a:p>
          <a:p>
            <a:r>
              <a:rPr lang="de-DE" sz="1400" dirty="0"/>
              <a:t>AMC 10 Port  0 is Ethernet - 1000Base-BX</a:t>
            </a:r>
          </a:p>
          <a:p>
            <a:r>
              <a:rPr lang="nl-NL" sz="1400" dirty="0"/>
              <a:t>AMC 10 Port  4 is PCIe - x4 - 8,0 GT/s</a:t>
            </a:r>
          </a:p>
          <a:p>
            <a:r>
              <a:rPr lang="nl-NL" sz="1400" dirty="0"/>
              <a:t>AMC 10 Port  5 is PCIe - x4 - 8,0 GT/s</a:t>
            </a:r>
          </a:p>
          <a:p>
            <a:r>
              <a:rPr lang="nl-NL" sz="1400" dirty="0"/>
              <a:t>AMC 10 Port  6 is PCIe - x4 - 8,0 GT/s</a:t>
            </a:r>
          </a:p>
          <a:p>
            <a:r>
              <a:rPr lang="nl-NL" sz="1400" dirty="0"/>
              <a:t>AMC 10 Port  7 is PCIe - x4 - 8,0 </a:t>
            </a:r>
            <a:r>
              <a:rPr lang="nl-NL" sz="1400" dirty="0" smtClean="0"/>
              <a:t>GT/s</a:t>
            </a:r>
          </a:p>
          <a:p>
            <a:endParaRPr lang="nl-NL" sz="1400" dirty="0"/>
          </a:p>
          <a:p>
            <a:endParaRPr lang="nl-NL" sz="1400" dirty="0" smtClean="0"/>
          </a:p>
          <a:p>
            <a:endParaRPr lang="nl-NL" sz="1400" dirty="0"/>
          </a:p>
          <a:p>
            <a:endParaRPr lang="nl-NL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95684" y="1075765"/>
            <a:ext cx="5610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Checking MCH Link connections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826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19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129" y="966804"/>
            <a:ext cx="635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de-DE" sz="800" dirty="0" smtClean="0"/>
              <a:t>...........................................</a:t>
            </a:r>
            <a:endParaRPr lang="en-US" sz="800" dirty="0"/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/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/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ba)</a:t>
            </a:r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66206" y="971221"/>
            <a:ext cx="5325794" cy="5243826"/>
            <a:chOff x="6866206" y="971221"/>
            <a:chExt cx="5325794" cy="5243826"/>
          </a:xfrm>
        </p:grpSpPr>
        <p:grpSp>
          <p:nvGrpSpPr>
            <p:cNvPr id="28" name="Group 27"/>
            <p:cNvGrpSpPr/>
            <p:nvPr/>
          </p:nvGrpSpPr>
          <p:grpSpPr>
            <a:xfrm>
              <a:off x="6866206" y="971221"/>
              <a:ext cx="4949483" cy="5210908"/>
              <a:chOff x="6865033" y="919749"/>
              <a:chExt cx="4949483" cy="521090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7145163" y="5678889"/>
                <a:ext cx="1364566" cy="451768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AMC 1</a:t>
                </a:r>
                <a:endParaRPr lang="de-DE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111753" y="3847684"/>
                <a:ext cx="3311769" cy="12379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8201464" y="4033996"/>
                <a:ext cx="1167618" cy="844061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</a:t>
                </a:r>
              </a:p>
              <a:p>
                <a:pPr algn="ctr"/>
                <a:r>
                  <a:rPr lang="de-DE" dirty="0" smtClean="0"/>
                  <a:t>Switch</a:t>
                </a:r>
                <a:endParaRPr lang="de-DE" dirty="0"/>
              </a:p>
            </p:txBody>
          </p:sp>
          <p:cxnSp>
            <p:nvCxnSpPr>
              <p:cNvPr id="71" name="Straight Arrow Connector 70"/>
              <p:cNvCxnSpPr>
                <a:endCxn id="67" idx="0"/>
              </p:cNvCxnSpPr>
              <p:nvPr/>
            </p:nvCxnSpPr>
            <p:spPr>
              <a:xfrm flipH="1">
                <a:off x="7827446" y="4877770"/>
                <a:ext cx="977704" cy="8011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7112391" y="4346917"/>
                <a:ext cx="7936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45163" y="919749"/>
                <a:ext cx="3311769" cy="25058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56937" y="2852920"/>
                <a:ext cx="577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CPU</a:t>
                </a:r>
                <a:endParaRPr lang="de-DE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849721" y="2839662"/>
                <a:ext cx="1835834" cy="3376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Root Complex</a:t>
                </a:r>
                <a:endParaRPr lang="de-DE" dirty="0"/>
              </a:p>
            </p:txBody>
          </p:sp>
          <p:cxnSp>
            <p:nvCxnSpPr>
              <p:cNvPr id="80" name="Straight Arrow Connector 79"/>
              <p:cNvCxnSpPr>
                <a:endCxn id="78" idx="2"/>
              </p:cNvCxnSpPr>
              <p:nvPr/>
            </p:nvCxnSpPr>
            <p:spPr>
              <a:xfrm flipH="1" flipV="1">
                <a:off x="8767638" y="3177287"/>
                <a:ext cx="10551" cy="85035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7445911" y="2334904"/>
                <a:ext cx="2644727" cy="4079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Bus Driver</a:t>
                </a:r>
                <a:endParaRPr lang="de-DE" dirty="0"/>
              </a:p>
            </p:txBody>
          </p:sp>
          <p:cxnSp>
            <p:nvCxnSpPr>
              <p:cNvPr id="104" name="Straight Arrow Connector 103"/>
              <p:cNvCxnSpPr>
                <a:stCxn id="83" idx="2"/>
                <a:endCxn id="78" idx="0"/>
              </p:cNvCxnSpPr>
              <p:nvPr/>
            </p:nvCxnSpPr>
            <p:spPr>
              <a:xfrm flipH="1">
                <a:off x="8767638" y="2742867"/>
                <a:ext cx="637" cy="9679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10489809" y="42845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  <a:p>
                <a:r>
                  <a:rPr lang="de-DE" dirty="0" smtClean="0"/>
                  <a:t>link_status</a:t>
                </a:r>
                <a:endParaRPr lang="de-DE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473982" y="2302206"/>
                <a:ext cx="13247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OS PCIe Bus</a:t>
                </a:r>
              </a:p>
              <a:p>
                <a:r>
                  <a:rPr lang="de-DE" dirty="0" smtClean="0"/>
                  <a:t>Driver</a:t>
                </a:r>
              </a:p>
              <a:p>
                <a:r>
                  <a:rPr lang="de-DE" b="1" i="1" dirty="0" smtClean="0"/>
                  <a:t>lspci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89809" y="10971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Device Driver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445911" y="1033670"/>
                <a:ext cx="2644727" cy="59827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Device Driver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18" idx="2"/>
                <a:endCxn id="83" idx="0"/>
              </p:cNvCxnSpPr>
              <p:nvPr/>
            </p:nvCxnSpPr>
            <p:spPr>
              <a:xfrm>
                <a:off x="8768275" y="1631947"/>
                <a:ext cx="0" cy="702957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865033" y="1983425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865033" y="3628137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8610600" y="5291717"/>
              <a:ext cx="35814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/>
                <a:t>SIS8300 board </a:t>
              </a:r>
            </a:p>
            <a:p>
              <a:r>
                <a:rPr lang="de-DE" dirty="0" smtClean="0"/>
                <a:t>Vendor ID 10EE (XILINX)</a:t>
              </a:r>
            </a:p>
            <a:p>
              <a:r>
                <a:rPr lang="de-DE" dirty="0" smtClean="0"/>
                <a:t>Device ID 0088   (DESY dev.  ID)</a:t>
              </a:r>
              <a:endParaRPr lang="de-DE" dirty="0"/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8609122" y="3228759"/>
            <a:ext cx="19624" cy="856709"/>
          </a:xfrm>
          <a:prstGeom prst="line">
            <a:avLst/>
          </a:prstGeom>
          <a:ln w="38100">
            <a:solidFill>
              <a:srgbClr val="0074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584141" y="4929242"/>
            <a:ext cx="1005357" cy="80111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5358" y="4736373"/>
            <a:ext cx="6417971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We could see the MCH PCIe Switch but not our Device</a:t>
            </a:r>
          </a:p>
          <a:p>
            <a:r>
              <a:rPr lang="de-DE" dirty="0" smtClean="0"/>
              <a:t>The problem is here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is the Device powered ON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Link_state in MCH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for any PCIe errors</a:t>
            </a:r>
            <a:endParaRPr lang="de-DE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28047" y="5163114"/>
            <a:ext cx="5277190" cy="1612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5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Link and Lanes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</a:t>
            </a:fld>
            <a:endParaRPr lang="de-DE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80660" y="2161275"/>
            <a:ext cx="10515600" cy="191732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PCI Express is a serial point-to point connection.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Each device sits on its own dedicted bus, which in PCIe lingo is called </a:t>
            </a:r>
            <a:r>
              <a:rPr lang="de-DE" b="1" i="1" dirty="0" smtClean="0">
                <a:solidFill>
                  <a:schemeClr val="tx1"/>
                </a:solidFill>
              </a:rPr>
              <a:t>Link.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 one bus (</a:t>
            </a:r>
            <a:r>
              <a:rPr lang="en-US" b="1" i="1" dirty="0" smtClean="0">
                <a:solidFill>
                  <a:schemeClr val="tx1"/>
                </a:solidFill>
              </a:rPr>
              <a:t>Link</a:t>
            </a:r>
            <a:r>
              <a:rPr lang="en-US" dirty="0" smtClean="0">
                <a:solidFill>
                  <a:schemeClr val="tx1"/>
                </a:solidFill>
              </a:rPr>
              <a:t>) there can be only two devices</a:t>
            </a:r>
            <a:endParaRPr lang="de-DE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Each link is composed of one or more </a:t>
            </a:r>
            <a:r>
              <a:rPr lang="en-US" b="1" i="1" dirty="0" smtClean="0">
                <a:solidFill>
                  <a:schemeClr val="tx1"/>
                </a:solidFill>
              </a:rPr>
              <a:t>Lanes.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Each Lane is a </a:t>
            </a:r>
            <a:r>
              <a:rPr lang="en-US" b="1" i="1" dirty="0" smtClean="0">
                <a:solidFill>
                  <a:schemeClr val="tx1"/>
                </a:solidFill>
              </a:rPr>
              <a:t>differential signal pair </a:t>
            </a:r>
            <a:r>
              <a:rPr lang="en-US" dirty="0" smtClean="0">
                <a:solidFill>
                  <a:schemeClr val="tx1"/>
                </a:solidFill>
              </a:rPr>
              <a:t>in each direction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87511" y="4100290"/>
            <a:ext cx="10515600" cy="2031034"/>
            <a:chOff x="587511" y="3234200"/>
            <a:chExt cx="10515600" cy="2031034"/>
          </a:xfrm>
        </p:grpSpPr>
        <p:sp>
          <p:nvSpPr>
            <p:cNvPr id="3" name="Rectangle 2"/>
            <p:cNvSpPr/>
            <p:nvPr/>
          </p:nvSpPr>
          <p:spPr>
            <a:xfrm>
              <a:off x="587511" y="3305908"/>
              <a:ext cx="1803997" cy="17725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Device A</a:t>
              </a:r>
              <a:endParaRPr lang="de-DE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299114" y="3305907"/>
              <a:ext cx="1803997" cy="17725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Device B</a:t>
              </a:r>
              <a:endParaRPr lang="de-DE" dirty="0"/>
            </a:p>
          </p:txBody>
        </p:sp>
        <p:sp>
          <p:nvSpPr>
            <p:cNvPr id="4" name="Left-Right Arrow 3"/>
            <p:cNvSpPr/>
            <p:nvPr/>
          </p:nvSpPr>
          <p:spPr>
            <a:xfrm>
              <a:off x="2391508" y="3234200"/>
              <a:ext cx="6907606" cy="2031034"/>
            </a:xfrm>
            <a:prstGeom prst="leftRightArrow">
              <a:avLst>
                <a:gd name="adj1" fmla="val 83247"/>
                <a:gd name="adj2" fmla="val 16061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 smtClean="0">
                  <a:solidFill>
                    <a:schemeClr val="tx1"/>
                  </a:solidFill>
                </a:rPr>
                <a:t>Link</a:t>
              </a:r>
              <a:r>
                <a:rPr lang="de-DE" dirty="0" smtClean="0">
                  <a:solidFill>
                    <a:schemeClr val="tx1"/>
                  </a:solidFill>
                </a:rPr>
                <a:t>  (x1, x2, x4, x8, x16 or x32 </a:t>
              </a:r>
              <a:r>
                <a:rPr lang="de-DE" b="1" dirty="0" smtClean="0">
                  <a:solidFill>
                    <a:schemeClr val="tx1"/>
                  </a:solidFill>
                </a:rPr>
                <a:t>Lines</a:t>
              </a:r>
              <a:r>
                <a:rPr lang="de-DE" dirty="0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de-DE" dirty="0"/>
            </a:p>
            <a:p>
              <a:pPr algn="ctr"/>
              <a:endParaRPr lang="de-DE" dirty="0" smtClean="0"/>
            </a:p>
            <a:p>
              <a:pPr algn="ctr"/>
              <a:endParaRPr lang="de-DE" dirty="0"/>
            </a:p>
            <a:p>
              <a:pPr algn="ctr"/>
              <a:endParaRPr lang="de-DE" dirty="0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2532554" y="3744556"/>
              <a:ext cx="6611816" cy="114708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2546252" y="3837955"/>
              <a:ext cx="6611816" cy="114708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Left-Right Arrow 5"/>
            <p:cNvSpPr/>
            <p:nvPr/>
          </p:nvSpPr>
          <p:spPr>
            <a:xfrm>
              <a:off x="2546252" y="3931352"/>
              <a:ext cx="6611816" cy="1199625"/>
            </a:xfrm>
            <a:prstGeom prst="left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 smtClean="0"/>
                <a:t>Lane</a:t>
              </a:r>
              <a:r>
                <a:rPr lang="de-DE" dirty="0" smtClean="0"/>
                <a:t> (x1 Differential signal pair)  </a:t>
              </a:r>
              <a:endParaRPr lang="de-DE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123028" y="4318098"/>
              <a:ext cx="5487572" cy="93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347894" y="4321910"/>
              <a:ext cx="4981135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598583" y="4685923"/>
              <a:ext cx="4910981" cy="146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598584" y="4380024"/>
              <a:ext cx="4910981" cy="146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3347893" y="4755664"/>
              <a:ext cx="4981135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91548" y="941622"/>
            <a:ext cx="10811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PCI Express (Peripheral Component Interconnect Express) </a:t>
            </a:r>
            <a:r>
              <a:rPr lang="de-DE" b="1" i="1" dirty="0" err="1" smtClean="0"/>
              <a:t>is</a:t>
            </a:r>
            <a:r>
              <a:rPr lang="de-DE" b="1" i="1" dirty="0" smtClean="0"/>
              <a:t> a </a:t>
            </a:r>
            <a:r>
              <a:rPr lang="de-DE" b="1" i="1" dirty="0" err="1" smtClean="0"/>
              <a:t>computer</a:t>
            </a:r>
            <a:r>
              <a:rPr lang="de-DE" b="1" i="1" dirty="0" smtClean="0"/>
              <a:t> </a:t>
            </a:r>
            <a:r>
              <a:rPr lang="de-DE" b="1" i="1" dirty="0" err="1" smtClean="0"/>
              <a:t>bus</a:t>
            </a:r>
            <a:r>
              <a:rPr lang="de-DE" b="1" i="1" dirty="0" smtClean="0"/>
              <a:t> </a:t>
            </a:r>
            <a:r>
              <a:rPr lang="de-DE" b="1" i="1" dirty="0" err="1" smtClean="0"/>
              <a:t>which</a:t>
            </a:r>
            <a:r>
              <a:rPr lang="de-DE" b="1" i="1" dirty="0" smtClean="0"/>
              <a:t> </a:t>
            </a:r>
            <a:r>
              <a:rPr lang="de-DE" b="1" i="1" dirty="0" err="1" smtClean="0"/>
              <a:t>moves</a:t>
            </a:r>
            <a:r>
              <a:rPr lang="de-DE" b="1" i="1" dirty="0" smtClean="0"/>
              <a:t> </a:t>
            </a:r>
            <a:r>
              <a:rPr lang="de-DE" b="1" i="1" dirty="0" err="1" smtClean="0"/>
              <a:t>information</a:t>
            </a:r>
            <a:r>
              <a:rPr lang="de-DE" b="1" i="1" dirty="0" smtClean="0"/>
              <a:t> </a:t>
            </a:r>
            <a:r>
              <a:rPr lang="de-DE" b="1" i="1" dirty="0" err="1" smtClean="0"/>
              <a:t>between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internal Hardware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a </a:t>
            </a:r>
            <a:r>
              <a:rPr lang="de-DE" b="1" i="1" dirty="0" err="1" smtClean="0"/>
              <a:t>computer</a:t>
            </a:r>
            <a:r>
              <a:rPr lang="de-DE" b="1" i="1" dirty="0" smtClean="0"/>
              <a:t> </a:t>
            </a:r>
            <a:r>
              <a:rPr lang="de-DE" b="1" i="1" dirty="0" err="1" smtClean="0"/>
              <a:t>system</a:t>
            </a:r>
            <a:r>
              <a:rPr lang="de-DE" b="1" i="1" dirty="0" smtClean="0"/>
              <a:t> (</a:t>
            </a:r>
            <a:r>
              <a:rPr lang="de-DE" b="1" i="1" dirty="0" err="1" smtClean="0"/>
              <a:t>including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CPU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 RAM)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</a:t>
            </a:r>
            <a:r>
              <a:rPr lang="de-DE" b="1" i="1" dirty="0" err="1" smtClean="0"/>
              <a:t>peripheral</a:t>
            </a:r>
            <a:r>
              <a:rPr lang="de-DE" b="1" i="1" dirty="0" smtClean="0"/>
              <a:t> </a:t>
            </a:r>
            <a:r>
              <a:rPr lang="de-DE" b="1" i="1" dirty="0" err="1" smtClean="0"/>
              <a:t>devices</a:t>
            </a:r>
            <a:r>
              <a:rPr lang="de-DE" b="1" i="1" dirty="0" smtClean="0"/>
              <a:t>.</a:t>
            </a:r>
          </a:p>
          <a:p>
            <a:r>
              <a:rPr lang="de-DE" b="1" i="1" dirty="0" err="1" smtClean="0"/>
              <a:t>It</a:t>
            </a:r>
            <a:r>
              <a:rPr lang="de-DE" b="1" i="1" dirty="0" smtClean="0"/>
              <a:t> </a:t>
            </a:r>
            <a:r>
              <a:rPr lang="de-DE" b="1" i="1" dirty="0" err="1" smtClean="0"/>
              <a:t>is</a:t>
            </a:r>
            <a:r>
              <a:rPr lang="de-DE" b="1" i="1" dirty="0" smtClean="0"/>
              <a:t> a </a:t>
            </a:r>
            <a:r>
              <a:rPr lang="de-DE" b="1" i="1" dirty="0" err="1" smtClean="0"/>
              <a:t>collection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r>
              <a:rPr lang="de-DE" b="1" i="1" dirty="0" err="1" smtClean="0"/>
              <a:t>wires</a:t>
            </a:r>
            <a:r>
              <a:rPr lang="de-DE" b="1" i="1" dirty="0" smtClean="0"/>
              <a:t>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</a:t>
            </a:r>
            <a:r>
              <a:rPr lang="de-DE" b="1" i="1" dirty="0" err="1" smtClean="0"/>
              <a:t>protocols</a:t>
            </a:r>
            <a:r>
              <a:rPr lang="de-DE" b="1" i="1" dirty="0" smtClean="0"/>
              <a:t> </a:t>
            </a:r>
            <a:r>
              <a:rPr lang="de-DE" b="1" i="1" dirty="0" err="1" smtClean="0"/>
              <a:t>that</a:t>
            </a:r>
            <a:r>
              <a:rPr lang="de-DE" b="1" i="1" dirty="0" smtClean="0"/>
              <a:t> </a:t>
            </a:r>
            <a:r>
              <a:rPr lang="de-DE" b="1" i="1" dirty="0" err="1" smtClean="0"/>
              <a:t>allows</a:t>
            </a:r>
            <a:r>
              <a:rPr lang="de-DE" b="1" i="1" dirty="0" smtClean="0"/>
              <a:t> </a:t>
            </a:r>
            <a:r>
              <a:rPr lang="de-DE" b="1" i="1" dirty="0" err="1" smtClean="0"/>
              <a:t>for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</a:t>
            </a:r>
            <a:r>
              <a:rPr lang="de-DE" b="1" i="1" dirty="0" err="1" smtClean="0"/>
              <a:t>expansion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a </a:t>
            </a:r>
            <a:r>
              <a:rPr lang="de-DE" b="1" i="1" dirty="0" err="1" smtClean="0"/>
              <a:t>computer</a:t>
            </a:r>
            <a:r>
              <a:rPr lang="de-DE" b="1" i="1" dirty="0" smtClean="0"/>
              <a:t>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303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20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129" y="966804"/>
            <a:ext cx="635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lspci -H1</a:t>
            </a:r>
          </a:p>
          <a:p>
            <a:r>
              <a:rPr lang="en-US" sz="1000" dirty="0"/>
              <a:t>00:00.0 Host bridge: Intel Corporation 2nd Generation Core Processor Family DRAM Controller (rev 09)</a:t>
            </a:r>
          </a:p>
          <a:p>
            <a:r>
              <a:rPr lang="en-US" sz="1000" dirty="0"/>
              <a:t>00:01.0 PCI bridge: Intel Corporation Xeon E3-1200/2nd Generation Core Processor Family PCI Express Root Port (rev 09)</a:t>
            </a:r>
          </a:p>
          <a:p>
            <a:r>
              <a:rPr lang="en-US" sz="1000" dirty="0"/>
              <a:t>00:01.1 PCI bridge: Intel Corporation Xeon E3-1200/2nd Generation Core Processor Family PCI Express Root Port (rev 09)</a:t>
            </a:r>
          </a:p>
          <a:p>
            <a:r>
              <a:rPr lang="de-DE" sz="1000" dirty="0"/>
              <a:t>00:02.0 VGA compatible controller: Intel Corporation 2nd Generation Core Processor Family Integrated Graphics Controller (rev 09)</a:t>
            </a:r>
          </a:p>
          <a:p>
            <a:r>
              <a:rPr lang="en-US" sz="1000" dirty="0"/>
              <a:t>00:19.0 Ethernet controller: Intel Corporation 82579LM Gigabit Network Connection (rev 04)</a:t>
            </a:r>
          </a:p>
          <a:p>
            <a:r>
              <a:rPr lang="en-US" sz="1000" dirty="0"/>
              <a:t>00:1a.0 USB controller: Intel Corporation 6 Series/C200 Series Chipset Family USB Enhanced Host Controller #2 (rev 04)</a:t>
            </a:r>
          </a:p>
          <a:p>
            <a:r>
              <a:rPr lang="en-US" sz="1000" dirty="0"/>
              <a:t>00:1c.0 PCI bridge: Intel Corporation 6 Series/C200 Series Chipset Family PCI Express Root Port 1 (rev b4)</a:t>
            </a:r>
          </a:p>
          <a:p>
            <a:r>
              <a:rPr lang="en-US" sz="1000" dirty="0"/>
              <a:t>00:1d.0 USB controller: Intel Corporation 6 Series/C200 Series Chipset Family USB Enhanced Host Controller #1 (rev 04)</a:t>
            </a:r>
          </a:p>
          <a:p>
            <a:r>
              <a:rPr lang="en-US" sz="1000" dirty="0"/>
              <a:t>00:1f.0 ISA bridge: Intel Corporation QM67 Express Chipset Family LPC Controller (rev 04)</a:t>
            </a:r>
          </a:p>
          <a:p>
            <a:r>
              <a:rPr lang="de-DE" sz="1000" dirty="0"/>
              <a:t>00:1f.2 IDE interface: Intel Corporation 6 Series/C200 Series Chipset Family 4 port SATA IDE Controller (rev 04)</a:t>
            </a:r>
          </a:p>
          <a:p>
            <a:r>
              <a:rPr lang="en-US" sz="1000" dirty="0"/>
              <a:t>00:1f.3 </a:t>
            </a:r>
            <a:r>
              <a:rPr lang="en-US" sz="1000" dirty="0" err="1"/>
              <a:t>SMBus</a:t>
            </a:r>
            <a:r>
              <a:rPr lang="en-US" sz="1000" dirty="0"/>
              <a:t>: Intel Corporation 6 Series/C200 Series Chipset Family </a:t>
            </a:r>
            <a:r>
              <a:rPr lang="en-US" sz="1000" dirty="0" err="1"/>
              <a:t>SMBus</a:t>
            </a:r>
            <a:r>
              <a:rPr lang="en-US" sz="1000" dirty="0"/>
              <a:t> Controller (rev 04)</a:t>
            </a:r>
          </a:p>
          <a:p>
            <a:r>
              <a:rPr lang="de-DE" sz="1000" dirty="0"/>
              <a:t>00:1f.5 IDE interface: Intel Corporation 6 Series/C200 Series Chipset Family 2 port SATA IDE Controller (rev 04)</a:t>
            </a:r>
          </a:p>
          <a:p>
            <a:r>
              <a:rPr lang="en-US" sz="1000" dirty="0"/>
              <a:t>01:00.0 PCI bridge: Integrated Device Technology, Inc. [IDT] Device 808f</a:t>
            </a:r>
          </a:p>
          <a:p>
            <a:r>
              <a:rPr lang="en-US" sz="1000" dirty="0"/>
              <a:t>01:00.2 System peripheral: Integrated Device Technology, Inc. [IDT] Device 808f</a:t>
            </a:r>
          </a:p>
          <a:p>
            <a:r>
              <a:rPr lang="en-US" sz="1000" dirty="0"/>
              <a:t>02:08.0 PCI bridge: Integrated Device Technology, Inc. [IDT] Device 808f</a:t>
            </a:r>
          </a:p>
          <a:p>
            <a:r>
              <a:rPr lang="en-US" sz="1000" dirty="0"/>
              <a:t>02:0c.0 PCI bridge: Integrated Device Technology, Inc. [IDT] Device 808f</a:t>
            </a:r>
          </a:p>
          <a:p>
            <a:r>
              <a:rPr lang="en-US" sz="1000" dirty="0"/>
              <a:t>12:00.0 Ethernet controller: Intel Corporation 82580 Gigabit Backplane Connection (rev 01)</a:t>
            </a:r>
          </a:p>
          <a:p>
            <a:r>
              <a:rPr lang="en-US" sz="1000" dirty="0"/>
              <a:t>12:00.1 Ethernet controller: Intel Corporation 82580 Gigabit Backplane Connection (rev 01)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937923" y="971221"/>
            <a:ext cx="5325794" cy="5243826"/>
            <a:chOff x="6866206" y="971221"/>
            <a:chExt cx="5325794" cy="5243826"/>
          </a:xfrm>
        </p:grpSpPr>
        <p:grpSp>
          <p:nvGrpSpPr>
            <p:cNvPr id="28" name="Group 27"/>
            <p:cNvGrpSpPr/>
            <p:nvPr/>
          </p:nvGrpSpPr>
          <p:grpSpPr>
            <a:xfrm>
              <a:off x="6866206" y="971221"/>
              <a:ext cx="4949483" cy="5210908"/>
              <a:chOff x="6865033" y="919749"/>
              <a:chExt cx="4949483" cy="521090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7145163" y="5678889"/>
                <a:ext cx="1364566" cy="4517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AMC 1</a:t>
                </a:r>
                <a:endParaRPr lang="de-DE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111753" y="3847684"/>
                <a:ext cx="3311769" cy="12379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8201464" y="4033996"/>
                <a:ext cx="1167618" cy="844061"/>
              </a:xfrm>
              <a:prstGeom prst="hexagon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</a:t>
                </a:r>
              </a:p>
              <a:p>
                <a:pPr algn="ctr"/>
                <a:r>
                  <a:rPr lang="de-DE" dirty="0" smtClean="0"/>
                  <a:t>Switch</a:t>
                </a:r>
                <a:endParaRPr lang="de-DE" dirty="0"/>
              </a:p>
            </p:txBody>
          </p:sp>
          <p:cxnSp>
            <p:nvCxnSpPr>
              <p:cNvPr id="71" name="Straight Arrow Connector 70"/>
              <p:cNvCxnSpPr>
                <a:endCxn id="67" idx="0"/>
              </p:cNvCxnSpPr>
              <p:nvPr/>
            </p:nvCxnSpPr>
            <p:spPr>
              <a:xfrm flipH="1">
                <a:off x="7827446" y="4877770"/>
                <a:ext cx="977704" cy="8011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7112391" y="4346917"/>
                <a:ext cx="7936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45163" y="919749"/>
                <a:ext cx="3311769" cy="25058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56937" y="2852920"/>
                <a:ext cx="577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CPU</a:t>
                </a:r>
                <a:endParaRPr lang="de-DE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849721" y="2839662"/>
                <a:ext cx="1835834" cy="3376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Root Complex</a:t>
                </a:r>
                <a:endParaRPr lang="de-DE" dirty="0"/>
              </a:p>
            </p:txBody>
          </p:sp>
          <p:cxnSp>
            <p:nvCxnSpPr>
              <p:cNvPr id="80" name="Straight Arrow Connector 79"/>
              <p:cNvCxnSpPr>
                <a:endCxn id="78" idx="2"/>
              </p:cNvCxnSpPr>
              <p:nvPr/>
            </p:nvCxnSpPr>
            <p:spPr>
              <a:xfrm flipH="1" flipV="1">
                <a:off x="8767638" y="3177287"/>
                <a:ext cx="10551" cy="85035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7445911" y="2334904"/>
                <a:ext cx="2644727" cy="4079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Bus Driver</a:t>
                </a:r>
                <a:endParaRPr lang="de-DE" dirty="0"/>
              </a:p>
            </p:txBody>
          </p:sp>
          <p:cxnSp>
            <p:nvCxnSpPr>
              <p:cNvPr id="104" name="Straight Arrow Connector 103"/>
              <p:cNvCxnSpPr>
                <a:stCxn id="83" idx="2"/>
                <a:endCxn id="78" idx="0"/>
              </p:cNvCxnSpPr>
              <p:nvPr/>
            </p:nvCxnSpPr>
            <p:spPr>
              <a:xfrm flipH="1">
                <a:off x="8767638" y="2742867"/>
                <a:ext cx="637" cy="9679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10489809" y="42845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  <a:p>
                <a:r>
                  <a:rPr lang="de-DE" dirty="0" smtClean="0"/>
                  <a:t>link_status</a:t>
                </a:r>
                <a:endParaRPr lang="de-DE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473982" y="2302206"/>
                <a:ext cx="13247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OS PCIe Bus</a:t>
                </a:r>
              </a:p>
              <a:p>
                <a:r>
                  <a:rPr lang="de-DE" dirty="0" smtClean="0"/>
                  <a:t>Driver</a:t>
                </a:r>
              </a:p>
              <a:p>
                <a:r>
                  <a:rPr lang="de-DE" b="1" i="1" dirty="0" smtClean="0"/>
                  <a:t>lspci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89809" y="10971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Device Driver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445911" y="1033670"/>
                <a:ext cx="2644727" cy="59827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Device Driver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18" idx="2"/>
                <a:endCxn id="83" idx="0"/>
              </p:cNvCxnSpPr>
              <p:nvPr/>
            </p:nvCxnSpPr>
            <p:spPr>
              <a:xfrm>
                <a:off x="8768275" y="1631947"/>
                <a:ext cx="0" cy="702957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865033" y="1983425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865033" y="3628137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8610600" y="5291717"/>
              <a:ext cx="35814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/>
                <a:t>SIS8300 board </a:t>
              </a:r>
            </a:p>
            <a:p>
              <a:r>
                <a:rPr lang="de-DE" dirty="0" smtClean="0"/>
                <a:t>Vendor ID 10EE (XILINX)</a:t>
              </a:r>
            </a:p>
            <a:p>
              <a:r>
                <a:rPr lang="de-DE" dirty="0" smtClean="0"/>
                <a:t>Device ID 0088   (DESY dev.  ID)</a:t>
              </a:r>
              <a:endParaRPr lang="de-DE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08825" y="4883984"/>
            <a:ext cx="641797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We could not see the MCH PCIe Switch </a:t>
            </a:r>
          </a:p>
          <a:p>
            <a:r>
              <a:rPr lang="de-DE" dirty="0" smtClean="0"/>
              <a:t>The problem is here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is the CPU in Upstream Slot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Try to reboot the MCH and CPU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689412" y="4572000"/>
            <a:ext cx="5513225" cy="8244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89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21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129" y="966804"/>
            <a:ext cx="6354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lspci</a:t>
            </a:r>
          </a:p>
          <a:p>
            <a:r>
              <a:rPr lang="en-US" sz="800" dirty="0"/>
              <a:t>00:00.0 Host bridge: Intel Corporation 2nd Generation Core Processor Family DRAM Controller (rev 09)</a:t>
            </a:r>
          </a:p>
          <a:p>
            <a:r>
              <a:rPr lang="en-US" sz="800" dirty="0"/>
              <a:t>00:01.0 PCI bridge: Intel Corporation Xeon E3-1200/2nd Generation Core Processor Family PCI Express Root Port (rev 09)</a:t>
            </a:r>
          </a:p>
          <a:p>
            <a:r>
              <a:rPr lang="de-DE" sz="800" dirty="0" smtClean="0"/>
              <a:t>...........................................</a:t>
            </a:r>
            <a:endParaRPr lang="en-US" sz="800" dirty="0"/>
          </a:p>
          <a:p>
            <a:r>
              <a:rPr lang="en-US" sz="800" dirty="0"/>
              <a:t>02:08.0 PCI bridge: Integrated Device Technology, Inc. [IDT] Device 808f</a:t>
            </a:r>
          </a:p>
          <a:p>
            <a:r>
              <a:rPr lang="en-US" sz="800" dirty="0"/>
              <a:t>02:0c.0 PCI bridge: Integrated Device Technology, Inc. [IDT] Device 808f</a:t>
            </a:r>
          </a:p>
          <a:p>
            <a:r>
              <a:rPr lang="de-DE" sz="1200" dirty="0"/>
              <a:t>03:00.0 PCI bridge: PLX Technology, Inc. Device 8748 (rev ba)</a:t>
            </a:r>
          </a:p>
          <a:p>
            <a:r>
              <a:rPr lang="de-DE" sz="1200" dirty="0"/>
              <a:t>04:00.0 PCI bridge: PLX Technology, Inc. Device 8748 (rev ba)</a:t>
            </a:r>
          </a:p>
          <a:p>
            <a:r>
              <a:rPr lang="de-DE" sz="1200" dirty="0"/>
              <a:t>04:01.0 PCI bridge: PLX Technology, Inc. Device 8748 (rev ba)</a:t>
            </a:r>
          </a:p>
          <a:p>
            <a:r>
              <a:rPr lang="de-DE" sz="1200" dirty="0"/>
              <a:t>04:02.0 PCI bridge: PLX Technology, Inc. Device 8748 (rev ba)</a:t>
            </a:r>
          </a:p>
          <a:p>
            <a:r>
              <a:rPr lang="de-DE" sz="1200" dirty="0"/>
              <a:t>04:08.0 PCI bridge: PLX Technology, Inc. Device 8748 (rev ba)</a:t>
            </a:r>
          </a:p>
          <a:p>
            <a:r>
              <a:rPr lang="de-DE" sz="1200" dirty="0"/>
              <a:t>04:09.0 PCI bridge: PLX Technology, Inc. Device 8748 (rev ba)</a:t>
            </a:r>
          </a:p>
          <a:p>
            <a:r>
              <a:rPr lang="de-DE" sz="1200" dirty="0"/>
              <a:t>04:0a.0 PCI bridge: PLX Technology, Inc. Device 8748 (rev ba)</a:t>
            </a:r>
          </a:p>
          <a:p>
            <a:r>
              <a:rPr lang="de-DE" sz="1200" dirty="0"/>
              <a:t>04:0b.0 PCI bridge: PLX Technology, Inc. Device 8748 (rev ba)</a:t>
            </a:r>
          </a:p>
          <a:p>
            <a:r>
              <a:rPr lang="de-DE" sz="1200" dirty="0"/>
              <a:t>04:10.0 PCI bridge: PLX Technology, Inc. Device 8748 (rev ba)</a:t>
            </a:r>
          </a:p>
          <a:p>
            <a:r>
              <a:rPr lang="de-DE" sz="1200" dirty="0"/>
              <a:t>04:11.0 PCI bridge: PLX Technology, Inc. Device 8748 (rev ba)</a:t>
            </a:r>
          </a:p>
          <a:p>
            <a:r>
              <a:rPr lang="de-DE" sz="1200" dirty="0"/>
              <a:t>04:12.0 PCI bridge: PLX Technology, Inc. Device 8748 (rev ba)</a:t>
            </a:r>
          </a:p>
          <a:p>
            <a:r>
              <a:rPr lang="de-DE" sz="1200" dirty="0"/>
              <a:t>04:13.0 PCI bridge: PLX Technology, Inc. Device 8748 (rev ba</a:t>
            </a:r>
            <a:r>
              <a:rPr lang="de-DE" sz="1200" dirty="0" smtClean="0"/>
              <a:t>)</a:t>
            </a:r>
          </a:p>
          <a:p>
            <a:r>
              <a:rPr lang="de-DE" sz="1200" dirty="0">
                <a:solidFill>
                  <a:srgbClr val="007434"/>
                </a:solidFill>
              </a:rPr>
              <a:t>0a:00.0 Signal processing controller: Xilinx Corporation Device </a:t>
            </a:r>
            <a:r>
              <a:rPr lang="de-DE" sz="1200" dirty="0" smtClean="0">
                <a:solidFill>
                  <a:srgbClr val="007434"/>
                </a:solidFill>
              </a:rPr>
              <a:t>0088</a:t>
            </a:r>
            <a:endParaRPr lang="de-DE" sz="1200" dirty="0"/>
          </a:p>
          <a:p>
            <a:r>
              <a:rPr lang="fr-FR" sz="1200" dirty="0" smtClean="0"/>
              <a:t>07:00.0 </a:t>
            </a:r>
            <a:r>
              <a:rPr lang="fr-FR" sz="1200" dirty="0"/>
              <a:t>Communication </a:t>
            </a:r>
            <a:r>
              <a:rPr lang="fr-FR" sz="1200" dirty="0" err="1"/>
              <a:t>synchronizer</a:t>
            </a:r>
            <a:r>
              <a:rPr lang="fr-FR" sz="1200" dirty="0"/>
              <a:t>: </a:t>
            </a:r>
            <a:r>
              <a:rPr lang="fr-FR" sz="1200" dirty="0" err="1"/>
              <a:t>Xilinx</a:t>
            </a:r>
            <a:r>
              <a:rPr lang="fr-FR" sz="1200" dirty="0"/>
              <a:t> Corporation </a:t>
            </a:r>
            <a:r>
              <a:rPr lang="fr-FR" sz="1200" dirty="0" err="1"/>
              <a:t>Device</a:t>
            </a:r>
            <a:r>
              <a:rPr lang="fr-FR" sz="1200" dirty="0"/>
              <a:t> 0020</a:t>
            </a:r>
          </a:p>
          <a:p>
            <a:r>
              <a:rPr lang="en-US" sz="800" dirty="0" smtClean="0"/>
              <a:t>12:00.0 </a:t>
            </a:r>
            <a:r>
              <a:rPr lang="en-US" sz="800" dirty="0"/>
              <a:t>Ethernet controller: Intel Corporation 82580 Gigabit Backplane Connection (rev 01)</a:t>
            </a:r>
          </a:p>
          <a:p>
            <a:r>
              <a:rPr lang="en-US" sz="800" dirty="0"/>
              <a:t>12:00.1 Ethernet controller: Intel Corporation 82580 Gigabit Backplane Connection (rev 01)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66206" y="971221"/>
            <a:ext cx="5325794" cy="5243826"/>
            <a:chOff x="6866206" y="971221"/>
            <a:chExt cx="5325794" cy="5243826"/>
          </a:xfrm>
        </p:grpSpPr>
        <p:grpSp>
          <p:nvGrpSpPr>
            <p:cNvPr id="28" name="Group 27"/>
            <p:cNvGrpSpPr/>
            <p:nvPr/>
          </p:nvGrpSpPr>
          <p:grpSpPr>
            <a:xfrm>
              <a:off x="6866206" y="971221"/>
              <a:ext cx="4949483" cy="5210908"/>
              <a:chOff x="6865033" y="919749"/>
              <a:chExt cx="4949483" cy="521090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7145163" y="5678889"/>
                <a:ext cx="1364566" cy="4517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AMC 1</a:t>
                </a:r>
                <a:endParaRPr lang="de-DE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111753" y="3847684"/>
                <a:ext cx="3311769" cy="123795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Hexagon 68"/>
              <p:cNvSpPr/>
              <p:nvPr/>
            </p:nvSpPr>
            <p:spPr>
              <a:xfrm>
                <a:off x="8201464" y="4033996"/>
                <a:ext cx="1167618" cy="844061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</a:t>
                </a:r>
              </a:p>
              <a:p>
                <a:pPr algn="ctr"/>
                <a:r>
                  <a:rPr lang="de-DE" dirty="0" smtClean="0"/>
                  <a:t>Switch</a:t>
                </a:r>
                <a:endParaRPr lang="de-DE" dirty="0"/>
              </a:p>
            </p:txBody>
          </p:sp>
          <p:cxnSp>
            <p:nvCxnSpPr>
              <p:cNvPr id="71" name="Straight Arrow Connector 70"/>
              <p:cNvCxnSpPr>
                <a:endCxn id="67" idx="0"/>
              </p:cNvCxnSpPr>
              <p:nvPr/>
            </p:nvCxnSpPr>
            <p:spPr>
              <a:xfrm flipH="1">
                <a:off x="7827446" y="4877770"/>
                <a:ext cx="977704" cy="8011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7112391" y="4346917"/>
                <a:ext cx="7936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45163" y="919749"/>
                <a:ext cx="3311769" cy="250588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56937" y="2852920"/>
                <a:ext cx="577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CPU</a:t>
                </a:r>
                <a:endParaRPr lang="de-DE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849721" y="2839662"/>
                <a:ext cx="1835834" cy="33762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Root Complex</a:t>
                </a:r>
                <a:endParaRPr lang="de-DE" dirty="0"/>
              </a:p>
            </p:txBody>
          </p:sp>
          <p:cxnSp>
            <p:nvCxnSpPr>
              <p:cNvPr id="80" name="Straight Arrow Connector 79"/>
              <p:cNvCxnSpPr>
                <a:endCxn id="78" idx="2"/>
              </p:cNvCxnSpPr>
              <p:nvPr/>
            </p:nvCxnSpPr>
            <p:spPr>
              <a:xfrm flipH="1" flipV="1">
                <a:off x="8767638" y="3177287"/>
                <a:ext cx="10551" cy="85035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7445911" y="2334904"/>
                <a:ext cx="2644727" cy="4079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Bus Driver</a:t>
                </a:r>
                <a:endParaRPr lang="de-DE" dirty="0"/>
              </a:p>
            </p:txBody>
          </p:sp>
          <p:cxnSp>
            <p:nvCxnSpPr>
              <p:cNvPr id="104" name="Straight Arrow Connector 103"/>
              <p:cNvCxnSpPr>
                <a:stCxn id="83" idx="2"/>
                <a:endCxn id="78" idx="0"/>
              </p:cNvCxnSpPr>
              <p:nvPr/>
            </p:nvCxnSpPr>
            <p:spPr>
              <a:xfrm flipH="1">
                <a:off x="8767638" y="2742867"/>
                <a:ext cx="637" cy="9679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TextBox 2"/>
              <p:cNvSpPr txBox="1"/>
              <p:nvPr/>
            </p:nvSpPr>
            <p:spPr>
              <a:xfrm>
                <a:off x="10489809" y="42845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MCH</a:t>
                </a:r>
              </a:p>
              <a:p>
                <a:r>
                  <a:rPr lang="de-DE" dirty="0" smtClean="0"/>
                  <a:t>link_status</a:t>
                </a:r>
                <a:endParaRPr lang="de-DE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473982" y="2302206"/>
                <a:ext cx="13247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OS PCIe Bus</a:t>
                </a:r>
              </a:p>
              <a:p>
                <a:r>
                  <a:rPr lang="de-DE" dirty="0" smtClean="0"/>
                  <a:t>Driver</a:t>
                </a:r>
              </a:p>
              <a:p>
                <a:r>
                  <a:rPr lang="de-DE" b="1" i="1" dirty="0" smtClean="0"/>
                  <a:t>lspci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89809" y="1097144"/>
                <a:ext cx="13247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Device Driver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445911" y="1033670"/>
                <a:ext cx="2644727" cy="59827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Device Driver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stCxn id="18" idx="2"/>
                <a:endCxn id="83" idx="0"/>
              </p:cNvCxnSpPr>
              <p:nvPr/>
            </p:nvCxnSpPr>
            <p:spPr>
              <a:xfrm>
                <a:off x="8768275" y="1631947"/>
                <a:ext cx="0" cy="702957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865033" y="1983425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865033" y="3628137"/>
                <a:ext cx="4287129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8610600" y="5291717"/>
              <a:ext cx="35814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dirty="0"/>
                <a:t>SIS8300 board </a:t>
              </a:r>
            </a:p>
            <a:p>
              <a:r>
                <a:rPr lang="de-DE" dirty="0" smtClean="0"/>
                <a:t>Vendor ID 10EE (XILINX)</a:t>
              </a:r>
            </a:p>
            <a:p>
              <a:r>
                <a:rPr lang="de-DE" dirty="0" smtClean="0"/>
                <a:t>Device ID 0088   (DESY dev.  ID)</a:t>
              </a:r>
              <a:endParaRPr lang="de-DE" dirty="0"/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8609122" y="3228759"/>
            <a:ext cx="19624" cy="856709"/>
          </a:xfrm>
          <a:prstGeom prst="line">
            <a:avLst/>
          </a:prstGeom>
          <a:ln w="38100">
            <a:solidFill>
              <a:srgbClr val="0074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584141" y="4929242"/>
            <a:ext cx="1005357" cy="801119"/>
          </a:xfrm>
          <a:prstGeom prst="line">
            <a:avLst/>
          </a:prstGeom>
          <a:ln w="38100">
            <a:solidFill>
              <a:srgbClr val="307C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5358" y="4736373"/>
            <a:ext cx="6417971" cy="1200329"/>
          </a:xfrm>
          <a:prstGeom prst="rect">
            <a:avLst/>
          </a:prstGeom>
          <a:noFill/>
          <a:ln>
            <a:solidFill>
              <a:srgbClr val="307C8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The Device is on the PCIe Bus</a:t>
            </a:r>
          </a:p>
          <a:p>
            <a:r>
              <a:rPr lang="de-DE" dirty="0" smtClean="0"/>
              <a:t>Check is the Device driver binded to the Device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</a:t>
            </a:r>
            <a:r>
              <a:rPr lang="de-DE" b="1" i="1" dirty="0" smtClean="0"/>
              <a:t>lspci –vvv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Decvice Driver File in </a:t>
            </a:r>
            <a:r>
              <a:rPr lang="de-DE" b="1" i="1" dirty="0" smtClean="0"/>
              <a:t>/dev</a:t>
            </a:r>
            <a:endParaRPr lang="de-DE" b="1" i="1" dirty="0"/>
          </a:p>
        </p:txBody>
      </p:sp>
    </p:spTree>
    <p:extLst>
      <p:ext uri="{BB962C8B-B14F-4D97-AF65-F5344CB8AC3E}">
        <p14:creationId xmlns:p14="http://schemas.microsoft.com/office/powerpoint/2010/main" val="22915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22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5812" y="1829437"/>
            <a:ext cx="1039905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PCI Express Hot Plug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 Method of replacing failed expansons cards keeping the OS and other services rinning during the repair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Shutting down and restarting software associated wiht the failed device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555812" y="3765177"/>
            <a:ext cx="1039905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To accomplish those task the Hot Plug has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Monitor of the PCI Express slot events and reports these events to software via interrupts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Selectively turns ON and OFF the Power and Attention Indicators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Prepares the Card, Slot and proccesses for the card‘s removal or insertion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Remove or applay power to the Card connector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021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23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157" y="1210755"/>
            <a:ext cx="526754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i="1" dirty="0" smtClean="0"/>
              <a:t>Hardware Componenets</a:t>
            </a:r>
          </a:p>
          <a:p>
            <a:r>
              <a:rPr lang="de-DE" sz="1600" dirty="0" smtClean="0"/>
              <a:t>PCI Express Switch Hot Plug </a:t>
            </a:r>
            <a:r>
              <a:rPr lang="de-DE" sz="1600" b="1" dirty="0" smtClean="0"/>
              <a:t>Hot Plug Controller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Receives and processes commands Issued by the Hot Plug Software componenets and Port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One controller for each Root or Switch port</a:t>
            </a:r>
          </a:p>
          <a:p>
            <a:r>
              <a:rPr lang="de-DE" sz="1600" dirty="0" smtClean="0"/>
              <a:t>PCI </a:t>
            </a:r>
            <a:r>
              <a:rPr lang="de-DE" sz="1600" b="1" dirty="0" smtClean="0"/>
              <a:t>Express Port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Controls Port componenets: power, Indicators and Switches</a:t>
            </a:r>
            <a:endParaRPr lang="de-DE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157" y="3347423"/>
            <a:ext cx="5269199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i="1" dirty="0" smtClean="0"/>
              <a:t>Software Componenets</a:t>
            </a:r>
          </a:p>
          <a:p>
            <a:r>
              <a:rPr lang="de-DE" sz="1600" b="1" dirty="0" smtClean="0"/>
              <a:t>User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Permits the end user to control and monitor Hot Plug</a:t>
            </a:r>
          </a:p>
          <a:p>
            <a:r>
              <a:rPr lang="de-DE" sz="1600" b="1" dirty="0" smtClean="0"/>
              <a:t>Hot Plug Services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 OS provided software componenets that processes Hot Plug requests issued by User and Hardware</a:t>
            </a:r>
          </a:p>
          <a:p>
            <a:r>
              <a:rPr lang="de-DE" sz="1600" b="1" dirty="0" smtClean="0"/>
              <a:t>Hot Plug System Driver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Controls the Hot Plug Controller</a:t>
            </a:r>
          </a:p>
          <a:p>
            <a:r>
              <a:rPr lang="de-DE" sz="1600" b="1" dirty="0" smtClean="0"/>
              <a:t>Device Driver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Prepares the Device to be removed or initialise the Device after insertion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5944" y="858277"/>
            <a:ext cx="1162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For </a:t>
            </a:r>
            <a:r>
              <a:rPr lang="en-US" b="1" i="1" dirty="0"/>
              <a:t>performance above the stated </a:t>
            </a:r>
            <a:r>
              <a:rPr lang="en-US" b="1" i="1" dirty="0" smtClean="0"/>
              <a:t>conditions some </a:t>
            </a:r>
            <a:r>
              <a:rPr lang="en-US" b="1" i="1" dirty="0"/>
              <a:t>new components step on the stage</a:t>
            </a:r>
            <a:endParaRPr lang="de-DE" b="1" i="1" dirty="0"/>
          </a:p>
        </p:txBody>
      </p:sp>
      <p:sp>
        <p:nvSpPr>
          <p:cNvPr id="10" name="Rectangle 9"/>
          <p:cNvSpPr/>
          <p:nvPr/>
        </p:nvSpPr>
        <p:spPr>
          <a:xfrm>
            <a:off x="7576623" y="3257336"/>
            <a:ext cx="4485248" cy="2831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tangle 38"/>
          <p:cNvSpPr/>
          <p:nvPr/>
        </p:nvSpPr>
        <p:spPr>
          <a:xfrm>
            <a:off x="5486400" y="1493109"/>
            <a:ext cx="6553199" cy="17987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tangle 40"/>
          <p:cNvSpPr/>
          <p:nvPr/>
        </p:nvSpPr>
        <p:spPr>
          <a:xfrm>
            <a:off x="5549535" y="4096864"/>
            <a:ext cx="1842868" cy="12942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PCIe Card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Octagon 12"/>
          <p:cNvSpPr/>
          <p:nvPr/>
        </p:nvSpPr>
        <p:spPr>
          <a:xfrm>
            <a:off x="8224129" y="3836503"/>
            <a:ext cx="3615397" cy="2010410"/>
          </a:xfrm>
          <a:prstGeom prst="oct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543193" y="4233082"/>
            <a:ext cx="1194582" cy="11816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Port</a:t>
            </a:r>
          </a:p>
          <a:p>
            <a:pPr algn="ctr"/>
            <a:r>
              <a:rPr lang="de-DE" dirty="0" smtClean="0"/>
              <a:t>Interface</a:t>
            </a:r>
            <a:endParaRPr lang="de-DE" dirty="0"/>
          </a:p>
        </p:txBody>
      </p:sp>
      <p:sp>
        <p:nvSpPr>
          <p:cNvPr id="46" name="Rectangle 45"/>
          <p:cNvSpPr/>
          <p:nvPr/>
        </p:nvSpPr>
        <p:spPr>
          <a:xfrm>
            <a:off x="10424160" y="4369168"/>
            <a:ext cx="1194582" cy="8721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16" name="TextBox 15"/>
          <p:cNvSpPr txBox="1"/>
          <p:nvPr/>
        </p:nvSpPr>
        <p:spPr>
          <a:xfrm>
            <a:off x="9246575" y="3853399"/>
            <a:ext cx="142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PCIe Switch</a:t>
            </a:r>
            <a:endParaRPr lang="de-DE" dirty="0"/>
          </a:p>
        </p:txBody>
      </p:sp>
      <p:sp>
        <p:nvSpPr>
          <p:cNvPr id="17" name="TextBox 16"/>
          <p:cNvSpPr txBox="1"/>
          <p:nvPr/>
        </p:nvSpPr>
        <p:spPr>
          <a:xfrm>
            <a:off x="5536809" y="1617785"/>
            <a:ext cx="62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19" name="Left-Right Arrow 18"/>
          <p:cNvSpPr/>
          <p:nvPr/>
        </p:nvSpPr>
        <p:spPr>
          <a:xfrm>
            <a:off x="7379677" y="4276000"/>
            <a:ext cx="1138896" cy="200193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Sun 19"/>
          <p:cNvSpPr/>
          <p:nvPr/>
        </p:nvSpPr>
        <p:spPr>
          <a:xfrm>
            <a:off x="7602471" y="4498209"/>
            <a:ext cx="253218" cy="22772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Sun 51"/>
          <p:cNvSpPr/>
          <p:nvPr/>
        </p:nvSpPr>
        <p:spPr>
          <a:xfrm>
            <a:off x="7614923" y="4778584"/>
            <a:ext cx="253218" cy="227721"/>
          </a:xfrm>
          <a:prstGeom prst="sun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rapezoid 28"/>
          <p:cNvSpPr/>
          <p:nvPr/>
        </p:nvSpPr>
        <p:spPr>
          <a:xfrm rot="16200000">
            <a:off x="7589605" y="5113131"/>
            <a:ext cx="299363" cy="199293"/>
          </a:xfrm>
          <a:prstGeom prst="trapezoid">
            <a:avLst>
              <a:gd name="adj" fmla="val 49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Left-Right Arrow 53"/>
          <p:cNvSpPr/>
          <p:nvPr/>
        </p:nvSpPr>
        <p:spPr>
          <a:xfrm>
            <a:off x="7871461" y="4501423"/>
            <a:ext cx="647112" cy="213956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Left-Right Arrow 54"/>
          <p:cNvSpPr/>
          <p:nvPr/>
        </p:nvSpPr>
        <p:spPr>
          <a:xfrm>
            <a:off x="7856808" y="4802880"/>
            <a:ext cx="665284" cy="201456"/>
          </a:xfrm>
          <a:prstGeom prst="leftRightArrow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Left-Right Arrow 55"/>
          <p:cNvSpPr/>
          <p:nvPr/>
        </p:nvSpPr>
        <p:spPr>
          <a:xfrm>
            <a:off x="7859151" y="5109889"/>
            <a:ext cx="671732" cy="205778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ounded Rectangle 29"/>
          <p:cNvSpPr/>
          <p:nvPr/>
        </p:nvSpPr>
        <p:spPr>
          <a:xfrm>
            <a:off x="6690360" y="1590585"/>
            <a:ext cx="1581443" cy="499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OS</a:t>
            </a:r>
            <a:endParaRPr lang="de-DE" dirty="0"/>
          </a:p>
        </p:txBody>
      </p:sp>
      <p:sp>
        <p:nvSpPr>
          <p:cNvPr id="34" name="Rounded Rectangle 33"/>
          <p:cNvSpPr/>
          <p:nvPr/>
        </p:nvSpPr>
        <p:spPr>
          <a:xfrm>
            <a:off x="9034973" y="1590584"/>
            <a:ext cx="2725617" cy="396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Interface</a:t>
            </a:r>
            <a:endParaRPr lang="de-DE" dirty="0"/>
          </a:p>
        </p:txBody>
      </p:sp>
      <p:sp>
        <p:nvSpPr>
          <p:cNvPr id="36" name="Rounded Rectangle 35"/>
          <p:cNvSpPr/>
          <p:nvPr/>
        </p:nvSpPr>
        <p:spPr>
          <a:xfrm>
            <a:off x="8762999" y="2476524"/>
            <a:ext cx="1037495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Services</a:t>
            </a:r>
            <a:endParaRPr lang="de-DE" dirty="0"/>
          </a:p>
        </p:txBody>
      </p:sp>
      <p:sp>
        <p:nvSpPr>
          <p:cNvPr id="61" name="Rounded Rectangle 60"/>
          <p:cNvSpPr/>
          <p:nvPr/>
        </p:nvSpPr>
        <p:spPr>
          <a:xfrm>
            <a:off x="10397781" y="2476524"/>
            <a:ext cx="1111349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62" name="Rounded Rectangle 61"/>
          <p:cNvSpPr/>
          <p:nvPr/>
        </p:nvSpPr>
        <p:spPr>
          <a:xfrm>
            <a:off x="6950319" y="2486380"/>
            <a:ext cx="1321484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63" name="Rounded Rectangle 62"/>
          <p:cNvSpPr/>
          <p:nvPr/>
        </p:nvSpPr>
        <p:spPr>
          <a:xfrm>
            <a:off x="5563602" y="2486380"/>
            <a:ext cx="960125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7" name="Up-Down Arrow 36"/>
          <p:cNvSpPr/>
          <p:nvPr/>
        </p:nvSpPr>
        <p:spPr>
          <a:xfrm>
            <a:off x="10953455" y="3102655"/>
            <a:ext cx="244428" cy="127344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Up-Down Arrow 37"/>
          <p:cNvSpPr/>
          <p:nvPr/>
        </p:nvSpPr>
        <p:spPr>
          <a:xfrm>
            <a:off x="9246575" y="1987117"/>
            <a:ext cx="206914" cy="4992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Up-Down Arrow 41"/>
          <p:cNvSpPr/>
          <p:nvPr/>
        </p:nvSpPr>
        <p:spPr>
          <a:xfrm>
            <a:off x="7104185" y="3102655"/>
            <a:ext cx="186395" cy="9942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Left-Right Arrow 42"/>
          <p:cNvSpPr/>
          <p:nvPr/>
        </p:nvSpPr>
        <p:spPr>
          <a:xfrm>
            <a:off x="6523727" y="2743200"/>
            <a:ext cx="426592" cy="1266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Left-Right Arrow 43"/>
          <p:cNvSpPr/>
          <p:nvPr/>
        </p:nvSpPr>
        <p:spPr>
          <a:xfrm>
            <a:off x="8271803" y="2743200"/>
            <a:ext cx="491196" cy="1266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Left-Right Arrow 44"/>
          <p:cNvSpPr/>
          <p:nvPr/>
        </p:nvSpPr>
        <p:spPr>
          <a:xfrm>
            <a:off x="9800494" y="2743200"/>
            <a:ext cx="575015" cy="1266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Left-Right Arrow 46"/>
          <p:cNvSpPr/>
          <p:nvPr/>
        </p:nvSpPr>
        <p:spPr>
          <a:xfrm>
            <a:off x="9737775" y="4715379"/>
            <a:ext cx="686385" cy="34771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Striped Right Arrow 47"/>
          <p:cNvSpPr/>
          <p:nvPr/>
        </p:nvSpPr>
        <p:spPr>
          <a:xfrm>
            <a:off x="8271803" y="1617785"/>
            <a:ext cx="763170" cy="22508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Up-Down Arrow 48"/>
          <p:cNvSpPr/>
          <p:nvPr/>
        </p:nvSpPr>
        <p:spPr>
          <a:xfrm>
            <a:off x="7576623" y="2090084"/>
            <a:ext cx="262311" cy="3962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4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24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Hot 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67812" y="3304577"/>
            <a:ext cx="4176717" cy="3000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tangle 38"/>
          <p:cNvSpPr/>
          <p:nvPr/>
        </p:nvSpPr>
        <p:spPr>
          <a:xfrm>
            <a:off x="95684" y="1540660"/>
            <a:ext cx="6248845" cy="17987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tangle 40"/>
          <p:cNvSpPr/>
          <p:nvPr/>
        </p:nvSpPr>
        <p:spPr>
          <a:xfrm>
            <a:off x="159195" y="4144415"/>
            <a:ext cx="1853836" cy="12942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PCIe Card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Octagon 12"/>
          <p:cNvSpPr/>
          <p:nvPr/>
        </p:nvSpPr>
        <p:spPr>
          <a:xfrm>
            <a:off x="2849707" y="3884054"/>
            <a:ext cx="3382281" cy="2010410"/>
          </a:xfrm>
          <a:prstGeom prst="oct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3170670" y="4280633"/>
            <a:ext cx="1201692" cy="118162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Port</a:t>
            </a:r>
          </a:p>
          <a:p>
            <a:pPr algn="ctr"/>
            <a:r>
              <a:rPr lang="de-DE" dirty="0" smtClean="0"/>
              <a:t>Interface</a:t>
            </a:r>
            <a:endParaRPr lang="de-DE" dirty="0"/>
          </a:p>
        </p:txBody>
      </p:sp>
      <p:sp>
        <p:nvSpPr>
          <p:cNvPr id="46" name="Rectangle 45"/>
          <p:cNvSpPr/>
          <p:nvPr/>
        </p:nvSpPr>
        <p:spPr>
          <a:xfrm>
            <a:off x="4885149" y="4433503"/>
            <a:ext cx="1201692" cy="8721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16" name="TextBox 15"/>
          <p:cNvSpPr txBox="1"/>
          <p:nvPr/>
        </p:nvSpPr>
        <p:spPr>
          <a:xfrm>
            <a:off x="3878238" y="3900950"/>
            <a:ext cx="142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PCIe Switch</a:t>
            </a:r>
            <a:endParaRPr lang="de-DE" dirty="0"/>
          </a:p>
        </p:txBody>
      </p:sp>
      <p:sp>
        <p:nvSpPr>
          <p:cNvPr id="17" name="TextBox 16"/>
          <p:cNvSpPr txBox="1"/>
          <p:nvPr/>
        </p:nvSpPr>
        <p:spPr>
          <a:xfrm>
            <a:off x="146393" y="1665336"/>
            <a:ext cx="62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19" name="Left-Right Arrow 18"/>
          <p:cNvSpPr/>
          <p:nvPr/>
        </p:nvSpPr>
        <p:spPr>
          <a:xfrm>
            <a:off x="2000229" y="4323551"/>
            <a:ext cx="1145674" cy="200193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oup 3"/>
          <p:cNvGrpSpPr/>
          <p:nvPr/>
        </p:nvGrpSpPr>
        <p:grpSpPr>
          <a:xfrm>
            <a:off x="2224349" y="4545760"/>
            <a:ext cx="933937" cy="864250"/>
            <a:chOff x="2224349" y="4545760"/>
            <a:chExt cx="933937" cy="864250"/>
          </a:xfrm>
        </p:grpSpPr>
        <p:sp>
          <p:nvSpPr>
            <p:cNvPr id="20" name="Sun 19"/>
            <p:cNvSpPr/>
            <p:nvPr/>
          </p:nvSpPr>
          <p:spPr>
            <a:xfrm>
              <a:off x="2224349" y="4545760"/>
              <a:ext cx="254725" cy="227721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Sun 51"/>
            <p:cNvSpPr/>
            <p:nvPr/>
          </p:nvSpPr>
          <p:spPr>
            <a:xfrm>
              <a:off x="2236875" y="4826135"/>
              <a:ext cx="254725" cy="227721"/>
            </a:xfrm>
            <a:prstGeom prst="sun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rapezoid 28"/>
            <p:cNvSpPr/>
            <p:nvPr/>
          </p:nvSpPr>
          <p:spPr>
            <a:xfrm rot="16200000">
              <a:off x="2212297" y="5160089"/>
              <a:ext cx="299363" cy="200479"/>
            </a:xfrm>
            <a:prstGeom prst="trapezoid">
              <a:avLst>
                <a:gd name="adj" fmla="val 49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Left-Right Arrow 53"/>
            <p:cNvSpPr/>
            <p:nvPr/>
          </p:nvSpPr>
          <p:spPr>
            <a:xfrm>
              <a:off x="2494940" y="4548974"/>
              <a:ext cx="650963" cy="213956"/>
            </a:xfrm>
            <a:prstGeom prst="left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Left-Right Arrow 54"/>
            <p:cNvSpPr/>
            <p:nvPr/>
          </p:nvSpPr>
          <p:spPr>
            <a:xfrm>
              <a:off x="2480200" y="4850431"/>
              <a:ext cx="669243" cy="201456"/>
            </a:xfrm>
            <a:prstGeom prst="leftRightArrow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Left-Right Arrow 55"/>
            <p:cNvSpPr/>
            <p:nvPr/>
          </p:nvSpPr>
          <p:spPr>
            <a:xfrm>
              <a:off x="2482556" y="5157440"/>
              <a:ext cx="675730" cy="20577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7" name="Left-Right Arrow 46"/>
          <p:cNvSpPr/>
          <p:nvPr/>
        </p:nvSpPr>
        <p:spPr>
          <a:xfrm>
            <a:off x="4372361" y="4762930"/>
            <a:ext cx="497337" cy="34771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oup 11"/>
          <p:cNvGrpSpPr/>
          <p:nvPr/>
        </p:nvGrpSpPr>
        <p:grpSpPr>
          <a:xfrm>
            <a:off x="173345" y="1638135"/>
            <a:ext cx="5827436" cy="2784215"/>
            <a:chOff x="173345" y="1638135"/>
            <a:chExt cx="5827436" cy="2784215"/>
          </a:xfrm>
        </p:grpSpPr>
        <p:sp>
          <p:nvSpPr>
            <p:cNvPr id="30" name="Rounded Rectangle 29"/>
            <p:cNvSpPr/>
            <p:nvPr/>
          </p:nvSpPr>
          <p:spPr>
            <a:xfrm>
              <a:off x="1306809" y="1638136"/>
              <a:ext cx="1590855" cy="49949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OS</a:t>
              </a:r>
              <a:endParaRPr lang="de-DE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665376" y="1638135"/>
              <a:ext cx="2335405" cy="3965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User Interface</a:t>
              </a:r>
              <a:endParaRPr lang="de-DE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391784" y="2524075"/>
              <a:ext cx="1043670" cy="6162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Hot Plug</a:t>
              </a:r>
            </a:p>
            <a:p>
              <a:pPr algn="ctr"/>
              <a:r>
                <a:rPr lang="de-DE" dirty="0" smtClean="0"/>
                <a:t>Services</a:t>
              </a:r>
              <a:endParaRPr lang="de-DE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882818" y="2540170"/>
              <a:ext cx="1117963" cy="6162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Hot Plug</a:t>
              </a:r>
            </a:p>
            <a:p>
              <a:pPr algn="ctr"/>
              <a:r>
                <a:rPr lang="de-DE" dirty="0" smtClean="0"/>
                <a:t>Driver</a:t>
              </a:r>
              <a:endParaRPr lang="de-DE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568316" y="2533931"/>
              <a:ext cx="1329349" cy="6162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Bus</a:t>
              </a:r>
            </a:p>
            <a:p>
              <a:pPr algn="ctr"/>
              <a:r>
                <a:rPr lang="de-DE" dirty="0" smtClean="0"/>
                <a:t>Driver</a:t>
              </a:r>
              <a:endParaRPr lang="de-DE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73345" y="2533931"/>
              <a:ext cx="965839" cy="6162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Device</a:t>
              </a:r>
            </a:p>
            <a:p>
              <a:pPr algn="ctr"/>
              <a:r>
                <a:rPr lang="de-DE" dirty="0" smtClean="0"/>
                <a:t>Driver</a:t>
              </a:r>
              <a:endParaRPr lang="de-DE" dirty="0"/>
            </a:p>
          </p:txBody>
        </p:sp>
        <p:sp>
          <p:nvSpPr>
            <p:cNvPr id="37" name="Up-Down Arrow 36"/>
            <p:cNvSpPr/>
            <p:nvPr/>
          </p:nvSpPr>
          <p:spPr>
            <a:xfrm>
              <a:off x="5318859" y="3148909"/>
              <a:ext cx="245883" cy="127344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Up-Down Arrow 37"/>
            <p:cNvSpPr/>
            <p:nvPr/>
          </p:nvSpPr>
          <p:spPr>
            <a:xfrm>
              <a:off x="3878238" y="2034668"/>
              <a:ext cx="208145" cy="499263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Up-Down Arrow 41"/>
            <p:cNvSpPr/>
            <p:nvPr/>
          </p:nvSpPr>
          <p:spPr>
            <a:xfrm>
              <a:off x="1723097" y="3150206"/>
              <a:ext cx="187504" cy="994209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Left-Right Arrow 42"/>
            <p:cNvSpPr/>
            <p:nvPr/>
          </p:nvSpPr>
          <p:spPr>
            <a:xfrm>
              <a:off x="1139185" y="2790751"/>
              <a:ext cx="429131" cy="126609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Left-Right Arrow 43"/>
            <p:cNvSpPr/>
            <p:nvPr/>
          </p:nvSpPr>
          <p:spPr>
            <a:xfrm>
              <a:off x="2897664" y="2790751"/>
              <a:ext cx="494119" cy="126609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Left-Right Arrow 44"/>
            <p:cNvSpPr/>
            <p:nvPr/>
          </p:nvSpPr>
          <p:spPr>
            <a:xfrm>
              <a:off x="4435453" y="2756573"/>
              <a:ext cx="434245" cy="16078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Striped Right Arrow 47"/>
            <p:cNvSpPr/>
            <p:nvPr/>
          </p:nvSpPr>
          <p:spPr>
            <a:xfrm>
              <a:off x="2897664" y="1665336"/>
              <a:ext cx="767712" cy="225083"/>
            </a:xfrm>
            <a:prstGeom prst="strip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Up-Down Arrow 48"/>
            <p:cNvSpPr/>
            <p:nvPr/>
          </p:nvSpPr>
          <p:spPr>
            <a:xfrm>
              <a:off x="2198347" y="2137635"/>
              <a:ext cx="263872" cy="396296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8555993" y="3339417"/>
            <a:ext cx="3564193" cy="2965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tangle 50"/>
          <p:cNvSpPr/>
          <p:nvPr/>
        </p:nvSpPr>
        <p:spPr>
          <a:xfrm>
            <a:off x="6494633" y="3571152"/>
            <a:ext cx="1783323" cy="27339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494633" y="1564342"/>
            <a:ext cx="5639196" cy="16679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ctagon 56"/>
          <p:cNvSpPr/>
          <p:nvPr/>
        </p:nvSpPr>
        <p:spPr>
          <a:xfrm>
            <a:off x="8802479" y="3926294"/>
            <a:ext cx="3237120" cy="1767651"/>
          </a:xfrm>
          <a:prstGeom prst="oct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129931" y="4386138"/>
            <a:ext cx="1063625" cy="8721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Port</a:t>
            </a:r>
          </a:p>
          <a:p>
            <a:pPr algn="ctr"/>
            <a:r>
              <a:rPr lang="de-DE" dirty="0" smtClean="0"/>
              <a:t>Interface</a:t>
            </a:r>
            <a:endParaRPr lang="de-DE" dirty="0"/>
          </a:p>
        </p:txBody>
      </p:sp>
      <p:sp>
        <p:nvSpPr>
          <p:cNvPr id="60" name="Rectangle 59"/>
          <p:cNvSpPr/>
          <p:nvPr/>
        </p:nvSpPr>
        <p:spPr>
          <a:xfrm>
            <a:off x="10670572" y="4386138"/>
            <a:ext cx="1174425" cy="8721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64" name="Left-Right Arrow 63"/>
          <p:cNvSpPr/>
          <p:nvPr/>
        </p:nvSpPr>
        <p:spPr>
          <a:xfrm>
            <a:off x="10183396" y="4676573"/>
            <a:ext cx="497337" cy="34771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Box 65"/>
          <p:cNvSpPr txBox="1"/>
          <p:nvPr/>
        </p:nvSpPr>
        <p:spPr>
          <a:xfrm>
            <a:off x="9706392" y="3900950"/>
            <a:ext cx="142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PCIe Switch</a:t>
            </a:r>
            <a:endParaRPr lang="de-DE" dirty="0"/>
          </a:p>
        </p:txBody>
      </p:sp>
      <p:sp>
        <p:nvSpPr>
          <p:cNvPr id="67" name="TextBox 66"/>
          <p:cNvSpPr txBox="1"/>
          <p:nvPr/>
        </p:nvSpPr>
        <p:spPr>
          <a:xfrm>
            <a:off x="8552907" y="3347511"/>
            <a:ext cx="142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  <a:endParaRPr lang="de-DE" dirty="0"/>
          </a:p>
        </p:txBody>
      </p:sp>
      <p:sp>
        <p:nvSpPr>
          <p:cNvPr id="68" name="Rectangle 67"/>
          <p:cNvSpPr/>
          <p:nvPr/>
        </p:nvSpPr>
        <p:spPr>
          <a:xfrm>
            <a:off x="9191694" y="5806029"/>
            <a:ext cx="1201692" cy="372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MCMC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026424" y="5258335"/>
            <a:ext cx="922780" cy="9374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MMC</a:t>
            </a:r>
          </a:p>
        </p:txBody>
      </p:sp>
      <p:sp>
        <p:nvSpPr>
          <p:cNvPr id="71" name="Sun 70"/>
          <p:cNvSpPr/>
          <p:nvPr/>
        </p:nvSpPr>
        <p:spPr>
          <a:xfrm>
            <a:off x="6478475" y="5271923"/>
            <a:ext cx="249802" cy="227721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Sun 71"/>
          <p:cNvSpPr/>
          <p:nvPr/>
        </p:nvSpPr>
        <p:spPr>
          <a:xfrm>
            <a:off x="6490759" y="5552298"/>
            <a:ext cx="249802" cy="227721"/>
          </a:xfrm>
          <a:prstGeom prst="sun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Trapezoid 72"/>
          <p:cNvSpPr/>
          <p:nvPr/>
        </p:nvSpPr>
        <p:spPr>
          <a:xfrm rot="16200000">
            <a:off x="6463763" y="5888189"/>
            <a:ext cx="299363" cy="196605"/>
          </a:xfrm>
          <a:prstGeom prst="trapezoid">
            <a:avLst>
              <a:gd name="adj" fmla="val 49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Left-Right Arrow 73"/>
          <p:cNvSpPr/>
          <p:nvPr/>
        </p:nvSpPr>
        <p:spPr>
          <a:xfrm>
            <a:off x="6743837" y="5305700"/>
            <a:ext cx="299117" cy="183392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Left-Right Arrow 74"/>
          <p:cNvSpPr/>
          <p:nvPr/>
        </p:nvSpPr>
        <p:spPr>
          <a:xfrm>
            <a:off x="6729381" y="5592676"/>
            <a:ext cx="293767" cy="185374"/>
          </a:xfrm>
          <a:prstGeom prst="leftRightArrow">
            <a:avLst/>
          </a:prstGeom>
          <a:solidFill>
            <a:srgbClr val="007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Left-Right Arrow 75"/>
          <p:cNvSpPr/>
          <p:nvPr/>
        </p:nvSpPr>
        <p:spPr>
          <a:xfrm>
            <a:off x="6731693" y="5881634"/>
            <a:ext cx="291456" cy="207747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Left-Right Arrow 4"/>
          <p:cNvSpPr/>
          <p:nvPr/>
        </p:nvSpPr>
        <p:spPr>
          <a:xfrm>
            <a:off x="7949204" y="5754736"/>
            <a:ext cx="1242490" cy="453701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IPMI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9706392" y="5258335"/>
            <a:ext cx="275808" cy="547694"/>
          </a:xfrm>
          <a:prstGeom prst="up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Box 76"/>
          <p:cNvSpPr txBox="1"/>
          <p:nvPr/>
        </p:nvSpPr>
        <p:spPr>
          <a:xfrm>
            <a:off x="6524500" y="4569607"/>
            <a:ext cx="76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AMC</a:t>
            </a:r>
            <a:endParaRPr lang="de-DE" dirty="0"/>
          </a:p>
        </p:txBody>
      </p:sp>
      <p:sp>
        <p:nvSpPr>
          <p:cNvPr id="78" name="TextBox 77"/>
          <p:cNvSpPr txBox="1"/>
          <p:nvPr/>
        </p:nvSpPr>
        <p:spPr>
          <a:xfrm>
            <a:off x="6503789" y="1529656"/>
            <a:ext cx="760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80" name="Rounded Rectangle 79"/>
          <p:cNvSpPr/>
          <p:nvPr/>
        </p:nvSpPr>
        <p:spPr>
          <a:xfrm>
            <a:off x="7267992" y="1606873"/>
            <a:ext cx="1590855" cy="499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OS</a:t>
            </a:r>
            <a:endParaRPr lang="de-DE" dirty="0"/>
          </a:p>
        </p:txBody>
      </p:sp>
      <p:sp>
        <p:nvSpPr>
          <p:cNvPr id="81" name="Rounded Rectangle 80"/>
          <p:cNvSpPr/>
          <p:nvPr/>
        </p:nvSpPr>
        <p:spPr>
          <a:xfrm>
            <a:off x="9626559" y="1606872"/>
            <a:ext cx="2335405" cy="396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Interface</a:t>
            </a:r>
            <a:endParaRPr lang="de-DE" dirty="0"/>
          </a:p>
        </p:txBody>
      </p:sp>
      <p:sp>
        <p:nvSpPr>
          <p:cNvPr id="82" name="Rounded Rectangle 81"/>
          <p:cNvSpPr/>
          <p:nvPr/>
        </p:nvSpPr>
        <p:spPr>
          <a:xfrm>
            <a:off x="9448236" y="2491926"/>
            <a:ext cx="1043670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Services</a:t>
            </a:r>
            <a:endParaRPr lang="de-DE" dirty="0"/>
          </a:p>
        </p:txBody>
      </p:sp>
      <p:sp>
        <p:nvSpPr>
          <p:cNvPr id="83" name="Rounded Rectangle 82"/>
          <p:cNvSpPr/>
          <p:nvPr/>
        </p:nvSpPr>
        <p:spPr>
          <a:xfrm>
            <a:off x="10844001" y="2508907"/>
            <a:ext cx="1117963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84" name="Rounded Rectangle 83"/>
          <p:cNvSpPr/>
          <p:nvPr/>
        </p:nvSpPr>
        <p:spPr>
          <a:xfrm>
            <a:off x="7925024" y="2503047"/>
            <a:ext cx="1172724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85" name="Rounded Rectangle 84"/>
          <p:cNvSpPr/>
          <p:nvPr/>
        </p:nvSpPr>
        <p:spPr>
          <a:xfrm>
            <a:off x="6603212" y="2562335"/>
            <a:ext cx="965839" cy="616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86" name="Up-Down Arrow 85"/>
          <p:cNvSpPr/>
          <p:nvPr/>
        </p:nvSpPr>
        <p:spPr>
          <a:xfrm>
            <a:off x="11280042" y="3117646"/>
            <a:ext cx="245883" cy="127344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Up-Down Arrow 86"/>
          <p:cNvSpPr/>
          <p:nvPr/>
        </p:nvSpPr>
        <p:spPr>
          <a:xfrm>
            <a:off x="9839421" y="2003405"/>
            <a:ext cx="208145" cy="4992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Up-Down Arrow 87"/>
          <p:cNvSpPr/>
          <p:nvPr/>
        </p:nvSpPr>
        <p:spPr>
          <a:xfrm>
            <a:off x="8028117" y="3108201"/>
            <a:ext cx="260673" cy="4502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Left-Right Arrow 88"/>
          <p:cNvSpPr/>
          <p:nvPr/>
        </p:nvSpPr>
        <p:spPr>
          <a:xfrm>
            <a:off x="7578861" y="2760305"/>
            <a:ext cx="326923" cy="15705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Left-Right Arrow 89"/>
          <p:cNvSpPr/>
          <p:nvPr/>
        </p:nvSpPr>
        <p:spPr>
          <a:xfrm>
            <a:off x="9085520" y="2744039"/>
            <a:ext cx="362716" cy="13205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Left-Right Arrow 90"/>
          <p:cNvSpPr/>
          <p:nvPr/>
        </p:nvSpPr>
        <p:spPr>
          <a:xfrm>
            <a:off x="10501716" y="2725310"/>
            <a:ext cx="329165" cy="2078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Striped Right Arrow 91"/>
          <p:cNvSpPr/>
          <p:nvPr/>
        </p:nvSpPr>
        <p:spPr>
          <a:xfrm>
            <a:off x="8858847" y="1634073"/>
            <a:ext cx="767712" cy="22508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Up-Down Arrow 93"/>
          <p:cNvSpPr/>
          <p:nvPr/>
        </p:nvSpPr>
        <p:spPr>
          <a:xfrm>
            <a:off x="8333243" y="2106372"/>
            <a:ext cx="263872" cy="3962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Straight Connector 17"/>
          <p:cNvCxnSpPr/>
          <p:nvPr/>
        </p:nvCxnSpPr>
        <p:spPr>
          <a:xfrm>
            <a:off x="6344529" y="1529656"/>
            <a:ext cx="0" cy="482669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52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25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</a:t>
            </a:r>
            <a:r>
              <a:rPr lang="de-DE" sz="4400" dirty="0" smtClean="0">
                <a:solidFill>
                  <a:schemeClr val="bg1"/>
                </a:solidFill>
              </a:rPr>
              <a:t>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5" y="1055077"/>
            <a:ext cx="1195754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2913697" y="1055077"/>
            <a:ext cx="3462997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262034" y="1055077"/>
            <a:ext cx="3763108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39492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/>
        </p:nvSpPr>
        <p:spPr>
          <a:xfrm>
            <a:off x="3274839" y="1993059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5336466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851911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11015589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/>
          <p:nvPr/>
        </p:nvSpPr>
        <p:spPr>
          <a:xfrm>
            <a:off x="9840961" y="1990686"/>
            <a:ext cx="676422" cy="37631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2577" y="10423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MCH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66921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50" y="1660730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MMC</a:t>
            </a:r>
            <a:endParaRPr lang="de-DE" dirty="0"/>
          </a:p>
        </p:txBody>
      </p:sp>
      <p:sp>
        <p:nvSpPr>
          <p:cNvPr id="29" name="TextBox 28"/>
          <p:cNvSpPr txBox="1"/>
          <p:nvPr/>
        </p:nvSpPr>
        <p:spPr>
          <a:xfrm>
            <a:off x="3199614" y="1663166"/>
            <a:ext cx="8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MCMC</a:t>
            </a:r>
            <a:endParaRPr lang="de-DE" dirty="0"/>
          </a:p>
        </p:txBody>
      </p:sp>
      <p:sp>
        <p:nvSpPr>
          <p:cNvPr id="30" name="TextBox 29"/>
          <p:cNvSpPr txBox="1"/>
          <p:nvPr/>
        </p:nvSpPr>
        <p:spPr>
          <a:xfrm>
            <a:off x="4982942" y="1411709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32" name="TextBox 31"/>
          <p:cNvSpPr txBox="1"/>
          <p:nvPr/>
        </p:nvSpPr>
        <p:spPr>
          <a:xfrm>
            <a:off x="8199119" y="1384382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10695598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4" name="TextBox 33"/>
          <p:cNvSpPr txBox="1"/>
          <p:nvPr/>
        </p:nvSpPr>
        <p:spPr>
          <a:xfrm>
            <a:off x="9484755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</a:t>
            </a:r>
            <a:endParaRPr lang="de-DE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71342" y="2307102"/>
            <a:ext cx="2203497" cy="140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6959" y="1585017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Hot Swap Open</a:t>
            </a:r>
            <a:endParaRPr lang="de-DE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012888" y="2924799"/>
            <a:ext cx="250622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071341" y="2963167"/>
            <a:ext cx="22034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36442" y="2340568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Blue LED Blink</a:t>
            </a:r>
            <a:endParaRPr lang="de-DE" dirty="0"/>
          </a:p>
        </p:txBody>
      </p:sp>
      <p:sp>
        <p:nvSpPr>
          <p:cNvPr id="41" name="TextBox 40"/>
          <p:cNvSpPr txBox="1"/>
          <p:nvPr/>
        </p:nvSpPr>
        <p:spPr>
          <a:xfrm>
            <a:off x="6369709" y="2230773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Hot Plug</a:t>
            </a:r>
          </a:p>
          <a:p>
            <a:r>
              <a:rPr lang="de-DE" dirty="0" smtClean="0"/>
              <a:t>Interrupt</a:t>
            </a:r>
            <a:endParaRPr lang="de-DE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012888" y="3263705"/>
            <a:ext cx="2506222" cy="119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6012888" y="3872240"/>
            <a:ext cx="250622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386597" y="3388897"/>
            <a:ext cx="180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Check Slot Status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493168" y="3371877"/>
            <a:ext cx="68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 sec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9195532" y="3962537"/>
            <a:ext cx="1820057" cy="140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79846" y="3291751"/>
            <a:ext cx="192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Call Device Driver</a:t>
            </a:r>
          </a:p>
          <a:p>
            <a:r>
              <a:rPr lang="de-DE" dirty="0"/>
              <a:t>R</a:t>
            </a:r>
            <a:r>
              <a:rPr lang="de-DE" dirty="0" smtClean="0"/>
              <a:t>emove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9195532" y="4572000"/>
            <a:ext cx="1829802" cy="12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6012888" y="4685822"/>
            <a:ext cx="250622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1035471" y="5046091"/>
            <a:ext cx="2275236" cy="291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249363" y="3950782"/>
            <a:ext cx="192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Back frpm Device Driver Remove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405354" y="4003272"/>
            <a:ext cx="192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Set Slot Controll</a:t>
            </a:r>
          </a:p>
          <a:p>
            <a:r>
              <a:rPr lang="de-DE" dirty="0" smtClean="0"/>
              <a:t>Power OFF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380172" y="4698722"/>
            <a:ext cx="192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 Quiesce</a:t>
            </a:r>
          </a:p>
        </p:txBody>
      </p:sp>
      <p:sp>
        <p:nvSpPr>
          <p:cNvPr id="57" name="Line Callout 1 56"/>
          <p:cNvSpPr/>
          <p:nvPr/>
        </p:nvSpPr>
        <p:spPr>
          <a:xfrm>
            <a:off x="1313139" y="5200376"/>
            <a:ext cx="2025758" cy="1163045"/>
          </a:xfrm>
          <a:prstGeom prst="borderCallout1">
            <a:avLst>
              <a:gd name="adj1" fmla="val 50647"/>
              <a:gd name="adj2" fmla="val -1281"/>
              <a:gd name="adj3" fmla="val -6401"/>
              <a:gd name="adj4" fmla="val -176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Remove Payload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Red LED ON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Green LED OF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Blue LED ON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10517383" y="5046091"/>
            <a:ext cx="50795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0437023" y="4669350"/>
            <a:ext cx="65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udev</a:t>
            </a:r>
            <a:endParaRPr lang="de-DE" dirty="0"/>
          </a:p>
        </p:txBody>
      </p:sp>
      <p:cxnSp>
        <p:nvCxnSpPr>
          <p:cNvPr id="64" name="Elbow Connector 63"/>
          <p:cNvCxnSpPr/>
          <p:nvPr/>
        </p:nvCxnSpPr>
        <p:spPr>
          <a:xfrm rot="5400000" flipH="1" flipV="1">
            <a:off x="10773740" y="4649844"/>
            <a:ext cx="771084" cy="6817"/>
          </a:xfrm>
          <a:prstGeom prst="bentConnector4">
            <a:avLst>
              <a:gd name="adj1" fmla="val -1970"/>
              <a:gd name="adj2" fmla="val 3453381"/>
            </a:avLst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87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26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</a:t>
            </a:r>
            <a:r>
              <a:rPr lang="de-DE" sz="4400" dirty="0" smtClean="0">
                <a:solidFill>
                  <a:schemeClr val="bg1"/>
                </a:solidFill>
              </a:rPr>
              <a:t>Plug and MTCA 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15" y="1055077"/>
            <a:ext cx="1195754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2913697" y="1055077"/>
            <a:ext cx="3462997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8262034" y="1055077"/>
            <a:ext cx="3763108" cy="48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39492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/>
        </p:nvSpPr>
        <p:spPr>
          <a:xfrm>
            <a:off x="3274839" y="1993059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5336466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8519110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11015589" y="1990686"/>
            <a:ext cx="676422" cy="37631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/>
          <p:nvPr/>
        </p:nvSpPr>
        <p:spPr>
          <a:xfrm>
            <a:off x="9840961" y="1990686"/>
            <a:ext cx="676422" cy="37631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2577" y="10423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MCH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66921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OS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50" y="1660730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MMC</a:t>
            </a:r>
            <a:endParaRPr lang="de-DE" dirty="0"/>
          </a:p>
        </p:txBody>
      </p:sp>
      <p:sp>
        <p:nvSpPr>
          <p:cNvPr id="29" name="TextBox 28"/>
          <p:cNvSpPr txBox="1"/>
          <p:nvPr/>
        </p:nvSpPr>
        <p:spPr>
          <a:xfrm>
            <a:off x="3199614" y="1663166"/>
            <a:ext cx="8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MCMC</a:t>
            </a:r>
            <a:endParaRPr lang="de-DE" dirty="0"/>
          </a:p>
        </p:txBody>
      </p:sp>
      <p:sp>
        <p:nvSpPr>
          <p:cNvPr id="30" name="TextBox 29"/>
          <p:cNvSpPr txBox="1"/>
          <p:nvPr/>
        </p:nvSpPr>
        <p:spPr>
          <a:xfrm>
            <a:off x="4982942" y="1411709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Controller</a:t>
            </a:r>
            <a:endParaRPr lang="de-DE" dirty="0"/>
          </a:p>
        </p:txBody>
      </p:sp>
      <p:sp>
        <p:nvSpPr>
          <p:cNvPr id="32" name="TextBox 31"/>
          <p:cNvSpPr txBox="1"/>
          <p:nvPr/>
        </p:nvSpPr>
        <p:spPr>
          <a:xfrm>
            <a:off x="8199119" y="1384382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3" name="TextBox 32"/>
          <p:cNvSpPr txBox="1"/>
          <p:nvPr/>
        </p:nvSpPr>
        <p:spPr>
          <a:xfrm>
            <a:off x="10695598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Device</a:t>
            </a:r>
          </a:p>
          <a:p>
            <a:pPr algn="ctr"/>
            <a:r>
              <a:rPr lang="de-DE" dirty="0" smtClean="0"/>
              <a:t>Driver</a:t>
            </a:r>
            <a:endParaRPr lang="de-DE" dirty="0"/>
          </a:p>
        </p:txBody>
      </p:sp>
      <p:sp>
        <p:nvSpPr>
          <p:cNvPr id="34" name="TextBox 33"/>
          <p:cNvSpPr txBox="1"/>
          <p:nvPr/>
        </p:nvSpPr>
        <p:spPr>
          <a:xfrm>
            <a:off x="9484755" y="1384381"/>
            <a:ext cx="131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Hot Plug</a:t>
            </a:r>
          </a:p>
          <a:p>
            <a:pPr algn="ctr"/>
            <a:r>
              <a:rPr lang="de-DE" dirty="0" smtClean="0"/>
              <a:t>Service</a:t>
            </a:r>
            <a:endParaRPr lang="de-DE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71342" y="2307102"/>
            <a:ext cx="2203497" cy="140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6959" y="1585017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Hot Swap Close</a:t>
            </a:r>
            <a:endParaRPr lang="de-DE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071341" y="2963167"/>
            <a:ext cx="22034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36442" y="2340568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</a:t>
            </a:r>
          </a:p>
          <a:p>
            <a:r>
              <a:rPr lang="de-DE" dirty="0" smtClean="0"/>
              <a:t>Blue LED Blink</a:t>
            </a:r>
            <a:endParaRPr lang="de-DE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1089359" y="3700314"/>
            <a:ext cx="2188372" cy="73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323720" y="3011388"/>
            <a:ext cx="1926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 Enable</a:t>
            </a:r>
          </a:p>
          <a:p>
            <a:r>
              <a:rPr lang="de-DE" dirty="0" smtClean="0"/>
              <a:t>Payload</a:t>
            </a:r>
          </a:p>
        </p:txBody>
      </p:sp>
      <p:sp>
        <p:nvSpPr>
          <p:cNvPr id="57" name="Line Callout 1 56"/>
          <p:cNvSpPr/>
          <p:nvPr/>
        </p:nvSpPr>
        <p:spPr>
          <a:xfrm>
            <a:off x="1160210" y="4951880"/>
            <a:ext cx="2025758" cy="1163045"/>
          </a:xfrm>
          <a:prstGeom prst="borderCallout1">
            <a:avLst>
              <a:gd name="adj1" fmla="val 50647"/>
              <a:gd name="adj2" fmla="val -1281"/>
              <a:gd name="adj3" fmla="val -41478"/>
              <a:gd name="adj4" fmla="val -1830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Red LED OFF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Green LED ON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Blue LED OFF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086467" y="4424803"/>
            <a:ext cx="2188372" cy="73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40412" y="3971576"/>
            <a:ext cx="192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IPMI Set Port State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9195532" y="5220286"/>
            <a:ext cx="182005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18055" y="2270325"/>
            <a:ext cx="180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Hot Plug</a:t>
            </a:r>
          </a:p>
          <a:p>
            <a:r>
              <a:rPr lang="de-DE" dirty="0" smtClean="0"/>
              <a:t>Interrupt</a:t>
            </a:r>
            <a:endParaRPr lang="de-DE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032302" y="3349982"/>
            <a:ext cx="2467395" cy="189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6049108" y="3868615"/>
            <a:ext cx="2460295" cy="22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505201" y="3450133"/>
            <a:ext cx="657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 sec</a:t>
            </a:r>
            <a:endParaRPr lang="de-DE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6032301" y="4581501"/>
            <a:ext cx="2475850" cy="22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332879" y="4154642"/>
            <a:ext cx="180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Set Slot Status</a:t>
            </a:r>
            <a:endParaRPr lang="de-DE" dirty="0"/>
          </a:p>
        </p:txBody>
      </p:sp>
      <p:sp>
        <p:nvSpPr>
          <p:cNvPr id="49" name="TextBox 48"/>
          <p:cNvSpPr txBox="1"/>
          <p:nvPr/>
        </p:nvSpPr>
        <p:spPr>
          <a:xfrm>
            <a:off x="6427959" y="3393410"/>
            <a:ext cx="180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Check Slot Status</a:t>
            </a:r>
            <a:endParaRPr lang="de-DE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1071341" y="5087866"/>
            <a:ext cx="7400774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413828" y="4717752"/>
            <a:ext cx="180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Link training</a:t>
            </a:r>
            <a:endParaRPr lang="de-DE" dirty="0"/>
          </a:p>
        </p:txBody>
      </p:sp>
      <p:sp>
        <p:nvSpPr>
          <p:cNvPr id="53" name="TextBox 52"/>
          <p:cNvSpPr txBox="1"/>
          <p:nvPr/>
        </p:nvSpPr>
        <p:spPr>
          <a:xfrm>
            <a:off x="9258447" y="4787567"/>
            <a:ext cx="1971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Call Device Driver</a:t>
            </a:r>
            <a:endParaRPr lang="de-DE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10517383" y="5604818"/>
            <a:ext cx="498206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436494" y="5220286"/>
            <a:ext cx="70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udev</a:t>
            </a:r>
            <a:endParaRPr lang="de-DE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012888" y="2924799"/>
            <a:ext cx="250622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49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27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PCI Express Hot Plug on the MTCA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Linux Hot Plug Driver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MCH PCI Express Switch with the Hot Plug controller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28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821" y="2307389"/>
            <a:ext cx="6063177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rgbClr val="00B050"/>
                </a:solidFill>
              </a:rPr>
              <a:t>Hot Plug generated by the Hardware (Hardware Hot Plug)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B050"/>
                </a:solidFill>
              </a:rPr>
              <a:t>Hot Plug triggered by pulling/pushing Module Latch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B050"/>
                </a:solidFill>
              </a:rPr>
              <a:t>System‘s and Device Driver Nodes created/deleted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B050"/>
                </a:solidFill>
              </a:rPr>
              <a:t>MCH turns AMC Power ON/OFF</a:t>
            </a: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rgbClr val="0070C0"/>
                </a:solidFill>
              </a:rPr>
              <a:t>Hot Plug generated from the user side (Soft Hot Plug)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70C0"/>
                </a:solidFill>
              </a:rPr>
              <a:t>Hot Plug triggered by writting 1/0 to </a:t>
            </a:r>
            <a:r>
              <a:rPr lang="de-DE" b="1" i="1" dirty="0" smtClean="0">
                <a:solidFill>
                  <a:srgbClr val="0070C0"/>
                </a:solidFill>
              </a:rPr>
              <a:t>power</a:t>
            </a:r>
            <a:r>
              <a:rPr lang="de-DE" dirty="0" smtClean="0">
                <a:solidFill>
                  <a:srgbClr val="0070C0"/>
                </a:solidFill>
              </a:rPr>
              <a:t> 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70C0"/>
                </a:solidFill>
              </a:rPr>
              <a:t>System‘s and Device Driver Nodes </a:t>
            </a:r>
            <a:r>
              <a:rPr lang="de-DE" dirty="0" smtClean="0">
                <a:solidFill>
                  <a:srgbClr val="0070C0"/>
                </a:solidFill>
              </a:rPr>
              <a:t>created/deleted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70C0"/>
                </a:solidFill>
              </a:rPr>
              <a:t>The AMC </a:t>
            </a:r>
            <a:r>
              <a:rPr lang="de-DE" dirty="0">
                <a:solidFill>
                  <a:srgbClr val="0070C0"/>
                </a:solidFill>
              </a:rPr>
              <a:t>module remains </a:t>
            </a:r>
            <a:r>
              <a:rPr lang="de-DE" dirty="0" smtClean="0">
                <a:solidFill>
                  <a:srgbClr val="0070C0"/>
                </a:solidFill>
              </a:rPr>
              <a:t>powered</a:t>
            </a:r>
            <a:endParaRPr lang="de-DE" dirty="0">
              <a:solidFill>
                <a:srgbClr val="0070C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de-DE" dirty="0">
              <a:solidFill>
                <a:srgbClr val="0070C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79675" y="2297390"/>
            <a:ext cx="3288325" cy="3519833"/>
            <a:chOff x="6868549" y="2780108"/>
            <a:chExt cx="3288325" cy="3519833"/>
          </a:xfrm>
        </p:grpSpPr>
        <p:sp>
          <p:nvSpPr>
            <p:cNvPr id="5" name="Rectangle 4"/>
            <p:cNvSpPr/>
            <p:nvPr/>
          </p:nvSpPr>
          <p:spPr>
            <a:xfrm>
              <a:off x="6878807" y="2780108"/>
              <a:ext cx="1207771" cy="900333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AMC</a:t>
              </a:r>
              <a:endParaRPr lang="de-DE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10600" y="2943880"/>
              <a:ext cx="1546274" cy="9003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MCH PCIe</a:t>
              </a:r>
            </a:p>
            <a:p>
              <a:pPr algn="ctr"/>
              <a:r>
                <a:rPr lang="de-DE" dirty="0" smtClean="0"/>
                <a:t>Switch</a:t>
              </a:r>
              <a:endParaRPr lang="de-DE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610600" y="4173492"/>
              <a:ext cx="1546274" cy="9003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OS Hot Plug</a:t>
              </a:r>
            </a:p>
            <a:p>
              <a:pPr algn="ctr"/>
              <a:r>
                <a:rPr lang="de-DE" dirty="0" smtClean="0"/>
                <a:t>Driver</a:t>
              </a:r>
              <a:endParaRPr lang="de-DE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610600" y="5399608"/>
              <a:ext cx="1546274" cy="9003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Device Driver</a:t>
              </a:r>
              <a:endParaRPr lang="de-DE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868549" y="4157296"/>
              <a:ext cx="1218029" cy="9003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User Interface</a:t>
              </a:r>
              <a:endParaRPr lang="de-DE" dirty="0"/>
            </a:p>
          </p:txBody>
        </p:sp>
        <p:cxnSp>
          <p:nvCxnSpPr>
            <p:cNvPr id="10" name="Straight Arrow Connector 9"/>
            <p:cNvCxnSpPr>
              <a:stCxn id="5" idx="3"/>
            </p:cNvCxnSpPr>
            <p:nvPr/>
          </p:nvCxnSpPr>
          <p:spPr>
            <a:xfrm>
              <a:off x="8086578" y="3230275"/>
              <a:ext cx="524022" cy="2782"/>
            </a:xfrm>
            <a:prstGeom prst="straightConnector1">
              <a:avLst/>
            </a:prstGeom>
            <a:ln w="38100">
              <a:solidFill>
                <a:srgbClr val="00743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8961120" y="3844213"/>
              <a:ext cx="0" cy="329279"/>
            </a:xfrm>
            <a:prstGeom prst="straightConnector1">
              <a:avLst/>
            </a:prstGeom>
            <a:ln w="38100">
              <a:solidFill>
                <a:srgbClr val="00743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8961120" y="5073825"/>
              <a:ext cx="11723" cy="325783"/>
            </a:xfrm>
            <a:prstGeom prst="straightConnector1">
              <a:avLst/>
            </a:prstGeom>
            <a:ln w="38100">
              <a:solidFill>
                <a:srgbClr val="00743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8086579" y="4447877"/>
              <a:ext cx="524021" cy="2866"/>
            </a:xfrm>
            <a:prstGeom prst="straightConnector1">
              <a:avLst/>
            </a:prstGeom>
            <a:ln w="38100">
              <a:solidFill>
                <a:srgbClr val="00743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8086579" y="4860202"/>
              <a:ext cx="524021" cy="7221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9675056" y="5073825"/>
              <a:ext cx="3516" cy="325783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9675056" y="3856913"/>
              <a:ext cx="0" cy="316579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18978" y="962744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PCI Express Hot Plug on the MTCA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Linux Hot Plug Driver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MCH PCI Express Switch with the Hot Plug controller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370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29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780" y="1607409"/>
            <a:ext cx="22451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Is device listed in </a:t>
            </a:r>
            <a:r>
              <a:rPr lang="en-US" dirty="0" err="1" smtClean="0"/>
              <a:t>lspci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51244" y="1303598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25135" y="2189868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2599" y="3338198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48047" y="1960357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3307" y="1991171"/>
            <a:ext cx="441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434"/>
                </a:solidFill>
              </a:rPr>
              <a:t>YES</a:t>
            </a:r>
            <a:endParaRPr lang="en-US" sz="1400" dirty="0">
              <a:solidFill>
                <a:srgbClr val="00743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0833" y="4063369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NO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8635" y="3004844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434"/>
                </a:solidFill>
              </a:rPr>
              <a:t>YES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5145272" y="1898512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434"/>
                </a:solidFill>
              </a:rPr>
              <a:t>YES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166118" y="4046112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434"/>
                </a:solidFill>
              </a:rPr>
              <a:t>YES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8888278" y="1642386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434"/>
                </a:solidFill>
              </a:rPr>
              <a:t>YES</a:t>
            </a:r>
            <a:endParaRPr lang="en-US" sz="1400" dirty="0"/>
          </a:p>
        </p:txBody>
      </p:sp>
      <p:cxnSp>
        <p:nvCxnSpPr>
          <p:cNvPr id="17" name="Elbow Connector 16"/>
          <p:cNvCxnSpPr/>
          <p:nvPr/>
        </p:nvCxnSpPr>
        <p:spPr>
          <a:xfrm rot="16200000" flipV="1">
            <a:off x="2552302" y="1069912"/>
            <a:ext cx="374959" cy="671174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4226" y="1021202"/>
            <a:ext cx="17599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Go to </a:t>
            </a:r>
            <a:r>
              <a:rPr lang="en-US" dirty="0" err="1" smtClean="0"/>
              <a:t>PCIe</a:t>
            </a:r>
            <a:r>
              <a:rPr lang="en-US" dirty="0" smtClean="0"/>
              <a:t> check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1303" y="2370423"/>
            <a:ext cx="19007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Check </a:t>
            </a:r>
            <a:r>
              <a:rPr lang="en-US" dirty="0" err="1" smtClean="0"/>
              <a:t>pciehp</a:t>
            </a:r>
            <a:r>
              <a:rPr lang="en-US" dirty="0" smtClean="0"/>
              <a:t> driver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65972" y="1976741"/>
            <a:ext cx="0" cy="381031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4273" y="2370424"/>
            <a:ext cx="150393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Enable </a:t>
            </a:r>
            <a:r>
              <a:rPr lang="en-US" dirty="0" err="1" smtClean="0">
                <a:solidFill>
                  <a:srgbClr val="C00000"/>
                </a:solidFill>
              </a:rPr>
              <a:t>pciehp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9" name="Straight Arrow Connector 28"/>
          <p:cNvCxnSpPr>
            <a:endCxn id="30" idx="3"/>
          </p:cNvCxnSpPr>
          <p:nvPr/>
        </p:nvCxnSpPr>
        <p:spPr>
          <a:xfrm flipH="1">
            <a:off x="1598211" y="2555090"/>
            <a:ext cx="45309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043839" y="3381832"/>
            <a:ext cx="190822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Check /sys/bus/</a:t>
            </a:r>
            <a:r>
              <a:rPr lang="en-US" dirty="0" err="1" smtClean="0"/>
              <a:t>pci</a:t>
            </a:r>
            <a:r>
              <a:rPr lang="en-US" dirty="0" smtClean="0"/>
              <a:t>/slots and power file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273" y="3393375"/>
            <a:ext cx="150393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Check MCH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1598211" y="3645975"/>
            <a:ext cx="44562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2"/>
            <a:endCxn id="33" idx="0"/>
          </p:cNvCxnSpPr>
          <p:nvPr/>
        </p:nvCxnSpPr>
        <p:spPr>
          <a:xfrm flipH="1">
            <a:off x="2997954" y="3016754"/>
            <a:ext cx="3732" cy="365078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30672" y="4981777"/>
            <a:ext cx="2521396" cy="369332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434"/>
                </a:solidFill>
              </a:rPr>
              <a:t>Go to Soft </a:t>
            </a:r>
            <a:r>
              <a:rPr lang="en-US" dirty="0" err="1" smtClean="0">
                <a:solidFill>
                  <a:srgbClr val="007434"/>
                </a:solidFill>
              </a:rPr>
              <a:t>Hotplug</a:t>
            </a:r>
            <a:r>
              <a:rPr lang="en-US" dirty="0" smtClean="0">
                <a:solidFill>
                  <a:srgbClr val="007434"/>
                </a:solidFill>
              </a:rPr>
              <a:t> check</a:t>
            </a:r>
            <a:endParaRPr lang="en-US" dirty="0">
              <a:solidFill>
                <a:srgbClr val="007434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860596" y="4305162"/>
            <a:ext cx="0" cy="676615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2890" y="1021202"/>
            <a:ext cx="243528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Disable device</a:t>
            </a:r>
          </a:p>
          <a:p>
            <a:r>
              <a:rPr lang="en-US" dirty="0" smtClean="0"/>
              <a:t>(write 0 to “power” file)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lspci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699893" y="1033353"/>
            <a:ext cx="24753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Pull </a:t>
            </a:r>
            <a:r>
              <a:rPr lang="de-DE" dirty="0" smtClean="0"/>
              <a:t>out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/>
              <a:t>AMC </a:t>
            </a:r>
            <a:r>
              <a:rPr lang="de-DE" dirty="0" smtClean="0"/>
              <a:t>handle</a:t>
            </a:r>
          </a:p>
          <a:p>
            <a:r>
              <a:rPr lang="de-DE" dirty="0" smtClean="0"/>
              <a:t>Run </a:t>
            </a:r>
            <a:r>
              <a:rPr lang="de-DE" dirty="0" err="1" smtClean="0"/>
              <a:t>lspci</a:t>
            </a:r>
            <a:endParaRPr lang="de-DE" dirty="0"/>
          </a:p>
        </p:txBody>
      </p:sp>
      <p:cxnSp>
        <p:nvCxnSpPr>
          <p:cNvPr id="52" name="Elbow Connector 51"/>
          <p:cNvCxnSpPr>
            <a:stCxn id="41" idx="3"/>
            <a:endCxn id="45" idx="1"/>
          </p:cNvCxnSpPr>
          <p:nvPr/>
        </p:nvCxnSpPr>
        <p:spPr>
          <a:xfrm flipV="1">
            <a:off x="3952068" y="1482867"/>
            <a:ext cx="920822" cy="36835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872607" y="3158732"/>
            <a:ext cx="243528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Enable device</a:t>
            </a:r>
          </a:p>
          <a:p>
            <a:r>
              <a:rPr lang="en-US" dirty="0" smtClean="0"/>
              <a:t>(write 1 to “power” file)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lspci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872607" y="5237319"/>
            <a:ext cx="2600135" cy="369332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434"/>
                </a:solidFill>
              </a:rPr>
              <a:t>Go to Hard </a:t>
            </a:r>
            <a:r>
              <a:rPr lang="en-US" dirty="0" err="1" smtClean="0">
                <a:solidFill>
                  <a:srgbClr val="007434"/>
                </a:solidFill>
              </a:rPr>
              <a:t>Hotplug</a:t>
            </a:r>
            <a:r>
              <a:rPr lang="en-US" dirty="0" smtClean="0">
                <a:solidFill>
                  <a:srgbClr val="007434"/>
                </a:solidFill>
              </a:rPr>
              <a:t> check</a:t>
            </a:r>
            <a:endParaRPr lang="en-US" dirty="0">
              <a:solidFill>
                <a:srgbClr val="007434"/>
              </a:solidFill>
            </a:endParaRPr>
          </a:p>
        </p:txBody>
      </p:sp>
      <p:cxnSp>
        <p:nvCxnSpPr>
          <p:cNvPr id="56" name="Elbow Connector 55"/>
          <p:cNvCxnSpPr>
            <a:stCxn id="55" idx="3"/>
            <a:endCxn id="46" idx="1"/>
          </p:cNvCxnSpPr>
          <p:nvPr/>
        </p:nvCxnSpPr>
        <p:spPr>
          <a:xfrm flipV="1">
            <a:off x="7472742" y="1356519"/>
            <a:ext cx="1227151" cy="406546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145272" y="1944532"/>
            <a:ext cx="0" cy="1214200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166118" y="4082062"/>
            <a:ext cx="0" cy="1155257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222217" y="2298948"/>
            <a:ext cx="1719381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Check kernel log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Call OS expert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22217" y="4301904"/>
            <a:ext cx="1719381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Check kernel log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Call OS expert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6" name="Elbow Connector 65"/>
          <p:cNvCxnSpPr>
            <a:endCxn id="64" idx="1"/>
          </p:cNvCxnSpPr>
          <p:nvPr/>
        </p:nvCxnSpPr>
        <p:spPr>
          <a:xfrm rot="16200000" flipH="1">
            <a:off x="5697440" y="2097337"/>
            <a:ext cx="659084" cy="390469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/>
          <p:nvPr/>
        </p:nvCxnSpPr>
        <p:spPr>
          <a:xfrm rot="16200000" flipH="1">
            <a:off x="5765001" y="4167854"/>
            <a:ext cx="552512" cy="361920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0269066" y="2298948"/>
            <a:ext cx="1719381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Check kernel log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Call MCH expert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269066" y="4300726"/>
            <a:ext cx="1719381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Check kernel log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Call MCH expert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699893" y="3154716"/>
            <a:ext cx="22076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Push the AMC handle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err="1" smtClean="0"/>
              <a:t>lspci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8698020" y="5237319"/>
            <a:ext cx="1338828" cy="369332"/>
          </a:xfrm>
          <a:prstGeom prst="rect">
            <a:avLst/>
          </a:prstGeom>
          <a:noFill/>
          <a:ln>
            <a:solidFill>
              <a:srgbClr val="007434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434"/>
                </a:solidFill>
              </a:rPr>
              <a:t>Use </a:t>
            </a:r>
            <a:r>
              <a:rPr lang="en-US" dirty="0" err="1" smtClean="0">
                <a:solidFill>
                  <a:srgbClr val="007434"/>
                </a:solidFill>
              </a:rPr>
              <a:t>Hotplug</a:t>
            </a:r>
            <a:endParaRPr lang="en-US" dirty="0">
              <a:solidFill>
                <a:srgbClr val="007434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8880529" y="1679684"/>
            <a:ext cx="15498" cy="1475032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8880529" y="3801047"/>
            <a:ext cx="15498" cy="1436272"/>
          </a:xfrm>
          <a:prstGeom prst="straightConnector1">
            <a:avLst/>
          </a:prstGeom>
          <a:ln>
            <a:solidFill>
              <a:srgbClr val="0074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endCxn id="74" idx="1"/>
          </p:cNvCxnSpPr>
          <p:nvPr/>
        </p:nvCxnSpPr>
        <p:spPr>
          <a:xfrm rot="16200000" flipH="1">
            <a:off x="9491040" y="1844088"/>
            <a:ext cx="942430" cy="613622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endCxn id="75" idx="1"/>
          </p:cNvCxnSpPr>
          <p:nvPr/>
        </p:nvCxnSpPr>
        <p:spPr>
          <a:xfrm rot="16200000" flipH="1">
            <a:off x="9550833" y="3905658"/>
            <a:ext cx="822845" cy="613622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9684029" y="1652965"/>
            <a:ext cx="4187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NO</a:t>
            </a:r>
            <a:endParaRPr lang="en-US" sz="1400" dirty="0"/>
          </a:p>
        </p:txBody>
      </p:sp>
      <p:sp>
        <p:nvSpPr>
          <p:cNvPr id="87" name="Rectangle 86"/>
          <p:cNvSpPr/>
          <p:nvPr/>
        </p:nvSpPr>
        <p:spPr>
          <a:xfrm>
            <a:off x="9717692" y="3758897"/>
            <a:ext cx="4187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NO</a:t>
            </a:r>
            <a:endParaRPr lang="en-US" sz="1400" dirty="0"/>
          </a:p>
        </p:txBody>
      </p:sp>
      <p:sp>
        <p:nvSpPr>
          <p:cNvPr id="89" name="Rectangle 88"/>
          <p:cNvSpPr/>
          <p:nvPr/>
        </p:nvSpPr>
        <p:spPr>
          <a:xfrm>
            <a:off x="3183773" y="4526773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434"/>
                </a:solidFill>
              </a:rPr>
              <a:t>YES</a:t>
            </a:r>
            <a:endParaRPr lang="en-US" sz="1400" dirty="0"/>
          </a:p>
        </p:txBody>
      </p:sp>
      <p:sp>
        <p:nvSpPr>
          <p:cNvPr id="90" name="Rectangle 89"/>
          <p:cNvSpPr/>
          <p:nvPr/>
        </p:nvSpPr>
        <p:spPr>
          <a:xfrm>
            <a:off x="8938666" y="4064637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434"/>
                </a:solidFill>
              </a:rPr>
              <a:t>YES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499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Port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</a:t>
            </a:fld>
            <a:endParaRPr lang="de-DE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3156" y="2123007"/>
            <a:ext cx="10515600" cy="88773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</a:rPr>
              <a:t>Port is the interface between a PCI Express component and the Link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</a:rPr>
              <a:t>It consists of differential transmitters and receivers</a:t>
            </a:r>
            <a:endParaRPr lang="de-DE" sz="2200" dirty="0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83298" y="3012915"/>
            <a:ext cx="10329449" cy="877138"/>
            <a:chOff x="587511" y="1894031"/>
            <a:chExt cx="10329449" cy="1085732"/>
          </a:xfrm>
        </p:grpSpPr>
        <p:grpSp>
          <p:nvGrpSpPr>
            <p:cNvPr id="16" name="Group 15"/>
            <p:cNvGrpSpPr/>
            <p:nvPr/>
          </p:nvGrpSpPr>
          <p:grpSpPr>
            <a:xfrm>
              <a:off x="587511" y="1897920"/>
              <a:ext cx="1660275" cy="1081843"/>
              <a:chOff x="587511" y="1897920"/>
              <a:chExt cx="1660275" cy="1081843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587511" y="1897920"/>
                <a:ext cx="1660275" cy="10818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/>
                  <a:t>PCIe </a:t>
                </a:r>
              </a:p>
              <a:p>
                <a:r>
                  <a:rPr lang="de-DE" dirty="0" smtClean="0"/>
                  <a:t>Device 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16266" y="2022006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118420" y="2091159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118419" y="2290663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118418" y="2469116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118417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9256540" y="1894031"/>
              <a:ext cx="1660420" cy="1069143"/>
              <a:chOff x="9256540" y="1894031"/>
              <a:chExt cx="1660420" cy="106914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9256685" y="1894031"/>
                <a:ext cx="1660275" cy="10691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/>
                  <a:t>PCIe </a:t>
                </a:r>
              </a:p>
              <a:p>
                <a:pPr algn="r"/>
                <a:r>
                  <a:rPr lang="de-DE" dirty="0" smtClean="0"/>
                  <a:t>Device 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9256685" y="2022005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9256540" y="2091158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9256540" y="2288292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9256540" y="2469115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9256685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0" name="Left-Right Arrow 39"/>
            <p:cNvSpPr/>
            <p:nvPr/>
          </p:nvSpPr>
          <p:spPr>
            <a:xfrm>
              <a:off x="2247859" y="2078458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Left-Right Arrow 40"/>
            <p:cNvSpPr/>
            <p:nvPr/>
          </p:nvSpPr>
          <p:spPr>
            <a:xfrm>
              <a:off x="2247859" y="2271981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Left-Right Arrow 41"/>
            <p:cNvSpPr/>
            <p:nvPr/>
          </p:nvSpPr>
          <p:spPr>
            <a:xfrm>
              <a:off x="2260547" y="2455797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Left-Right Arrow 42"/>
            <p:cNvSpPr/>
            <p:nvPr/>
          </p:nvSpPr>
          <p:spPr>
            <a:xfrm>
              <a:off x="2260547" y="2695203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83298" y="4459226"/>
            <a:ext cx="10329449" cy="819215"/>
            <a:chOff x="587511" y="1894031"/>
            <a:chExt cx="10329449" cy="1085732"/>
          </a:xfrm>
        </p:grpSpPr>
        <p:grpSp>
          <p:nvGrpSpPr>
            <p:cNvPr id="46" name="Group 45"/>
            <p:cNvGrpSpPr/>
            <p:nvPr/>
          </p:nvGrpSpPr>
          <p:grpSpPr>
            <a:xfrm>
              <a:off x="587511" y="1897920"/>
              <a:ext cx="1660275" cy="1081843"/>
              <a:chOff x="587511" y="1897920"/>
              <a:chExt cx="1660275" cy="108184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87511" y="1897920"/>
                <a:ext cx="1660275" cy="10818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/>
                  <a:t>PCIe </a:t>
                </a:r>
              </a:p>
              <a:p>
                <a:r>
                  <a:rPr lang="de-DE" dirty="0" smtClean="0"/>
                  <a:t>Device 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516266" y="2022006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118420" y="2091159"/>
                <a:ext cx="112541" cy="1303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118419" y="2290663"/>
                <a:ext cx="112541" cy="1303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118418" y="2469116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118417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9256540" y="1894031"/>
              <a:ext cx="1660420" cy="1069143"/>
              <a:chOff x="9256540" y="1894031"/>
              <a:chExt cx="1660420" cy="1069143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9256685" y="1894031"/>
                <a:ext cx="1660275" cy="10691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/>
                  <a:t>PCIe </a:t>
                </a:r>
              </a:p>
              <a:p>
                <a:pPr algn="r"/>
                <a:r>
                  <a:rPr lang="de-DE" dirty="0" smtClean="0"/>
                  <a:t>Device 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9256685" y="2022005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9256540" y="2091158"/>
                <a:ext cx="112541" cy="1303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9256540" y="2288292"/>
                <a:ext cx="112541" cy="1303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9256540" y="2469115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9256685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0" name="Left-Right Arrow 49"/>
            <p:cNvSpPr/>
            <p:nvPr/>
          </p:nvSpPr>
          <p:spPr>
            <a:xfrm>
              <a:off x="2260547" y="2455797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Left-Right Arrow 50"/>
            <p:cNvSpPr/>
            <p:nvPr/>
          </p:nvSpPr>
          <p:spPr>
            <a:xfrm>
              <a:off x="2260547" y="2695203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87511" y="5342025"/>
            <a:ext cx="10329449" cy="778049"/>
            <a:chOff x="587511" y="1894031"/>
            <a:chExt cx="10329449" cy="1085732"/>
          </a:xfrm>
        </p:grpSpPr>
        <p:grpSp>
          <p:nvGrpSpPr>
            <p:cNvPr id="65" name="Group 64"/>
            <p:cNvGrpSpPr/>
            <p:nvPr/>
          </p:nvGrpSpPr>
          <p:grpSpPr>
            <a:xfrm>
              <a:off x="587511" y="1897920"/>
              <a:ext cx="1660275" cy="1081843"/>
              <a:chOff x="587511" y="1897920"/>
              <a:chExt cx="1660275" cy="1081843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587511" y="1897920"/>
                <a:ext cx="1660275" cy="10818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/>
                  <a:t>PCIe </a:t>
                </a:r>
              </a:p>
              <a:p>
                <a:r>
                  <a:rPr lang="de-DE" dirty="0" smtClean="0"/>
                  <a:t>Device 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516266" y="2022006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2118417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9256540" y="1894031"/>
              <a:ext cx="1660420" cy="1069143"/>
              <a:chOff x="9256540" y="1894031"/>
              <a:chExt cx="1660420" cy="1069143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9256685" y="1894031"/>
                <a:ext cx="1660275" cy="10691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/>
                  <a:t>PCIe </a:t>
                </a:r>
              </a:p>
              <a:p>
                <a:pPr algn="r"/>
                <a:r>
                  <a:rPr lang="de-DE" dirty="0" smtClean="0"/>
                  <a:t>Device 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9256685" y="2022005"/>
                <a:ext cx="731520" cy="8862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de-DE" dirty="0" smtClean="0">
                    <a:solidFill>
                      <a:schemeClr val="tx1"/>
                    </a:solidFill>
                  </a:rPr>
                  <a:t>Port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9256540" y="2091158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9256540" y="2288292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9256540" y="2469115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9256685" y="2686480"/>
                <a:ext cx="112541" cy="13035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69" name="Left-Right Arrow 68"/>
            <p:cNvSpPr/>
            <p:nvPr/>
          </p:nvSpPr>
          <p:spPr>
            <a:xfrm>
              <a:off x="2260547" y="2455797"/>
              <a:ext cx="7008754" cy="134328"/>
            </a:xfrm>
            <a:prstGeom prst="leftRight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Left-Right Arrow 69"/>
            <p:cNvSpPr/>
            <p:nvPr/>
          </p:nvSpPr>
          <p:spPr>
            <a:xfrm>
              <a:off x="2260547" y="2695203"/>
              <a:ext cx="7008754" cy="134328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3" name="Text Placeholder 1"/>
          <p:cNvSpPr txBox="1">
            <a:spLocks/>
          </p:cNvSpPr>
          <p:nvPr/>
        </p:nvSpPr>
        <p:spPr>
          <a:xfrm>
            <a:off x="583298" y="4003963"/>
            <a:ext cx="8398337" cy="54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</a:t>
            </a:r>
            <a:r>
              <a:rPr lang="en-US" sz="2200" dirty="0" smtClean="0">
                <a:solidFill>
                  <a:schemeClr val="tx1"/>
                </a:solidFill>
              </a:rPr>
              <a:t>he number of Link lines and transmitters of the port can differ</a:t>
            </a:r>
            <a:endParaRPr lang="de-DE" sz="2200" dirty="0" smtClean="0">
              <a:solidFill>
                <a:schemeClr val="tx1"/>
              </a:solidFill>
            </a:endParaRPr>
          </a:p>
        </p:txBody>
      </p:sp>
      <p:sp>
        <p:nvSpPr>
          <p:cNvPr id="84" name="Left-Right Arrow 83"/>
          <p:cNvSpPr/>
          <p:nvPr/>
        </p:nvSpPr>
        <p:spPr>
          <a:xfrm>
            <a:off x="2243646" y="5533033"/>
            <a:ext cx="7008754" cy="113762"/>
          </a:xfrm>
          <a:prstGeom prst="left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Left-Right Arrow 84"/>
          <p:cNvSpPr/>
          <p:nvPr/>
        </p:nvSpPr>
        <p:spPr>
          <a:xfrm>
            <a:off x="2260474" y="5364216"/>
            <a:ext cx="7008754" cy="113762"/>
          </a:xfrm>
          <a:prstGeom prst="left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225287" y="891119"/>
            <a:ext cx="114233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The </a:t>
            </a:r>
            <a:r>
              <a:rPr lang="en-US" sz="2000" b="1" i="1" dirty="0" smtClean="0"/>
              <a:t>PCI </a:t>
            </a:r>
            <a:r>
              <a:rPr lang="en-US" sz="2000" b="1" i="1" dirty="0"/>
              <a:t>express </a:t>
            </a:r>
            <a:r>
              <a:rPr lang="en-US" sz="2000" b="1" i="1" dirty="0" smtClean="0"/>
              <a:t>Device </a:t>
            </a:r>
            <a:r>
              <a:rPr lang="en-US" sz="2000" i="1" dirty="0"/>
              <a:t>is </a:t>
            </a:r>
            <a:r>
              <a:rPr lang="en-US" sz="2000" i="1" dirty="0" smtClean="0"/>
              <a:t>identified by</a:t>
            </a:r>
            <a:r>
              <a:rPr lang="en-US" sz="2000" i="1" dirty="0"/>
              <a:t> </a:t>
            </a:r>
            <a:r>
              <a:rPr lang="en-US" sz="2000" b="1" i="1" dirty="0" smtClean="0"/>
              <a:t>Vendor/Device ID</a:t>
            </a:r>
            <a:r>
              <a:rPr lang="en-US" sz="2000" i="1" dirty="0" smtClean="0"/>
              <a:t>s are </a:t>
            </a:r>
            <a:r>
              <a:rPr lang="en-US" sz="2000" i="1" dirty="0"/>
              <a:t>commonly called the PCI </a:t>
            </a:r>
            <a:r>
              <a:rPr lang="en-US" sz="2000" i="1" dirty="0" smtClean="0"/>
              <a:t>ID.</a:t>
            </a:r>
          </a:p>
          <a:p>
            <a:r>
              <a:rPr lang="en-US" sz="2000" i="1" dirty="0" smtClean="0"/>
              <a:t>The </a:t>
            </a:r>
            <a:r>
              <a:rPr lang="en-US" sz="2000" i="1" dirty="0"/>
              <a:t>16-bit vendor ID is allocated by the </a:t>
            </a:r>
            <a:r>
              <a:rPr lang="en-US" sz="2000" i="1" dirty="0" smtClean="0"/>
              <a:t>PCI-SIG. </a:t>
            </a:r>
            <a:r>
              <a:rPr lang="en-US" sz="2000" i="1" dirty="0"/>
              <a:t>The 16-bit device ID is then assigned by the vendor</a:t>
            </a:r>
            <a:r>
              <a:rPr lang="en-US" sz="2000" i="1" dirty="0" smtClean="0"/>
              <a:t>.</a:t>
            </a:r>
          </a:p>
          <a:p>
            <a:r>
              <a:rPr lang="en-US" sz="2000" i="1" dirty="0" smtClean="0"/>
              <a:t>The </a:t>
            </a:r>
            <a:r>
              <a:rPr lang="en-US" sz="2000" b="1" i="1" dirty="0" smtClean="0"/>
              <a:t>PCI express Device </a:t>
            </a:r>
            <a:r>
              <a:rPr lang="en-US" sz="2000" i="1" dirty="0" smtClean="0"/>
              <a:t>addressed by </a:t>
            </a:r>
            <a:r>
              <a:rPr lang="en-US" sz="2000" b="1" i="1" dirty="0" smtClean="0"/>
              <a:t>Bus number </a:t>
            </a:r>
            <a:r>
              <a:rPr lang="en-US" sz="2000" i="1" dirty="0" smtClean="0"/>
              <a:t>or/and by </a:t>
            </a:r>
            <a:r>
              <a:rPr lang="en-US" sz="2000" b="1" i="1" dirty="0" smtClean="0"/>
              <a:t>Memory address </a:t>
            </a:r>
            <a:r>
              <a:rPr lang="en-US" sz="2000" i="1" dirty="0" smtClean="0"/>
              <a:t>assigned </a:t>
            </a:r>
            <a:r>
              <a:rPr lang="en-US" sz="2000" i="1" dirty="0"/>
              <a:t> </a:t>
            </a:r>
            <a:r>
              <a:rPr lang="en-US" sz="2000" i="1" dirty="0" smtClean="0"/>
              <a:t>to the current device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76934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30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PCI Express Hot Plug on the MTCA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Linux Hot Plug Driver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MCH PCI Express Switch with the Hot Plug controller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2122395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To enable the PCI Express Hot Plug we have to: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Enable Hot Plug Controller of the MCH PCI Express Switch for all ports conneted to crate slots</a:t>
            </a:r>
          </a:p>
          <a:p>
            <a:pPr lvl="4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575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8978" y="2729132"/>
            <a:ext cx="10734822" cy="34073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31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The PCI Express Hot Plug on the MTCA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Linux Hot Plug Driver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MCH PCI Express Switch with the Hot Plug controller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2122395"/>
            <a:ext cx="1073482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To enable the PCI Express Hot Plug we have to: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Enable Hot Plug Controller of the MCH PCI Express Switch for all ports conneted to crate slots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 smtClean="0"/>
              <a:t>Enable Linux PCI Express Hot Plug Driver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The PCI Express Hot Plug Driver by default is not enabled. To load the driver the follwing boot parameters have to be setted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dirty="0" smtClean="0"/>
              <a:t>UBUNTU 10 (Kernel version up to 2.8x)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b="1" i="1" dirty="0"/>
              <a:t>p</a:t>
            </a:r>
            <a:r>
              <a:rPr lang="de-DE" b="1" i="1" dirty="0" smtClean="0"/>
              <a:t>ciehp.pciehp_force=1  pciehp.pciehp_debug=1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dirty="0"/>
              <a:t>a</a:t>
            </a:r>
            <a:r>
              <a:rPr lang="de-DE" dirty="0" smtClean="0"/>
              <a:t>dd these parameters in </a:t>
            </a:r>
            <a:r>
              <a:rPr lang="de-DE" b="1" i="1" dirty="0" smtClean="0"/>
              <a:t>/boot/grub/menu.lst </a:t>
            </a:r>
            <a:r>
              <a:rPr lang="de-DE" dirty="0" smtClean="0"/>
              <a:t>file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dirty="0"/>
              <a:t>r</a:t>
            </a:r>
            <a:r>
              <a:rPr lang="de-DE" dirty="0" smtClean="0"/>
              <a:t>eboot the CPU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dirty="0" smtClean="0"/>
              <a:t>UBUNTU 12 (Kernel version 3.0 -&gt;)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b="1" i="1" dirty="0"/>
              <a:t>pciehp.pciehp_force=1  </a:t>
            </a:r>
            <a:r>
              <a:rPr lang="de-DE" b="1" i="1" dirty="0" smtClean="0"/>
              <a:t>pciehp.pciehp_debug=1 pcie_ports=native</a:t>
            </a:r>
            <a:endParaRPr lang="de-DE" b="1" i="1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dirty="0"/>
              <a:t>add these parameters in </a:t>
            </a:r>
            <a:r>
              <a:rPr lang="de-DE" b="1" i="1" dirty="0" smtClean="0"/>
              <a:t>/etc/default/grub </a:t>
            </a:r>
            <a:r>
              <a:rPr lang="de-DE" dirty="0" smtClean="0"/>
              <a:t>file and call </a:t>
            </a:r>
            <a:r>
              <a:rPr lang="de-DE" b="1" dirty="0" smtClean="0"/>
              <a:t>update-</a:t>
            </a:r>
            <a:r>
              <a:rPr lang="de-DE" b="1" i="1" dirty="0" smtClean="0"/>
              <a:t>grub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dirty="0"/>
              <a:t>r</a:t>
            </a:r>
            <a:r>
              <a:rPr lang="de-DE" dirty="0" smtClean="0"/>
              <a:t>eboot the CPU</a:t>
            </a:r>
            <a:endParaRPr lang="de-DE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993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32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458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33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2597544"/>
            <a:ext cx="10734822" cy="18466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Check the </a:t>
            </a:r>
            <a:r>
              <a:rPr lang="de-DE" b="1" dirty="0" smtClean="0"/>
              <a:t>/sys/bus/pci/slots </a:t>
            </a:r>
            <a:r>
              <a:rPr lang="de-DE" dirty="0" smtClean="0"/>
              <a:t>directory:</a:t>
            </a:r>
            <a:endParaRPr lang="de-DE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C00000"/>
                </a:solidFill>
              </a:rPr>
              <a:t>The directors is empty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root@hostname:~# </a:t>
            </a:r>
            <a:r>
              <a:rPr lang="de-DE" b="1" i="1" dirty="0"/>
              <a:t>ls /</a:t>
            </a:r>
            <a:r>
              <a:rPr lang="de-DE" b="1" i="1" dirty="0" smtClean="0"/>
              <a:t>sys/bus/pci/slots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 </a:t>
            </a:r>
            <a:r>
              <a:rPr lang="de-DE" sz="2400" b="1" i="1" dirty="0" smtClean="0"/>
              <a:t>. .. </a:t>
            </a:r>
            <a:r>
              <a:rPr lang="de-DE" b="1" i="1" dirty="0"/>
              <a:t>	</a:t>
            </a:r>
            <a:endParaRPr lang="de-DE" b="1" i="1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is not loaded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de-DE" dirty="0" smtClean="0"/>
              <a:t>Check MCH configuration and OS boot parameters</a:t>
            </a:r>
          </a:p>
        </p:txBody>
      </p:sp>
    </p:spTree>
    <p:extLst>
      <p:ext uri="{BB962C8B-B14F-4D97-AF65-F5344CB8AC3E}">
        <p14:creationId xmlns:p14="http://schemas.microsoft.com/office/powerpoint/2010/main" val="88745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34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2597544"/>
            <a:ext cx="10734822" cy="32316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Check the </a:t>
            </a:r>
            <a:r>
              <a:rPr lang="de-DE" b="1" dirty="0" smtClean="0"/>
              <a:t>/sys/bus/pci/slots </a:t>
            </a:r>
            <a:r>
              <a:rPr lang="de-DE" dirty="0" smtClean="0"/>
              <a:t>directory:</a:t>
            </a:r>
            <a:endParaRPr lang="de-DE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C00000"/>
                </a:solidFill>
              </a:rPr>
              <a:t>The directors is empty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root@hostname:~# </a:t>
            </a:r>
            <a:r>
              <a:rPr lang="de-DE" b="1" i="1" dirty="0"/>
              <a:t>ls /</a:t>
            </a:r>
            <a:r>
              <a:rPr lang="de-DE" b="1" i="1" dirty="0" smtClean="0"/>
              <a:t>sys/bus/pci/slots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 </a:t>
            </a:r>
            <a:r>
              <a:rPr lang="de-DE" sz="2400" b="1" i="1" dirty="0" smtClean="0"/>
              <a:t>. .. </a:t>
            </a:r>
            <a:r>
              <a:rPr lang="de-DE" b="1" i="1" dirty="0"/>
              <a:t>	</a:t>
            </a:r>
            <a:endParaRPr lang="de-DE" b="1" i="1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Drivar is not loaded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de-DE" dirty="0" smtClean="0"/>
              <a:t>Check MCH configuration and OS boot parameters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C00000"/>
                </a:solidFill>
              </a:rPr>
              <a:t>Strange numbers (subdirectories names)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/>
              <a:t>root@hostname:~# ls /sys/bus/pci/slots</a:t>
            </a:r>
          </a:p>
          <a:p>
            <a:pPr lvl="2"/>
            <a:r>
              <a:rPr lang="de-DE" dirty="0" smtClean="0"/>
              <a:t>      . .. 0  9  17   </a:t>
            </a:r>
            <a:r>
              <a:rPr lang="de-DE" i="1" dirty="0" smtClean="0">
                <a:solidFill>
                  <a:srgbClr val="C00000"/>
                </a:solidFill>
              </a:rPr>
              <a:t>(could not be physical slot number 0 and slot number 17 in 12 slots crate)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de-DE" dirty="0" smtClean="0"/>
              <a:t>Wrong PCI Express Switch configuration </a:t>
            </a:r>
            <a:r>
              <a:rPr lang="de-DE" i="1" dirty="0" smtClean="0"/>
              <a:t>(Switch‘s Port Number and Slot number are same)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de-DE" dirty="0" smtClean="0"/>
              <a:t>Hot Plug Controller of the PCI Express Switch is not enabled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5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35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2597544"/>
            <a:ext cx="10734822" cy="12926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Check the </a:t>
            </a:r>
            <a:r>
              <a:rPr lang="de-DE" b="1" dirty="0" smtClean="0"/>
              <a:t>/sys/bus/pci/slots </a:t>
            </a:r>
            <a:r>
              <a:rPr lang="de-DE" dirty="0" smtClean="0"/>
              <a:t>directory:</a:t>
            </a:r>
            <a:endParaRPr lang="de-DE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7434"/>
                </a:solidFill>
              </a:rPr>
              <a:t>OK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root@hostname:~# </a:t>
            </a:r>
            <a:r>
              <a:rPr lang="de-DE" b="1" i="1" dirty="0"/>
              <a:t>ls /</a:t>
            </a:r>
            <a:r>
              <a:rPr lang="de-DE" b="1" i="1" dirty="0" smtClean="0"/>
              <a:t>sys/bus/pci/slots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 </a:t>
            </a:r>
            <a:r>
              <a:rPr lang="de-DE" sz="2400" b="1" i="1" dirty="0" smtClean="0"/>
              <a:t>. .. </a:t>
            </a:r>
            <a:r>
              <a:rPr lang="de-DE" b="1" i="1" dirty="0" smtClean="0"/>
              <a:t>10  11  12  2  3  4  5  6  7  8  9          </a:t>
            </a:r>
            <a:r>
              <a:rPr lang="de-DE" i="1" dirty="0" smtClean="0">
                <a:solidFill>
                  <a:srgbClr val="007434"/>
                </a:solidFill>
              </a:rPr>
              <a:t>(CPU in Slot 1)</a:t>
            </a:r>
            <a:endParaRPr lang="de-DE" i="1" dirty="0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5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36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2597544"/>
            <a:ext cx="10734822" cy="29546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Check the </a:t>
            </a:r>
            <a:r>
              <a:rPr lang="de-DE" b="1" dirty="0" smtClean="0"/>
              <a:t>/sys/bus/pci/slots </a:t>
            </a:r>
            <a:r>
              <a:rPr lang="de-DE" dirty="0" smtClean="0"/>
              <a:t>directory:</a:t>
            </a:r>
            <a:endParaRPr lang="de-DE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7434"/>
                </a:solidFill>
              </a:rPr>
              <a:t>OK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root@hostname:~# </a:t>
            </a:r>
            <a:r>
              <a:rPr lang="de-DE" b="1" i="1" dirty="0"/>
              <a:t>ls /</a:t>
            </a:r>
            <a:r>
              <a:rPr lang="de-DE" b="1" i="1" dirty="0" smtClean="0"/>
              <a:t>sys/bus/pci/slots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 </a:t>
            </a:r>
            <a:r>
              <a:rPr lang="de-DE" sz="2400" b="1" i="1" dirty="0" smtClean="0"/>
              <a:t>. .. </a:t>
            </a:r>
            <a:r>
              <a:rPr lang="de-DE" b="1" i="1" dirty="0" smtClean="0"/>
              <a:t>10  11  12  2  3  4  5  6  7  8  9          </a:t>
            </a:r>
            <a:r>
              <a:rPr lang="de-DE" i="1" dirty="0" smtClean="0">
                <a:solidFill>
                  <a:srgbClr val="007434"/>
                </a:solidFill>
              </a:rPr>
              <a:t>(CPU in Slot 1)</a:t>
            </a:r>
            <a:endParaRPr lang="de-DE" i="1" dirty="0">
              <a:solidFill>
                <a:srgbClr val="007434"/>
              </a:solidFill>
            </a:endParaRPr>
          </a:p>
          <a:p>
            <a:pPr lvl="1"/>
            <a:r>
              <a:rPr lang="de-DE" dirty="0" smtClean="0"/>
              <a:t>There is file </a:t>
            </a:r>
            <a:r>
              <a:rPr lang="de-DE" b="1" i="1" dirty="0" smtClean="0"/>
              <a:t>power</a:t>
            </a:r>
            <a:r>
              <a:rPr lang="de-DE" dirty="0" smtClean="0"/>
              <a:t> in each subdirectory. In this file written 1 if there is AMC module in the current slot.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/>
              <a:t>root@hostname:~# ls /</a:t>
            </a:r>
            <a:r>
              <a:rPr lang="de-DE" b="1" i="1" dirty="0" smtClean="0"/>
              <a:t>sys/bus/pci/slots/8</a:t>
            </a:r>
            <a:endParaRPr lang="de-DE" b="1" i="1" dirty="0"/>
          </a:p>
          <a:p>
            <a:pPr lvl="2"/>
            <a:r>
              <a:rPr lang="de-DE" dirty="0" smtClean="0"/>
              <a:t>     </a:t>
            </a:r>
            <a:r>
              <a:rPr lang="de-DE" i="1" dirty="0" smtClean="0"/>
              <a:t>.  ..  adapter  address  attention cur_bus_speed  lutch max_bus_speed  module  </a:t>
            </a:r>
            <a:r>
              <a:rPr lang="de-DE" b="1" i="1" dirty="0" smtClean="0"/>
              <a:t>power</a:t>
            </a:r>
            <a:r>
              <a:rPr lang="de-DE" i="1" dirty="0" smtClean="0"/>
              <a:t>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/>
              <a:t>root@hostname</a:t>
            </a:r>
            <a:r>
              <a:rPr lang="de-DE" b="1" i="1" dirty="0" smtClean="0"/>
              <a:t>:~# cat </a:t>
            </a:r>
            <a:r>
              <a:rPr lang="de-DE" b="1" i="1" dirty="0"/>
              <a:t>/</a:t>
            </a:r>
            <a:r>
              <a:rPr lang="de-DE" b="1" i="1" dirty="0" smtClean="0"/>
              <a:t>sys/bus/pci/slots/8/power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1</a:t>
            </a:r>
            <a:endParaRPr lang="de-DE" b="1" i="1" dirty="0"/>
          </a:p>
        </p:txBody>
      </p:sp>
    </p:spTree>
    <p:extLst>
      <p:ext uri="{BB962C8B-B14F-4D97-AF65-F5344CB8AC3E}">
        <p14:creationId xmlns:p14="http://schemas.microsoft.com/office/powerpoint/2010/main" val="17237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37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2168" y="1055077"/>
            <a:ext cx="69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AMC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Hot Plug Driver and PCI Express Switch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8978" y="1456619"/>
            <a:ext cx="107348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PCI Express Hot Plug driver creates subdirectories in </a:t>
            </a:r>
            <a:r>
              <a:rPr lang="de-DE" b="1" i="1" dirty="0" smtClean="0"/>
              <a:t>/sys/bus/pci/slots</a:t>
            </a:r>
            <a:r>
              <a:rPr lang="de-DE" dirty="0" smtClean="0"/>
              <a:t> for every existing PCI Express slots. In case of MTCA for every physical slot. The name of each directory is the </a:t>
            </a:r>
            <a:r>
              <a:rPr lang="de-DE" b="1" u="sng" dirty="0" smtClean="0"/>
              <a:t>physical slot number</a:t>
            </a:r>
            <a:endParaRPr lang="de-DE" b="1" u="sng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2597544"/>
            <a:ext cx="10734822" cy="3508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Check the </a:t>
            </a:r>
            <a:r>
              <a:rPr lang="de-DE" b="1" dirty="0" smtClean="0"/>
              <a:t>/sys/bus/pci/slots </a:t>
            </a:r>
            <a:r>
              <a:rPr lang="de-DE" dirty="0" smtClean="0"/>
              <a:t>directory:</a:t>
            </a:r>
            <a:endParaRPr lang="de-DE" b="1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7434"/>
                </a:solidFill>
              </a:rPr>
              <a:t>OK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 smtClean="0"/>
              <a:t>root@hostname:~# </a:t>
            </a:r>
            <a:r>
              <a:rPr lang="de-DE" b="1" i="1" dirty="0"/>
              <a:t>ls /</a:t>
            </a:r>
            <a:r>
              <a:rPr lang="de-DE" b="1" i="1" dirty="0" smtClean="0"/>
              <a:t>sys/bus/pci/slots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 </a:t>
            </a:r>
            <a:r>
              <a:rPr lang="de-DE" sz="2400" b="1" i="1" dirty="0" smtClean="0"/>
              <a:t>. .. </a:t>
            </a:r>
            <a:r>
              <a:rPr lang="de-DE" b="1" i="1" dirty="0" smtClean="0"/>
              <a:t>10  11  12  2  3  4  5  6  7  8  9          </a:t>
            </a:r>
            <a:r>
              <a:rPr lang="de-DE" i="1" dirty="0" smtClean="0">
                <a:solidFill>
                  <a:srgbClr val="007434"/>
                </a:solidFill>
              </a:rPr>
              <a:t>(CPU in Slot 1)</a:t>
            </a:r>
            <a:endParaRPr lang="de-DE" i="1" dirty="0">
              <a:solidFill>
                <a:srgbClr val="007434"/>
              </a:solidFill>
            </a:endParaRPr>
          </a:p>
          <a:p>
            <a:pPr lvl="1"/>
            <a:r>
              <a:rPr lang="de-DE" dirty="0" smtClean="0"/>
              <a:t>There is file </a:t>
            </a:r>
            <a:r>
              <a:rPr lang="de-DE" b="1" i="1" dirty="0" smtClean="0"/>
              <a:t>power</a:t>
            </a:r>
            <a:r>
              <a:rPr lang="de-DE" dirty="0" smtClean="0"/>
              <a:t> in each subdirectory. In this file written 1 if there is AMC module in the current slot.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/>
              <a:t>root@hostname:~# ls /</a:t>
            </a:r>
            <a:r>
              <a:rPr lang="de-DE" b="1" i="1" dirty="0" smtClean="0"/>
              <a:t>sys/bus/pci/slots/8</a:t>
            </a:r>
            <a:endParaRPr lang="de-DE" b="1" i="1" dirty="0"/>
          </a:p>
          <a:p>
            <a:pPr lvl="2"/>
            <a:r>
              <a:rPr lang="de-DE" dirty="0" smtClean="0"/>
              <a:t>     </a:t>
            </a:r>
            <a:r>
              <a:rPr lang="de-DE" i="1" dirty="0" smtClean="0"/>
              <a:t>.  ..  adapter  address  attention cur_bus_speed  lutch max_bus_speed  module  </a:t>
            </a:r>
            <a:r>
              <a:rPr lang="de-DE" b="1" i="1" dirty="0" smtClean="0"/>
              <a:t>power</a:t>
            </a:r>
            <a:r>
              <a:rPr lang="de-DE" i="1" dirty="0" smtClean="0"/>
              <a:t>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b="1" i="1" dirty="0"/>
              <a:t>root@hostname</a:t>
            </a:r>
            <a:r>
              <a:rPr lang="de-DE" b="1" i="1" dirty="0" smtClean="0"/>
              <a:t>:~# cat </a:t>
            </a:r>
            <a:r>
              <a:rPr lang="de-DE" b="1" i="1" dirty="0"/>
              <a:t>/</a:t>
            </a:r>
            <a:r>
              <a:rPr lang="de-DE" b="1" i="1" dirty="0" smtClean="0"/>
              <a:t>sys/bus/pci/slots/8/power</a:t>
            </a:r>
          </a:p>
          <a:p>
            <a:pPr lvl="2"/>
            <a:r>
              <a:rPr lang="de-DE" b="1" i="1" dirty="0"/>
              <a:t> </a:t>
            </a:r>
            <a:r>
              <a:rPr lang="de-DE" b="1" i="1" dirty="0" smtClean="0"/>
              <a:t>    1</a:t>
            </a:r>
            <a:endParaRPr lang="de-DE" b="1" i="1" dirty="0"/>
          </a:p>
          <a:p>
            <a:pPr lvl="2"/>
            <a:r>
              <a:rPr lang="de-DE" dirty="0" smtClean="0">
                <a:solidFill>
                  <a:srgbClr val="C00000"/>
                </a:solidFill>
              </a:rPr>
              <a:t>If there is AMC module in the Slot but reading from the </a:t>
            </a:r>
            <a:r>
              <a:rPr lang="de-DE" b="1" dirty="0" smtClean="0">
                <a:solidFill>
                  <a:srgbClr val="C00000"/>
                </a:solidFill>
              </a:rPr>
              <a:t>power</a:t>
            </a:r>
            <a:r>
              <a:rPr lang="de-DE" dirty="0" smtClean="0">
                <a:solidFill>
                  <a:srgbClr val="C00000"/>
                </a:solidFill>
              </a:rPr>
              <a:t> file returns 0 check MCH configuration</a:t>
            </a:r>
          </a:p>
          <a:p>
            <a:pPr lvl="2"/>
            <a:r>
              <a:rPr lang="de-DE" dirty="0" smtClean="0">
                <a:solidFill>
                  <a:srgbClr val="C00000"/>
                </a:solidFill>
              </a:rPr>
              <a:t>Usualy Hot Plug Controller of the MCH PCI Express Switch is not enabled</a:t>
            </a:r>
          </a:p>
        </p:txBody>
      </p:sp>
    </p:spTree>
    <p:extLst>
      <p:ext uri="{BB962C8B-B14F-4D97-AF65-F5344CB8AC3E}">
        <p14:creationId xmlns:p14="http://schemas.microsoft.com/office/powerpoint/2010/main" val="296771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38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Soft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Trigger Hot Plug writting 0 to </a:t>
            </a:r>
            <a:r>
              <a:rPr lang="de-DE" b="1" i="1" dirty="0" smtClean="0"/>
              <a:t>power </a:t>
            </a:r>
            <a:r>
              <a:rPr lang="de-DE" dirty="0" smtClean="0"/>
              <a:t>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</a:t>
            </a:r>
            <a:r>
              <a:rPr lang="de-DE" b="1" i="1" dirty="0" smtClean="0"/>
              <a:t>cho 0 &gt; /sys/bus/pci/slots/6/power</a:t>
            </a:r>
          </a:p>
        </p:txBody>
      </p:sp>
    </p:spTree>
    <p:extLst>
      <p:ext uri="{BB962C8B-B14F-4D97-AF65-F5344CB8AC3E}">
        <p14:creationId xmlns:p14="http://schemas.microsoft.com/office/powerpoint/2010/main" val="51004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39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Soft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Trigger Hot Plug writting 0 to </a:t>
            </a:r>
            <a:r>
              <a:rPr lang="de-DE" b="1" i="1" dirty="0" smtClean="0"/>
              <a:t>power </a:t>
            </a:r>
            <a:r>
              <a:rPr lang="de-DE" dirty="0" smtClean="0"/>
              <a:t>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</a:t>
            </a:r>
            <a:r>
              <a:rPr lang="de-DE" b="1" i="1" dirty="0" smtClean="0"/>
              <a:t>cho 0 &gt; /sys/bus/pci/slots/6/power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disable_slot: physical_slot = 6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pciehp_unconfigure_device: domain:bus:dev = 0000:0a:00</a:t>
            </a:r>
          </a:p>
          <a:p>
            <a:r>
              <a:rPr lang="en-US" sz="1400" dirty="0" smtClean="0"/>
              <a:t>kernel: REMOVE </a:t>
            </a:r>
            <a:r>
              <a:rPr lang="en-US" sz="1400" dirty="0"/>
              <a:t>CALLED</a:t>
            </a:r>
          </a:p>
          <a:p>
            <a:r>
              <a:rPr lang="de-DE" sz="1400" dirty="0" smtClean="0"/>
              <a:t>kernel: </a:t>
            </a:r>
            <a:r>
              <a:rPr lang="de-DE" sz="1400" dirty="0"/>
              <a:t>REMOVE: UNMAPPING MEMORYs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PCIEDEV_REMOVE</a:t>
            </a:r>
            <a:r>
              <a:rPr lang="de-DE" sz="1400" dirty="0"/>
              <a:t>:  DESTROY DEVICE MAJOR 247 MINOR 0</a:t>
            </a: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6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</a:t>
            </a:fld>
            <a:endParaRPr lang="de-DE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87511" y="893105"/>
            <a:ext cx="10515600" cy="1442417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PCI Express is a point-to-point connection between two devices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To add more devices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we need more buses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PCI Express Switch add buses and </a:t>
            </a:r>
            <a:r>
              <a:rPr lang="de-DE" dirty="0"/>
              <a:t> </a:t>
            </a:r>
            <a:r>
              <a:rPr lang="de-DE" dirty="0" smtClean="0">
                <a:solidFill>
                  <a:schemeClr val="tx1"/>
                </a:solidFill>
              </a:rPr>
              <a:t>controls </a:t>
            </a:r>
            <a:r>
              <a:rPr lang="de-DE" dirty="0">
                <a:solidFill>
                  <a:schemeClr val="tx1"/>
                </a:solidFill>
              </a:rPr>
              <a:t>several point-to-point serial connections.</a:t>
            </a:r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Switch</a:t>
            </a:r>
            <a:endParaRPr lang="de-DE" sz="4400" dirty="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066152" y="4590130"/>
            <a:ext cx="1572306" cy="858298"/>
            <a:chOff x="4961208" y="4905576"/>
            <a:chExt cx="1561514" cy="858298"/>
          </a:xfrm>
        </p:grpSpPr>
        <p:sp>
          <p:nvSpPr>
            <p:cNvPr id="6" name="Rectangle 5"/>
            <p:cNvSpPr/>
            <p:nvPr/>
          </p:nvSpPr>
          <p:spPr>
            <a:xfrm>
              <a:off x="4961208" y="4905576"/>
              <a:ext cx="1561514" cy="858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242558" y="4905576"/>
              <a:ext cx="998810" cy="2352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>
          <a:xfrm>
            <a:off x="6857701" y="4237021"/>
            <a:ext cx="0" cy="338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3822699" y="2826895"/>
            <a:ext cx="1428770" cy="906820"/>
            <a:chOff x="2172267" y="2867336"/>
            <a:chExt cx="1891115" cy="906820"/>
          </a:xfrm>
        </p:grpSpPr>
        <p:sp>
          <p:nvSpPr>
            <p:cNvPr id="119" name="Rectangle 118"/>
            <p:cNvSpPr/>
            <p:nvPr/>
          </p:nvSpPr>
          <p:spPr>
            <a:xfrm>
              <a:off x="2172267" y="2867336"/>
              <a:ext cx="1659988" cy="9068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367141" y="3205943"/>
              <a:ext cx="696241" cy="1879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8" name="Straight Connector 127"/>
          <p:cNvCxnSpPr>
            <a:stCxn id="119" idx="3"/>
          </p:cNvCxnSpPr>
          <p:nvPr/>
        </p:nvCxnSpPr>
        <p:spPr>
          <a:xfrm flipV="1">
            <a:off x="5076849" y="3274953"/>
            <a:ext cx="757444" cy="5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610599" y="2826895"/>
            <a:ext cx="1484414" cy="906820"/>
            <a:chOff x="7446856" y="2867336"/>
            <a:chExt cx="1894092" cy="906820"/>
          </a:xfrm>
        </p:grpSpPr>
        <p:sp>
          <p:nvSpPr>
            <p:cNvPr id="141" name="Rectangle 140"/>
            <p:cNvSpPr/>
            <p:nvPr/>
          </p:nvSpPr>
          <p:spPr>
            <a:xfrm>
              <a:off x="7680960" y="2867336"/>
              <a:ext cx="1659988" cy="9068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446856" y="3219620"/>
              <a:ext cx="696241" cy="161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Straight Connector 29"/>
          <p:cNvCxnSpPr>
            <a:endCxn id="141" idx="1"/>
          </p:cNvCxnSpPr>
          <p:nvPr/>
        </p:nvCxnSpPr>
        <p:spPr>
          <a:xfrm>
            <a:off x="7978024" y="3274953"/>
            <a:ext cx="816044" cy="5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659995" y="2444973"/>
            <a:ext cx="2516729" cy="1792048"/>
            <a:chOff x="4648974" y="2416957"/>
            <a:chExt cx="2499455" cy="1792048"/>
          </a:xfrm>
        </p:grpSpPr>
        <p:grpSp>
          <p:nvGrpSpPr>
            <p:cNvPr id="5" name="Group 4"/>
            <p:cNvGrpSpPr/>
            <p:nvPr/>
          </p:nvGrpSpPr>
          <p:grpSpPr>
            <a:xfrm>
              <a:off x="4822076" y="2416957"/>
              <a:ext cx="2326353" cy="1792048"/>
              <a:chOff x="4672706" y="2416957"/>
              <a:chExt cx="2326353" cy="1792048"/>
            </a:xfrm>
          </p:grpSpPr>
          <p:sp>
            <p:nvSpPr>
              <p:cNvPr id="4" name="Octagon 3"/>
              <p:cNvSpPr/>
              <p:nvPr/>
            </p:nvSpPr>
            <p:spPr>
              <a:xfrm>
                <a:off x="4672706" y="2416957"/>
                <a:ext cx="2110154" cy="1792048"/>
              </a:xfrm>
              <a:prstGeom prst="octagon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PCIe Switch</a:t>
                </a:r>
                <a:endParaRPr lang="de-DE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394148" y="3184115"/>
                <a:ext cx="604911" cy="17010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</a:rPr>
                  <a:t>Port</a:t>
                </a:r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298379" y="3961078"/>
                <a:ext cx="887167" cy="24792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</a:rPr>
                  <a:t>Port</a:t>
                </a:r>
                <a:endParaRPr lang="de-DE" sz="1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8" name="Rectangle 117"/>
            <p:cNvSpPr/>
            <p:nvPr/>
          </p:nvSpPr>
          <p:spPr>
            <a:xfrm>
              <a:off x="4648974" y="3193637"/>
              <a:ext cx="604911" cy="2386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11892" y="5557879"/>
            <a:ext cx="10056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Switch has two or moe logical PCI-to-PCI bridges, each bridge associated with a switch port</a:t>
            </a:r>
            <a:endParaRPr lang="de-DE" sz="2000" dirty="0"/>
          </a:p>
        </p:txBody>
      </p:sp>
      <p:grpSp>
        <p:nvGrpSpPr>
          <p:cNvPr id="99" name="Group 98"/>
          <p:cNvGrpSpPr/>
          <p:nvPr/>
        </p:nvGrpSpPr>
        <p:grpSpPr>
          <a:xfrm>
            <a:off x="164441" y="2408285"/>
            <a:ext cx="6141033" cy="2913133"/>
            <a:chOff x="164441" y="2408285"/>
            <a:chExt cx="6141033" cy="2913133"/>
          </a:xfrm>
        </p:grpSpPr>
        <p:cxnSp>
          <p:nvCxnSpPr>
            <p:cNvPr id="65" name="Straight Connector 64"/>
            <p:cNvCxnSpPr/>
            <p:nvPr/>
          </p:nvCxnSpPr>
          <p:spPr>
            <a:xfrm flipV="1">
              <a:off x="2781300" y="2408285"/>
              <a:ext cx="3369980" cy="13071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2962117" y="4250354"/>
              <a:ext cx="3343357" cy="107106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164441" y="2520758"/>
              <a:ext cx="3488879" cy="2797303"/>
              <a:chOff x="164441" y="2520758"/>
              <a:chExt cx="3488879" cy="2797303"/>
            </a:xfrm>
          </p:grpSpPr>
          <p:sp>
            <p:nvSpPr>
              <p:cNvPr id="75" name="Octagon 74"/>
              <p:cNvSpPr/>
              <p:nvPr/>
            </p:nvSpPr>
            <p:spPr>
              <a:xfrm>
                <a:off x="323020" y="2520758"/>
                <a:ext cx="3136900" cy="2794128"/>
              </a:xfrm>
              <a:prstGeom prst="octagon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64441" y="3779391"/>
                <a:ext cx="609092" cy="2386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</a:rPr>
                  <a:t>Port</a:t>
                </a:r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044228" y="3764470"/>
                <a:ext cx="609092" cy="23868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</a:rPr>
                  <a:t>Port</a:t>
                </a:r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406769" y="5070134"/>
                <a:ext cx="893298" cy="24792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smtClean="0">
                    <a:solidFill>
                      <a:schemeClr val="tx1"/>
                    </a:solidFill>
                  </a:rPr>
                  <a:t>Port</a:t>
                </a:r>
                <a:endParaRPr lang="de-DE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884052" y="3425836"/>
                <a:ext cx="581997" cy="9522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 Bridge</a:t>
                </a:r>
                <a:endParaRPr lang="de-DE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186405" y="3422839"/>
                <a:ext cx="647114" cy="9522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 Bridge</a:t>
                </a:r>
                <a:endParaRPr lang="de-DE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256320" y="4575464"/>
                <a:ext cx="1194093" cy="3076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/>
                  <a:t>PCI Bridge</a:t>
                </a:r>
                <a:endParaRPr lang="de-DE" dirty="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V="1">
                <a:off x="611893" y="3917822"/>
                <a:ext cx="272159" cy="1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87" idx="3"/>
              </p:cNvCxnSpPr>
              <p:nvPr/>
            </p:nvCxnSpPr>
            <p:spPr>
              <a:xfrm flipV="1">
                <a:off x="2833519" y="3892782"/>
                <a:ext cx="415827" cy="6192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69" idx="3"/>
                <a:endCxn id="87" idx="1"/>
              </p:cNvCxnSpPr>
              <p:nvPr/>
            </p:nvCxnSpPr>
            <p:spPr>
              <a:xfrm flipV="1">
                <a:off x="1466049" y="3898974"/>
                <a:ext cx="720356" cy="2997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endCxn id="88" idx="0"/>
              </p:cNvCxnSpPr>
              <p:nvPr/>
            </p:nvCxnSpPr>
            <p:spPr>
              <a:xfrm>
                <a:off x="1853366" y="3900472"/>
                <a:ext cx="1" cy="67499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88" idx="2"/>
                <a:endCxn id="85" idx="0"/>
              </p:cNvCxnSpPr>
              <p:nvPr/>
            </p:nvCxnSpPr>
            <p:spPr>
              <a:xfrm>
                <a:off x="1853367" y="4883090"/>
                <a:ext cx="51" cy="18704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6682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40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Soft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Trigger Hot Plug writting 0 to </a:t>
            </a:r>
            <a:r>
              <a:rPr lang="de-DE" b="1" i="1" dirty="0" smtClean="0"/>
              <a:t>power </a:t>
            </a:r>
            <a:r>
              <a:rPr lang="de-DE" dirty="0" smtClean="0"/>
              <a:t>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</a:t>
            </a:r>
            <a:r>
              <a:rPr lang="de-DE" b="1" i="1" dirty="0" smtClean="0"/>
              <a:t>cho 0 &gt; /sys/bus/pci/slots/6/power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Enable module writting 1 to the </a:t>
            </a:r>
            <a:r>
              <a:rPr lang="de-DE" b="1" i="1" dirty="0" smtClean="0"/>
              <a:t>power</a:t>
            </a:r>
            <a:r>
              <a:rPr lang="de-DE" dirty="0" smtClean="0"/>
              <a:t> 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echo </a:t>
            </a:r>
            <a:r>
              <a:rPr lang="de-DE" b="1" i="1" dirty="0" smtClean="0"/>
              <a:t>1 </a:t>
            </a:r>
            <a:r>
              <a:rPr lang="de-DE" b="1" i="1" dirty="0"/>
              <a:t>&gt; /</a:t>
            </a:r>
            <a:r>
              <a:rPr lang="de-DE" b="1" i="1" dirty="0" smtClean="0"/>
              <a:t>sys/bus/pci/slots/6/power</a:t>
            </a:r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disable_slot: physical_slot = 6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pciehp_unconfigure_device: domain:bus:dev = 0000:0a:00</a:t>
            </a:r>
          </a:p>
          <a:p>
            <a:r>
              <a:rPr lang="en-US" sz="1400" dirty="0" smtClean="0"/>
              <a:t>kernel: REMOVE </a:t>
            </a:r>
            <a:r>
              <a:rPr lang="en-US" sz="1400" dirty="0"/>
              <a:t>CALLED</a:t>
            </a:r>
          </a:p>
          <a:p>
            <a:r>
              <a:rPr lang="de-DE" sz="1400" dirty="0" smtClean="0"/>
              <a:t>kernel: </a:t>
            </a:r>
            <a:r>
              <a:rPr lang="de-DE" sz="1400" dirty="0"/>
              <a:t>REMOVE: UNMAPPING MEMORYs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PCIEDEV_REMOVE</a:t>
            </a:r>
            <a:r>
              <a:rPr lang="de-DE" sz="1400" dirty="0"/>
              <a:t>:  DESTROY DEVICE MAJOR 247 MINOR 0</a:t>
            </a: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4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41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Soft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Trigger Hot Plug writting 0 to </a:t>
            </a:r>
            <a:r>
              <a:rPr lang="de-DE" b="1" i="1" dirty="0" smtClean="0"/>
              <a:t>power </a:t>
            </a:r>
            <a:r>
              <a:rPr lang="de-DE" dirty="0" smtClean="0"/>
              <a:t>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</a:t>
            </a:r>
            <a:r>
              <a:rPr lang="de-DE" b="1" i="1" dirty="0" smtClean="0"/>
              <a:t>cho 0 &gt; /sys/bus/pci/slots/6/power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Enable module writting 1 to the </a:t>
            </a:r>
            <a:r>
              <a:rPr lang="de-DE" b="1" i="1" dirty="0" smtClean="0"/>
              <a:t>power</a:t>
            </a:r>
            <a:r>
              <a:rPr lang="de-DE" dirty="0" smtClean="0"/>
              <a:t> 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i="1" dirty="0"/>
              <a:t>echo </a:t>
            </a:r>
            <a:r>
              <a:rPr lang="de-DE" b="1" i="1" dirty="0" smtClean="0"/>
              <a:t>1 </a:t>
            </a:r>
            <a:r>
              <a:rPr lang="de-DE" b="1" i="1" dirty="0"/>
              <a:t>&gt; /</a:t>
            </a:r>
            <a:r>
              <a:rPr lang="de-DE" b="1" i="1" dirty="0" smtClean="0"/>
              <a:t>sys/bus/pci/slots/6/power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Check kernel log file and use </a:t>
            </a:r>
            <a:r>
              <a:rPr lang="de-DE" b="1" i="1" dirty="0"/>
              <a:t>lspci</a:t>
            </a:r>
            <a:r>
              <a:rPr lang="de-DE" dirty="0"/>
              <a:t> to check the module is </a:t>
            </a:r>
            <a:r>
              <a:rPr lang="de-DE" dirty="0" smtClean="0"/>
              <a:t>in</a:t>
            </a:r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disable_slot: physical_slot = 6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pciehp </a:t>
            </a:r>
            <a:r>
              <a:rPr lang="de-DE" sz="1400" dirty="0"/>
              <a:t>0000:04:09.0:pcie24: pciehp_unconfigure_device: domain:bus:dev = 0000:0a:00</a:t>
            </a:r>
          </a:p>
          <a:p>
            <a:r>
              <a:rPr lang="en-US" sz="1400" dirty="0" smtClean="0"/>
              <a:t>kernel: REMOVE </a:t>
            </a:r>
            <a:r>
              <a:rPr lang="en-US" sz="1400" dirty="0"/>
              <a:t>CALLED</a:t>
            </a:r>
          </a:p>
          <a:p>
            <a:r>
              <a:rPr lang="de-DE" sz="1400" dirty="0" smtClean="0"/>
              <a:t>kernel: </a:t>
            </a:r>
            <a:r>
              <a:rPr lang="de-DE" sz="1400" dirty="0"/>
              <a:t>REMOVE: UNMAPPING MEMORYs</a:t>
            </a:r>
          </a:p>
          <a:p>
            <a:r>
              <a:rPr lang="de-DE" sz="1400" dirty="0" smtClean="0"/>
              <a:t>kernel</a:t>
            </a:r>
            <a:r>
              <a:rPr lang="de-DE" sz="1400" dirty="0"/>
              <a:t>: </a:t>
            </a:r>
            <a:r>
              <a:rPr lang="de-DE" sz="1400" dirty="0" smtClean="0"/>
              <a:t>PCIEDEV_REMOVE</a:t>
            </a:r>
            <a:r>
              <a:rPr lang="de-DE" sz="1400" dirty="0"/>
              <a:t>:  DESTROY DEVICE MAJOR 247 MINOR 0</a:t>
            </a: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  <a:p>
            <a:pPr lvl="1"/>
            <a:endParaRPr lang="de-DE" dirty="0" smtClean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86389" y="3767269"/>
            <a:ext cx="5367411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__pciehp_link_set: lnk_ctrl = 0</a:t>
            </a:r>
          </a:p>
          <a:p>
            <a:r>
              <a:rPr lang="de-DE" sz="1400" dirty="0"/>
              <a:t>kernel:pciehp 0000:04:09.0:pcie24: pciehp_green_led_blink: SLOTCTRL 80 write cmd 200</a:t>
            </a:r>
          </a:p>
          <a:p>
            <a:r>
              <a:rPr lang="de-DE" sz="1400" dirty="0"/>
              <a:t>kernel:PCIEDEV_PROBE CALLED</a:t>
            </a:r>
          </a:p>
          <a:p>
            <a:r>
              <a:rPr lang="de-DE" sz="1400" dirty="0"/>
              <a:t>kernel:pciedev 0000:0a:00.0: enabling device (0000 -&gt; 0002)</a:t>
            </a:r>
          </a:p>
          <a:p>
            <a:r>
              <a:rPr lang="de-DE" sz="1400" dirty="0"/>
              <a:t>kernel:PCIEDEV_PROBE: mem_region 0 address C0000000  SIZE 3FFFFFF FLAG 40200</a:t>
            </a:r>
          </a:p>
          <a:p>
            <a:r>
              <a:rPr lang="de-DE" sz="1400" dirty="0"/>
              <a:t>kernel:PCIEDEV: mem_region 1 address C4000000 </a:t>
            </a:r>
          </a:p>
          <a:p>
            <a:r>
              <a:rPr lang="de-DE" sz="1400" dirty="0"/>
              <a:t>kernel:PCIEDEV: mem_region 2 address C8000000 </a:t>
            </a:r>
          </a:p>
          <a:p>
            <a:r>
              <a:rPr lang="de-DE" sz="1400" dirty="0"/>
              <a:t>kernel:PCIEDEV_PROBE:  CREAT DEVICE MAJOR 247 MINOR 0 F_NAME pciedevs6 DEV_NAME </a:t>
            </a:r>
            <a:endParaRPr lang="de-DE" dirty="0" smtClean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978" y="4379064"/>
            <a:ext cx="519097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7434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434"/>
                </a:solidFill>
              </a:rPr>
              <a:t>The Software side works.</a:t>
            </a:r>
          </a:p>
          <a:p>
            <a:r>
              <a:rPr lang="de-DE" dirty="0" smtClean="0">
                <a:solidFill>
                  <a:srgbClr val="007434"/>
                </a:solidFill>
              </a:rPr>
              <a:t>Checking Hardware part</a:t>
            </a:r>
            <a:endParaRPr lang="de-DE" dirty="0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98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42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</p:txBody>
      </p:sp>
    </p:spTree>
    <p:extLst>
      <p:ext uri="{BB962C8B-B14F-4D97-AF65-F5344CB8AC3E}">
        <p14:creationId xmlns:p14="http://schemas.microsoft.com/office/powerpoint/2010/main" val="109468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43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off due to button press.</a:t>
            </a:r>
          </a:p>
          <a:p>
            <a:r>
              <a:rPr lang="da-DK" sz="1400" dirty="0"/>
              <a:t>kernel:PCIEDEV_REMOVE: SLOT 6 DEV 257949696 </a:t>
            </a:r>
          </a:p>
          <a:p>
            <a:r>
              <a:rPr lang="de-DE" sz="1400" dirty="0"/>
              <a:t>kernel:REMOVE: UNMAPPING MEMORYs</a:t>
            </a:r>
          </a:p>
          <a:p>
            <a:r>
              <a:rPr lang="de-DE" sz="1400" dirty="0"/>
              <a:t>kernel:PCIEDEV_REMOVE:  DESTROY DEVICE MAJOR 246 MINOR </a:t>
            </a:r>
            <a:r>
              <a:rPr lang="de-DE" sz="1400" dirty="0" smtClean="0"/>
              <a:t>0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6536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44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Switch ON the  module pushing AMC Handle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off due to button press.</a:t>
            </a:r>
          </a:p>
          <a:p>
            <a:r>
              <a:rPr lang="da-DK" sz="1400" dirty="0"/>
              <a:t>kernel:PCIEDEV_REMOVE: SLOT 6 DEV 257949696 </a:t>
            </a:r>
          </a:p>
          <a:p>
            <a:r>
              <a:rPr lang="de-DE" sz="1400" dirty="0"/>
              <a:t>kernel:REMOVE: UNMAPPING MEMORYs</a:t>
            </a:r>
          </a:p>
          <a:p>
            <a:r>
              <a:rPr lang="de-DE" sz="1400" dirty="0"/>
              <a:t>kernel:PCIEDEV_REMOVE:  DESTROY DEVICE MAJOR 246 MINOR </a:t>
            </a:r>
            <a:r>
              <a:rPr lang="de-DE" sz="1400" dirty="0" smtClean="0"/>
              <a:t>0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85208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45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Switch ON the  module pushing AMC Handle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</a:t>
            </a:r>
            <a:r>
              <a:rPr lang="de-DE" dirty="0"/>
              <a:t>kernel log file and use </a:t>
            </a:r>
            <a:r>
              <a:rPr lang="de-DE" b="1" i="1" dirty="0"/>
              <a:t>lspci</a:t>
            </a:r>
            <a:r>
              <a:rPr lang="de-DE" dirty="0"/>
              <a:t> to check the module is </a:t>
            </a:r>
            <a:r>
              <a:rPr lang="de-DE" dirty="0" smtClean="0"/>
              <a:t>in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off due to button press.</a:t>
            </a:r>
          </a:p>
          <a:p>
            <a:r>
              <a:rPr lang="da-DK" sz="1400" dirty="0"/>
              <a:t>kernel:PCIEDEV_REMOVE: SLOT 6 DEV 257949696 </a:t>
            </a:r>
          </a:p>
          <a:p>
            <a:r>
              <a:rPr lang="de-DE" sz="1400" dirty="0"/>
              <a:t>kernel:REMOVE: UNMAPPING MEMORYs</a:t>
            </a:r>
          </a:p>
          <a:p>
            <a:r>
              <a:rPr lang="de-DE" sz="1400" dirty="0"/>
              <a:t>kernel:PCIEDEV_REMOVE:  DESTROY DEVICE MAJOR 246 MINOR </a:t>
            </a:r>
            <a:r>
              <a:rPr lang="de-DE" sz="1400" dirty="0" smtClean="0"/>
              <a:t>0</a:t>
            </a:r>
            <a:endParaRPr lang="de-DE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86388" y="3609623"/>
            <a:ext cx="5367411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on due to button press.</a:t>
            </a:r>
          </a:p>
          <a:p>
            <a:r>
              <a:rPr lang="de-DE" sz="1400" dirty="0"/>
              <a:t>kernel:pciehp 0000:04:09.0:pcie24: pciehp_check_link_status: lnk_status = 6041</a:t>
            </a:r>
          </a:p>
          <a:p>
            <a:r>
              <a:rPr lang="de-DE" sz="1400" dirty="0"/>
              <a:t>kernel:PCIEDEV_PROBE CALLED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mem_region 0 address C0000000  SIZE 3FFFFFF FLAG 40200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 CREAT DEVICE MAJOR 246 MINOR 0 F_NAME pciedevs6 DEV_NAME</a:t>
            </a:r>
            <a:endParaRPr lang="de" sz="1400" dirty="0"/>
          </a:p>
        </p:txBody>
      </p:sp>
    </p:spTree>
    <p:extLst>
      <p:ext uri="{BB962C8B-B14F-4D97-AF65-F5344CB8AC3E}">
        <p14:creationId xmlns:p14="http://schemas.microsoft.com/office/powerpoint/2010/main" val="350624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46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Switch ON the  module pushing AMC Handle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</a:t>
            </a:r>
            <a:r>
              <a:rPr lang="de-DE" dirty="0"/>
              <a:t>kernel log file and use </a:t>
            </a:r>
            <a:r>
              <a:rPr lang="de-DE" b="1" i="1" dirty="0"/>
              <a:t>lspci</a:t>
            </a:r>
            <a:r>
              <a:rPr lang="de-DE" dirty="0"/>
              <a:t> to check the module is </a:t>
            </a:r>
            <a:r>
              <a:rPr lang="de-DE" dirty="0" smtClean="0"/>
              <a:t>in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Run </a:t>
            </a:r>
            <a:r>
              <a:rPr lang="de-DE" b="1" i="1" dirty="0" smtClean="0"/>
              <a:t>lspci</a:t>
            </a:r>
            <a:r>
              <a:rPr lang="de-DE" dirty="0" smtClean="0"/>
              <a:t> with </a:t>
            </a:r>
            <a:r>
              <a:rPr lang="de-DE" b="1" i="1" dirty="0" smtClean="0"/>
              <a:t>–vvv </a:t>
            </a:r>
            <a:r>
              <a:rPr lang="de-DE" dirty="0" smtClean="0"/>
              <a:t>option to checl are the boards memories mapped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Cneck Device Driver file in </a:t>
            </a:r>
            <a:r>
              <a:rPr lang="de-DE" b="1" i="1" dirty="0" smtClean="0"/>
              <a:t>/dev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Try to access to the Device using Device Driver</a:t>
            </a:r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off due to button press.</a:t>
            </a:r>
          </a:p>
          <a:p>
            <a:r>
              <a:rPr lang="da-DK" sz="1400" dirty="0"/>
              <a:t>kernel:PCIEDEV_REMOVE: SLOT 6 DEV 257949696 </a:t>
            </a:r>
          </a:p>
          <a:p>
            <a:r>
              <a:rPr lang="de-DE" sz="1400" dirty="0"/>
              <a:t>kernel:REMOVE: UNMAPPING MEMORYs</a:t>
            </a:r>
          </a:p>
          <a:p>
            <a:r>
              <a:rPr lang="de-DE" sz="1400" dirty="0"/>
              <a:t>kernel:PCIEDEV_REMOVE:  DESTROY DEVICE MAJOR 246 MINOR </a:t>
            </a:r>
            <a:r>
              <a:rPr lang="de-DE" sz="1400" dirty="0" smtClean="0"/>
              <a:t>0</a:t>
            </a:r>
            <a:endParaRPr lang="de-DE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86388" y="3609623"/>
            <a:ext cx="5367411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on due to button press.</a:t>
            </a:r>
          </a:p>
          <a:p>
            <a:r>
              <a:rPr lang="de-DE" sz="1400" dirty="0"/>
              <a:t>kernel:pciehp 0000:04:09.0:pcie24: pciehp_check_link_status: lnk_status = 6041</a:t>
            </a:r>
          </a:p>
          <a:p>
            <a:r>
              <a:rPr lang="de-DE" sz="1400" dirty="0"/>
              <a:t>kernel:PCIEDEV_PROBE CALLED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mem_region 0 address C0000000  SIZE 3FFFFFF FLAG 40200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 CREAT DEVICE MAJOR 246 MINOR 0 F_NAME pciedevs6 DEV_NAME</a:t>
            </a:r>
            <a:endParaRPr lang="de" sz="1400" dirty="0"/>
          </a:p>
        </p:txBody>
      </p:sp>
    </p:spTree>
    <p:extLst>
      <p:ext uri="{BB962C8B-B14F-4D97-AF65-F5344CB8AC3E}">
        <p14:creationId xmlns:p14="http://schemas.microsoft.com/office/powerpoint/2010/main" val="368242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47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8978" y="962744"/>
            <a:ext cx="1073482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Checking Hradware triggered Hot Plug </a:t>
            </a:r>
          </a:p>
          <a:p>
            <a:pPr algn="ctr"/>
            <a:r>
              <a:rPr lang="de-DE" dirty="0" smtClean="0"/>
              <a:t>Use </a:t>
            </a:r>
            <a:r>
              <a:rPr lang="de-DE" b="1" i="1" dirty="0" smtClean="0"/>
              <a:t>/var/log/kern.log </a:t>
            </a:r>
            <a:r>
              <a:rPr lang="de-DE" dirty="0" smtClean="0"/>
              <a:t>to watch kernel messages and </a:t>
            </a:r>
            <a:r>
              <a:rPr lang="de-DE" b="1" i="1" dirty="0" smtClean="0"/>
              <a:t>lspci</a:t>
            </a:r>
            <a:r>
              <a:rPr lang="de-DE" dirty="0" smtClean="0"/>
              <a:t> to checl PCI Express Device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978" y="1701408"/>
            <a:ext cx="519097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the module using </a:t>
            </a:r>
            <a:r>
              <a:rPr lang="de-DE" b="1" i="1" dirty="0" smtClean="0"/>
              <a:t>lspci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Pull out the AMC handle</a:t>
            </a:r>
            <a:endParaRPr lang="de-DE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kernel log file and use </a:t>
            </a:r>
            <a:r>
              <a:rPr lang="de-DE" b="1" i="1" dirty="0" smtClean="0"/>
              <a:t>lspci</a:t>
            </a:r>
            <a:r>
              <a:rPr lang="de-DE" dirty="0" smtClean="0"/>
              <a:t> to check the module is gone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Switch ON the  module pushing AMC Handle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Check </a:t>
            </a:r>
            <a:r>
              <a:rPr lang="de-DE" dirty="0"/>
              <a:t>kernel log file and use </a:t>
            </a:r>
            <a:r>
              <a:rPr lang="de-DE" b="1" i="1" dirty="0"/>
              <a:t>lspci</a:t>
            </a:r>
            <a:r>
              <a:rPr lang="de-DE" dirty="0"/>
              <a:t> to check the module is </a:t>
            </a:r>
            <a:r>
              <a:rPr lang="de-DE" dirty="0" smtClean="0"/>
              <a:t>in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Run </a:t>
            </a:r>
            <a:r>
              <a:rPr lang="de-DE" b="1" i="1" dirty="0" smtClean="0"/>
              <a:t>lspci</a:t>
            </a:r>
            <a:r>
              <a:rPr lang="de-DE" dirty="0" smtClean="0"/>
              <a:t> with </a:t>
            </a:r>
            <a:r>
              <a:rPr lang="de-DE" b="1" i="1" dirty="0" smtClean="0"/>
              <a:t>–vvv </a:t>
            </a:r>
            <a:r>
              <a:rPr lang="de-DE" dirty="0" smtClean="0"/>
              <a:t>option to checl are the boards memories mapped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Cneck Device Driver file in </a:t>
            </a:r>
            <a:r>
              <a:rPr lang="de-DE" b="1" i="1" dirty="0" smtClean="0"/>
              <a:t>/dev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Try to access to the Device using Device Driver</a:t>
            </a:r>
            <a:endParaRPr lang="de-DE" dirty="0"/>
          </a:p>
        </p:txBody>
      </p:sp>
      <p:sp>
        <p:nvSpPr>
          <p:cNvPr id="28" name="TextBox 27"/>
          <p:cNvSpPr txBox="1"/>
          <p:nvPr/>
        </p:nvSpPr>
        <p:spPr>
          <a:xfrm>
            <a:off x="5986389" y="1701408"/>
            <a:ext cx="536741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off due to button press.</a:t>
            </a:r>
          </a:p>
          <a:p>
            <a:r>
              <a:rPr lang="da-DK" sz="1400" dirty="0"/>
              <a:t>kernel:PCIEDEV_REMOVE: SLOT 6 DEV 257949696 </a:t>
            </a:r>
          </a:p>
          <a:p>
            <a:r>
              <a:rPr lang="de-DE" sz="1400" dirty="0"/>
              <a:t>kernel:REMOVE: UNMAPPING MEMORYs</a:t>
            </a:r>
          </a:p>
          <a:p>
            <a:r>
              <a:rPr lang="de-DE" sz="1400" dirty="0"/>
              <a:t>kernel:PCIEDEV_REMOVE:  DESTROY DEVICE MAJOR 246 MINOR </a:t>
            </a:r>
            <a:r>
              <a:rPr lang="de-DE" sz="1400" dirty="0" smtClean="0"/>
              <a:t>0</a:t>
            </a:r>
            <a:endParaRPr lang="de-DE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86388" y="3609623"/>
            <a:ext cx="5367411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kernel:pciehp 0000:04:09.0:pcie24: </a:t>
            </a:r>
            <a:r>
              <a:rPr lang="de-DE" sz="1400" b="1" dirty="0"/>
              <a:t>pcie_isr: intr_loc 1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Attention button interrupt received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Button pressed on Slot(6)</a:t>
            </a:r>
          </a:p>
          <a:p>
            <a:r>
              <a:rPr lang="en-US" sz="1400" dirty="0" err="1"/>
              <a:t>kernel:pciehp</a:t>
            </a:r>
            <a:r>
              <a:rPr lang="en-US" sz="1400" dirty="0"/>
              <a:t> 0000:04:09.0:pcie24: PCI slot #6 - powering on due to button press.</a:t>
            </a:r>
          </a:p>
          <a:p>
            <a:r>
              <a:rPr lang="de-DE" sz="1400" dirty="0"/>
              <a:t>kernel:pciehp 0000:04:09.0:pcie24: pciehp_check_link_status: lnk_status = 6041</a:t>
            </a:r>
          </a:p>
          <a:p>
            <a:r>
              <a:rPr lang="de-DE" sz="1400" dirty="0"/>
              <a:t>kernel:PCIEDEV_PROBE CALLED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mem_region 0 address C0000000  SIZE 3FFFFFF FLAG 40200</a:t>
            </a:r>
          </a:p>
          <a:p>
            <a:r>
              <a:rPr lang="de-DE" sz="1400" dirty="0" smtClean="0"/>
              <a:t>kernel:PCIEDEV_PROBE</a:t>
            </a:r>
            <a:r>
              <a:rPr lang="de-DE" sz="1400" dirty="0"/>
              <a:t>:  CREAT DEVICE MAJOR 246 MINOR 0 F_NAME pciedevs6 DEV_NAME</a:t>
            </a:r>
            <a:endParaRPr lang="de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18978" y="5050302"/>
            <a:ext cx="5190979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According of the kernel log the module is ON but not </a:t>
            </a:r>
            <a:r>
              <a:rPr lang="de-DE" dirty="0" err="1" smtClean="0">
                <a:solidFill>
                  <a:srgbClr val="C00000"/>
                </a:solidFill>
              </a:rPr>
              <a:t>listed</a:t>
            </a:r>
            <a:r>
              <a:rPr lang="de-DE" dirty="0" smtClean="0">
                <a:solidFill>
                  <a:srgbClr val="C00000"/>
                </a:solidFill>
              </a:rPr>
              <a:t> in </a:t>
            </a:r>
            <a:r>
              <a:rPr lang="de-DE" b="1" i="1" dirty="0" smtClean="0">
                <a:solidFill>
                  <a:srgbClr val="C00000"/>
                </a:solidFill>
              </a:rPr>
              <a:t>lspci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C00000"/>
                </a:solidFill>
              </a:rPr>
              <a:t>Module initialisation is slow, try to enable it wriiting 1 to the </a:t>
            </a:r>
            <a:r>
              <a:rPr lang="de-DE" b="1" i="1" dirty="0" smtClean="0">
                <a:solidFill>
                  <a:srgbClr val="C00000"/>
                </a:solidFill>
              </a:rPr>
              <a:t>power</a:t>
            </a:r>
            <a:r>
              <a:rPr lang="de-DE" dirty="0" smtClean="0">
                <a:solidFill>
                  <a:srgbClr val="C00000"/>
                </a:solidFill>
              </a:rPr>
              <a:t> file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6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48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>
                <a:solidFill>
                  <a:schemeClr val="bg1"/>
                </a:solidFill>
              </a:rPr>
              <a:t>PCI Express Hot Plug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684" y="1017024"/>
            <a:ext cx="1194391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/>
              <a:t>enjoy </a:t>
            </a:r>
            <a:r>
              <a:rPr lang="de-DE" sz="4000" b="1" dirty="0" smtClean="0"/>
              <a:t>PCIe and Hot </a:t>
            </a:r>
            <a:r>
              <a:rPr lang="de-DE" sz="4000" b="1" dirty="0"/>
              <a:t>P</a:t>
            </a:r>
            <a:r>
              <a:rPr lang="de-DE" sz="4000" b="1" dirty="0" smtClean="0"/>
              <a:t>lug...</a:t>
            </a:r>
            <a:endParaRPr lang="de-DE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00231" y="2388618"/>
            <a:ext cx="1073482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8000" dirty="0" smtClean="0">
                <a:solidFill>
                  <a:srgbClr val="007434"/>
                </a:solidFill>
              </a:rPr>
              <a:t>Thank You</a:t>
            </a:r>
            <a:endParaRPr lang="de-DE" sz="8000" dirty="0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9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5</a:t>
            </a:fld>
            <a:endParaRPr lang="de-DE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4162" y="867942"/>
            <a:ext cx="10515600" cy="112792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The </a:t>
            </a:r>
            <a:r>
              <a:rPr lang="de-DE" b="1" dirty="0" smtClean="0">
                <a:solidFill>
                  <a:schemeClr val="tx1"/>
                </a:solidFill>
              </a:rPr>
              <a:t>Root Complex </a:t>
            </a:r>
            <a:r>
              <a:rPr lang="de-DE" dirty="0" smtClean="0">
                <a:solidFill>
                  <a:schemeClr val="tx1"/>
                </a:solidFill>
              </a:rPr>
              <a:t>denotes the device that connects The CPU and memory subsystems to the PCI Express fabric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It may support one or more PCI Express Ports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Root Complex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58193" y="3228305"/>
            <a:ext cx="1561514" cy="85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Endpoint</a:t>
            </a:r>
            <a:endParaRPr lang="de-DE" dirty="0"/>
          </a:p>
        </p:txBody>
      </p:sp>
      <p:sp>
        <p:nvSpPr>
          <p:cNvPr id="79" name="Rectangle 78"/>
          <p:cNvSpPr/>
          <p:nvPr/>
        </p:nvSpPr>
        <p:spPr>
          <a:xfrm>
            <a:off x="4799428" y="3113799"/>
            <a:ext cx="1885069" cy="10825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</a:p>
          <a:p>
            <a:pPr algn="ctr"/>
            <a:r>
              <a:rPr lang="de-DE" dirty="0" smtClean="0"/>
              <a:t>Bus 0</a:t>
            </a:r>
            <a:endParaRPr lang="de-DE" dirty="0"/>
          </a:p>
        </p:txBody>
      </p:sp>
      <p:sp>
        <p:nvSpPr>
          <p:cNvPr id="102" name="Rectangle 101"/>
          <p:cNvSpPr/>
          <p:nvPr/>
        </p:nvSpPr>
        <p:spPr>
          <a:xfrm>
            <a:off x="3999910" y="2052726"/>
            <a:ext cx="1242648" cy="703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CPU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115545" y="2058128"/>
            <a:ext cx="1242648" cy="703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Memory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5078124" y="2770979"/>
            <a:ext cx="0" cy="342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6426200" y="2755320"/>
            <a:ext cx="0" cy="358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9" idx="3"/>
            <a:endCxn id="6" idx="1"/>
          </p:cNvCxnSpPr>
          <p:nvPr/>
        </p:nvCxnSpPr>
        <p:spPr>
          <a:xfrm>
            <a:off x="6684497" y="3655065"/>
            <a:ext cx="673696" cy="23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4604809" y="3579920"/>
            <a:ext cx="604911" cy="17010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187874" y="3228305"/>
            <a:ext cx="1659988" cy="906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PCIe Endpoint</a:t>
            </a:r>
            <a:endParaRPr lang="de-DE" dirty="0"/>
          </a:p>
        </p:txBody>
      </p:sp>
      <p:sp>
        <p:nvSpPr>
          <p:cNvPr id="126" name="Rectangle 125"/>
          <p:cNvSpPr/>
          <p:nvPr/>
        </p:nvSpPr>
        <p:spPr>
          <a:xfrm>
            <a:off x="3404003" y="3596656"/>
            <a:ext cx="696241" cy="18794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cxnSp>
        <p:nvCxnSpPr>
          <p:cNvPr id="128" name="Straight Connector 127"/>
          <p:cNvCxnSpPr>
            <a:stCxn id="119" idx="3"/>
          </p:cNvCxnSpPr>
          <p:nvPr/>
        </p:nvCxnSpPr>
        <p:spPr>
          <a:xfrm flipV="1">
            <a:off x="3847862" y="3664974"/>
            <a:ext cx="970541" cy="16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088336" y="33212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40" name="TextBox 139"/>
          <p:cNvSpPr txBox="1"/>
          <p:nvPr/>
        </p:nvSpPr>
        <p:spPr>
          <a:xfrm>
            <a:off x="6815447" y="33154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290879" y="3579920"/>
            <a:ext cx="604911" cy="17010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17133" y="3561091"/>
            <a:ext cx="696241" cy="18794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8129" y="4556470"/>
            <a:ext cx="88573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Root Complex generates PCI Express configuration and enumerates the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PCI Express transactions use the address (bus:device) and memory routing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The Root Complex Bus number initialize to 0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4353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6</a:t>
            </a:fld>
            <a:endParaRPr lang="de-DE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25037" y="910282"/>
            <a:ext cx="10515600" cy="118478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multiple switch devices can be connected to ports on the root complex or cascaded</a:t>
            </a:r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748628" y="2591470"/>
            <a:ext cx="1885069" cy="10825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</a:p>
          <a:p>
            <a:pPr algn="ctr"/>
            <a:r>
              <a:rPr lang="de-DE" dirty="0" smtClean="0"/>
              <a:t>Bus 0</a:t>
            </a:r>
            <a:endParaRPr lang="de-DE" dirty="0"/>
          </a:p>
        </p:txBody>
      </p:sp>
      <p:sp>
        <p:nvSpPr>
          <p:cNvPr id="102" name="Rectangle 101"/>
          <p:cNvSpPr/>
          <p:nvPr/>
        </p:nvSpPr>
        <p:spPr>
          <a:xfrm>
            <a:off x="3949110" y="1530397"/>
            <a:ext cx="1242648" cy="703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CPU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064745" y="1535799"/>
            <a:ext cx="1242648" cy="7033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Memory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5027324" y="2248650"/>
            <a:ext cx="0" cy="342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6375400" y="2232991"/>
            <a:ext cx="0" cy="3584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9" idx="3"/>
            <a:endCxn id="6" idx="1"/>
          </p:cNvCxnSpPr>
          <p:nvPr/>
        </p:nvCxnSpPr>
        <p:spPr>
          <a:xfrm>
            <a:off x="6633697" y="3132736"/>
            <a:ext cx="673696" cy="23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4554009" y="3057591"/>
            <a:ext cx="604911" cy="17010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47778" y="2705976"/>
            <a:ext cx="1601666" cy="906820"/>
            <a:chOff x="2447778" y="2705976"/>
            <a:chExt cx="1601666" cy="906820"/>
          </a:xfrm>
        </p:grpSpPr>
        <p:sp>
          <p:nvSpPr>
            <p:cNvPr id="119" name="Rectangle 118"/>
            <p:cNvSpPr/>
            <p:nvPr/>
          </p:nvSpPr>
          <p:spPr>
            <a:xfrm>
              <a:off x="2447778" y="2705976"/>
              <a:ext cx="1349284" cy="9068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353203" y="3074327"/>
              <a:ext cx="696241" cy="1879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8" name="Straight Connector 127"/>
          <p:cNvCxnSpPr>
            <a:stCxn id="119" idx="3"/>
          </p:cNvCxnSpPr>
          <p:nvPr/>
        </p:nvCxnSpPr>
        <p:spPr>
          <a:xfrm flipV="1">
            <a:off x="3797062" y="3142646"/>
            <a:ext cx="970541" cy="167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037536" y="27989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40" name="TextBox 139"/>
          <p:cNvSpPr txBox="1"/>
          <p:nvPr/>
        </p:nvSpPr>
        <p:spPr>
          <a:xfrm>
            <a:off x="6764647" y="27931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</a:t>
            </a:r>
            <a:endParaRPr lang="de-DE" dirty="0"/>
          </a:p>
        </p:txBody>
      </p:sp>
      <p:sp>
        <p:nvSpPr>
          <p:cNvPr id="32" name="Rectangle 31"/>
          <p:cNvSpPr/>
          <p:nvPr/>
        </p:nvSpPr>
        <p:spPr>
          <a:xfrm>
            <a:off x="6240079" y="3057591"/>
            <a:ext cx="604911" cy="17010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066333" y="2705976"/>
            <a:ext cx="1544267" cy="858298"/>
            <a:chOff x="7066333" y="2705976"/>
            <a:chExt cx="1544267" cy="858298"/>
          </a:xfrm>
        </p:grpSpPr>
        <p:sp>
          <p:nvSpPr>
            <p:cNvPr id="6" name="Rectangle 5"/>
            <p:cNvSpPr/>
            <p:nvPr/>
          </p:nvSpPr>
          <p:spPr>
            <a:xfrm>
              <a:off x="7307393" y="2705976"/>
              <a:ext cx="1303207" cy="858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066333" y="3038762"/>
              <a:ext cx="696241" cy="1879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373076" y="3522233"/>
            <a:ext cx="604911" cy="17010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" name="Octagon 2"/>
          <p:cNvSpPr/>
          <p:nvPr/>
        </p:nvSpPr>
        <p:spPr>
          <a:xfrm>
            <a:off x="5099341" y="4031691"/>
            <a:ext cx="1183642" cy="1069144"/>
          </a:xfrm>
          <a:prstGeom prst="oct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ctagon 28"/>
          <p:cNvSpPr/>
          <p:nvPr/>
        </p:nvSpPr>
        <p:spPr>
          <a:xfrm>
            <a:off x="7170753" y="4031067"/>
            <a:ext cx="1183642" cy="1069144"/>
          </a:xfrm>
          <a:prstGeom prst="oct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5" name="Group 34"/>
          <p:cNvGrpSpPr/>
          <p:nvPr/>
        </p:nvGrpSpPr>
        <p:grpSpPr>
          <a:xfrm>
            <a:off x="3233443" y="4087495"/>
            <a:ext cx="1615275" cy="906820"/>
            <a:chOff x="2447778" y="2705976"/>
            <a:chExt cx="1615275" cy="906820"/>
          </a:xfrm>
        </p:grpSpPr>
        <p:sp>
          <p:nvSpPr>
            <p:cNvPr id="36" name="Rectangle 35"/>
            <p:cNvSpPr/>
            <p:nvPr/>
          </p:nvSpPr>
          <p:spPr>
            <a:xfrm>
              <a:off x="2447778" y="2705976"/>
              <a:ext cx="1349284" cy="9068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66812" y="3116532"/>
              <a:ext cx="696241" cy="1879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717347" y="4068901"/>
            <a:ext cx="1550975" cy="858298"/>
            <a:chOff x="7002525" y="2758733"/>
            <a:chExt cx="1550975" cy="858298"/>
          </a:xfrm>
        </p:grpSpPr>
        <p:sp>
          <p:nvSpPr>
            <p:cNvPr id="40" name="Rectangle 39"/>
            <p:cNvSpPr/>
            <p:nvPr/>
          </p:nvSpPr>
          <p:spPr>
            <a:xfrm>
              <a:off x="7250293" y="2758733"/>
              <a:ext cx="1303207" cy="8582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Endpoint</a:t>
              </a:r>
              <a:endParaRPr lang="de-DE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002525" y="3136763"/>
              <a:ext cx="696241" cy="1879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>
                  <a:solidFill>
                    <a:schemeClr val="tx1"/>
                  </a:solidFill>
                </a:rPr>
                <a:t>Port</a:t>
              </a:r>
              <a:endParaRPr lang="de-DE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7211605" y="5360132"/>
            <a:ext cx="1303207" cy="85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Endpoint</a:t>
            </a:r>
            <a:endParaRPr lang="de-DE" dirty="0"/>
          </a:p>
        </p:txBody>
      </p:sp>
      <p:sp>
        <p:nvSpPr>
          <p:cNvPr id="46" name="Rectangle 45"/>
          <p:cNvSpPr/>
          <p:nvPr/>
        </p:nvSpPr>
        <p:spPr>
          <a:xfrm>
            <a:off x="5065006" y="5349731"/>
            <a:ext cx="1303207" cy="858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Endpoint</a:t>
            </a:r>
            <a:endParaRPr lang="de-DE" dirty="0"/>
          </a:p>
        </p:txBody>
      </p:sp>
      <p:sp>
        <p:nvSpPr>
          <p:cNvPr id="51" name="Rectangle 50"/>
          <p:cNvSpPr/>
          <p:nvPr/>
        </p:nvSpPr>
        <p:spPr>
          <a:xfrm>
            <a:off x="5430129" y="4057481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C00000"/>
                </a:solidFill>
              </a:rPr>
              <a:t>Port</a:t>
            </a:r>
            <a:endParaRPr lang="de-DE" sz="1400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30129" y="5342328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17171" y="4920057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007434"/>
                </a:solidFill>
              </a:rPr>
              <a:t>Port</a:t>
            </a:r>
            <a:endParaRPr lang="de-DE" sz="1400" dirty="0">
              <a:solidFill>
                <a:srgbClr val="007434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21531" y="4924116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007434"/>
                </a:solidFill>
              </a:rPr>
              <a:t>Port</a:t>
            </a:r>
            <a:endParaRPr lang="de-DE" sz="1400" dirty="0">
              <a:solidFill>
                <a:srgbClr val="007434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000503" y="4482303"/>
            <a:ext cx="489132" cy="214333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007434"/>
                </a:solidFill>
              </a:rPr>
              <a:t>Port</a:t>
            </a:r>
            <a:endParaRPr lang="de-DE" sz="1400" dirty="0">
              <a:solidFill>
                <a:srgbClr val="007434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517171" y="5367866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Port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936565" y="4498656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007434"/>
                </a:solidFill>
              </a:rPr>
              <a:t>Port</a:t>
            </a:r>
            <a:endParaRPr lang="de-DE" sz="1400" dirty="0">
              <a:solidFill>
                <a:srgbClr val="007434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061990" y="4486631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C00000"/>
                </a:solidFill>
              </a:rPr>
              <a:t>Port</a:t>
            </a:r>
            <a:endParaRPr lang="de-DE" sz="1400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991443" y="4471153"/>
            <a:ext cx="490806" cy="183329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007434"/>
                </a:solidFill>
              </a:rPr>
              <a:t>Port</a:t>
            </a:r>
            <a:endParaRPr lang="de-DE" sz="1400" dirty="0">
              <a:solidFill>
                <a:srgbClr val="007434"/>
              </a:solidFill>
            </a:endParaRPr>
          </a:p>
        </p:txBody>
      </p:sp>
      <p:cxnSp>
        <p:nvCxnSpPr>
          <p:cNvPr id="13" name="Straight Connector 12"/>
          <p:cNvCxnSpPr>
            <a:stCxn id="27" idx="2"/>
            <a:endCxn id="51" idx="0"/>
          </p:cNvCxnSpPr>
          <p:nvPr/>
        </p:nvCxnSpPr>
        <p:spPr>
          <a:xfrm>
            <a:off x="5675532" y="3692342"/>
            <a:ext cx="0" cy="3651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52" idx="0"/>
          </p:cNvCxnSpPr>
          <p:nvPr/>
        </p:nvCxnSpPr>
        <p:spPr>
          <a:xfrm flipH="1">
            <a:off x="5675532" y="5126625"/>
            <a:ext cx="7305" cy="21570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7764918" y="5124595"/>
            <a:ext cx="7305" cy="21570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6317456" y="4558939"/>
            <a:ext cx="853297" cy="732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354395" y="4540904"/>
            <a:ext cx="610720" cy="1803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6" idx="3"/>
          </p:cNvCxnSpPr>
          <p:nvPr/>
        </p:nvCxnSpPr>
        <p:spPr>
          <a:xfrm>
            <a:off x="4582727" y="4540905"/>
            <a:ext cx="507770" cy="1803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ctagon 79"/>
          <p:cNvSpPr/>
          <p:nvPr/>
        </p:nvSpPr>
        <p:spPr>
          <a:xfrm>
            <a:off x="266307" y="3674002"/>
            <a:ext cx="2390949" cy="2248496"/>
          </a:xfrm>
          <a:prstGeom prst="oct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4" name="Straight Connector 63"/>
          <p:cNvCxnSpPr>
            <a:stCxn id="80" idx="2"/>
            <a:endCxn id="3" idx="3"/>
          </p:cNvCxnSpPr>
          <p:nvPr/>
        </p:nvCxnSpPr>
        <p:spPr>
          <a:xfrm flipV="1">
            <a:off x="1998694" y="5100835"/>
            <a:ext cx="3413789" cy="82166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80" idx="7"/>
            <a:endCxn id="3" idx="6"/>
          </p:cNvCxnSpPr>
          <p:nvPr/>
        </p:nvCxnSpPr>
        <p:spPr>
          <a:xfrm>
            <a:off x="1998694" y="3674002"/>
            <a:ext cx="3413789" cy="3576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Up Arrow 66"/>
          <p:cNvSpPr/>
          <p:nvPr/>
        </p:nvSpPr>
        <p:spPr>
          <a:xfrm>
            <a:off x="1308295" y="3168300"/>
            <a:ext cx="211016" cy="50570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Box 69"/>
          <p:cNvSpPr txBox="1"/>
          <p:nvPr/>
        </p:nvSpPr>
        <p:spPr>
          <a:xfrm>
            <a:off x="425037" y="2705976"/>
            <a:ext cx="173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Root Complex</a:t>
            </a:r>
            <a:endParaRPr lang="de-DE" dirty="0"/>
          </a:p>
        </p:txBody>
      </p:sp>
      <p:sp>
        <p:nvSpPr>
          <p:cNvPr id="87" name="Rectangle 86"/>
          <p:cNvSpPr/>
          <p:nvPr/>
        </p:nvSpPr>
        <p:spPr>
          <a:xfrm>
            <a:off x="956449" y="3686218"/>
            <a:ext cx="1042245" cy="5024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rgbClr val="C00000"/>
                </a:solidFill>
              </a:rPr>
              <a:t>Upstream Port</a:t>
            </a:r>
            <a:endParaRPr lang="de-DE" sz="1600" b="1" dirty="0">
              <a:solidFill>
                <a:srgbClr val="C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45301" y="5252938"/>
            <a:ext cx="1412700" cy="51461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rgbClr val="007434"/>
                </a:solidFill>
              </a:rPr>
              <a:t>Downstream Port</a:t>
            </a:r>
            <a:endParaRPr lang="de-DE" sz="1600" b="1" dirty="0">
              <a:solidFill>
                <a:srgbClr val="007434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79970" y="4180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90" name="TextBox 89"/>
          <p:cNvSpPr txBox="1"/>
          <p:nvPr/>
        </p:nvSpPr>
        <p:spPr>
          <a:xfrm>
            <a:off x="5778254" y="37050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005022" y="50134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92" name="TextBox 91"/>
          <p:cNvSpPr txBox="1"/>
          <p:nvPr/>
        </p:nvSpPr>
        <p:spPr>
          <a:xfrm>
            <a:off x="6592017" y="4140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94" name="TextBox 93"/>
          <p:cNvSpPr txBox="1"/>
          <p:nvPr/>
        </p:nvSpPr>
        <p:spPr>
          <a:xfrm>
            <a:off x="8120849" y="50407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  <p:sp>
        <p:nvSpPr>
          <p:cNvPr id="95" name="TextBox 94"/>
          <p:cNvSpPr txBox="1"/>
          <p:nvPr/>
        </p:nvSpPr>
        <p:spPr>
          <a:xfrm>
            <a:off x="8451320" y="41129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</a:t>
            </a:r>
            <a:endParaRPr lang="de-DE" dirty="0"/>
          </a:p>
        </p:txBody>
      </p:sp>
      <p:sp>
        <p:nvSpPr>
          <p:cNvPr id="96" name="TextBox 95"/>
          <p:cNvSpPr txBox="1"/>
          <p:nvPr/>
        </p:nvSpPr>
        <p:spPr>
          <a:xfrm>
            <a:off x="5550901" y="44106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97" name="TextBox 96"/>
          <p:cNvSpPr txBox="1"/>
          <p:nvPr/>
        </p:nvSpPr>
        <p:spPr>
          <a:xfrm>
            <a:off x="7583703" y="43652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375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7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8603" y="3074752"/>
            <a:ext cx="3369500" cy="2511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034386" y="2895600"/>
            <a:ext cx="3195213" cy="251176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5632794" y="3244850"/>
            <a:ext cx="1991556" cy="965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</a:t>
            </a:r>
            <a:endParaRPr lang="de-DE" dirty="0"/>
          </a:p>
        </p:txBody>
      </p:sp>
      <p:sp>
        <p:nvSpPr>
          <p:cNvPr id="15" name="Rectangle 14"/>
          <p:cNvSpPr/>
          <p:nvPr/>
        </p:nvSpPr>
        <p:spPr>
          <a:xfrm>
            <a:off x="5270247" y="4583018"/>
            <a:ext cx="1219200" cy="4644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CPU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780105" y="4583018"/>
            <a:ext cx="1219200" cy="463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Memory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6039972" y="4244241"/>
            <a:ext cx="2240" cy="339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022272" y="4244242"/>
            <a:ext cx="0" cy="338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234872" y="3244850"/>
            <a:ext cx="787400" cy="3235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Port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2590515" y="1590762"/>
            <a:ext cx="7692968" cy="3862005"/>
            <a:chOff x="2590515" y="1590762"/>
            <a:chExt cx="7692968" cy="3840020"/>
          </a:xfrm>
        </p:grpSpPr>
        <p:sp>
          <p:nvSpPr>
            <p:cNvPr id="10" name="Flowchart: Multidocument 9"/>
            <p:cNvSpPr/>
            <p:nvPr/>
          </p:nvSpPr>
          <p:spPr>
            <a:xfrm>
              <a:off x="8836074" y="2895600"/>
              <a:ext cx="1447409" cy="2535182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AMC</a:t>
              </a:r>
              <a:endParaRPr lang="de-DE" dirty="0"/>
            </a:p>
          </p:txBody>
        </p:sp>
        <p:sp>
          <p:nvSpPr>
            <p:cNvPr id="14" name="Octagon 13"/>
            <p:cNvSpPr/>
            <p:nvPr/>
          </p:nvSpPr>
          <p:spPr>
            <a:xfrm>
              <a:off x="2590515" y="3206605"/>
              <a:ext cx="1166702" cy="1003592"/>
            </a:xfrm>
            <a:prstGeom prst="oc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Switch</a:t>
              </a:r>
              <a:endParaRPr lang="de-D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97278" y="3331285"/>
              <a:ext cx="182880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066861" y="3200255"/>
              <a:ext cx="182880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590515" y="3615611"/>
              <a:ext cx="182880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464997" y="3368114"/>
              <a:ext cx="182880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74337" y="3615611"/>
              <a:ext cx="182880" cy="18288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731850" y="2166425"/>
              <a:ext cx="2896722" cy="1541975"/>
              <a:chOff x="3231306" y="2166425"/>
              <a:chExt cx="3397266" cy="1541975"/>
            </a:xfrm>
          </p:grpSpPr>
          <p:cxnSp>
            <p:nvCxnSpPr>
              <p:cNvPr id="45" name="Straight Connector 44"/>
              <p:cNvCxnSpPr>
                <a:stCxn id="19" idx="0"/>
              </p:cNvCxnSpPr>
              <p:nvPr/>
            </p:nvCxnSpPr>
            <p:spPr>
              <a:xfrm flipH="1" flipV="1">
                <a:off x="6611815" y="2166425"/>
                <a:ext cx="16757" cy="10784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 flipV="1">
                <a:off x="3573194" y="2166425"/>
                <a:ext cx="3052689" cy="140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573194" y="2166425"/>
                <a:ext cx="14068" cy="154197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3231306" y="3708400"/>
                <a:ext cx="35595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flipH="1" flipV="1">
              <a:off x="3616327" y="1991799"/>
              <a:ext cx="9798" cy="14019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3" idx="0"/>
            </p:cNvCxnSpPr>
            <p:nvPr/>
          </p:nvCxnSpPr>
          <p:spPr>
            <a:xfrm flipH="1" flipV="1">
              <a:off x="3143775" y="1798304"/>
              <a:ext cx="14526" cy="14019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2729835" y="1601379"/>
              <a:ext cx="14084" cy="17172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626125" y="2003475"/>
              <a:ext cx="56297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151038" y="1798304"/>
              <a:ext cx="6499399" cy="23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2743919" y="1590762"/>
              <a:ext cx="7313557" cy="106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9255891" y="2003475"/>
              <a:ext cx="0" cy="13278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9650437" y="1800665"/>
              <a:ext cx="0" cy="13364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0057476" y="1603463"/>
              <a:ext cx="14074" cy="12921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8" name="TextBox 187"/>
          <p:cNvSpPr txBox="1"/>
          <p:nvPr/>
        </p:nvSpPr>
        <p:spPr>
          <a:xfrm>
            <a:off x="1317831" y="5710611"/>
            <a:ext cx="19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MCH in MCH Slot</a:t>
            </a:r>
            <a:endParaRPr lang="de-DE" dirty="0"/>
          </a:p>
        </p:txBody>
      </p:sp>
      <p:sp>
        <p:nvSpPr>
          <p:cNvPr id="189" name="TextBox 188"/>
          <p:cNvSpPr txBox="1"/>
          <p:nvPr/>
        </p:nvSpPr>
        <p:spPr>
          <a:xfrm>
            <a:off x="5373858" y="5690843"/>
            <a:ext cx="232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CPU in Upstream Slot</a:t>
            </a:r>
            <a:endParaRPr lang="de-DE" dirty="0"/>
          </a:p>
        </p:txBody>
      </p:sp>
      <p:sp>
        <p:nvSpPr>
          <p:cNvPr id="190" name="TextBox 189"/>
          <p:cNvSpPr txBox="1"/>
          <p:nvPr/>
        </p:nvSpPr>
        <p:spPr>
          <a:xfrm>
            <a:off x="8896631" y="5685411"/>
            <a:ext cx="232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AMC Modules</a:t>
            </a:r>
            <a:endParaRPr lang="de-DE" dirty="0"/>
          </a:p>
        </p:txBody>
      </p:sp>
      <p:sp>
        <p:nvSpPr>
          <p:cNvPr id="191" name="TextBox 190"/>
          <p:cNvSpPr txBox="1"/>
          <p:nvPr/>
        </p:nvSpPr>
        <p:spPr>
          <a:xfrm>
            <a:off x="1401896" y="4980123"/>
            <a:ext cx="1847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  <a:endParaRPr lang="de-DE" dirty="0"/>
          </a:p>
        </p:txBody>
      </p:sp>
      <p:sp>
        <p:nvSpPr>
          <p:cNvPr id="193" name="Left-Right Arrow 192"/>
          <p:cNvSpPr/>
          <p:nvPr/>
        </p:nvSpPr>
        <p:spPr>
          <a:xfrm>
            <a:off x="425037" y="970838"/>
            <a:ext cx="11631958" cy="1716593"/>
          </a:xfrm>
          <a:prstGeom prst="leftRightArrow">
            <a:avLst>
              <a:gd name="adj1" fmla="val 50000"/>
              <a:gd name="adj2" fmla="val 22392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TextBox 194"/>
          <p:cNvSpPr txBox="1"/>
          <p:nvPr/>
        </p:nvSpPr>
        <p:spPr>
          <a:xfrm>
            <a:off x="3883605" y="970838"/>
            <a:ext cx="374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Back Plane</a:t>
            </a:r>
            <a:endParaRPr lang="de-DE" dirty="0"/>
          </a:p>
        </p:txBody>
      </p:sp>
      <p:sp>
        <p:nvSpPr>
          <p:cNvPr id="3" name="Oval 2"/>
          <p:cNvSpPr/>
          <p:nvPr/>
        </p:nvSpPr>
        <p:spPr>
          <a:xfrm>
            <a:off x="745300" y="2398643"/>
            <a:ext cx="3654422" cy="382218"/>
          </a:xfrm>
          <a:prstGeom prst="ellipse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Straight Connector 5"/>
          <p:cNvCxnSpPr>
            <a:stCxn id="3" idx="6"/>
          </p:cNvCxnSpPr>
          <p:nvPr/>
        </p:nvCxnSpPr>
        <p:spPr>
          <a:xfrm flipH="1">
            <a:off x="4396825" y="2589752"/>
            <a:ext cx="2897" cy="1740884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3"/>
          </p:cNvCxnSpPr>
          <p:nvPr/>
        </p:nvCxnSpPr>
        <p:spPr>
          <a:xfrm flipH="1">
            <a:off x="4058103" y="4330636"/>
            <a:ext cx="338722" cy="1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14313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8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8603" y="3074752"/>
            <a:ext cx="3369500" cy="2511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034386" y="2895600"/>
            <a:ext cx="3195213" cy="251176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5632794" y="3244850"/>
            <a:ext cx="1991556" cy="965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</a:t>
            </a:r>
            <a:endParaRPr lang="de-DE" dirty="0"/>
          </a:p>
        </p:txBody>
      </p:sp>
      <p:sp>
        <p:nvSpPr>
          <p:cNvPr id="15" name="Rectangle 14"/>
          <p:cNvSpPr/>
          <p:nvPr/>
        </p:nvSpPr>
        <p:spPr>
          <a:xfrm>
            <a:off x="5270247" y="4583018"/>
            <a:ext cx="1219200" cy="4644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CPU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780105" y="4583018"/>
            <a:ext cx="1219200" cy="463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Memory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6039972" y="4244241"/>
            <a:ext cx="2240" cy="339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022272" y="4244242"/>
            <a:ext cx="0" cy="338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234872" y="3244850"/>
            <a:ext cx="787400" cy="3235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Port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2590515" y="1590762"/>
            <a:ext cx="7692968" cy="3862005"/>
            <a:chOff x="2590515" y="1590762"/>
            <a:chExt cx="7692968" cy="3840020"/>
          </a:xfrm>
        </p:grpSpPr>
        <p:sp>
          <p:nvSpPr>
            <p:cNvPr id="10" name="Flowchart: Multidocument 9"/>
            <p:cNvSpPr/>
            <p:nvPr/>
          </p:nvSpPr>
          <p:spPr>
            <a:xfrm>
              <a:off x="8836074" y="2895600"/>
              <a:ext cx="1447409" cy="2535182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AMC</a:t>
              </a:r>
              <a:endParaRPr lang="de-DE" dirty="0"/>
            </a:p>
          </p:txBody>
        </p:sp>
        <p:sp>
          <p:nvSpPr>
            <p:cNvPr id="14" name="Octagon 13"/>
            <p:cNvSpPr/>
            <p:nvPr/>
          </p:nvSpPr>
          <p:spPr>
            <a:xfrm>
              <a:off x="2590515" y="3206605"/>
              <a:ext cx="1166702" cy="1003592"/>
            </a:xfrm>
            <a:prstGeom prst="oc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Switch</a:t>
              </a:r>
              <a:endParaRPr lang="de-D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97278" y="3331285"/>
              <a:ext cx="182880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066861" y="3200255"/>
              <a:ext cx="182880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590515" y="3615611"/>
              <a:ext cx="182880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464997" y="3368114"/>
              <a:ext cx="182880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74337" y="3615611"/>
              <a:ext cx="182880" cy="18288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731850" y="2166425"/>
              <a:ext cx="2896722" cy="1541975"/>
              <a:chOff x="3231306" y="2166425"/>
              <a:chExt cx="3397266" cy="1541975"/>
            </a:xfrm>
          </p:grpSpPr>
          <p:cxnSp>
            <p:nvCxnSpPr>
              <p:cNvPr id="45" name="Straight Connector 44"/>
              <p:cNvCxnSpPr>
                <a:stCxn id="19" idx="0"/>
              </p:cNvCxnSpPr>
              <p:nvPr/>
            </p:nvCxnSpPr>
            <p:spPr>
              <a:xfrm flipH="1" flipV="1">
                <a:off x="6611815" y="2166425"/>
                <a:ext cx="16757" cy="10784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 flipV="1">
                <a:off x="3573194" y="2166425"/>
                <a:ext cx="3052689" cy="140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573194" y="2166425"/>
                <a:ext cx="14068" cy="154197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3231306" y="3708400"/>
                <a:ext cx="35595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flipH="1" flipV="1">
              <a:off x="3616327" y="1991799"/>
              <a:ext cx="9798" cy="14019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3" idx="0"/>
            </p:cNvCxnSpPr>
            <p:nvPr/>
          </p:nvCxnSpPr>
          <p:spPr>
            <a:xfrm flipH="1" flipV="1">
              <a:off x="3143775" y="1798304"/>
              <a:ext cx="14526" cy="14019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2729835" y="1601379"/>
              <a:ext cx="14084" cy="17172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626125" y="2003475"/>
              <a:ext cx="562976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151038" y="1798304"/>
              <a:ext cx="6499399" cy="23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2743919" y="1590762"/>
              <a:ext cx="7313557" cy="106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9255891" y="2003475"/>
              <a:ext cx="0" cy="13278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9650437" y="1800665"/>
              <a:ext cx="0" cy="13364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0057476" y="1603463"/>
              <a:ext cx="14074" cy="12921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846260" y="1474747"/>
            <a:ext cx="11210734" cy="3978020"/>
            <a:chOff x="846260" y="1474747"/>
            <a:chExt cx="11210734" cy="3978020"/>
          </a:xfrm>
        </p:grpSpPr>
        <p:sp>
          <p:nvSpPr>
            <p:cNvPr id="155" name="Flowchart: Multidocument 154"/>
            <p:cNvSpPr/>
            <p:nvPr/>
          </p:nvSpPr>
          <p:spPr>
            <a:xfrm>
              <a:off x="10622205" y="2762251"/>
              <a:ext cx="1434789" cy="2690516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AMC</a:t>
              </a:r>
              <a:endParaRPr lang="de-DE" dirty="0"/>
            </a:p>
          </p:txBody>
        </p:sp>
        <p:sp>
          <p:nvSpPr>
            <p:cNvPr id="156" name="Octagon 155"/>
            <p:cNvSpPr/>
            <p:nvPr/>
          </p:nvSpPr>
          <p:spPr>
            <a:xfrm>
              <a:off x="848463" y="3200255"/>
              <a:ext cx="1156529" cy="1003592"/>
            </a:xfrm>
            <a:prstGeom prst="oc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PCIe Switch</a:t>
              </a:r>
              <a:endParaRPr lang="de-DE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92522" y="3273916"/>
              <a:ext cx="181285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317831" y="3185234"/>
              <a:ext cx="181285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846260" y="3498928"/>
              <a:ext cx="181285" cy="182880"/>
            </a:xfrm>
            <a:prstGeom prst="rect">
              <a:avLst/>
            </a:prstGeom>
            <a:solidFill>
              <a:srgbClr val="00743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715693" y="3278124"/>
              <a:ext cx="181285" cy="182880"/>
            </a:xfrm>
            <a:prstGeom prst="rect">
              <a:avLst/>
            </a:prstGeom>
            <a:solidFill>
              <a:srgbClr val="007434"/>
            </a:solidFill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820990" y="3610611"/>
              <a:ext cx="181285" cy="18288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5" name="Straight Connector 174"/>
            <p:cNvCxnSpPr>
              <a:stCxn id="84" idx="1"/>
            </p:cNvCxnSpPr>
            <p:nvPr/>
          </p:nvCxnSpPr>
          <p:spPr>
            <a:xfrm flipH="1">
              <a:off x="2002275" y="3719168"/>
              <a:ext cx="588240" cy="14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H="1" flipV="1">
              <a:off x="1863128" y="1875116"/>
              <a:ext cx="9713" cy="14019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58" idx="0"/>
            </p:cNvCxnSpPr>
            <p:nvPr/>
          </p:nvCxnSpPr>
          <p:spPr>
            <a:xfrm flipV="1">
              <a:off x="1408474" y="1698047"/>
              <a:ext cx="15053" cy="14871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57" idx="1"/>
            </p:cNvCxnSpPr>
            <p:nvPr/>
          </p:nvCxnSpPr>
          <p:spPr>
            <a:xfrm flipV="1">
              <a:off x="992522" y="1484696"/>
              <a:ext cx="5804" cy="1880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V="1">
              <a:off x="1872840" y="1875116"/>
              <a:ext cx="9182010" cy="116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1401896" y="1661816"/>
              <a:ext cx="9937703" cy="19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V="1">
              <a:off x="998326" y="1474747"/>
              <a:ext cx="10618753" cy="99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11054850" y="1875116"/>
              <a:ext cx="0" cy="13407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11321424" y="1681621"/>
              <a:ext cx="0" cy="13364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11610104" y="1488724"/>
              <a:ext cx="13951" cy="12921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8" name="TextBox 187"/>
          <p:cNvSpPr txBox="1"/>
          <p:nvPr/>
        </p:nvSpPr>
        <p:spPr>
          <a:xfrm>
            <a:off x="1317831" y="5710611"/>
            <a:ext cx="190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MCH in MCH Slot</a:t>
            </a:r>
            <a:endParaRPr lang="de-DE" dirty="0"/>
          </a:p>
        </p:txBody>
      </p:sp>
      <p:sp>
        <p:nvSpPr>
          <p:cNvPr id="189" name="TextBox 188"/>
          <p:cNvSpPr txBox="1"/>
          <p:nvPr/>
        </p:nvSpPr>
        <p:spPr>
          <a:xfrm>
            <a:off x="5373858" y="5690843"/>
            <a:ext cx="232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CPU in Upstream Slot</a:t>
            </a:r>
            <a:endParaRPr lang="de-DE" dirty="0"/>
          </a:p>
        </p:txBody>
      </p:sp>
      <p:sp>
        <p:nvSpPr>
          <p:cNvPr id="190" name="TextBox 189"/>
          <p:cNvSpPr txBox="1"/>
          <p:nvPr/>
        </p:nvSpPr>
        <p:spPr>
          <a:xfrm>
            <a:off x="8896631" y="5685411"/>
            <a:ext cx="232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AMC Modules</a:t>
            </a:r>
            <a:endParaRPr lang="de-DE" dirty="0"/>
          </a:p>
        </p:txBody>
      </p:sp>
      <p:sp>
        <p:nvSpPr>
          <p:cNvPr id="191" name="TextBox 190"/>
          <p:cNvSpPr txBox="1"/>
          <p:nvPr/>
        </p:nvSpPr>
        <p:spPr>
          <a:xfrm>
            <a:off x="1401896" y="4980123"/>
            <a:ext cx="1847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  <a:endParaRPr lang="de-DE" dirty="0"/>
          </a:p>
        </p:txBody>
      </p:sp>
      <p:sp>
        <p:nvSpPr>
          <p:cNvPr id="193" name="Left-Right Arrow 192"/>
          <p:cNvSpPr/>
          <p:nvPr/>
        </p:nvSpPr>
        <p:spPr>
          <a:xfrm>
            <a:off x="425037" y="970838"/>
            <a:ext cx="11631958" cy="1716593"/>
          </a:xfrm>
          <a:prstGeom prst="leftRightArrow">
            <a:avLst>
              <a:gd name="adj1" fmla="val 50000"/>
              <a:gd name="adj2" fmla="val 22392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TextBox 194"/>
          <p:cNvSpPr txBox="1"/>
          <p:nvPr/>
        </p:nvSpPr>
        <p:spPr>
          <a:xfrm>
            <a:off x="3883605" y="970838"/>
            <a:ext cx="374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Back Plane</a:t>
            </a:r>
            <a:endParaRPr lang="de-DE" dirty="0"/>
          </a:p>
        </p:txBody>
      </p:sp>
      <p:sp>
        <p:nvSpPr>
          <p:cNvPr id="3" name="Oval 2"/>
          <p:cNvSpPr/>
          <p:nvPr/>
        </p:nvSpPr>
        <p:spPr>
          <a:xfrm>
            <a:off x="745300" y="2398643"/>
            <a:ext cx="3654422" cy="382218"/>
          </a:xfrm>
          <a:prstGeom prst="ellipse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Straight Connector 5"/>
          <p:cNvCxnSpPr>
            <a:stCxn id="3" idx="6"/>
          </p:cNvCxnSpPr>
          <p:nvPr/>
        </p:nvCxnSpPr>
        <p:spPr>
          <a:xfrm flipH="1">
            <a:off x="4396825" y="2589752"/>
            <a:ext cx="2897" cy="1740884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3"/>
          </p:cNvCxnSpPr>
          <p:nvPr/>
        </p:nvCxnSpPr>
        <p:spPr>
          <a:xfrm flipH="1">
            <a:off x="4058103" y="4330636"/>
            <a:ext cx="338722" cy="1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1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58129" y="177009"/>
            <a:ext cx="9566031" cy="661192"/>
          </a:xfrm>
          <a:solidFill>
            <a:srgbClr val="307C80"/>
          </a:solidFill>
          <a:effectLst>
            <a:softEdge rad="38100"/>
          </a:effectLst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340948" y="6350000"/>
            <a:ext cx="1381760" cy="365125"/>
          </a:xfrm>
        </p:spPr>
        <p:txBody>
          <a:bodyPr/>
          <a:lstStyle/>
          <a:p>
            <a:fld id="{DBE7ED3D-B1AD-462B-A869-2368019730EF}" type="datetime1">
              <a:rPr lang="en-US" smtClean="0"/>
              <a:t>12/8/15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06769" y="6343650"/>
            <a:ext cx="7934179" cy="365125"/>
          </a:xfrm>
        </p:spPr>
        <p:txBody>
          <a:bodyPr/>
          <a:lstStyle/>
          <a:p>
            <a:pPr algn="l"/>
            <a:r>
              <a:rPr lang="en-US" dirty="0" err="1" smtClean="0"/>
              <a:t>L.Petrosyan</a:t>
            </a:r>
            <a:r>
              <a:rPr lang="en-US" dirty="0" smtClean="0"/>
              <a:t> MCS4 DESY</a:t>
            </a:r>
            <a:r>
              <a:rPr lang="en-US" sz="1400" b="1" dirty="0" smtClean="0"/>
              <a:t>                    </a:t>
            </a:r>
            <a:r>
              <a:rPr lang="en-US" sz="1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MicroTCA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workshop for industry and research </a:t>
            </a:r>
            <a:endParaRPr lang="de-DE" sz="1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4" y="194868"/>
            <a:ext cx="640525" cy="623888"/>
          </a:xfrm>
          <a:prstGeom prst="rect">
            <a:avLst/>
          </a:prstGeom>
          <a:effectLst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94868"/>
            <a:ext cx="1371600" cy="625474"/>
          </a:xfrm>
          <a:prstGeom prst="rect">
            <a:avLst/>
          </a:prstGeom>
          <a:effectLst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0" y="6149183"/>
            <a:ext cx="1051582" cy="565942"/>
          </a:xfrm>
          <a:prstGeom prst="rect">
            <a:avLst/>
          </a:prstGeom>
          <a:effectLst/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083E8-7549-4BEF-BB54-5534FCD46878}" type="slidenum">
              <a:rPr lang="de-DE" smtClean="0"/>
              <a:t>9</a:t>
            </a:fld>
            <a:endParaRPr lang="de-DE"/>
          </a:p>
        </p:txBody>
      </p:sp>
      <p:sp>
        <p:nvSpPr>
          <p:cNvPr id="93" name="Title 21"/>
          <p:cNvSpPr txBox="1">
            <a:spLocks/>
          </p:cNvSpPr>
          <p:nvPr/>
        </p:nvSpPr>
        <p:spPr>
          <a:xfrm>
            <a:off x="1101969" y="177009"/>
            <a:ext cx="9566031" cy="661192"/>
          </a:xfrm>
          <a:prstGeom prst="rect">
            <a:avLst/>
          </a:prstGeom>
          <a:solidFill>
            <a:srgbClr val="307C80"/>
          </a:solidFill>
          <a:effectLst>
            <a:softEdge rad="3810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400" dirty="0" smtClean="0">
                <a:solidFill>
                  <a:schemeClr val="bg1"/>
                </a:solidFill>
              </a:rPr>
              <a:t>PCI Express and MTCA</a:t>
            </a:r>
            <a:endParaRPr lang="de-DE" sz="4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9907" y="923499"/>
            <a:ext cx="54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MCH sets Up Upstream Port of the PCIe Switch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652477" y="850901"/>
            <a:ext cx="4715936" cy="2091730"/>
          </a:xfrm>
          <a:prstGeom prst="roundRect">
            <a:avLst/>
          </a:prstGeom>
          <a:solidFill>
            <a:schemeClr val="tx2">
              <a:lumMod val="20000"/>
              <a:lumOff val="8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Box 50"/>
          <p:cNvSpPr txBox="1"/>
          <p:nvPr/>
        </p:nvSpPr>
        <p:spPr>
          <a:xfrm>
            <a:off x="8012783" y="4698631"/>
            <a:ext cx="1324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Device Driver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827457" y="1014816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1</a:t>
            </a:r>
            <a:endParaRPr lang="de-DE" dirty="0"/>
          </a:p>
        </p:txBody>
      </p:sp>
      <p:sp>
        <p:nvSpPr>
          <p:cNvPr id="41" name="Rectangle 40"/>
          <p:cNvSpPr/>
          <p:nvPr/>
        </p:nvSpPr>
        <p:spPr>
          <a:xfrm>
            <a:off x="5755920" y="993372"/>
            <a:ext cx="1367708" cy="45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AMC 2</a:t>
            </a:r>
            <a:endParaRPr lang="de-DE" dirty="0"/>
          </a:p>
        </p:txBody>
      </p:sp>
      <p:sp>
        <p:nvSpPr>
          <p:cNvPr id="68" name="Rectangle 67"/>
          <p:cNvSpPr/>
          <p:nvPr/>
        </p:nvSpPr>
        <p:spPr>
          <a:xfrm>
            <a:off x="5824661" y="1584426"/>
            <a:ext cx="3319395" cy="12379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Hexagon 68"/>
          <p:cNvSpPr/>
          <p:nvPr/>
        </p:nvSpPr>
        <p:spPr>
          <a:xfrm>
            <a:off x="6868651" y="1675883"/>
            <a:ext cx="1170307" cy="84406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</a:t>
            </a:r>
          </a:p>
          <a:p>
            <a:pPr algn="ctr"/>
            <a:r>
              <a:rPr lang="de-DE" dirty="0" smtClean="0"/>
              <a:t>Switch</a:t>
            </a:r>
            <a:endParaRPr lang="de-DE" dirty="0"/>
          </a:p>
        </p:txBody>
      </p:sp>
      <p:sp>
        <p:nvSpPr>
          <p:cNvPr id="75" name="TextBox 74"/>
          <p:cNvSpPr txBox="1"/>
          <p:nvPr/>
        </p:nvSpPr>
        <p:spPr>
          <a:xfrm>
            <a:off x="5841276" y="1657140"/>
            <a:ext cx="79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57444" y="1361517"/>
            <a:ext cx="132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MCH</a:t>
            </a:r>
          </a:p>
          <a:p>
            <a:r>
              <a:rPr lang="de-DE" dirty="0" smtClean="0"/>
              <a:t>link_status</a:t>
            </a:r>
            <a:endParaRPr lang="de-DE" dirty="0"/>
          </a:p>
        </p:txBody>
      </p:sp>
      <p:sp>
        <p:nvSpPr>
          <p:cNvPr id="76" name="Rectangle 75"/>
          <p:cNvSpPr/>
          <p:nvPr/>
        </p:nvSpPr>
        <p:spPr>
          <a:xfrm>
            <a:off x="5806731" y="2988080"/>
            <a:ext cx="3311769" cy="288719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Box 76"/>
          <p:cNvSpPr txBox="1"/>
          <p:nvPr/>
        </p:nvSpPr>
        <p:spPr>
          <a:xfrm>
            <a:off x="5806647" y="3070146"/>
            <a:ext cx="57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CPU</a:t>
            </a:r>
            <a:endParaRPr lang="de-DE" dirty="0"/>
          </a:p>
        </p:txBody>
      </p:sp>
      <p:sp>
        <p:nvSpPr>
          <p:cNvPr id="78" name="Rectangle 77"/>
          <p:cNvSpPr/>
          <p:nvPr/>
        </p:nvSpPr>
        <p:spPr>
          <a:xfrm>
            <a:off x="6534734" y="3054559"/>
            <a:ext cx="1835834" cy="33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Complex</a:t>
            </a:r>
            <a:endParaRPr lang="de-DE" dirty="0"/>
          </a:p>
        </p:txBody>
      </p:sp>
      <p:sp>
        <p:nvSpPr>
          <p:cNvPr id="83" name="Rectangle 82"/>
          <p:cNvSpPr/>
          <p:nvPr/>
        </p:nvSpPr>
        <p:spPr>
          <a:xfrm>
            <a:off x="6130287" y="3572402"/>
            <a:ext cx="2644727" cy="407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PCIe Bus Driver</a:t>
            </a:r>
            <a:endParaRPr lang="de-DE" dirty="0"/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7452651" y="3392184"/>
            <a:ext cx="0" cy="19694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7443230" y="2514132"/>
            <a:ext cx="10574" cy="543936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6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4878</TotalTime>
  <Words>8687</Words>
  <Application>Microsoft Macintosh PowerPoint</Application>
  <PresentationFormat>Widescreen</PresentationFormat>
  <Paragraphs>1589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Wingdings</vt:lpstr>
      <vt:lpstr>Office Theme</vt:lpstr>
      <vt:lpstr>MTCA PCI Express and PCI Express Hot Plug </vt:lpstr>
      <vt:lpstr>PCI Express Link and Lanes</vt:lpstr>
      <vt:lpstr>PCI Express Port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  <vt:lpstr>PCI Express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Ludwig Petrosyan</dc:creator>
  <cp:lastModifiedBy>Microsoft Office User</cp:lastModifiedBy>
  <cp:revision>186</cp:revision>
  <dcterms:created xsi:type="dcterms:W3CDTF">2014-11-11T12:43:13Z</dcterms:created>
  <dcterms:modified xsi:type="dcterms:W3CDTF">2015-12-08T20:19:47Z</dcterms:modified>
</cp:coreProperties>
</file>