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3" r:id="rId2"/>
    <p:sldId id="522" r:id="rId3"/>
    <p:sldId id="528" r:id="rId4"/>
    <p:sldId id="527" r:id="rId5"/>
    <p:sldId id="525" r:id="rId6"/>
    <p:sldId id="526" r:id="rId7"/>
    <p:sldId id="529" r:id="rId8"/>
    <p:sldId id="530" r:id="rId9"/>
    <p:sldId id="531" r:id="rId10"/>
    <p:sldId id="532" r:id="rId11"/>
    <p:sldId id="534" r:id="rId12"/>
    <p:sldId id="535" r:id="rId13"/>
    <p:sldId id="533" r:id="rId14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DDDDDD"/>
    <a:srgbClr val="FFFF00"/>
    <a:srgbClr val="0066FF"/>
    <a:srgbClr val="B7C040"/>
    <a:srgbClr val="00FFCC"/>
    <a:srgbClr val="FFFF66"/>
    <a:srgbClr val="8000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8513" autoAdjust="0"/>
  </p:normalViewPr>
  <p:slideViewPr>
    <p:cSldViewPr snapToGrid="0">
      <p:cViewPr varScale="1">
        <p:scale>
          <a:sx n="97" d="100"/>
          <a:sy n="97" d="100"/>
        </p:scale>
        <p:origin x="-1568" y="-9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258" y="77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1" y="6376972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ctr" eaLnBrk="1" hangingPunct="1"/>
            <a:r>
              <a:rPr lang="en-US" sz="1200" b="1" noProof="0" dirty="0" smtClean="0">
                <a:solidFill>
                  <a:schemeClr val="tx1"/>
                </a:solidFill>
              </a:rPr>
              <a:t>Michael</a:t>
            </a:r>
            <a:r>
              <a:rPr lang="en-US" sz="1200" b="1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noProof="0" dirty="0" err="1" smtClean="0">
                <a:solidFill>
                  <a:schemeClr val="tx1"/>
                </a:solidFill>
              </a:rPr>
              <a:t>Fenner</a:t>
            </a:r>
            <a:r>
              <a:rPr lang="en-US" sz="1200" b="1" noProof="0" dirty="0" smtClean="0">
                <a:solidFill>
                  <a:schemeClr val="tx1"/>
                </a:solidFill>
              </a:rPr>
              <a:t> </a:t>
            </a:r>
            <a:r>
              <a:rPr lang="en-US" sz="1200" noProof="0" dirty="0" smtClean="0">
                <a:solidFill>
                  <a:schemeClr val="tx1"/>
                </a:solidFill>
              </a:rPr>
              <a:t> |  4</a:t>
            </a:r>
            <a:r>
              <a:rPr lang="en-US" sz="1200" baseline="30000" noProof="0" dirty="0" smtClean="0">
                <a:solidFill>
                  <a:schemeClr val="tx1"/>
                </a:solidFill>
              </a:rPr>
              <a:t>th</a:t>
            </a:r>
            <a:r>
              <a:rPr lang="en-US" sz="1200" noProof="0" dirty="0" smtClean="0">
                <a:solidFill>
                  <a:schemeClr val="tx1"/>
                </a:solidFill>
              </a:rPr>
              <a:t> MicroTCA Workshop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noProof="0" dirty="0" smtClean="0">
                <a:solidFill>
                  <a:schemeClr val="tx1"/>
                </a:solidFill>
              </a:rPr>
              <a:t>|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DESY</a:t>
            </a:r>
            <a:r>
              <a:rPr lang="en-US" sz="1200" noProof="0" dirty="0" smtClean="0">
                <a:solidFill>
                  <a:schemeClr val="tx1"/>
                </a:solidFill>
              </a:rPr>
              <a:t>  10. Dec 2015  |  </a:t>
            </a:r>
            <a:r>
              <a:rPr lang="en-US" sz="1200" b="1" noProof="0" dirty="0" smtClean="0">
                <a:solidFill>
                  <a:schemeClr val="tx1"/>
                </a:solidFill>
              </a:rPr>
              <a:t>Page </a:t>
            </a:r>
            <a:fld id="{9CF3698C-BB6B-42E9-B529-3BCF46D40F1F}" type="slidenum">
              <a:rPr lang="en-US" sz="1200" b="1" noProof="0" smtClean="0">
                <a:solidFill>
                  <a:schemeClr val="tx1"/>
                </a:solidFill>
              </a:rPr>
              <a:pPr algn="ctr" eaLnBrk="1" hangingPunct="1"/>
              <a:t>‹#›</a:t>
            </a:fld>
            <a:endParaRPr lang="en-US" sz="1200" b="1" noProof="0" dirty="0">
              <a:solidFill>
                <a:schemeClr val="tx1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elmholtz-Logo_schwarz_70_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01914"/>
            <a:ext cx="1195705" cy="4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9144000" cy="1266825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/>
              <a:t>Production- and In-System-</a:t>
            </a:r>
            <a:br>
              <a:rPr lang="en-US" sz="2800" dirty="0" smtClean="0"/>
            </a:br>
            <a:r>
              <a:rPr lang="en-US" sz="2800" dirty="0" smtClean="0"/>
              <a:t>Programming of MTCA Boards</a:t>
            </a:r>
            <a:endParaRPr lang="en-US" sz="32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3954010" y="2931953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A5EB"/>
                </a:solidFill>
              </a:rPr>
              <a:t>Michael </a:t>
            </a:r>
            <a:r>
              <a:rPr lang="en-US" dirty="0" err="1" smtClean="0">
                <a:solidFill>
                  <a:srgbClr val="00A5EB"/>
                </a:solidFill>
              </a:rPr>
              <a:t>Fenner</a:t>
            </a:r>
            <a:endParaRPr lang="en-US" dirty="0" smtClean="0">
              <a:solidFill>
                <a:srgbClr val="00A5EB"/>
              </a:solidFill>
            </a:endParaRPr>
          </a:p>
          <a:p>
            <a:r>
              <a:rPr lang="en-US" dirty="0" smtClean="0"/>
              <a:t>Machine Beam Controls (MSK)</a:t>
            </a:r>
            <a:endParaRPr lang="en-US" dirty="0" smtClean="0">
              <a:solidFill>
                <a:srgbClr val="00A5EB"/>
              </a:solidFill>
            </a:endParaRPr>
          </a:p>
          <a:p>
            <a:r>
              <a:rPr lang="en-US" dirty="0" smtClean="0"/>
              <a:t>DESY, 10 Dec. 2015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743075"/>
            <a:ext cx="3032125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FPGA firmware update through </a:t>
            </a:r>
            <a:r>
              <a:rPr lang="en-US" dirty="0" err="1" smtClean="0"/>
              <a:t>IPMItool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" y="977900"/>
            <a:ext cx="7712478" cy="497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2292824" y="1187355"/>
            <a:ext cx="5882185" cy="23201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801504" y="5063319"/>
            <a:ext cx="641445" cy="23201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6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Control also applied to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3946525" cy="1984375"/>
          </a:xfrm>
        </p:spPr>
        <p:txBody>
          <a:bodyPr/>
          <a:lstStyle/>
          <a:p>
            <a:r>
              <a:rPr lang="en-US" dirty="0" smtClean="0"/>
              <a:t>All Hardware and Firmware is kept in SVN Database</a:t>
            </a:r>
          </a:p>
          <a:p>
            <a:r>
              <a:rPr lang="en-US" dirty="0" smtClean="0"/>
              <a:t>All old versions are available („One tag for each board“)</a:t>
            </a:r>
          </a:p>
          <a:p>
            <a:r>
              <a:rPr lang="en-US" dirty="0" smtClean="0"/>
              <a:t>Documentation of changes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028700"/>
            <a:ext cx="4562475" cy="178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2" y="3132231"/>
            <a:ext cx="5539887" cy="306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83276" y="3129056"/>
            <a:ext cx="3041650" cy="296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Benefits:</a:t>
            </a:r>
          </a:p>
          <a:p>
            <a:pPr lvl="1"/>
            <a:r>
              <a:rPr lang="en-US" kern="0" dirty="0" smtClean="0"/>
              <a:t>Engineers can work on their local hard drive</a:t>
            </a:r>
          </a:p>
          <a:p>
            <a:pPr lvl="1"/>
            <a:r>
              <a:rPr lang="en-US" kern="0" dirty="0" smtClean="0"/>
              <a:t>All Board revisions are accessible</a:t>
            </a:r>
          </a:p>
          <a:p>
            <a:pPr lvl="1"/>
            <a:r>
              <a:rPr lang="en-US" kern="0" dirty="0" smtClean="0"/>
              <a:t>Traceability</a:t>
            </a:r>
          </a:p>
          <a:p>
            <a:pPr lvl="1"/>
            <a:r>
              <a:rPr lang="en-US" kern="0" dirty="0" smtClean="0"/>
              <a:t>Backup</a:t>
            </a:r>
          </a:p>
          <a:p>
            <a:pPr lvl="1"/>
            <a:r>
              <a:rPr lang="en-US" kern="0" dirty="0" smtClean="0"/>
              <a:t>Possible to easily share work</a:t>
            </a:r>
          </a:p>
        </p:txBody>
      </p:sp>
    </p:spTree>
    <p:extLst>
      <p:ext uri="{BB962C8B-B14F-4D97-AF65-F5344CB8AC3E}">
        <p14:creationId xmlns:p14="http://schemas.microsoft.com/office/powerpoint/2010/main" val="65150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2: Bug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900"/>
            <a:ext cx="6032500" cy="2022475"/>
          </a:xfrm>
        </p:spPr>
        <p:txBody>
          <a:bodyPr/>
          <a:lstStyle/>
          <a:p>
            <a:r>
              <a:rPr lang="en-US" sz="1600" dirty="0" smtClean="0"/>
              <a:t>Bugs are tracked with Redmine (browser-based)</a:t>
            </a:r>
          </a:p>
          <a:p>
            <a:r>
              <a:rPr lang="en-US" sz="1600" dirty="0" smtClean="0"/>
              <a:t>Any group member can report</a:t>
            </a:r>
          </a:p>
          <a:p>
            <a:r>
              <a:rPr lang="en-US" sz="1600" dirty="0" smtClean="0"/>
              <a:t>All issues are collected and processed for next revision</a:t>
            </a:r>
          </a:p>
          <a:p>
            <a:r>
              <a:rPr lang="en-US" sz="1600" dirty="0" smtClean="0"/>
              <a:t>Shared  with Partners (Export)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876299"/>
            <a:ext cx="2471448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7634" y="2563108"/>
            <a:ext cx="5962611" cy="21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4" y="5107363"/>
            <a:ext cx="6096967" cy="81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Bildergebnis für redmin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Bildergebnis für redmin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Bildergebnis für redmine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8" descr="Bildergebnis für redmine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10" descr="Bildergebnis für redmine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6" b="8040"/>
          <a:stretch/>
        </p:blipFill>
        <p:spPr bwMode="auto">
          <a:xfrm>
            <a:off x="6631777" y="97847"/>
            <a:ext cx="2420237" cy="57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4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 smtClean="0"/>
              <a:t>We maintain management firmware AND </a:t>
            </a:r>
            <a:r>
              <a:rPr lang="en-US" sz="1900" dirty="0"/>
              <a:t>h</a:t>
            </a:r>
            <a:r>
              <a:rPr lang="en-US" sz="1900" dirty="0" smtClean="0"/>
              <a:t>ardware data in SVN</a:t>
            </a:r>
          </a:p>
          <a:p>
            <a:r>
              <a:rPr lang="en-US" sz="1900" dirty="0" smtClean="0"/>
              <a:t>A complete history including all versions is available</a:t>
            </a:r>
          </a:p>
          <a:p>
            <a:r>
              <a:rPr lang="en-US" sz="1900" dirty="0" smtClean="0"/>
              <a:t>We track bugs and prepare new revisions with Redmine</a:t>
            </a:r>
          </a:p>
          <a:p>
            <a:r>
              <a:rPr lang="en-US" sz="1900" b="1" dirty="0" smtClean="0"/>
              <a:t>We have introduced a fully automated firmware post-production programming process (for all on-board memories: FPGA and MMC)</a:t>
            </a:r>
          </a:p>
          <a:p>
            <a:r>
              <a:rPr lang="en-US" sz="1900" b="1" dirty="0" smtClean="0"/>
              <a:t>We have implemented IPMI-based programming in-the-filed for FPGAs and MMC</a:t>
            </a:r>
          </a:p>
          <a:p>
            <a:r>
              <a:rPr lang="en-US" sz="1900" b="1" dirty="0" smtClean="0"/>
              <a:t>We offer a command-line based, scriptable tool to convert build outputs to </a:t>
            </a:r>
            <a:r>
              <a:rPr lang="en-US" sz="1900" b="1" dirty="0" err="1" smtClean="0"/>
              <a:t>hpm</a:t>
            </a:r>
            <a:r>
              <a:rPr lang="en-US" sz="1900" b="1" dirty="0"/>
              <a:t>-</a:t>
            </a:r>
            <a:r>
              <a:rPr lang="en-US" sz="1900" b="1" dirty="0" smtClean="0"/>
              <a:t>files</a:t>
            </a:r>
          </a:p>
          <a:p>
            <a:r>
              <a:rPr lang="en-US" sz="1900" dirty="0" smtClean="0"/>
              <a:t>We are able to script-program large production batches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Thank you!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604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Installation for European XFEL is a huge logistical challenge.</a:t>
            </a:r>
          </a:p>
          <a:p>
            <a:r>
              <a:rPr lang="en-US" dirty="0" smtClean="0"/>
              <a:t>Hundreds of boards have to be tested, programmed, maintained and </a:t>
            </a:r>
            <a:br>
              <a:rPr lang="en-US" dirty="0" smtClean="0"/>
            </a:br>
            <a:r>
              <a:rPr lang="en-US" dirty="0" smtClean="0"/>
              <a:t>serviced. </a:t>
            </a:r>
          </a:p>
          <a:p>
            <a:r>
              <a:rPr lang="en-US" dirty="0" smtClean="0"/>
              <a:t>Boards are living </a:t>
            </a:r>
            <a:r>
              <a:rPr lang="en-US" dirty="0" smtClean="0">
                <a:sym typeface="Wingdings" panose="05000000000000000000" pitchFamily="2" charset="2"/>
              </a:rPr>
              <a:t> more than one revision is around, patches are applied (software / hardware)  constant changes</a:t>
            </a:r>
            <a:endParaRPr lang="en-US" dirty="0" smtClean="0"/>
          </a:p>
          <a:p>
            <a:r>
              <a:rPr lang="en-US" dirty="0" smtClean="0"/>
              <a:t>Solutions needed for:</a:t>
            </a:r>
          </a:p>
          <a:p>
            <a:pPr lvl="1"/>
            <a:r>
              <a:rPr lang="en-US" b="1" dirty="0" smtClean="0"/>
              <a:t>Automated Programming of all memories on MTCA boards (post-production) </a:t>
            </a:r>
          </a:p>
          <a:p>
            <a:pPr marL="4445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 </a:t>
            </a:r>
            <a:r>
              <a:rPr lang="en-US" dirty="0" smtClean="0"/>
              <a:t>done with programming scripts</a:t>
            </a:r>
          </a:p>
          <a:p>
            <a:pPr lvl="1"/>
            <a:r>
              <a:rPr lang="en-US" b="1" dirty="0" smtClean="0"/>
              <a:t>In-field-update of all memories of MTCA boards</a:t>
            </a:r>
          </a:p>
          <a:p>
            <a:pPr marL="4445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 </a:t>
            </a:r>
            <a:r>
              <a:rPr lang="en-US" dirty="0"/>
              <a:t>done </a:t>
            </a:r>
            <a:r>
              <a:rPr lang="en-US" dirty="0" smtClean="0"/>
              <a:t>with </a:t>
            </a:r>
            <a:r>
              <a:rPr lang="en-US" dirty="0" err="1" smtClean="0"/>
              <a:t>hpm</a:t>
            </a:r>
            <a:r>
              <a:rPr lang="en-US" dirty="0" smtClean="0"/>
              <a:t> files and </a:t>
            </a:r>
            <a:r>
              <a:rPr lang="en-US" dirty="0" err="1" smtClean="0"/>
              <a:t>ipmitool</a:t>
            </a:r>
            <a:endParaRPr lang="en-US" dirty="0" smtClean="0"/>
          </a:p>
          <a:p>
            <a:pPr lvl="1">
              <a:buFont typeface="Wingdings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 marL="444500" lvl="1" indent="0">
              <a:buNone/>
            </a:pPr>
            <a:endParaRPr lang="en-US" dirty="0" smtClean="0"/>
          </a:p>
          <a:p>
            <a:pPr marL="4445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8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Basis: All Software under Revision Control (SVN)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talk about automation, we have to talk about version control and version numbering</a:t>
            </a:r>
          </a:p>
          <a:p>
            <a:pPr lvl="1"/>
            <a:r>
              <a:rPr lang="en-US" dirty="0" smtClean="0"/>
              <a:t>We need a solution to track changes and identify versions</a:t>
            </a:r>
          </a:p>
          <a:p>
            <a:pPr lvl="1"/>
            <a:r>
              <a:rPr lang="en-US" dirty="0" smtClean="0"/>
              <a:t>Ensure correct version on all in-filed boards</a:t>
            </a:r>
          </a:p>
          <a:p>
            <a:pPr lvl="1"/>
            <a:r>
              <a:rPr lang="en-US" dirty="0" smtClean="0"/>
              <a:t>Change history &amp; List of missing fixes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We use SVN for version control </a:t>
            </a:r>
          </a:p>
          <a:p>
            <a:pPr marL="4445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 </a:t>
            </a:r>
            <a:r>
              <a:rPr lang="en-US" dirty="0" smtClean="0">
                <a:sym typeface="Wingdings" panose="05000000000000000000" pitchFamily="2" charset="2"/>
              </a:rPr>
              <a:t>developers</a:t>
            </a:r>
            <a:r>
              <a:rPr lang="en-US" dirty="0" smtClean="0"/>
              <a:t> </a:t>
            </a:r>
            <a:r>
              <a:rPr lang="en-US" dirty="0"/>
              <a:t>synchronize regularly to the database </a:t>
            </a:r>
            <a:endParaRPr lang="en-US" dirty="0" smtClean="0"/>
          </a:p>
          <a:p>
            <a:pPr marL="4445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 they</a:t>
            </a:r>
            <a:r>
              <a:rPr lang="en-US" dirty="0" smtClean="0"/>
              <a:t> </a:t>
            </a:r>
            <a:r>
              <a:rPr lang="en-US" dirty="0"/>
              <a:t>leave comments </a:t>
            </a:r>
            <a:r>
              <a:rPr lang="en-US" dirty="0" smtClean="0"/>
              <a:t>which each </a:t>
            </a:r>
            <a:r>
              <a:rPr lang="en-US" dirty="0" smtClean="0"/>
              <a:t>change</a:t>
            </a:r>
            <a:endParaRPr lang="en-US" dirty="0" smtClean="0"/>
          </a:p>
          <a:p>
            <a:pPr marL="4445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 we “tag” everything that is final (to go back to it)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svn.apache.org/repos/asf/subversion/svn-logos/images/tyrus-svn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0" t="4055" r="15360" b="4119"/>
          <a:stretch/>
        </p:blipFill>
        <p:spPr bwMode="auto">
          <a:xfrm>
            <a:off x="8318932" y="32919"/>
            <a:ext cx="766544" cy="6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7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52"/>
          <a:stretch/>
        </p:blipFill>
        <p:spPr bwMode="auto">
          <a:xfrm>
            <a:off x="268559" y="857957"/>
            <a:ext cx="8757439" cy="26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MMC V1.00: Version Number query with </a:t>
            </a:r>
            <a:r>
              <a:rPr lang="en-US" dirty="0" err="1" smtClean="0"/>
              <a:t>IPMItool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13632"/>
          <a:stretch/>
        </p:blipFill>
        <p:spPr bwMode="auto">
          <a:xfrm>
            <a:off x="130178" y="3121347"/>
            <a:ext cx="7219667" cy="301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1440364" y="5166622"/>
            <a:ext cx="641445" cy="23201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761086" y="3230915"/>
            <a:ext cx="4264926" cy="23201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38608" y="1609016"/>
            <a:ext cx="378206" cy="141947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3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Version Numbering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1287628"/>
          </a:xfrm>
        </p:spPr>
        <p:txBody>
          <a:bodyPr/>
          <a:lstStyle/>
          <a:p>
            <a:r>
              <a:rPr lang="en-US" dirty="0" smtClean="0"/>
              <a:t>Version Number from SVN  is put into each build &amp; HPM is generated</a:t>
            </a:r>
          </a:p>
          <a:p>
            <a:pPr lvl="1"/>
            <a:r>
              <a:rPr lang="en-US" dirty="0" smtClean="0"/>
              <a:t>1. Pre-Built-Script creates a </a:t>
            </a:r>
            <a:r>
              <a:rPr lang="en-US" b="1" dirty="0"/>
              <a:t>V</a:t>
            </a:r>
            <a:r>
              <a:rPr lang="en-US" b="1" dirty="0" smtClean="0"/>
              <a:t>ersion </a:t>
            </a:r>
            <a:r>
              <a:rPr lang="en-US" b="1" dirty="0"/>
              <a:t>I</a:t>
            </a:r>
            <a:r>
              <a:rPr lang="en-US" b="1" dirty="0" smtClean="0"/>
              <a:t>nformation File </a:t>
            </a:r>
            <a:r>
              <a:rPr lang="en-US" dirty="0" smtClean="0"/>
              <a:t>(</a:t>
            </a:r>
            <a:r>
              <a:rPr lang="en-US" dirty="0" err="1" smtClean="0"/>
              <a:t>version.h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2. Post-build script creates </a:t>
            </a:r>
            <a:r>
              <a:rPr lang="en-US" dirty="0" err="1" smtClean="0"/>
              <a:t>hpm</a:t>
            </a:r>
            <a:r>
              <a:rPr lang="en-US" dirty="0" smtClean="0"/>
              <a:t> file </a:t>
            </a:r>
            <a:r>
              <a:rPr lang="en-US" b="1" dirty="0" smtClean="0"/>
              <a:t>for in-system update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9" r="64602" b="56485"/>
          <a:stretch/>
        </p:blipFill>
        <p:spPr bwMode="auto">
          <a:xfrm>
            <a:off x="3229686" y="2388927"/>
            <a:ext cx="56959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5524" y="2417929"/>
            <a:ext cx="2596984" cy="128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Each programming file contains its SVN Build number </a:t>
            </a:r>
            <a:r>
              <a:rPr lang="en-US" kern="0" dirty="0" smtClean="0">
                <a:sym typeface="Wingdings" panose="05000000000000000000" pitchFamily="2" charset="2"/>
              </a:rPr>
              <a:t> tracking</a:t>
            </a:r>
          </a:p>
          <a:p>
            <a:r>
              <a:rPr lang="en-US" kern="0" dirty="0" smtClean="0">
                <a:sym typeface="Wingdings" panose="05000000000000000000" pitchFamily="2" charset="2"/>
              </a:rPr>
              <a:t>Build outputs two files that can be programmed</a:t>
            </a:r>
          </a:p>
          <a:p>
            <a:r>
              <a:rPr lang="en-US" kern="0" dirty="0" smtClean="0">
                <a:sym typeface="Wingdings" panose="05000000000000000000" pitchFamily="2" charset="2"/>
              </a:rPr>
              <a:t>via JTAG (lab)</a:t>
            </a:r>
          </a:p>
          <a:p>
            <a:r>
              <a:rPr lang="en-US" kern="0" dirty="0" smtClean="0">
                <a:sym typeface="Wingdings" panose="05000000000000000000" pitchFamily="2" charset="2"/>
              </a:rPr>
              <a:t>or remotely via </a:t>
            </a:r>
            <a:r>
              <a:rPr lang="en-US" kern="0" dirty="0" err="1" smtClean="0">
                <a:sym typeface="Wingdings" panose="05000000000000000000" pitchFamily="2" charset="2"/>
              </a:rPr>
              <a:t>ipmitool</a:t>
            </a:r>
            <a:r>
              <a:rPr lang="en-US" kern="0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 b="1" kern="0" dirty="0" smtClean="0"/>
          </a:p>
          <a:p>
            <a:pPr marL="0" indent="0">
              <a:buFont typeface="Arial Black" pitchFamily="34" charset="0"/>
              <a:buNone/>
            </a:pPr>
            <a:endParaRPr lang="en-US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2347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Version Transfer with SVN WCREV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8"/>
          <a:stretch/>
        </p:blipFill>
        <p:spPr bwMode="auto">
          <a:xfrm>
            <a:off x="141848" y="920750"/>
            <a:ext cx="5820802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13217" r="74120" b="26660"/>
          <a:stretch/>
        </p:blipFill>
        <p:spPr bwMode="auto">
          <a:xfrm>
            <a:off x="5261317" y="778986"/>
            <a:ext cx="3713871" cy="56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15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Post-Production programming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94" b="89706" l="8000" r="95143">
                        <a14:foregroundMark x1="14286" y1="54412" x2="14286" y2="54412"/>
                        <a14:foregroundMark x1="17143" y1="42647" x2="17143" y2="42647"/>
                        <a14:foregroundMark x1="18286" y1="22549" x2="18286" y2="22549"/>
                        <a14:foregroundMark x1="18286" y1="17157" x2="18286" y2="17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0" t="8939" r="4035" b="10832"/>
          <a:stretch/>
        </p:blipFill>
        <p:spPr bwMode="auto">
          <a:xfrm>
            <a:off x="5923127" y="977900"/>
            <a:ext cx="3111689" cy="163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2576" y="977900"/>
            <a:ext cx="5258415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Needed a possibility to automate MTCA board programming</a:t>
            </a:r>
          </a:p>
          <a:p>
            <a:r>
              <a:rPr lang="en-US" kern="0" dirty="0" smtClean="0"/>
              <a:t>Atmel Tools do not support  scripting </a:t>
            </a:r>
          </a:p>
          <a:p>
            <a:r>
              <a:rPr lang="en-US" kern="0" dirty="0" smtClean="0"/>
              <a:t>Use Free tool „AVR DUDE“ to script that programming and AVR dragon programmer</a:t>
            </a:r>
          </a:p>
          <a:p>
            <a:pPr lvl="1"/>
            <a:r>
              <a:rPr lang="en-US" kern="0" dirty="0" smtClean="0"/>
              <a:t>Programming of FRU</a:t>
            </a:r>
          </a:p>
          <a:p>
            <a:pPr lvl="1"/>
            <a:r>
              <a:rPr lang="en-US" kern="0" dirty="0" smtClean="0"/>
              <a:t>Programming of FUSES</a:t>
            </a:r>
          </a:p>
          <a:p>
            <a:pPr lvl="1"/>
            <a:r>
              <a:rPr lang="en-US" kern="0" dirty="0" smtClean="0"/>
              <a:t>Programming of Bootloader</a:t>
            </a:r>
          </a:p>
          <a:p>
            <a:pPr lvl="1"/>
            <a:r>
              <a:rPr lang="en-US" kern="0" dirty="0" smtClean="0"/>
              <a:t>Programming of Standard application</a:t>
            </a:r>
          </a:p>
          <a:p>
            <a:r>
              <a:rPr lang="en-US" kern="0" dirty="0" smtClean="0"/>
              <a:t>USE standard Xilinx Impact Batch mode (from free Xilinx ISE Lab Tools)  </a:t>
            </a:r>
          </a:p>
          <a:p>
            <a:pPr lvl="1"/>
            <a:r>
              <a:rPr lang="en-US" kern="0" dirty="0" smtClean="0"/>
              <a:t>Programming of CPLD </a:t>
            </a:r>
          </a:p>
          <a:p>
            <a:endParaRPr lang="en-US" kern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30" y="2960996"/>
            <a:ext cx="2594212" cy="129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88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Script for Post-Production Programming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8017" r="69169" b="37820"/>
          <a:stretch/>
        </p:blipFill>
        <p:spPr bwMode="auto">
          <a:xfrm>
            <a:off x="251520" y="911578"/>
            <a:ext cx="4536504" cy="535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44493" r="66907" b="3843"/>
          <a:stretch/>
        </p:blipFill>
        <p:spPr bwMode="auto">
          <a:xfrm>
            <a:off x="4463480" y="911578"/>
            <a:ext cx="4680520" cy="48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86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In-Field Update of Memories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4258753" y="977900"/>
            <a:ext cx="4735122" cy="440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2577" y="977900"/>
            <a:ext cx="3743514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MMC </a:t>
            </a:r>
            <a:r>
              <a:rPr lang="en-US" kern="0" dirty="0" err="1" smtClean="0"/>
              <a:t>hpm</a:t>
            </a:r>
            <a:r>
              <a:rPr lang="en-US" kern="0" dirty="0" smtClean="0"/>
              <a:t> files directly come out of make process </a:t>
            </a:r>
            <a:r>
              <a:rPr lang="en-US" kern="0" dirty="0" smtClean="0">
                <a:sym typeface="Wingdings" panose="05000000000000000000" pitchFamily="2" charset="2"/>
              </a:rPr>
              <a:t> </a:t>
            </a:r>
            <a:r>
              <a:rPr lang="en-US" kern="0" dirty="0" err="1" smtClean="0">
                <a:sym typeface="Wingdings" panose="05000000000000000000" pitchFamily="2" charset="2"/>
              </a:rPr>
              <a:t>ipmitool</a:t>
            </a:r>
            <a:endParaRPr lang="en-US" kern="0" dirty="0" smtClean="0">
              <a:sym typeface="Wingdings" panose="05000000000000000000" pitchFamily="2" charset="2"/>
            </a:endParaRPr>
          </a:p>
          <a:p>
            <a:r>
              <a:rPr lang="en-US" kern="0" dirty="0" smtClean="0"/>
              <a:t>FPGA .bit files come out of build process; We offer a command-line based conversion tool „bin2hpm“ </a:t>
            </a:r>
          </a:p>
          <a:p>
            <a:pPr lvl="1"/>
            <a:r>
              <a:rPr lang="en-US" kern="0" dirty="0" smtClean="0"/>
              <a:t>Directly accepts bit files (no .MCS FLASH files etc.) </a:t>
            </a:r>
          </a:p>
          <a:p>
            <a:pPr lvl="1"/>
            <a:r>
              <a:rPr lang="en-US" kern="0" dirty="0" smtClean="0"/>
              <a:t>Creates .</a:t>
            </a:r>
            <a:r>
              <a:rPr lang="en-US" kern="0" dirty="0" err="1" smtClean="0"/>
              <a:t>hpm</a:t>
            </a:r>
            <a:r>
              <a:rPr lang="en-US" kern="0" dirty="0" smtClean="0"/>
              <a:t> files for </a:t>
            </a:r>
            <a:r>
              <a:rPr lang="en-US" kern="0" dirty="0" err="1" smtClean="0"/>
              <a:t>ipmitool</a:t>
            </a:r>
            <a:endParaRPr lang="en-US" kern="0" dirty="0" smtClean="0"/>
          </a:p>
          <a:p>
            <a:pPr lvl="1"/>
            <a:r>
              <a:rPr lang="en-US" kern="0" dirty="0" smtClean="0"/>
              <a:t>Option: compresses down to 10%~30% of initial file size (proprietary with MMC V1.00)</a:t>
            </a:r>
          </a:p>
          <a:p>
            <a:pPr marL="0" indent="0">
              <a:buNone/>
            </a:pPr>
            <a:r>
              <a:rPr lang="en-US" kern="0" dirty="0" smtClean="0">
                <a:sym typeface="Wingdings" panose="05000000000000000000" pitchFamily="2" charset="2"/>
              </a:rPr>
              <a:t>      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4102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10</TotalTime>
  <Words>532</Words>
  <Application>Microsoft Macintosh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PPT-Vorlage_de</vt:lpstr>
      <vt:lpstr>Production- and In-System- Programming of MTCA Boards</vt:lpstr>
      <vt:lpstr>Introduction</vt:lpstr>
      <vt:lpstr>Basis: All Software under Revision Control (SVN)</vt:lpstr>
      <vt:lpstr>MMC V1.00: Version Number query with IPMItool</vt:lpstr>
      <vt:lpstr>Automated Version Numbering</vt:lpstr>
      <vt:lpstr>Automated Version Transfer with SVN WCREV</vt:lpstr>
      <vt:lpstr>Post-Production programming</vt:lpstr>
      <vt:lpstr>Programming Script for Post-Production Programming</vt:lpstr>
      <vt:lpstr>In-Field Update of Memories</vt:lpstr>
      <vt:lpstr>Example: FPGA firmware update through IPMItool</vt:lpstr>
      <vt:lpstr>Version Control also applied to Hardware</vt:lpstr>
      <vt:lpstr>Basis 2: Bug Tracking</vt:lpstr>
      <vt:lpstr>Conclusion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Ilka Mahns</dc:creator>
  <cp:lastModifiedBy>Michael Fenner</cp:lastModifiedBy>
  <cp:revision>714</cp:revision>
  <cp:lastPrinted>2013-11-12T19:42:14Z</cp:lastPrinted>
  <dcterms:created xsi:type="dcterms:W3CDTF">2012-05-21T19:23:48Z</dcterms:created>
  <dcterms:modified xsi:type="dcterms:W3CDTF">2015-12-10T09:00:23Z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