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3" r:id="rId2"/>
    <p:sldId id="488" r:id="rId3"/>
    <p:sldId id="516" r:id="rId4"/>
    <p:sldId id="490" r:id="rId5"/>
    <p:sldId id="515" r:id="rId6"/>
    <p:sldId id="506" r:id="rId7"/>
    <p:sldId id="499" r:id="rId8"/>
    <p:sldId id="518" r:id="rId9"/>
    <p:sldId id="502" r:id="rId10"/>
    <p:sldId id="519" r:id="rId11"/>
    <p:sldId id="486" r:id="rId12"/>
    <p:sldId id="513" r:id="rId13"/>
    <p:sldId id="514" r:id="rId14"/>
    <p:sldId id="431" r:id="rId15"/>
    <p:sldId id="510" r:id="rId16"/>
    <p:sldId id="509" r:id="rId17"/>
    <p:sldId id="511" r:id="rId18"/>
    <p:sldId id="398" r:id="rId19"/>
  </p:sldIdLst>
  <p:sldSz cx="9144000" cy="6858000" type="screen4x3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00"/>
    <a:srgbClr val="008000"/>
    <a:srgbClr val="006600"/>
    <a:srgbClr val="DDDDDD"/>
    <a:srgbClr val="FFFF00"/>
    <a:srgbClr val="0066FF"/>
    <a:srgbClr val="B7C040"/>
    <a:srgbClr val="00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6" autoAdjust="0"/>
    <p:restoredTop sz="98513" autoAdjust="0"/>
  </p:normalViewPr>
  <p:slideViewPr>
    <p:cSldViewPr snapToGrid="0">
      <p:cViewPr>
        <p:scale>
          <a:sx n="75" d="100"/>
          <a:sy n="75" d="100"/>
        </p:scale>
        <p:origin x="-1068" y="-66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outlineViewPr>
    <p:cViewPr>
      <p:scale>
        <a:sx n="33" d="100"/>
        <a:sy n="33" d="100"/>
      </p:scale>
      <p:origin x="258" y="775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224"/>
        <p:guide pos="2236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91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725" y="0"/>
            <a:ext cx="307691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243"/>
            <a:ext cx="307691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725" y="9721243"/>
            <a:ext cx="307691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F78CA52-E024-45A9-A6DA-6EE92DD2B0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91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47593"/>
            <a:fld id="{B509E118-9C67-441A-B5D1-607DCEAA43E8}" type="slidenum">
              <a:rPr lang="en-GB" sz="1200">
                <a:solidFill>
                  <a:srgbClr val="000000"/>
                </a:solidFill>
              </a:rPr>
              <a:pPr defTabSz="947593"/>
              <a:t>2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127" y="4860460"/>
            <a:ext cx="5205048" cy="46052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79" tIns="47440" rIns="94879" bIns="47440"/>
          <a:lstStyle/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>
                <a:ea typeface="ＭＳ Ｐゴシック" pitchFamily="34" charset="-128"/>
              </a:rPr>
              <a:t>Before you start</a:t>
            </a:r>
            <a:r>
              <a:rPr lang="en-GB" sz="1100">
                <a:ea typeface="ＭＳ Ｐゴシック" pitchFamily="34" charset="-128"/>
              </a:rPr>
              <a:t> editing the slides of your talk change to the </a:t>
            </a:r>
            <a:r>
              <a:rPr lang="en-GB" sz="1100" b="1">
                <a:ea typeface="ＭＳ Ｐゴシック" pitchFamily="34" charset="-128"/>
              </a:rPr>
              <a:t>Master Slide view</a:t>
            </a:r>
            <a:r>
              <a:rPr lang="en-GB" sz="1100">
                <a:ea typeface="ＭＳ Ｐゴシック" pitchFamily="34" charset="-128"/>
              </a:rPr>
              <a:t>:   </a:t>
            </a:r>
            <a:br>
              <a:rPr lang="en-GB" sz="1100">
                <a:ea typeface="ＭＳ Ｐゴシック" pitchFamily="34" charset="-128"/>
              </a:rPr>
            </a:br>
            <a:r>
              <a:rPr lang="en-GB" sz="1100">
                <a:ea typeface="ＭＳ Ｐゴシック" pitchFamily="34" charset="-128"/>
              </a:rPr>
              <a:t>   Menu button “View”,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>
              <a:ea typeface="ＭＳ Ｐゴシック" pitchFamily="34" charset="-128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47593"/>
            <a:fld id="{B509E118-9C67-441A-B5D1-607DCEAA43E8}" type="slidenum">
              <a:rPr lang="en-GB" sz="1200">
                <a:solidFill>
                  <a:srgbClr val="000000"/>
                </a:solidFill>
              </a:rPr>
              <a:pPr defTabSz="947593"/>
              <a:t>12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127" y="4860460"/>
            <a:ext cx="5205048" cy="46052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79" tIns="47440" rIns="94879" bIns="47440"/>
          <a:lstStyle/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>
                <a:ea typeface="ＭＳ Ｐゴシック" pitchFamily="34" charset="-128"/>
              </a:rPr>
              <a:t>Before you start</a:t>
            </a:r>
            <a:r>
              <a:rPr lang="en-GB" sz="1100">
                <a:ea typeface="ＭＳ Ｐゴシック" pitchFamily="34" charset="-128"/>
              </a:rPr>
              <a:t> editing the slides of your talk change to the </a:t>
            </a:r>
            <a:r>
              <a:rPr lang="en-GB" sz="1100" b="1">
                <a:ea typeface="ＭＳ Ｐゴシック" pitchFamily="34" charset="-128"/>
              </a:rPr>
              <a:t>Master Slide view</a:t>
            </a:r>
            <a:r>
              <a:rPr lang="en-GB" sz="1100">
                <a:ea typeface="ＭＳ Ｐゴシック" pitchFamily="34" charset="-128"/>
              </a:rPr>
              <a:t>:   </a:t>
            </a:r>
            <a:br>
              <a:rPr lang="en-GB" sz="1100">
                <a:ea typeface="ＭＳ Ｐゴシック" pitchFamily="34" charset="-128"/>
              </a:rPr>
            </a:br>
            <a:r>
              <a:rPr lang="en-GB" sz="1100">
                <a:ea typeface="ＭＳ Ｐゴシック" pitchFamily="34" charset="-128"/>
              </a:rPr>
              <a:t>   Menu button “View”,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>
              <a:ea typeface="ＭＳ Ｐゴシック" pitchFamily="34" charset="-128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47593"/>
            <a:fld id="{B509E118-9C67-441A-B5D1-607DCEAA43E8}" type="slidenum">
              <a:rPr lang="en-GB" sz="1200">
                <a:solidFill>
                  <a:srgbClr val="000000"/>
                </a:solidFill>
              </a:rPr>
              <a:pPr defTabSz="947593"/>
              <a:t>13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127" y="4860460"/>
            <a:ext cx="5205048" cy="46052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79" tIns="47440" rIns="94879" bIns="47440"/>
          <a:lstStyle/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>
                <a:ea typeface="ＭＳ Ｐゴシック" pitchFamily="34" charset="-128"/>
              </a:rPr>
              <a:t>Before you start</a:t>
            </a:r>
            <a:r>
              <a:rPr lang="en-GB" sz="1100">
                <a:ea typeface="ＭＳ Ｐゴシック" pitchFamily="34" charset="-128"/>
              </a:rPr>
              <a:t> editing the slides of your talk change to the </a:t>
            </a:r>
            <a:r>
              <a:rPr lang="en-GB" sz="1100" b="1">
                <a:ea typeface="ＭＳ Ｐゴシック" pitchFamily="34" charset="-128"/>
              </a:rPr>
              <a:t>Master Slide view</a:t>
            </a:r>
            <a:r>
              <a:rPr lang="en-GB" sz="1100">
                <a:ea typeface="ＭＳ Ｐゴシック" pitchFamily="34" charset="-128"/>
              </a:rPr>
              <a:t>:   </a:t>
            </a:r>
            <a:br>
              <a:rPr lang="en-GB" sz="1100">
                <a:ea typeface="ＭＳ Ｐゴシック" pitchFamily="34" charset="-128"/>
              </a:rPr>
            </a:br>
            <a:r>
              <a:rPr lang="en-GB" sz="1100">
                <a:ea typeface="ＭＳ Ｐゴシック" pitchFamily="34" charset="-128"/>
              </a:rPr>
              <a:t>   Menu button “View”,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>
              <a:ea typeface="ＭＳ Ｐゴシック" pitchFamily="34" charset="-128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47593"/>
            <a:fld id="{B509E118-9C67-441A-B5D1-607DCEAA43E8}" type="slidenum">
              <a:rPr lang="en-GB" sz="1200">
                <a:solidFill>
                  <a:srgbClr val="000000"/>
                </a:solidFill>
              </a:rPr>
              <a:pPr defTabSz="947593"/>
              <a:t>14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127" y="4860460"/>
            <a:ext cx="5205048" cy="46052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79" tIns="47440" rIns="94879" bIns="47440"/>
          <a:lstStyle/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>
                <a:ea typeface="ＭＳ Ｐゴシック" pitchFamily="34" charset="-128"/>
              </a:rPr>
              <a:t>Before you start</a:t>
            </a:r>
            <a:r>
              <a:rPr lang="en-GB" sz="1100">
                <a:ea typeface="ＭＳ Ｐゴシック" pitchFamily="34" charset="-128"/>
              </a:rPr>
              <a:t> editing the slides of your talk change to the </a:t>
            </a:r>
            <a:r>
              <a:rPr lang="en-GB" sz="1100" b="1">
                <a:ea typeface="ＭＳ Ｐゴシック" pitchFamily="34" charset="-128"/>
              </a:rPr>
              <a:t>Master Slide view</a:t>
            </a:r>
            <a:r>
              <a:rPr lang="en-GB" sz="1100">
                <a:ea typeface="ＭＳ Ｐゴシック" pitchFamily="34" charset="-128"/>
              </a:rPr>
              <a:t>:   </a:t>
            </a:r>
            <a:br>
              <a:rPr lang="en-GB" sz="1100">
                <a:ea typeface="ＭＳ Ｐゴシック" pitchFamily="34" charset="-128"/>
              </a:rPr>
            </a:br>
            <a:r>
              <a:rPr lang="en-GB" sz="1100">
                <a:ea typeface="ＭＳ Ｐゴシック" pitchFamily="34" charset="-128"/>
              </a:rPr>
              <a:t>   Menu button “View”,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>
              <a:ea typeface="ＭＳ Ｐゴシック" pitchFamily="34" charset="-128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056">
              <a:defRPr/>
            </a:pPr>
            <a:endParaRPr lang="de-D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588689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92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47593"/>
            <a:fld id="{B509E118-9C67-441A-B5D1-607DCEAA43E8}" type="slidenum">
              <a:rPr lang="en-GB" sz="1200">
                <a:solidFill>
                  <a:srgbClr val="000000"/>
                </a:solidFill>
              </a:rPr>
              <a:pPr defTabSz="947593"/>
              <a:t>18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127" y="4860460"/>
            <a:ext cx="5205048" cy="46052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79" tIns="47440" rIns="94879" bIns="47440"/>
          <a:lstStyle/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>
                <a:ea typeface="ＭＳ Ｐゴシック" pitchFamily="34" charset="-128"/>
              </a:rPr>
              <a:t>Before you start</a:t>
            </a:r>
            <a:r>
              <a:rPr lang="en-GB" sz="1100">
                <a:ea typeface="ＭＳ Ｐゴシック" pitchFamily="34" charset="-128"/>
              </a:rPr>
              <a:t> editing the slides of your talk change to the </a:t>
            </a:r>
            <a:r>
              <a:rPr lang="en-GB" sz="1100" b="1">
                <a:ea typeface="ＭＳ Ｐゴシック" pitchFamily="34" charset="-128"/>
              </a:rPr>
              <a:t>Master Slide view</a:t>
            </a:r>
            <a:r>
              <a:rPr lang="en-GB" sz="1100">
                <a:ea typeface="ＭＳ Ｐゴシック" pitchFamily="34" charset="-128"/>
              </a:rPr>
              <a:t>:   </a:t>
            </a:r>
            <a:br>
              <a:rPr lang="en-GB" sz="1100">
                <a:ea typeface="ＭＳ Ｐゴシック" pitchFamily="34" charset="-128"/>
              </a:rPr>
            </a:br>
            <a:r>
              <a:rPr lang="en-GB" sz="1100">
                <a:ea typeface="ＭＳ Ｐゴシック" pitchFamily="34" charset="-128"/>
              </a:rPr>
              <a:t>   Menu button “View”,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>
              <a:ea typeface="ＭＳ Ｐゴシック" pitchFamily="34" charset="-128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47593"/>
            <a:fld id="{B509E118-9C67-441A-B5D1-607DCEAA43E8}" type="slidenum">
              <a:rPr lang="en-GB" sz="1200">
                <a:solidFill>
                  <a:srgbClr val="000000"/>
                </a:solidFill>
              </a:rPr>
              <a:pPr defTabSz="947593"/>
              <a:t>3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127" y="4860460"/>
            <a:ext cx="5205048" cy="46052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79" tIns="47440" rIns="94879" bIns="47440"/>
          <a:lstStyle/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>
                <a:ea typeface="ＭＳ Ｐゴシック" pitchFamily="34" charset="-128"/>
              </a:rPr>
              <a:t>Before you start</a:t>
            </a:r>
            <a:r>
              <a:rPr lang="en-GB" sz="1100">
                <a:ea typeface="ＭＳ Ｐゴシック" pitchFamily="34" charset="-128"/>
              </a:rPr>
              <a:t> editing the slides of your talk change to the </a:t>
            </a:r>
            <a:r>
              <a:rPr lang="en-GB" sz="1100" b="1">
                <a:ea typeface="ＭＳ Ｐゴシック" pitchFamily="34" charset="-128"/>
              </a:rPr>
              <a:t>Master Slide view</a:t>
            </a:r>
            <a:r>
              <a:rPr lang="en-GB" sz="1100">
                <a:ea typeface="ＭＳ Ｐゴシック" pitchFamily="34" charset="-128"/>
              </a:rPr>
              <a:t>:   </a:t>
            </a:r>
            <a:br>
              <a:rPr lang="en-GB" sz="1100">
                <a:ea typeface="ＭＳ Ｐゴシック" pitchFamily="34" charset="-128"/>
              </a:rPr>
            </a:br>
            <a:r>
              <a:rPr lang="en-GB" sz="1100">
                <a:ea typeface="ＭＳ Ｐゴシック" pitchFamily="34" charset="-128"/>
              </a:rPr>
              <a:t>   Menu button “View”,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>
              <a:ea typeface="ＭＳ Ｐゴシック" pitchFamily="34" charset="-128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47593"/>
            <a:fld id="{B509E118-9C67-441A-B5D1-607DCEAA43E8}" type="slidenum">
              <a:rPr lang="en-GB" sz="1200">
                <a:solidFill>
                  <a:srgbClr val="000000"/>
                </a:solidFill>
              </a:rPr>
              <a:pPr defTabSz="947593"/>
              <a:t>4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127" y="4860460"/>
            <a:ext cx="5205048" cy="46052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79" tIns="47440" rIns="94879" bIns="47440"/>
          <a:lstStyle/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>
                <a:ea typeface="ＭＳ Ｐゴシック" pitchFamily="34" charset="-128"/>
              </a:rPr>
              <a:t>Before you start</a:t>
            </a:r>
            <a:r>
              <a:rPr lang="en-GB" sz="1100">
                <a:ea typeface="ＭＳ Ｐゴシック" pitchFamily="34" charset="-128"/>
              </a:rPr>
              <a:t> editing the slides of your talk change to the </a:t>
            </a:r>
            <a:r>
              <a:rPr lang="en-GB" sz="1100" b="1">
                <a:ea typeface="ＭＳ Ｐゴシック" pitchFamily="34" charset="-128"/>
              </a:rPr>
              <a:t>Master Slide view</a:t>
            </a:r>
            <a:r>
              <a:rPr lang="en-GB" sz="1100">
                <a:ea typeface="ＭＳ Ｐゴシック" pitchFamily="34" charset="-128"/>
              </a:rPr>
              <a:t>:   </a:t>
            </a:r>
            <a:br>
              <a:rPr lang="en-GB" sz="1100">
                <a:ea typeface="ＭＳ Ｐゴシック" pitchFamily="34" charset="-128"/>
              </a:rPr>
            </a:br>
            <a:r>
              <a:rPr lang="en-GB" sz="1100">
                <a:ea typeface="ＭＳ Ｐゴシック" pitchFamily="34" charset="-128"/>
              </a:rPr>
              <a:t>   Menu button “View”,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>
              <a:ea typeface="ＭＳ Ｐゴシック" pitchFamily="34" charset="-128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46150" eaLnBrk="0" hangingPunct="0"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46150" eaLnBrk="0" hangingPunct="0"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46150" eaLnBrk="0" hangingPunct="0"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46150" eaLnBrk="0" hangingPunct="0"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46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46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46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46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4443BF1-5DAB-462D-A361-C1DC44E552A9}" type="slidenum">
              <a:rPr lang="en-GB" b="0" smtClean="0">
                <a:solidFill>
                  <a:srgbClr val="000000"/>
                </a:solidFill>
              </a:rPr>
              <a:pPr/>
              <a:t>6</a:t>
            </a:fld>
            <a:endParaRPr lang="en-GB" b="0" smtClean="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0925"/>
            <a:ext cx="520382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79" tIns="47440" rIns="94879" bIns="47440"/>
          <a:lstStyle/>
          <a:p>
            <a:pPr marL="234950" indent="-234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</a:rPr>
              <a:t>Before you start</a:t>
            </a:r>
            <a:r>
              <a:rPr lang="en-GB" sz="1100" smtClean="0">
                <a:latin typeface="Arial" charset="0"/>
                <a:ea typeface="ＭＳ Ｐゴシック" pitchFamily="34" charset="-128"/>
              </a:rPr>
              <a:t> editing the slides of your talk change to the </a:t>
            </a:r>
            <a:r>
              <a:rPr lang="en-GB" sz="1100" b="1" smtClean="0">
                <a:latin typeface="Arial" charset="0"/>
                <a:ea typeface="ＭＳ Ｐゴシック" pitchFamily="34" charset="-128"/>
              </a:rPr>
              <a:t>Master Slide view</a:t>
            </a:r>
            <a:r>
              <a:rPr lang="en-GB" sz="1100" smtClean="0">
                <a:latin typeface="Arial" charset="0"/>
                <a:ea typeface="ＭＳ Ｐゴシック" pitchFamily="34" charset="-128"/>
              </a:rPr>
              <a:t>:   </a:t>
            </a:r>
            <a:br>
              <a:rPr lang="en-GB" sz="1100" smtClean="0">
                <a:latin typeface="Arial" charset="0"/>
                <a:ea typeface="ＭＳ Ｐゴシック" pitchFamily="34" charset="-128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</a:rPr>
              <a:t>   Menu button “View”,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endParaRPr lang="en-GB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  <a:p>
            <a:pPr marL="234950" indent="-234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endParaRPr lang="en-GB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  <a:p>
            <a:pPr marL="234950" indent="-234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 smtClean="0">
              <a:latin typeface="Arial" charset="0"/>
              <a:ea typeface="ＭＳ Ｐゴシック" pitchFamily="34" charset="-128"/>
            </a:endParaRPr>
          </a:p>
          <a:p>
            <a:pPr marL="234950" indent="-234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47593"/>
            <a:fld id="{B509E118-9C67-441A-B5D1-607DCEAA43E8}" type="slidenum">
              <a:rPr lang="en-GB" sz="1200">
                <a:solidFill>
                  <a:srgbClr val="000000"/>
                </a:solidFill>
              </a:rPr>
              <a:pPr defTabSz="947593"/>
              <a:t>7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127" y="4860460"/>
            <a:ext cx="5205048" cy="46052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79" tIns="47440" rIns="94879" bIns="47440"/>
          <a:lstStyle/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>
                <a:ea typeface="ＭＳ Ｐゴシック" pitchFamily="34" charset="-128"/>
              </a:rPr>
              <a:t>Before you start</a:t>
            </a:r>
            <a:r>
              <a:rPr lang="en-GB" sz="1100">
                <a:ea typeface="ＭＳ Ｐゴシック" pitchFamily="34" charset="-128"/>
              </a:rPr>
              <a:t> editing the slides of your talk change to the </a:t>
            </a:r>
            <a:r>
              <a:rPr lang="en-GB" sz="1100" b="1">
                <a:ea typeface="ＭＳ Ｐゴシック" pitchFamily="34" charset="-128"/>
              </a:rPr>
              <a:t>Master Slide view</a:t>
            </a:r>
            <a:r>
              <a:rPr lang="en-GB" sz="1100">
                <a:ea typeface="ＭＳ Ｐゴシック" pitchFamily="34" charset="-128"/>
              </a:rPr>
              <a:t>:   </a:t>
            </a:r>
            <a:br>
              <a:rPr lang="en-GB" sz="1100">
                <a:ea typeface="ＭＳ Ｐゴシック" pitchFamily="34" charset="-128"/>
              </a:rPr>
            </a:br>
            <a:r>
              <a:rPr lang="en-GB" sz="1100">
                <a:ea typeface="ＭＳ Ｐゴシック" pitchFamily="34" charset="-128"/>
              </a:rPr>
              <a:t>   Menu button “View”,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>
              <a:ea typeface="ＭＳ Ｐゴシック" pitchFamily="34" charset="-128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46150" eaLnBrk="0" hangingPunct="0"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46150" eaLnBrk="0" hangingPunct="0"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46150" eaLnBrk="0" hangingPunct="0"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46150" eaLnBrk="0" hangingPunct="0"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46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46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46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461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tabLst>
                <a:tab pos="749300" algn="l"/>
                <a:tab pos="1500188" algn="l"/>
                <a:tab pos="2249488" algn="l"/>
                <a:tab pos="3000375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0A7CB5E-C514-4664-B7BB-9F61E9C86D61}" type="slidenum">
              <a:rPr lang="en-GB" b="0" smtClean="0">
                <a:solidFill>
                  <a:srgbClr val="000000"/>
                </a:solidFill>
              </a:rPr>
              <a:pPr/>
              <a:t>8</a:t>
            </a:fld>
            <a:endParaRPr lang="en-GB" b="0" smtClean="0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0925"/>
            <a:ext cx="520382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79" tIns="47440" rIns="94879" bIns="47440"/>
          <a:lstStyle/>
          <a:p>
            <a:pPr marL="234950" indent="-234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</a:rPr>
              <a:t>Before you start</a:t>
            </a:r>
            <a:r>
              <a:rPr lang="en-GB" sz="1100" smtClean="0">
                <a:latin typeface="Arial" charset="0"/>
                <a:ea typeface="ＭＳ Ｐゴシック" pitchFamily="34" charset="-128"/>
              </a:rPr>
              <a:t> editing the slides of your talk change to the </a:t>
            </a:r>
            <a:r>
              <a:rPr lang="en-GB" sz="1100" b="1" smtClean="0">
                <a:latin typeface="Arial" charset="0"/>
                <a:ea typeface="ＭＳ Ｐゴシック" pitchFamily="34" charset="-128"/>
              </a:rPr>
              <a:t>Master Slide view</a:t>
            </a:r>
            <a:r>
              <a:rPr lang="en-GB" sz="1100" smtClean="0">
                <a:latin typeface="Arial" charset="0"/>
                <a:ea typeface="ＭＳ Ｐゴシック" pitchFamily="34" charset="-128"/>
              </a:rPr>
              <a:t>:   </a:t>
            </a:r>
            <a:br>
              <a:rPr lang="en-GB" sz="1100" smtClean="0">
                <a:latin typeface="Arial" charset="0"/>
                <a:ea typeface="ＭＳ Ｐゴシック" pitchFamily="34" charset="-128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</a:rPr>
              <a:t>   Menu button “View”,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endParaRPr lang="en-GB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  <a:p>
            <a:pPr marL="234950" indent="-234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endParaRPr lang="en-GB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  <a:p>
            <a:pPr marL="234950" indent="-234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</a:br>
            <a:r>
              <a:rPr lang="en-GB" sz="1100" smtClean="0">
                <a:latin typeface="Arial" charset="0"/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 smtClean="0">
                <a:latin typeface="Arial" charset="0"/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 smtClean="0">
              <a:latin typeface="Arial" charset="0"/>
              <a:ea typeface="ＭＳ Ｐゴシック" pitchFamily="34" charset="-128"/>
            </a:endParaRPr>
          </a:p>
          <a:p>
            <a:pPr marL="234950" indent="-234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latin typeface="Arial" charset="0"/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47593"/>
            <a:fld id="{B509E118-9C67-441A-B5D1-607DCEAA43E8}" type="slidenum">
              <a:rPr lang="en-GB" sz="1200">
                <a:solidFill>
                  <a:srgbClr val="000000"/>
                </a:solidFill>
              </a:rPr>
              <a:pPr defTabSz="947593"/>
              <a:t>9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127" y="4860460"/>
            <a:ext cx="5205048" cy="46052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79" tIns="47440" rIns="94879" bIns="47440"/>
          <a:lstStyle/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>
                <a:ea typeface="ＭＳ Ｐゴシック" pitchFamily="34" charset="-128"/>
              </a:rPr>
              <a:t>Before you start</a:t>
            </a:r>
            <a:r>
              <a:rPr lang="en-GB" sz="1100">
                <a:ea typeface="ＭＳ Ｐゴシック" pitchFamily="34" charset="-128"/>
              </a:rPr>
              <a:t> editing the slides of your talk change to the </a:t>
            </a:r>
            <a:r>
              <a:rPr lang="en-GB" sz="1100" b="1">
                <a:ea typeface="ＭＳ Ｐゴシック" pitchFamily="34" charset="-128"/>
              </a:rPr>
              <a:t>Master Slide view</a:t>
            </a:r>
            <a:r>
              <a:rPr lang="en-GB" sz="1100">
                <a:ea typeface="ＭＳ Ｐゴシック" pitchFamily="34" charset="-128"/>
              </a:rPr>
              <a:t>:   </a:t>
            </a:r>
            <a:br>
              <a:rPr lang="en-GB" sz="1100">
                <a:ea typeface="ＭＳ Ｐゴシック" pitchFamily="34" charset="-128"/>
              </a:rPr>
            </a:br>
            <a:r>
              <a:rPr lang="en-GB" sz="1100">
                <a:ea typeface="ＭＳ Ｐゴシック" pitchFamily="34" charset="-128"/>
              </a:rPr>
              <a:t>   Menu button “View”,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>
              <a:ea typeface="ＭＳ Ｐゴシック" pitchFamily="34" charset="-128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47593"/>
            <a:fld id="{B509E118-9C67-441A-B5D1-607DCEAA43E8}" type="slidenum">
              <a:rPr lang="en-GB" sz="1200">
                <a:solidFill>
                  <a:srgbClr val="000000"/>
                </a:solidFill>
              </a:rPr>
              <a:pPr defTabSz="947593"/>
              <a:t>10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127" y="4860460"/>
            <a:ext cx="5205048" cy="46052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79" tIns="47440" rIns="94879" bIns="47440"/>
          <a:lstStyle/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>
                <a:ea typeface="ＭＳ Ｐゴシック" pitchFamily="34" charset="-128"/>
              </a:rPr>
              <a:t>Before you start</a:t>
            </a:r>
            <a:r>
              <a:rPr lang="en-GB" sz="1100">
                <a:ea typeface="ＭＳ Ｐゴシック" pitchFamily="34" charset="-128"/>
              </a:rPr>
              <a:t> editing the slides of your talk change to the </a:t>
            </a:r>
            <a:r>
              <a:rPr lang="en-GB" sz="1100" b="1">
                <a:ea typeface="ＭＳ Ｐゴシック" pitchFamily="34" charset="-128"/>
              </a:rPr>
              <a:t>Master Slide view</a:t>
            </a:r>
            <a:r>
              <a:rPr lang="en-GB" sz="1100">
                <a:ea typeface="ＭＳ Ｐゴシック" pitchFamily="34" charset="-128"/>
              </a:rPr>
              <a:t>:   </a:t>
            </a:r>
            <a:br>
              <a:rPr lang="en-GB" sz="1100">
                <a:ea typeface="ＭＳ Ｐゴシック" pitchFamily="34" charset="-128"/>
              </a:rPr>
            </a:br>
            <a:r>
              <a:rPr lang="en-GB" sz="1100">
                <a:ea typeface="ＭＳ Ｐゴシック" pitchFamily="34" charset="-128"/>
              </a:rPr>
              <a:t>   Menu button “View”,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>
              <a:ea typeface="ＭＳ Ｐゴシック" pitchFamily="34" charset="-128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50178" algn="l"/>
                <a:tab pos="1500355" algn="l"/>
                <a:tab pos="2250533" algn="l"/>
                <a:tab pos="3000710" algn="l"/>
              </a:tabLs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47593"/>
            <a:fld id="{B509E118-9C67-441A-B5D1-607DCEAA43E8}" type="slidenum">
              <a:rPr lang="en-GB" sz="1200">
                <a:solidFill>
                  <a:srgbClr val="000000"/>
                </a:solidFill>
              </a:rPr>
              <a:pPr defTabSz="947593"/>
              <a:t>11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127" y="4860460"/>
            <a:ext cx="5205048" cy="46052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79" tIns="47440" rIns="94879" bIns="47440"/>
          <a:lstStyle/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charset="0"/>
                <a:ea typeface="ＭＳ Ｐゴシック" pitchFamily="34" charset="-128"/>
              </a:rPr>
              <a:t>   </a:t>
            </a:r>
            <a:r>
              <a:rPr lang="en-GB" sz="1100" b="1">
                <a:ea typeface="ＭＳ Ｐゴシック" pitchFamily="34" charset="-128"/>
              </a:rPr>
              <a:t>Before you start</a:t>
            </a:r>
            <a:r>
              <a:rPr lang="en-GB" sz="1100">
                <a:ea typeface="ＭＳ Ｐゴシック" pitchFamily="34" charset="-128"/>
              </a:rPr>
              <a:t> editing the slides of your talk change to the </a:t>
            </a:r>
            <a:r>
              <a:rPr lang="en-GB" sz="1100" b="1">
                <a:ea typeface="ＭＳ Ｐゴシック" pitchFamily="34" charset="-128"/>
              </a:rPr>
              <a:t>Master Slide view</a:t>
            </a:r>
            <a:r>
              <a:rPr lang="en-GB" sz="1100">
                <a:ea typeface="ＭＳ Ｐゴシック" pitchFamily="34" charset="-128"/>
              </a:rPr>
              <a:t>:   </a:t>
            </a:r>
            <a:br>
              <a:rPr lang="en-GB" sz="1100">
                <a:ea typeface="ＭＳ Ｐゴシック" pitchFamily="34" charset="-128"/>
              </a:rPr>
            </a:br>
            <a:r>
              <a:rPr lang="en-GB" sz="1100">
                <a:ea typeface="ＭＳ Ｐゴシック" pitchFamily="34" charset="-128"/>
              </a:rPr>
              <a:t>   Menu button “View”,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endParaRPr lang="en-GB" sz="1100">
              <a:ea typeface="ＭＳ Ｐゴシック" pitchFamily="34" charset="-128"/>
              <a:sym typeface="Wingdings" pitchFamily="2" charset="2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>
                <a:ea typeface="ＭＳ Ｐゴシック" pitchFamily="34" charset="-128"/>
                <a:sym typeface="Wingdings" pitchFamily="2" charset="2"/>
              </a:rPr>
            </a:br>
            <a:r>
              <a:rPr lang="en-GB" sz="110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>
              <a:ea typeface="ＭＳ Ｐゴシック" pitchFamily="34" charset="-128"/>
            </a:endParaRPr>
          </a:p>
          <a:p>
            <a:pPr marL="235254" indent="-235254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42" name="Picture 10" descr="Helmholtz-Logo_schwarz_70_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549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30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60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8657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129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820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66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04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7063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6578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1" y="6376972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ctr" eaLnBrk="1" hangingPunct="1"/>
            <a:r>
              <a:rPr lang="en-US" sz="1200" b="1" noProof="0" dirty="0" smtClean="0">
                <a:solidFill>
                  <a:schemeClr val="tx1"/>
                </a:solidFill>
              </a:rPr>
              <a:t>Dr. Holger Schlarb </a:t>
            </a:r>
            <a:r>
              <a:rPr lang="en-US" sz="1200" noProof="0" dirty="0" smtClean="0">
                <a:solidFill>
                  <a:schemeClr val="tx1"/>
                </a:solidFill>
              </a:rPr>
              <a:t> |  4</a:t>
            </a:r>
            <a:r>
              <a:rPr lang="en-US" sz="1200" baseline="30000" noProof="0" dirty="0" smtClean="0">
                <a:solidFill>
                  <a:schemeClr val="tx1"/>
                </a:solidFill>
              </a:rPr>
              <a:t>th</a:t>
            </a:r>
            <a:r>
              <a:rPr lang="en-US" sz="1200" noProof="0" dirty="0" smtClean="0">
                <a:solidFill>
                  <a:schemeClr val="tx1"/>
                </a:solidFill>
              </a:rPr>
              <a:t> </a:t>
            </a:r>
            <a:r>
              <a:rPr lang="en-US" sz="1200" noProof="0" dirty="0" err="1" smtClean="0">
                <a:solidFill>
                  <a:schemeClr val="tx1"/>
                </a:solidFill>
              </a:rPr>
              <a:t>MicroTCA</a:t>
            </a:r>
            <a:r>
              <a:rPr lang="en-US" sz="1200" noProof="0" dirty="0" smtClean="0">
                <a:solidFill>
                  <a:schemeClr val="tx1"/>
                </a:solidFill>
              </a:rPr>
              <a:t> Workshop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noProof="0" dirty="0" smtClean="0">
                <a:solidFill>
                  <a:schemeClr val="tx1"/>
                </a:solidFill>
              </a:rPr>
              <a:t>|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DESY</a:t>
            </a:r>
            <a:r>
              <a:rPr lang="en-US" sz="1200" noProof="0" dirty="0" smtClean="0">
                <a:solidFill>
                  <a:schemeClr val="tx1"/>
                </a:solidFill>
              </a:rPr>
              <a:t>  09.12.2015  |  </a:t>
            </a:r>
            <a:r>
              <a:rPr lang="en-US" sz="1200" b="1" noProof="0" dirty="0" smtClean="0">
                <a:solidFill>
                  <a:schemeClr val="tx1"/>
                </a:solidFill>
              </a:rPr>
              <a:t>Page </a:t>
            </a:r>
            <a:fld id="{9CF3698C-BB6B-42E9-B529-3BCF46D40F1F}" type="slidenum">
              <a:rPr lang="en-US" sz="1200" b="1" noProof="0" smtClean="0">
                <a:solidFill>
                  <a:schemeClr val="tx1"/>
                </a:solidFill>
              </a:rPr>
              <a:pPr algn="ctr" eaLnBrk="1" hangingPunct="1"/>
              <a:t>‹#›</a:t>
            </a:fld>
            <a:endParaRPr lang="en-US" sz="1200" b="1" noProof="0" dirty="0">
              <a:solidFill>
                <a:schemeClr val="tx1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elmholtz-Logo_schwarz_70_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201914"/>
            <a:ext cx="1195705" cy="42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aconsult.de/index.ph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5.png"/><Relationship Id="rId4" Type="http://schemas.openxmlformats.org/officeDocument/2006/relationships/image" Target="../media/image7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9.jpeg"/><Relationship Id="rId4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jpe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microsoft.com/office/2007/relationships/hdphoto" Target="../media/hdphoto1.wdp"/><Relationship Id="rId3" Type="http://schemas.openxmlformats.org/officeDocument/2006/relationships/image" Target="../media/image17.png"/><Relationship Id="rId21" Type="http://schemas.openxmlformats.org/officeDocument/2006/relationships/image" Target="../media/image33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jpeg"/><Relationship Id="rId16" Type="http://schemas.openxmlformats.org/officeDocument/2006/relationships/image" Target="../media/image30.png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23" Type="http://schemas.openxmlformats.org/officeDocument/2006/relationships/image" Target="../media/image35.jpeg"/><Relationship Id="rId10" Type="http://schemas.openxmlformats.org/officeDocument/2006/relationships/image" Target="../media/image24.jpeg"/><Relationship Id="rId19" Type="http://schemas.openxmlformats.org/officeDocument/2006/relationships/image" Target="../media/image6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jpeg"/><Relationship Id="rId22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jpeg"/><Relationship Id="rId18" Type="http://schemas.openxmlformats.org/officeDocument/2006/relationships/image" Target="../media/image51.png"/><Relationship Id="rId3" Type="http://schemas.openxmlformats.org/officeDocument/2006/relationships/image" Target="../media/image36.jpe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9.jpe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jpeg"/><Relationship Id="rId22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4.jpe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0" Type="http://schemas.openxmlformats.org/officeDocument/2006/relationships/image" Target="../media/image70.png"/><Relationship Id="rId4" Type="http://schemas.openxmlformats.org/officeDocument/2006/relationships/hyperlink" Target="http://mtca.desy.de/" TargetMode="External"/><Relationship Id="rId9" Type="http://schemas.openxmlformats.org/officeDocument/2006/relationships/image" Target="../media/image6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1" y="0"/>
            <a:ext cx="9144000" cy="1266825"/>
          </a:xfrm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800" dirty="0" smtClean="0"/>
              <a:t>Follow up on the Helmholtz </a:t>
            </a:r>
            <a:r>
              <a:rPr lang="en-US" sz="2800" dirty="0"/>
              <a:t>Validation Fund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''MicroTCA.4 </a:t>
            </a:r>
            <a:r>
              <a:rPr lang="en-US" sz="2800" dirty="0"/>
              <a:t>for Industry" </a:t>
            </a:r>
            <a:endParaRPr lang="de-DE" sz="3200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439785" y="4771598"/>
            <a:ext cx="416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 smtClean="0">
                <a:solidFill>
                  <a:srgbClr val="00A5EB"/>
                </a:solidFill>
              </a:rPr>
              <a:t>Dr. Holger Schlarb</a:t>
            </a:r>
          </a:p>
          <a:p>
            <a:r>
              <a:rPr lang="de-DE" dirty="0" smtClean="0"/>
              <a:t>MSK, DESY</a:t>
            </a:r>
          </a:p>
          <a:p>
            <a:r>
              <a:rPr lang="de-DE" dirty="0" smtClean="0"/>
              <a:t>DESY, 09.12.2015</a:t>
            </a:r>
            <a:endParaRPr lang="en-GB" dirty="0"/>
          </a:p>
        </p:txBody>
      </p:sp>
      <p:sp>
        <p:nvSpPr>
          <p:cNvPr id="6" name="Rectangle 30"/>
          <p:cNvSpPr txBox="1">
            <a:spLocks noChangeArrowheads="1"/>
          </p:cNvSpPr>
          <p:nvPr/>
        </p:nvSpPr>
        <p:spPr bwMode="auto">
          <a:xfrm>
            <a:off x="3741738" y="1936750"/>
            <a:ext cx="5155772" cy="197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/>
              <a:t>and workshop organization  </a:t>
            </a:r>
            <a:endParaRPr lang="de-DE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743075"/>
            <a:ext cx="3032125" cy="39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Cooperation Networking</a:t>
            </a:r>
            <a:endParaRPr lang="de-DE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8665535" y="103668"/>
            <a:ext cx="478465" cy="342900"/>
          </a:xfrm>
          <a:prstGeom prst="rect">
            <a:avLst/>
          </a:prstGeom>
          <a:noFill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algn="ctr"/>
            <a:fld id="{E1294B72-1E3B-4E0F-8ECD-1703A36CCADB}" type="slidenum">
              <a:rPr lang="en-GB" sz="2000" smtClean="0">
                <a:solidFill>
                  <a:schemeClr val="bg1"/>
                </a:solidFill>
                <a:ea typeface="Geneva" pitchFamily="1" charset="-128"/>
              </a:rPr>
              <a:pPr algn="ctr"/>
              <a:t>10</a:t>
            </a:fld>
            <a:endParaRPr lang="en-GB" sz="2000" dirty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436" y="887243"/>
            <a:ext cx="852576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914400">
              <a:spcBef>
                <a:spcPts val="600"/>
              </a:spcBef>
              <a:spcAft>
                <a:spcPts val="600"/>
              </a:spcAft>
              <a:buClr>
                <a:srgbClr val="F8B323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ea typeface="ＭＳ Ｐゴシック" pitchFamily="112" charset="-128"/>
              </a:rPr>
              <a:t>Follow to HVF Consortium was discussed</a:t>
            </a:r>
          </a:p>
          <a:p>
            <a:pPr marL="285750" indent="-285750" defTabSz="914400">
              <a:spcBef>
                <a:spcPts val="600"/>
              </a:spcBef>
              <a:spcAft>
                <a:spcPts val="600"/>
              </a:spcAft>
              <a:buClr>
                <a:srgbClr val="F8B323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ea typeface="ＭＳ Ｐゴシック" pitchFamily="112" charset="-128"/>
              </a:rPr>
              <a:t>Tuned out to be challenging due to personal constrains at DESY</a:t>
            </a:r>
            <a:endParaRPr lang="en-US" sz="1800" dirty="0">
              <a:ea typeface="ＭＳ Ｐゴシック" pitchFamily="112" charset="-128"/>
            </a:endParaRPr>
          </a:p>
          <a:p>
            <a:pPr marL="342900" indent="-342900" defTabSz="914400">
              <a:spcBef>
                <a:spcPts val="600"/>
              </a:spcBef>
              <a:spcAft>
                <a:spcPts val="600"/>
              </a:spcAft>
              <a:buClr>
                <a:srgbClr val="F8B323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n-US" sz="2000" b="1" i="1" dirty="0" smtClean="0">
                <a:solidFill>
                  <a:srgbClr val="FF0000"/>
                </a:solidFill>
                <a:ea typeface="ＭＳ Ｐゴシック" pitchFamily="112" charset="-128"/>
              </a:rPr>
              <a:t>But:</a:t>
            </a:r>
            <a:r>
              <a:rPr lang="en-US" sz="2000" b="1" i="1" dirty="0" smtClean="0">
                <a:ea typeface="ＭＳ Ｐゴシック" pitchFamily="112" charset="-128"/>
              </a:rPr>
              <a:t>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F8B323"/>
              </a:buClr>
              <a:defRPr/>
            </a:pPr>
            <a:r>
              <a:rPr lang="en-US" sz="2000" b="1" i="1" dirty="0" smtClean="0">
                <a:ea typeface="ＭＳ Ｐゴシック" pitchFamily="112" charset="-128"/>
              </a:rPr>
              <a:t>Initiated discussion to apply for “ZIM-Cooperation Network”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F8B323"/>
              </a:buClr>
              <a:defRPr/>
            </a:pPr>
            <a:r>
              <a:rPr lang="en-US" sz="1800" i="1" dirty="0" smtClean="0">
                <a:ea typeface="ＭＳ Ｐゴシック" pitchFamily="112" charset="-128"/>
              </a:rPr>
              <a:t>ZIM = </a:t>
            </a:r>
            <a:r>
              <a:rPr lang="en-US" sz="1800" i="1" dirty="0" err="1" smtClean="0">
                <a:ea typeface="ＭＳ Ｐゴシック" pitchFamily="112" charset="-128"/>
              </a:rPr>
              <a:t>Zentrales</a:t>
            </a:r>
            <a:r>
              <a:rPr lang="en-US" sz="1800" i="1" dirty="0" smtClean="0">
                <a:ea typeface="ＭＳ Ｐゴシック" pitchFamily="112" charset="-128"/>
              </a:rPr>
              <a:t> </a:t>
            </a:r>
            <a:r>
              <a:rPr lang="en-US" sz="1800" i="1" dirty="0" err="1" smtClean="0">
                <a:ea typeface="ＭＳ Ｐゴシック" pitchFamily="112" charset="-128"/>
              </a:rPr>
              <a:t>Innovationsprogramm</a:t>
            </a:r>
            <a:r>
              <a:rPr lang="en-US" sz="1800" i="1" dirty="0" smtClean="0">
                <a:ea typeface="ＭＳ Ｐゴシック" pitchFamily="112" charset="-128"/>
              </a:rPr>
              <a:t> </a:t>
            </a:r>
            <a:r>
              <a:rPr lang="en-US" sz="1800" i="1" dirty="0" err="1" smtClean="0">
                <a:ea typeface="ＭＳ Ｐゴシック" pitchFamily="112" charset="-128"/>
              </a:rPr>
              <a:t>Mittelstand</a:t>
            </a:r>
            <a:r>
              <a:rPr lang="en-US" sz="1800" i="1" dirty="0" smtClean="0">
                <a:ea typeface="ＭＳ Ｐゴシック" pitchFamily="112" charset="-128"/>
              </a:rPr>
              <a:t> 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F8B323"/>
              </a:buClr>
              <a:defRPr/>
            </a:pPr>
            <a:r>
              <a:rPr lang="en-US" sz="1800" i="1" dirty="0" smtClean="0">
                <a:ea typeface="ＭＳ Ｐゴシック" pitchFamily="112" charset="-128"/>
              </a:rPr>
              <a:t>Targeted toward small and medium companies in Germany, but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F8B323"/>
              </a:buClr>
              <a:defRPr/>
            </a:pPr>
            <a:r>
              <a:rPr lang="en-US" sz="1800" i="1" dirty="0">
                <a:ea typeface="ＭＳ Ｐゴシック" pitchFamily="112" charset="-128"/>
              </a:rPr>
              <a:t>n</a:t>
            </a:r>
            <a:r>
              <a:rPr lang="en-US" sz="1800" i="1" dirty="0" smtClean="0">
                <a:ea typeface="ＭＳ Ｐゴシック" pitchFamily="112" charset="-128"/>
              </a:rPr>
              <a:t>ot limited to Germany / KMU’s when sufficient KMU partners joined already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rgbClr val="F8B323"/>
              </a:buClr>
              <a:buFont typeface="Wingdings" panose="05000000000000000000" pitchFamily="2" charset="2"/>
              <a:buChar char="Ø"/>
              <a:defRPr/>
            </a:pPr>
            <a:endParaRPr lang="en-US" sz="1800" i="1" dirty="0" smtClean="0">
              <a:ea typeface="ＭＳ Ｐゴシック" pitchFamily="112" charset="-128"/>
            </a:endParaRP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rgbClr val="F8B323"/>
              </a:buClr>
              <a:buFont typeface="Wingdings" panose="05000000000000000000" pitchFamily="2" charset="2"/>
              <a:buChar char="Ø"/>
              <a:defRPr/>
            </a:pPr>
            <a:r>
              <a:rPr lang="en-US" sz="1800" i="1" dirty="0" smtClean="0">
                <a:ea typeface="ＭＳ Ｐゴシック" pitchFamily="112" charset="-128"/>
              </a:rPr>
              <a:t>Found very competent partner for funding consultancy and managing of a “</a:t>
            </a:r>
            <a:r>
              <a:rPr lang="en-US" sz="1800" i="1" dirty="0" err="1" smtClean="0">
                <a:ea typeface="ＭＳ Ｐゴシック" pitchFamily="112" charset="-128"/>
              </a:rPr>
              <a:t>MicroTCA</a:t>
            </a:r>
            <a:r>
              <a:rPr lang="en-US" sz="1800" i="1" dirty="0" smtClean="0">
                <a:ea typeface="ＭＳ Ｐゴシック" pitchFamily="112" charset="-128"/>
              </a:rPr>
              <a:t> Cooperation Network”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rgbClr val="F8B323"/>
              </a:buClr>
              <a:buFont typeface="Wingdings" panose="05000000000000000000" pitchFamily="2" charset="2"/>
              <a:buChar char="Ø"/>
              <a:defRPr/>
            </a:pPr>
            <a:endParaRPr lang="en-US" sz="1800" i="1" dirty="0">
              <a:ea typeface="ＭＳ Ｐゴシック" pitchFamily="112" charset="-128"/>
            </a:endParaRP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rgbClr val="F8B323"/>
              </a:buClr>
              <a:buFont typeface="Wingdings" panose="05000000000000000000" pitchFamily="2" charset="2"/>
              <a:buChar char="Ø"/>
              <a:defRPr/>
            </a:pPr>
            <a:endParaRPr lang="en-US" sz="1800" i="1" dirty="0" smtClean="0">
              <a:ea typeface="ＭＳ Ｐゴシック" pitchFamily="112" charset="-128"/>
            </a:endParaRP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rgbClr val="F8B323"/>
              </a:buClr>
              <a:buFont typeface="Wingdings" panose="05000000000000000000" pitchFamily="2" charset="2"/>
              <a:buChar char="Ø"/>
              <a:defRPr/>
            </a:pPr>
            <a:endParaRPr lang="en-US" sz="1800" i="1" dirty="0">
              <a:ea typeface="ＭＳ Ｐゴシック" pitchFamily="112" charset="-128"/>
            </a:endParaRP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rgbClr val="F8B323"/>
              </a:buClr>
              <a:buFont typeface="Wingdings" panose="05000000000000000000" pitchFamily="2" charset="2"/>
              <a:buChar char="Ø"/>
              <a:defRPr/>
            </a:pPr>
            <a:r>
              <a:rPr lang="en-US" sz="1800" i="1" dirty="0" smtClean="0">
                <a:ea typeface="ＭＳ Ｐゴシック" pitchFamily="112" charset="-128"/>
              </a:rPr>
              <a:t>See booth industrial exhibition  </a:t>
            </a:r>
            <a:r>
              <a:rPr lang="en-US" sz="1800" i="1" dirty="0" smtClean="0">
                <a:ea typeface="ＭＳ Ｐゴシック" pitchFamily="112" charset="-128"/>
                <a:sym typeface="Wingdings" panose="05000000000000000000" pitchFamily="2" charset="2"/>
              </a:rPr>
              <a:t> </a:t>
            </a:r>
            <a:r>
              <a:rPr lang="en-US" sz="1800" i="1" dirty="0" err="1" smtClean="0">
                <a:ea typeface="ＭＳ Ｐゴシック" pitchFamily="112" charset="-128"/>
              </a:rPr>
              <a:t>EurA</a:t>
            </a:r>
            <a:r>
              <a:rPr lang="en-US" sz="1800" i="1" dirty="0" smtClean="0">
                <a:ea typeface="ＭＳ Ｐゴシック" pitchFamily="112" charset="-128"/>
              </a:rPr>
              <a:t> Constance AG</a:t>
            </a:r>
          </a:p>
        </p:txBody>
      </p:sp>
      <p:pic>
        <p:nvPicPr>
          <p:cNvPr id="4098" name="Picture 2" descr="http://www.euraconsult.de/fileadmin/templates/img/blank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112838"/>
            <a:ext cx="9182100" cy="20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676604"/>
            <a:ext cx="4013200" cy="99712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75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0034" y="1536849"/>
            <a:ext cx="4729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Workshop organization</a:t>
            </a:r>
            <a:endParaRPr lang="de-DE" sz="3200" b="1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8665535" y="103668"/>
            <a:ext cx="478465" cy="342900"/>
          </a:xfrm>
          <a:prstGeom prst="rect">
            <a:avLst/>
          </a:prstGeom>
          <a:noFill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algn="ctr"/>
            <a:fld id="{E1294B72-1E3B-4E0F-8ECD-1703A36CCADB}" type="slidenum">
              <a:rPr lang="en-GB" sz="2000" smtClean="0">
                <a:solidFill>
                  <a:schemeClr val="bg1"/>
                </a:solidFill>
                <a:ea typeface="Geneva" pitchFamily="1" charset="-128"/>
              </a:rPr>
              <a:pPr algn="ctr"/>
              <a:t>11</a:t>
            </a:fld>
            <a:endParaRPr lang="en-GB" sz="2000" dirty="0" smtClean="0">
              <a:solidFill>
                <a:schemeClr val="bg1"/>
              </a:solidFill>
              <a:ea typeface="Geneva" pitchFamily="1" charset="-128"/>
            </a:endParaRPr>
          </a:p>
        </p:txBody>
      </p:sp>
      <p:pic>
        <p:nvPicPr>
          <p:cNvPr id="4" name="Picture 10" descr="F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550" y="2374433"/>
            <a:ext cx="1176721" cy="165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00964" y="4034136"/>
            <a:ext cx="1576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Katharina Kull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5840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program:</a:t>
            </a:r>
            <a:endParaRPr lang="de-DE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665535" y="103668"/>
            <a:ext cx="478465" cy="342900"/>
          </a:xfrm>
          <a:prstGeom prst="rect">
            <a:avLst/>
          </a:prstGeom>
          <a:noFill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algn="ctr"/>
            <a:fld id="{E1294B72-1E3B-4E0F-8ECD-1703A36CCADB}" type="slidenum">
              <a:rPr lang="en-GB" sz="2000" smtClean="0">
                <a:solidFill>
                  <a:schemeClr val="bg1"/>
                </a:solidFill>
                <a:ea typeface="Geneva" pitchFamily="1" charset="-128"/>
              </a:rPr>
              <a:pPr algn="ctr"/>
              <a:t>12</a:t>
            </a:fld>
            <a:endParaRPr lang="en-GB" sz="2000" dirty="0" smtClean="0">
              <a:solidFill>
                <a:schemeClr val="bg1"/>
              </a:solidFill>
              <a:ea typeface="Geneva" pitchFamily="1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4" y="985839"/>
            <a:ext cx="4220877" cy="212883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35496" y="2830870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Michael </a:t>
            </a:r>
            <a:r>
              <a:rPr lang="en-US" b="1" dirty="0" err="1" smtClean="0"/>
              <a:t>Fenner</a:t>
            </a:r>
            <a:endParaRPr lang="en-US" b="1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583" y="1156410"/>
            <a:ext cx="1230797" cy="163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schlarb\Dropbox\Kamera-Uploads\2015-12-08 12.06.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7" y="3200400"/>
            <a:ext cx="4095748" cy="307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86349" y="3448050"/>
            <a:ext cx="36290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Goal: </a:t>
            </a:r>
          </a:p>
          <a:p>
            <a:r>
              <a:rPr lang="en-US" dirty="0" smtClean="0"/>
              <a:t>Opportunity to test </a:t>
            </a:r>
            <a:r>
              <a:rPr lang="en-US" b="1" dirty="0" smtClean="0"/>
              <a:t>your application </a:t>
            </a:r>
            <a:r>
              <a:rPr lang="en-US" dirty="0" smtClean="0"/>
              <a:t>with vendors on different platform configurations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Well received</a:t>
            </a:r>
            <a:r>
              <a:rPr lang="en-US" dirty="0" smtClean="0"/>
              <a:t>,</a:t>
            </a:r>
          </a:p>
          <a:p>
            <a:endParaRPr lang="en-US" dirty="0" smtClean="0"/>
          </a:p>
          <a:p>
            <a:r>
              <a:rPr lang="en-US" dirty="0" smtClean="0"/>
              <a:t>	&gt; 20 participants</a:t>
            </a:r>
          </a:p>
          <a:p>
            <a:endParaRPr lang="en-US" dirty="0" smtClean="0"/>
          </a:p>
          <a:p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Will be continued next year</a:t>
            </a:r>
          </a:p>
        </p:txBody>
      </p:sp>
    </p:spTree>
    <p:extLst>
      <p:ext uri="{BB962C8B-B14F-4D97-AF65-F5344CB8AC3E}">
        <p14:creationId xmlns:p14="http://schemas.microsoft.com/office/powerpoint/2010/main" val="163741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program:</a:t>
            </a:r>
            <a:endParaRPr lang="de-DE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665535" y="103668"/>
            <a:ext cx="478465" cy="342900"/>
          </a:xfrm>
          <a:prstGeom prst="rect">
            <a:avLst/>
          </a:prstGeom>
          <a:noFill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algn="ctr"/>
            <a:fld id="{E1294B72-1E3B-4E0F-8ECD-1703A36CCADB}" type="slidenum">
              <a:rPr lang="en-GB" sz="2000" smtClean="0">
                <a:solidFill>
                  <a:schemeClr val="bg1"/>
                </a:solidFill>
                <a:ea typeface="Geneva" pitchFamily="1" charset="-128"/>
              </a:rPr>
              <a:pPr algn="ctr"/>
              <a:t>13</a:t>
            </a:fld>
            <a:endParaRPr lang="en-GB" sz="2000" dirty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0271" y="2830870"/>
            <a:ext cx="135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Kay </a:t>
            </a:r>
            <a:r>
              <a:rPr lang="en-US" b="1" dirty="0" err="1" smtClean="0"/>
              <a:t>Rehlich</a:t>
            </a:r>
            <a:endParaRPr lang="en-US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086349" y="3448050"/>
            <a:ext cx="36290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Target audience:</a:t>
            </a:r>
          </a:p>
          <a:p>
            <a:r>
              <a:rPr lang="en-US" b="1" dirty="0" smtClean="0"/>
              <a:t>Part 1: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comers to MicroTCA.4 standard </a:t>
            </a:r>
          </a:p>
          <a:p>
            <a:r>
              <a:rPr lang="en-US" b="1" dirty="0"/>
              <a:t>Part </a:t>
            </a:r>
            <a:r>
              <a:rPr lang="en-US" b="1" dirty="0" smtClean="0"/>
              <a:t>2: 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Advanced users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Well received</a:t>
            </a:r>
            <a:r>
              <a:rPr lang="en-US" dirty="0" smtClean="0"/>
              <a:t>,</a:t>
            </a:r>
          </a:p>
          <a:p>
            <a:endParaRPr lang="en-US" dirty="0" smtClean="0"/>
          </a:p>
          <a:p>
            <a:r>
              <a:rPr lang="en-US" dirty="0" smtClean="0"/>
              <a:t>	&gt; 50 participants</a:t>
            </a:r>
          </a:p>
          <a:p>
            <a:endParaRPr lang="en-US" dirty="0" smtClean="0"/>
          </a:p>
          <a:p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Will be continued next year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6" y="1262063"/>
            <a:ext cx="4800600" cy="207075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857250"/>
            <a:ext cx="2886075" cy="33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86" y="1318841"/>
            <a:ext cx="1221673" cy="1471984"/>
          </a:xfrm>
          <a:prstGeom prst="rect">
            <a:avLst/>
          </a:prstGeom>
        </p:spPr>
      </p:pic>
      <p:pic>
        <p:nvPicPr>
          <p:cNvPr id="3076" name="Picture 4" descr="C:\Users\schlarb\Dropbox\Kamera-Uploads\2015-12-08 17.27.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431380"/>
            <a:ext cx="3895725" cy="292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15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Workshop </a:t>
            </a:r>
            <a:r>
              <a:rPr lang="de-DE" dirty="0" err="1" smtClean="0"/>
              <a:t>locations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8665535" y="103668"/>
            <a:ext cx="478465" cy="342900"/>
          </a:xfrm>
          <a:prstGeom prst="rect">
            <a:avLst/>
          </a:prstGeom>
          <a:noFill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algn="ctr"/>
            <a:fld id="{E1294B72-1E3B-4E0F-8ECD-1703A36CCADB}" type="slidenum">
              <a:rPr lang="en-GB" sz="2000" smtClean="0">
                <a:solidFill>
                  <a:schemeClr val="bg1"/>
                </a:solidFill>
                <a:ea typeface="Geneva" pitchFamily="1" charset="-128"/>
              </a:rPr>
              <a:pPr algn="ctr"/>
              <a:t>14</a:t>
            </a:fld>
            <a:endParaRPr lang="en-GB" sz="2000" dirty="0" smtClean="0">
              <a:solidFill>
                <a:schemeClr val="bg1"/>
              </a:solidFill>
              <a:ea typeface="Geneva" pitchFamily="1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1" y="885825"/>
            <a:ext cx="5825813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66850" y="2724150"/>
            <a:ext cx="689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latin typeface="+mj-lt"/>
              </a:rPr>
              <a:t>XFEL </a:t>
            </a:r>
            <a:endParaRPr lang="de-DE" sz="1400" b="1" dirty="0">
              <a:latin typeface="+mj-lt"/>
            </a:endParaRPr>
          </a:p>
        </p:txBody>
      </p:sp>
      <p:sp>
        <p:nvSpPr>
          <p:cNvPr id="8" name="Right Arrow Callout 7"/>
          <p:cNvSpPr/>
          <p:nvPr/>
        </p:nvSpPr>
        <p:spPr bwMode="auto">
          <a:xfrm>
            <a:off x="1343025" y="2676525"/>
            <a:ext cx="1428749" cy="390525"/>
          </a:xfrm>
          <a:prstGeom prst="rightArrowCallou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66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4294967295"/>
          </p:nvPr>
        </p:nvSpPr>
        <p:spPr>
          <a:xfrm>
            <a:off x="323528" y="980728"/>
            <a:ext cx="8466348" cy="5077172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DESY/XFEL </a:t>
            </a:r>
            <a:r>
              <a:rPr lang="en-GB" b="1" dirty="0"/>
              <a:t>tour</a:t>
            </a:r>
          </a:p>
          <a:p>
            <a:r>
              <a:rPr lang="en-GB" dirty="0"/>
              <a:t>Meeting point </a:t>
            </a:r>
            <a:r>
              <a:rPr lang="en-GB" dirty="0">
                <a:sym typeface="Wingdings" panose="05000000000000000000" pitchFamily="2" charset="2"/>
              </a:rPr>
              <a:t></a:t>
            </a:r>
            <a:r>
              <a:rPr lang="en-GB" dirty="0"/>
              <a:t> in front of the registration desk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Takes about an hour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Guides you to European XFEL facilities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General I</a:t>
            </a:r>
            <a:r>
              <a:rPr lang="de-DE" dirty="0" smtClean="0"/>
              <a:t>nformation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975" y="2909358"/>
            <a:ext cx="4722813" cy="3148542"/>
          </a:xfrm>
          <a:prstGeom prst="rect">
            <a:avLst/>
          </a:prstGeom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665535" y="103668"/>
            <a:ext cx="478465" cy="342900"/>
          </a:xfrm>
          <a:prstGeom prst="rect">
            <a:avLst/>
          </a:prstGeom>
          <a:noFill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algn="ctr"/>
            <a:fld id="{E1294B72-1E3B-4E0F-8ECD-1703A36CCADB}" type="slidenum">
              <a:rPr lang="en-GB" sz="2000" smtClean="0">
                <a:solidFill>
                  <a:schemeClr val="bg1"/>
                </a:solidFill>
                <a:ea typeface="Geneva" pitchFamily="1" charset="-128"/>
              </a:rPr>
              <a:pPr algn="ctr"/>
              <a:t>15</a:t>
            </a:fld>
            <a:endParaRPr lang="en-GB" sz="2000" dirty="0" smtClean="0">
              <a:solidFill>
                <a:schemeClr val="bg1"/>
              </a:solidFill>
              <a:ea typeface="Genev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732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825501"/>
            <a:ext cx="2665413" cy="23455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Workshop Dinner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5245100"/>
          </a:xfrm>
        </p:spPr>
        <p:txBody>
          <a:bodyPr/>
          <a:lstStyle/>
          <a:p>
            <a:r>
              <a:rPr lang="en-GB" dirty="0" smtClean="0"/>
              <a:t>Wednesday, December 9</a:t>
            </a:r>
            <a:r>
              <a:rPr lang="en-GB" baseline="30000" dirty="0" smtClean="0"/>
              <a:t>th</a:t>
            </a:r>
            <a:r>
              <a:rPr lang="en-GB" dirty="0" smtClean="0"/>
              <a:t> in Villa Mignon</a:t>
            </a:r>
          </a:p>
          <a:p>
            <a:r>
              <a:rPr lang="en-GB" dirty="0" smtClean="0"/>
              <a:t>blue dot on your name badge = dinner registration</a:t>
            </a:r>
          </a:p>
          <a:p>
            <a:r>
              <a:rPr lang="en-GB" dirty="0" smtClean="0"/>
              <a:t>Shuttle busses starting from 18:45 in front of </a:t>
            </a:r>
            <a:br>
              <a:rPr lang="en-GB" dirty="0" smtClean="0"/>
            </a:br>
            <a:r>
              <a:rPr lang="en-GB" dirty="0" smtClean="0"/>
              <a:t>CFEL and 18:50 at DESY main gate</a:t>
            </a:r>
          </a:p>
          <a:p>
            <a:r>
              <a:rPr lang="en-GB" dirty="0" smtClean="0"/>
              <a:t>Bring a jacket the reception is outside!</a:t>
            </a:r>
          </a:p>
          <a:p>
            <a:r>
              <a:rPr lang="en-GB" dirty="0" smtClean="0"/>
              <a:t>More information in abstract booklet</a:t>
            </a:r>
            <a:endParaRPr lang="en-GB" dirty="0"/>
          </a:p>
          <a:p>
            <a:endParaRPr lang="en-GB" dirty="0" smtClean="0"/>
          </a:p>
          <a:p>
            <a:pPr>
              <a:buFont typeface="Wingdings"/>
              <a:buChar char="à"/>
            </a:pPr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3" y="3632200"/>
            <a:ext cx="5497229" cy="3046381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665535" y="103668"/>
            <a:ext cx="478465" cy="342900"/>
          </a:xfrm>
          <a:prstGeom prst="rect">
            <a:avLst/>
          </a:prstGeom>
          <a:noFill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algn="ctr"/>
            <a:fld id="{E1294B72-1E3B-4E0F-8ECD-1703A36CCADB}" type="slidenum">
              <a:rPr lang="en-GB" sz="2000" smtClean="0">
                <a:solidFill>
                  <a:schemeClr val="bg1"/>
                </a:solidFill>
                <a:ea typeface="Geneva" pitchFamily="1" charset="-128"/>
              </a:rPr>
              <a:pPr algn="ctr"/>
              <a:t>16</a:t>
            </a:fld>
            <a:endParaRPr lang="en-GB" sz="2000" dirty="0" smtClean="0">
              <a:solidFill>
                <a:schemeClr val="bg1"/>
              </a:solidFill>
              <a:ea typeface="Genev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62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General I</a:t>
            </a:r>
            <a:r>
              <a:rPr lang="de-DE" dirty="0" smtClean="0"/>
              <a:t>nformation</a:t>
            </a:r>
            <a:endParaRPr lang="de-DE" dirty="0"/>
          </a:p>
        </p:txBody>
      </p:sp>
      <p:sp>
        <p:nvSpPr>
          <p:cNvPr id="4" name="Textplatzhalter 2"/>
          <p:cNvSpPr txBox="1">
            <a:spLocks/>
          </p:cNvSpPr>
          <p:nvPr/>
        </p:nvSpPr>
        <p:spPr bwMode="auto">
          <a:xfrm>
            <a:off x="323528" y="980728"/>
            <a:ext cx="8466348" cy="512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WLAN</a:t>
            </a:r>
          </a:p>
          <a:p>
            <a:r>
              <a:rPr lang="de-DE" dirty="0" smtClean="0"/>
              <a:t>Name: </a:t>
            </a:r>
            <a:r>
              <a:rPr lang="de-DE" b="1" dirty="0" smtClean="0"/>
              <a:t>MTCA-Workshop</a:t>
            </a:r>
            <a:r>
              <a:rPr lang="de-DE" dirty="0" smtClean="0"/>
              <a:t>	</a:t>
            </a:r>
            <a:endParaRPr lang="en-GB" dirty="0" smtClean="0"/>
          </a:p>
          <a:p>
            <a:r>
              <a:rPr lang="en-GB" dirty="0" smtClean="0"/>
              <a:t>Password: </a:t>
            </a:r>
            <a:r>
              <a:rPr lang="de-DE" b="1" dirty="0" smtClean="0"/>
              <a:t> MTCA-Workshop-2015 </a:t>
            </a:r>
            <a:r>
              <a:rPr lang="de-DE" dirty="0" smtClean="0"/>
              <a:t>	</a:t>
            </a:r>
            <a:endParaRPr lang="en-GB" dirty="0" smtClean="0"/>
          </a:p>
          <a:p>
            <a:pPr marL="0" indent="0">
              <a:buNone/>
            </a:pPr>
            <a:endParaRPr lang="en-GB" b="1" dirty="0" smtClean="0"/>
          </a:p>
          <a:p>
            <a:endParaRPr lang="en-GB" b="1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Next Workshop:</a:t>
            </a:r>
            <a:endParaRPr lang="en-GB" b="1" dirty="0"/>
          </a:p>
          <a:p>
            <a:pPr marL="0" indent="0">
              <a:buNone/>
            </a:pPr>
            <a:endParaRPr lang="en-GB" sz="11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</a:rPr>
              <a:t>       7</a:t>
            </a:r>
            <a:r>
              <a:rPr lang="en-GB" b="1" baseline="30000" dirty="0">
                <a:solidFill>
                  <a:srgbClr val="00B050"/>
                </a:solidFill>
              </a:rPr>
              <a:t>th</a:t>
            </a:r>
            <a:r>
              <a:rPr lang="en-GB" b="1" dirty="0" smtClean="0">
                <a:solidFill>
                  <a:srgbClr val="00B050"/>
                </a:solidFill>
              </a:rPr>
              <a:t>/8</a:t>
            </a:r>
            <a:r>
              <a:rPr lang="en-GB" b="1" baseline="30000" dirty="0" smtClean="0">
                <a:solidFill>
                  <a:srgbClr val="00B050"/>
                </a:solidFill>
              </a:rPr>
              <a:t>th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>
                <a:solidFill>
                  <a:srgbClr val="00B050"/>
                </a:solidFill>
              </a:rPr>
              <a:t>of Dec. </a:t>
            </a:r>
            <a:r>
              <a:rPr lang="en-GB" b="1" dirty="0" smtClean="0">
                <a:solidFill>
                  <a:srgbClr val="00B050"/>
                </a:solidFill>
              </a:rPr>
              <a:t>2016!</a:t>
            </a:r>
            <a:endParaRPr lang="en-GB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204" y="2971800"/>
            <a:ext cx="4715009" cy="2857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475137" y="4313587"/>
            <a:ext cx="2992582" cy="665018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665535" y="103668"/>
            <a:ext cx="478465" cy="342900"/>
          </a:xfrm>
          <a:prstGeom prst="rect">
            <a:avLst/>
          </a:prstGeom>
          <a:noFill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algn="ctr"/>
            <a:fld id="{E1294B72-1E3B-4E0F-8ECD-1703A36CCADB}" type="slidenum">
              <a:rPr lang="en-GB" sz="2000" smtClean="0">
                <a:solidFill>
                  <a:schemeClr val="bg1"/>
                </a:solidFill>
                <a:ea typeface="Geneva" pitchFamily="1" charset="-128"/>
              </a:rPr>
              <a:pPr algn="ctr"/>
              <a:t>17</a:t>
            </a:fld>
            <a:endParaRPr lang="en-GB" sz="2000" dirty="0" smtClean="0">
              <a:solidFill>
                <a:schemeClr val="bg1"/>
              </a:solidFill>
              <a:ea typeface="Genev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819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7149" y="1296543"/>
            <a:ext cx="610808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Wish you an informative</a:t>
            </a:r>
          </a:p>
          <a:p>
            <a:pPr algn="ctr"/>
            <a:r>
              <a:rPr lang="en-US" sz="4000" b="1" dirty="0"/>
              <a:t>a</a:t>
            </a:r>
            <a:r>
              <a:rPr lang="en-US" sz="4000" b="1" dirty="0" smtClean="0"/>
              <a:t>nd pleasant </a:t>
            </a:r>
            <a:endParaRPr lang="en-US" sz="4000" b="1" dirty="0"/>
          </a:p>
          <a:p>
            <a:pPr algn="ctr"/>
            <a:r>
              <a:rPr lang="en-US" sz="4000" b="1" dirty="0" smtClean="0"/>
              <a:t>4</a:t>
            </a:r>
            <a:r>
              <a:rPr lang="en-US" sz="4000" b="1" baseline="30000" dirty="0" smtClean="0"/>
              <a:t>th</a:t>
            </a:r>
            <a:r>
              <a:rPr lang="en-US" sz="4000" b="1" dirty="0" smtClean="0"/>
              <a:t> MTCA Workshop</a:t>
            </a:r>
          </a:p>
          <a:p>
            <a:pPr algn="ctr"/>
            <a:endParaRPr lang="en-US" sz="4000" b="1" dirty="0" smtClean="0"/>
          </a:p>
          <a:p>
            <a:pPr algn="ctr"/>
            <a:endParaRPr lang="en-US" sz="4000" b="1" dirty="0"/>
          </a:p>
          <a:p>
            <a:pPr algn="ctr"/>
            <a:r>
              <a:rPr lang="en-US" sz="4000" b="1" dirty="0" smtClean="0"/>
              <a:t>Thanks for attention</a:t>
            </a:r>
            <a:endParaRPr lang="de-DE" sz="4000" b="1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8665535" y="103668"/>
            <a:ext cx="478465" cy="342900"/>
          </a:xfrm>
          <a:prstGeom prst="rect">
            <a:avLst/>
          </a:prstGeom>
          <a:noFill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algn="ctr"/>
            <a:fld id="{E1294B72-1E3B-4E0F-8ECD-1703A36CCADB}" type="slidenum">
              <a:rPr lang="en-GB" sz="2000" smtClean="0">
                <a:solidFill>
                  <a:schemeClr val="bg1"/>
                </a:solidFill>
                <a:ea typeface="Geneva" pitchFamily="1" charset="-128"/>
              </a:rPr>
              <a:pPr algn="ctr"/>
              <a:t>18</a:t>
            </a:fld>
            <a:endParaRPr lang="en-GB" sz="2000" dirty="0" smtClean="0">
              <a:solidFill>
                <a:schemeClr val="bg1"/>
              </a:solidFill>
              <a:ea typeface="Genev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817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</a:t>
            </a:r>
            <a:r>
              <a:rPr lang="en-US" dirty="0" err="1" smtClean="0"/>
              <a:t>MicroTCA@DESY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300737" y="883359"/>
            <a:ext cx="8843263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914400">
              <a:spcBef>
                <a:spcPts val="600"/>
              </a:spcBef>
              <a:spcAft>
                <a:spcPts val="600"/>
              </a:spcAft>
              <a:buClr>
                <a:srgbClr val="F8B323"/>
              </a:buClr>
              <a:buSzTx/>
              <a:buFont typeface="Wingdings" pitchFamily="2" charset="2"/>
              <a:buChar char="§"/>
              <a:defRPr/>
            </a:pPr>
            <a:r>
              <a:rPr lang="en-US" sz="1800" dirty="0">
                <a:ea typeface="ＭＳ Ｐゴシック" pitchFamily="112" charset="-128"/>
              </a:rPr>
              <a:t>Nov. 2005: Reliability Workshop in </a:t>
            </a:r>
            <a:r>
              <a:rPr lang="en-US" sz="1800" dirty="0" err="1" smtClean="0">
                <a:ea typeface="ＭＳ Ｐゴシック" pitchFamily="112" charset="-128"/>
              </a:rPr>
              <a:t>Grömitz</a:t>
            </a:r>
            <a:r>
              <a:rPr lang="en-US" sz="1800" dirty="0" smtClean="0">
                <a:ea typeface="ＭＳ Ｐゴシック" pitchFamily="112" charset="-128"/>
              </a:rPr>
              <a:t>, Germany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F8B323"/>
              </a:buClr>
              <a:buFont typeface="Symbol" pitchFamily="18" charset="2"/>
              <a:buChar char="-"/>
              <a:defRPr/>
            </a:pPr>
            <a:r>
              <a:rPr lang="en-US" sz="1400" b="1" dirty="0" smtClean="0">
                <a:ea typeface="ＭＳ Ｐゴシック" pitchFamily="112" charset="-128"/>
              </a:rPr>
              <a:t>Joint </a:t>
            </a:r>
            <a:r>
              <a:rPr lang="en-US" sz="1400" b="1" dirty="0">
                <a:ea typeface="ＭＳ Ｐゴシック" pitchFamily="112" charset="-128"/>
              </a:rPr>
              <a:t>meeting with </a:t>
            </a:r>
            <a:r>
              <a:rPr lang="en-US" sz="1400" b="1" dirty="0" smtClean="0">
                <a:ea typeface="ＭＳ Ｐゴシック" pitchFamily="112" charset="-128"/>
              </a:rPr>
              <a:t>ILC </a:t>
            </a:r>
            <a:r>
              <a:rPr lang="en-US" sz="1200" b="1" dirty="0" smtClean="0">
                <a:ea typeface="ＭＳ Ｐゴシック" pitchFamily="112" charset="-128"/>
              </a:rPr>
              <a:t>(intern. linear collider, 33km, 500GeV)</a:t>
            </a:r>
            <a:endParaRPr lang="en-US" sz="1400" b="1" dirty="0">
              <a:ea typeface="ＭＳ Ｐゴシック" pitchFamily="112" charset="-128"/>
            </a:endParaRPr>
          </a:p>
          <a:p>
            <a:pPr marL="342900" indent="-342900" defTabSz="914400">
              <a:spcBef>
                <a:spcPts val="600"/>
              </a:spcBef>
              <a:spcAft>
                <a:spcPts val="600"/>
              </a:spcAft>
              <a:buClr>
                <a:srgbClr val="F8B323"/>
              </a:buClr>
              <a:buSzTx/>
              <a:buFont typeface="Wingdings" pitchFamily="2" charset="2"/>
              <a:buChar char="§"/>
              <a:defRPr/>
            </a:pPr>
            <a:r>
              <a:rPr lang="en-US" sz="1800" dirty="0">
                <a:ea typeface="ＭＳ Ｐゴシック" pitchFamily="112" charset="-128"/>
              </a:rPr>
              <a:t>Dec. 2007: </a:t>
            </a:r>
            <a:r>
              <a:rPr lang="en-US" sz="1800" dirty="0" smtClean="0">
                <a:ea typeface="ＭＳ Ｐゴシック" pitchFamily="112" charset="-128"/>
              </a:rPr>
              <a:t>European XFEL </a:t>
            </a:r>
            <a:r>
              <a:rPr lang="en-US" sz="1800" dirty="0">
                <a:ea typeface="ＭＳ Ｐゴシック" pitchFamily="112" charset="-128"/>
              </a:rPr>
              <a:t>Crate-Standard Workshop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F8B323"/>
              </a:buClr>
              <a:buFont typeface="Symbol" pitchFamily="18" charset="2"/>
              <a:buChar char="-"/>
              <a:defRPr/>
            </a:pPr>
            <a:r>
              <a:rPr lang="en-US" sz="1400" b="1" dirty="0">
                <a:ea typeface="ＭＳ Ｐゴシック" pitchFamily="112" charset="-128"/>
              </a:rPr>
              <a:t>MicroTCA and ATCA was defined to be used</a:t>
            </a:r>
          </a:p>
          <a:p>
            <a:pPr marL="342900" indent="-342900" defTabSz="914400">
              <a:spcBef>
                <a:spcPts val="600"/>
              </a:spcBef>
              <a:spcAft>
                <a:spcPts val="600"/>
              </a:spcAft>
              <a:buClr>
                <a:srgbClr val="F8B323"/>
              </a:buClr>
              <a:buSzTx/>
              <a:buFont typeface="Wingdings" pitchFamily="2" charset="2"/>
              <a:buChar char="§"/>
              <a:defRPr/>
            </a:pPr>
            <a:r>
              <a:rPr lang="en-US" sz="1800" dirty="0">
                <a:ea typeface="ＭＳ Ｐゴシック" pitchFamily="112" charset="-128"/>
              </a:rPr>
              <a:t>Mar. 2009: First PICMG Meeting “</a:t>
            </a:r>
            <a:r>
              <a:rPr lang="en-US" sz="1800" dirty="0" err="1">
                <a:ea typeface="ＭＳ Ｐゴシック" pitchFamily="112" charset="-128"/>
              </a:rPr>
              <a:t>xTCA</a:t>
            </a:r>
            <a:r>
              <a:rPr lang="en-US" sz="1800" dirty="0">
                <a:ea typeface="ＭＳ Ｐゴシック" pitchFamily="112" charset="-128"/>
              </a:rPr>
              <a:t> for Physics”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F8B323"/>
              </a:buClr>
              <a:buFont typeface="Symbol" pitchFamily="18" charset="2"/>
              <a:buChar char="-"/>
              <a:defRPr/>
            </a:pPr>
            <a:r>
              <a:rPr lang="en-US" sz="1400" b="1" dirty="0">
                <a:ea typeface="ＭＳ Ｐゴシック" pitchFamily="112" charset="-128"/>
              </a:rPr>
              <a:t>Hardware group: rear I/O and </a:t>
            </a:r>
            <a:r>
              <a:rPr lang="en-US" sz="1400" b="1" dirty="0" smtClean="0">
                <a:ea typeface="ＭＳ Ｐゴシック" pitchFamily="112" charset="-128"/>
              </a:rPr>
              <a:t>timing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F8B323"/>
              </a:buClr>
              <a:buFont typeface="Symbol" pitchFamily="18" charset="2"/>
              <a:buChar char="-"/>
              <a:defRPr/>
            </a:pPr>
            <a:r>
              <a:rPr lang="en-US" sz="1400" b="1" dirty="0" smtClean="0">
                <a:ea typeface="ＭＳ Ｐゴシック" pitchFamily="112" charset="-128"/>
              </a:rPr>
              <a:t>Software </a:t>
            </a:r>
            <a:r>
              <a:rPr lang="en-US" sz="1400" b="1" dirty="0">
                <a:ea typeface="ＭＳ Ｐゴシック" pitchFamily="112" charset="-128"/>
              </a:rPr>
              <a:t>group: standardization of interfaces for FPGAs…</a:t>
            </a:r>
            <a:r>
              <a:rPr lang="en-US" sz="1400" b="1" dirty="0" err="1">
                <a:ea typeface="ＭＳ Ｐゴシック" pitchFamily="112" charset="-128"/>
              </a:rPr>
              <a:t>OPsys</a:t>
            </a:r>
            <a:endParaRPr lang="en-US" sz="1400" b="1" dirty="0">
              <a:ea typeface="ＭＳ Ｐゴシック" pitchFamily="112" charset="-128"/>
            </a:endParaRPr>
          </a:p>
          <a:p>
            <a:pPr marL="342900" indent="-342900" defTabSz="914400">
              <a:spcBef>
                <a:spcPts val="600"/>
              </a:spcBef>
              <a:spcAft>
                <a:spcPts val="600"/>
              </a:spcAft>
              <a:buClr>
                <a:srgbClr val="F8B323"/>
              </a:buClr>
              <a:buSzTx/>
              <a:buFont typeface="Wingdings" pitchFamily="2" charset="2"/>
              <a:buChar char="§"/>
              <a:defRPr/>
            </a:pPr>
            <a:r>
              <a:rPr lang="en-US" sz="1800" dirty="0">
                <a:ea typeface="ＭＳ Ｐゴシック" pitchFamily="112" charset="-128"/>
              </a:rPr>
              <a:t>Oct. 2011: Official announcement of PICMG Specification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F8B323"/>
              </a:buClr>
              <a:buFont typeface="Symbol" pitchFamily="18" charset="2"/>
              <a:buChar char="-"/>
              <a:defRPr/>
            </a:pPr>
            <a:r>
              <a:rPr lang="en-US" sz="1400" b="1" dirty="0">
                <a:ea typeface="ＭＳ Ｐゴシック" pitchFamily="112" charset="-128"/>
              </a:rPr>
              <a:t>“MTCA.4 Enhancements for Rear I/O and Precision Timing“</a:t>
            </a:r>
          </a:p>
          <a:p>
            <a:pPr marL="342900" indent="-342900" defTabSz="914400">
              <a:spcBef>
                <a:spcPts val="600"/>
              </a:spcBef>
              <a:spcAft>
                <a:spcPts val="600"/>
              </a:spcAft>
              <a:buClr>
                <a:srgbClr val="F8B323"/>
              </a:buClr>
              <a:buSzTx/>
              <a:buFont typeface="Wingdings" pitchFamily="2" charset="2"/>
              <a:buChar char="§"/>
              <a:defRPr/>
            </a:pPr>
            <a:r>
              <a:rPr lang="en-US" sz="1800" dirty="0">
                <a:ea typeface="ＭＳ Ｐゴシック" pitchFamily="112" charset="-128"/>
              </a:rPr>
              <a:t>Jul. 2012: Start of Helmholtz </a:t>
            </a:r>
            <a:r>
              <a:rPr lang="en-US" sz="1800" dirty="0" smtClean="0">
                <a:ea typeface="ＭＳ Ｐゴシック" pitchFamily="112" charset="-128"/>
              </a:rPr>
              <a:t>Validation Fund till  Dec. 2014</a:t>
            </a:r>
            <a:endParaRPr lang="en-US" sz="1800" dirty="0">
              <a:ea typeface="ＭＳ Ｐゴシック" pitchFamily="112" charset="-128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F8B323"/>
              </a:buClr>
              <a:buFont typeface="Symbol" pitchFamily="18" charset="2"/>
              <a:buChar char="-"/>
              <a:defRPr/>
            </a:pPr>
            <a:r>
              <a:rPr lang="en-US" sz="1400" b="1" dirty="0">
                <a:ea typeface="ＭＳ Ｐゴシック" pitchFamily="112" charset="-128"/>
              </a:rPr>
              <a:t>„MicroTCA.4 for Industry</a:t>
            </a:r>
            <a:r>
              <a:rPr lang="en-US" sz="1400" b="1" dirty="0" smtClean="0">
                <a:ea typeface="ＭＳ Ｐゴシック" pitchFamily="112" charset="-128"/>
              </a:rPr>
              <a:t>“</a:t>
            </a:r>
          </a:p>
          <a:p>
            <a:pPr marL="342900" indent="-342900" defTabSz="914400">
              <a:spcBef>
                <a:spcPts val="600"/>
              </a:spcBef>
              <a:spcAft>
                <a:spcPts val="600"/>
              </a:spcAft>
              <a:buClr>
                <a:srgbClr val="F8B323"/>
              </a:buClr>
              <a:buSzTx/>
              <a:buFont typeface="Wingdings" pitchFamily="2" charset="2"/>
              <a:buChar char="§"/>
              <a:defRPr/>
            </a:pPr>
            <a:r>
              <a:rPr lang="en-US" sz="1800" dirty="0" smtClean="0">
                <a:ea typeface="ＭＳ Ｐゴシック" pitchFamily="112" charset="-128"/>
              </a:rPr>
              <a:t>Jan. 2014: Reestablish HW/SW PICMG working groups </a:t>
            </a:r>
            <a:r>
              <a:rPr lang="en-US" sz="1800" dirty="0" smtClean="0">
                <a:solidFill>
                  <a:srgbClr val="00B050"/>
                </a:solidFill>
                <a:ea typeface="ＭＳ Ｐゴシック" pitchFamily="112" charset="-128"/>
                <a:sym typeface="Wingdings" panose="05000000000000000000" pitchFamily="2" charset="2"/>
              </a:rPr>
              <a:t> R. Larsen, SLAC</a:t>
            </a:r>
            <a:endParaRPr lang="en-US" sz="1800" dirty="0" smtClean="0">
              <a:solidFill>
                <a:srgbClr val="00B050"/>
              </a:solidFill>
              <a:ea typeface="ＭＳ Ｐゴシック" pitchFamily="112" charset="-128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8B323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ea typeface="ＭＳ Ｐゴシック" pitchFamily="112" charset="-128"/>
              </a:rPr>
              <a:t> 2015-16: Production / Installation of </a:t>
            </a:r>
            <a:r>
              <a:rPr lang="en-US" sz="1800" dirty="0" err="1" smtClean="0">
                <a:ea typeface="ＭＳ Ｐゴシック" pitchFamily="112" charset="-128"/>
              </a:rPr>
              <a:t>MicroTCA</a:t>
            </a:r>
            <a:r>
              <a:rPr lang="en-US" sz="1800" dirty="0" smtClean="0">
                <a:ea typeface="ＭＳ Ｐゴシック" pitchFamily="112" charset="-128"/>
              </a:rPr>
              <a:t> controls for European XFEL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8B323"/>
              </a:buClr>
              <a:defRPr/>
            </a:pPr>
            <a:r>
              <a:rPr lang="en-US" sz="1800" dirty="0" smtClean="0">
                <a:ea typeface="ＭＳ Ｐゴシック" pitchFamily="112" charset="-128"/>
              </a:rPr>
              <a:t>                     </a:t>
            </a:r>
            <a:r>
              <a:rPr lang="en-US" sz="1800" dirty="0" smtClean="0">
                <a:solidFill>
                  <a:srgbClr val="00B050"/>
                </a:solidFill>
                <a:ea typeface="ＭＳ Ｐゴシック" pitchFamily="112" charset="-128"/>
              </a:rPr>
              <a:t>  </a:t>
            </a:r>
            <a:r>
              <a:rPr lang="en-US" sz="1800" dirty="0" smtClean="0">
                <a:solidFill>
                  <a:srgbClr val="00B050"/>
                </a:solidFill>
                <a:ea typeface="ＭＳ Ｐゴシック" pitchFamily="112" charset="-128"/>
                <a:sym typeface="Wingdings" panose="05000000000000000000" pitchFamily="2" charset="2"/>
              </a:rPr>
              <a:t> Talk K. </a:t>
            </a:r>
            <a:r>
              <a:rPr lang="en-US" sz="1800" dirty="0" err="1" smtClean="0">
                <a:solidFill>
                  <a:srgbClr val="00B050"/>
                </a:solidFill>
                <a:ea typeface="ＭＳ Ｐゴシック" pitchFamily="112" charset="-128"/>
                <a:sym typeface="Wingdings" panose="05000000000000000000" pitchFamily="2" charset="2"/>
              </a:rPr>
              <a:t>Rehlich</a:t>
            </a:r>
            <a:r>
              <a:rPr lang="en-US" sz="1800" dirty="0" smtClean="0">
                <a:solidFill>
                  <a:srgbClr val="00B050"/>
                </a:solidFill>
                <a:ea typeface="ＭＳ Ｐゴシック" pitchFamily="112" charset="-128"/>
                <a:sym typeface="Wingdings" panose="05000000000000000000" pitchFamily="2" charset="2"/>
              </a:rPr>
              <a:t> / Ch. Schmidt</a:t>
            </a:r>
            <a:r>
              <a:rPr lang="en-US" sz="1800" dirty="0" smtClean="0">
                <a:solidFill>
                  <a:srgbClr val="00B050"/>
                </a:solidFill>
                <a:ea typeface="ＭＳ Ｐゴシック" pitchFamily="112" charset="-128"/>
              </a:rPr>
              <a:t> </a:t>
            </a:r>
            <a:endParaRPr lang="en-US" sz="1800" dirty="0">
              <a:solidFill>
                <a:srgbClr val="00B050"/>
              </a:solidFill>
              <a:ea typeface="ＭＳ Ｐゴシック" pitchFamily="112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8B323"/>
              </a:buClr>
              <a:defRPr/>
            </a:pPr>
            <a:endParaRPr lang="en-US" sz="1800" dirty="0">
              <a:solidFill>
                <a:srgbClr val="008000"/>
              </a:solidFill>
              <a:ea typeface="ＭＳ Ｐゴシック" pitchFamily="112" charset="-128"/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8665535" y="103668"/>
            <a:ext cx="478465" cy="342900"/>
          </a:xfrm>
          <a:prstGeom prst="rect">
            <a:avLst/>
          </a:prstGeom>
          <a:noFill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algn="ctr"/>
            <a:fld id="{E1294B72-1E3B-4E0F-8ECD-1703A36CCADB}" type="slidenum">
              <a:rPr lang="en-GB" sz="2000" smtClean="0">
                <a:solidFill>
                  <a:schemeClr val="bg1"/>
                </a:solidFill>
                <a:ea typeface="Geneva" pitchFamily="1" charset="-128"/>
              </a:rPr>
              <a:pPr algn="ctr"/>
              <a:t>2</a:t>
            </a:fld>
            <a:endParaRPr lang="en-GB" sz="2000" dirty="0" smtClean="0">
              <a:solidFill>
                <a:schemeClr val="bg1"/>
              </a:solidFill>
              <a:ea typeface="Geneva" pitchFamily="1" charset="-128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89" y="2515844"/>
            <a:ext cx="505478" cy="29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539" y="3696944"/>
            <a:ext cx="505478" cy="29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047" y="5249519"/>
            <a:ext cx="505478" cy="29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68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Helmholtz </a:t>
            </a:r>
            <a:r>
              <a:rPr lang="en-US" dirty="0"/>
              <a:t>Validation Fund </a:t>
            </a:r>
            <a:r>
              <a:rPr lang="en-US" dirty="0" smtClean="0"/>
              <a:t>“</a:t>
            </a:r>
            <a:r>
              <a:rPr lang="en-US" dirty="0" err="1"/>
              <a:t>MicroTCA</a:t>
            </a:r>
            <a:r>
              <a:rPr lang="en-US" dirty="0"/>
              <a:t> for Industry”</a:t>
            </a:r>
            <a:endParaRPr lang="de-DE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665535" y="103668"/>
            <a:ext cx="478465" cy="342900"/>
          </a:xfrm>
          <a:prstGeom prst="rect">
            <a:avLst/>
          </a:prstGeom>
          <a:noFill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algn="ctr"/>
            <a:fld id="{E1294B72-1E3B-4E0F-8ECD-1703A36CCADB}" type="slidenum">
              <a:rPr lang="en-GB" sz="2000" smtClean="0">
                <a:solidFill>
                  <a:schemeClr val="bg1"/>
                </a:solidFill>
                <a:ea typeface="Geneva" pitchFamily="1" charset="-128"/>
              </a:rPr>
              <a:pPr algn="ctr"/>
              <a:t>3</a:t>
            </a:fld>
            <a:endParaRPr lang="en-GB" sz="2000" dirty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125" y="861873"/>
            <a:ext cx="7239000" cy="343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  <a:buClr>
                <a:srgbClr val="F8B323"/>
              </a:buClr>
              <a:buSzTx/>
              <a:buFont typeface="Wingdings" pitchFamily="2" charset="2"/>
              <a:buNone/>
              <a:defRPr/>
            </a:pPr>
            <a:r>
              <a:rPr lang="en-US" sz="1800" b="1" dirty="0"/>
              <a:t>What is the HGF validation fund</a:t>
            </a:r>
            <a:r>
              <a:rPr lang="en-US" sz="1800" b="1" dirty="0" smtClean="0"/>
              <a:t>?</a:t>
            </a:r>
            <a:endParaRPr lang="en-US" sz="500" b="1" dirty="0">
              <a:solidFill>
                <a:srgbClr val="261748"/>
              </a:solidFill>
              <a:ea typeface="ＭＳ Ｐゴシック" pitchFamily="112" charset="-128"/>
            </a:endParaRPr>
          </a:p>
          <a:p>
            <a:pPr marL="342900" indent="-342900" defTabSz="914400">
              <a:spcBef>
                <a:spcPct val="20000"/>
              </a:spcBef>
              <a:buClr>
                <a:srgbClr val="F8B323"/>
              </a:buClr>
              <a:buSzTx/>
              <a:buFont typeface="Arial" pitchFamily="34" charset="0"/>
              <a:buChar char="•"/>
              <a:defRPr/>
            </a:pPr>
            <a:r>
              <a:rPr lang="en-US" dirty="0"/>
              <a:t>Finance instrument to support the spin-off and technology transfer from scientific, technical inventions or developments from HGF centers to the industry and </a:t>
            </a:r>
            <a:r>
              <a:rPr lang="en-US" dirty="0" smtClean="0"/>
              <a:t>society</a:t>
            </a:r>
          </a:p>
          <a:p>
            <a:pPr defTabSz="914400">
              <a:spcBef>
                <a:spcPct val="20000"/>
              </a:spcBef>
              <a:buClr>
                <a:srgbClr val="F8B323"/>
              </a:buClr>
              <a:buSzTx/>
              <a:defRPr/>
            </a:pPr>
            <a:endParaRPr lang="en-US" sz="800" b="1" dirty="0" smtClean="0"/>
          </a:p>
          <a:p>
            <a:pPr defTabSz="914400">
              <a:spcBef>
                <a:spcPct val="20000"/>
              </a:spcBef>
              <a:buClr>
                <a:srgbClr val="F8B323"/>
              </a:buClr>
              <a:buSzTx/>
              <a:defRPr/>
            </a:pPr>
            <a:endParaRPr lang="en-US" sz="800" b="1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1800" b="1" dirty="0" smtClean="0"/>
              <a:t>Main </a:t>
            </a:r>
            <a:r>
              <a:rPr lang="en-US" sz="1800" b="1" dirty="0"/>
              <a:t>objectives of </a:t>
            </a:r>
            <a:r>
              <a:rPr lang="en-US" sz="1800" b="1" dirty="0" smtClean="0"/>
              <a:t>“</a:t>
            </a:r>
            <a:r>
              <a:rPr lang="en-US" sz="1800" b="1" dirty="0" err="1" smtClean="0"/>
              <a:t>MicroTCA</a:t>
            </a:r>
            <a:r>
              <a:rPr lang="en-US" sz="1800" b="1" dirty="0" smtClean="0"/>
              <a:t> for Industry” project</a:t>
            </a:r>
            <a:r>
              <a:rPr lang="en-US" sz="1800" b="1" dirty="0"/>
              <a:t>: </a:t>
            </a:r>
            <a:r>
              <a:rPr lang="en-US" b="1" dirty="0"/>
              <a:t>	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Establish MicroTCA.4 </a:t>
            </a:r>
            <a:r>
              <a:rPr lang="en-US" dirty="0"/>
              <a:t>electron crate system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 accelerator community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Industrial branches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Scientific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community</a:t>
            </a:r>
            <a:endParaRPr lang="en-US" sz="105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dirty="0" smtClean="0"/>
              <a:t>by reducing the market entry barriers and foster MTCA.4 to industry </a:t>
            </a:r>
          </a:p>
          <a:p>
            <a:pPr marL="457200" lvl="2">
              <a:defRPr/>
            </a:pPr>
            <a:endParaRPr lang="en-US" sz="1100" b="1" dirty="0" smtClean="0"/>
          </a:p>
          <a:p>
            <a:pPr>
              <a:defRPr/>
            </a:pPr>
            <a:endParaRPr lang="en-US" sz="400" dirty="0" smtClean="0"/>
          </a:p>
          <a:p>
            <a:pPr>
              <a:defRPr/>
            </a:pPr>
            <a:r>
              <a:rPr lang="en-US" dirty="0" smtClean="0"/>
              <a:t>Boundaries:  4 Mio (50% HGF) max 2 years,  HVF0016: 07/2012 – 12/2014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91368" y="4267200"/>
            <a:ext cx="4871182" cy="2124075"/>
            <a:chOff x="2381861" y="4208526"/>
            <a:chExt cx="6564520" cy="2613849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861" y="4208526"/>
              <a:ext cx="6564520" cy="2613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9250" y="6518325"/>
              <a:ext cx="821149" cy="184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816433" y="4478207"/>
              <a:ext cx="966150" cy="525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50%</a:t>
              </a:r>
              <a:endParaRPr lang="de-DE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00022" y="5618809"/>
              <a:ext cx="966150" cy="525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</a:t>
              </a:r>
              <a:r>
                <a:rPr lang="en-US" b="1" dirty="0" smtClean="0"/>
                <a:t>0%</a:t>
              </a:r>
              <a:endParaRPr lang="de-DE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24789" y="5636784"/>
              <a:ext cx="882862" cy="4773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20%</a:t>
              </a:r>
              <a:endParaRPr lang="de-DE" sz="1400" b="1" dirty="0"/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067" y="5879364"/>
            <a:ext cx="943157" cy="24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900" y="5511190"/>
            <a:ext cx="1086875" cy="26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259" y="5888707"/>
            <a:ext cx="929222" cy="21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Grafik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942" y="5536533"/>
            <a:ext cx="842423" cy="276016"/>
          </a:xfrm>
          <a:prstGeom prst="rect">
            <a:avLst/>
          </a:prstGeom>
        </p:spPr>
      </p:pic>
      <p:pic>
        <p:nvPicPr>
          <p:cNvPr id="20" name="Grafik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234" y="5539221"/>
            <a:ext cx="891988" cy="275099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685" y="5852769"/>
            <a:ext cx="611992" cy="35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79990" y="5120491"/>
            <a:ext cx="116730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7 </a:t>
            </a:r>
            <a:r>
              <a:rPr lang="de-DE" dirty="0" err="1" smtClean="0"/>
              <a:t>partners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22" name="TextBox 21"/>
          <p:cNvSpPr txBox="1"/>
          <p:nvPr/>
        </p:nvSpPr>
        <p:spPr>
          <a:xfrm>
            <a:off x="5145356" y="5120984"/>
            <a:ext cx="1778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+ 6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partners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38" y="927304"/>
            <a:ext cx="1917737" cy="1320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86600" y="3895725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 successfully </a:t>
            </a:r>
            <a:endParaRPr lang="de-DE" sz="1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3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756649" cy="544512"/>
          </a:xfrm>
        </p:spPr>
        <p:txBody>
          <a:bodyPr/>
          <a:lstStyle/>
          <a:p>
            <a:r>
              <a:rPr lang="en-US" dirty="0" smtClean="0"/>
              <a:t>Work packages and program “MTCA.4 for Industry”</a:t>
            </a:r>
            <a:endParaRPr lang="de-DE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8665535" y="103668"/>
            <a:ext cx="478465" cy="342900"/>
          </a:xfrm>
          <a:prstGeom prst="rect">
            <a:avLst/>
          </a:prstGeom>
          <a:noFill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algn="ctr"/>
            <a:fld id="{E1294B72-1E3B-4E0F-8ECD-1703A36CCADB}" type="slidenum">
              <a:rPr lang="en-GB" sz="2000" smtClean="0">
                <a:solidFill>
                  <a:schemeClr val="bg1"/>
                </a:solidFill>
                <a:ea typeface="Geneva" pitchFamily="1" charset="-128"/>
              </a:rPr>
              <a:pPr algn="ctr"/>
              <a:t>4</a:t>
            </a:fld>
            <a:endParaRPr lang="en-GB" sz="2000" dirty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7" name="Textfeld 4"/>
          <p:cNvSpPr txBox="1"/>
          <p:nvPr/>
        </p:nvSpPr>
        <p:spPr>
          <a:xfrm>
            <a:off x="114792" y="770078"/>
            <a:ext cx="5085858" cy="56938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AP1: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Industrialize modules of the RF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control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system</a:t>
            </a:r>
            <a:endParaRPr lang="en-US" sz="1400" b="1" dirty="0" smtClean="0">
              <a:solidFill>
                <a:schemeClr val="accent1">
                  <a:lumMod val="75000"/>
                </a:schemeClr>
              </a:solidFill>
              <a:ea typeface="ＭＳ Ｐゴシック" pitchFamily="112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srgbClr val="261748"/>
                </a:solidFill>
                <a:ea typeface="ＭＳ Ｐゴシック" pitchFamily="112" charset="-128"/>
              </a:rPr>
              <a:t>AP1.1 </a:t>
            </a:r>
            <a:r>
              <a:rPr lang="en-US" sz="1100" b="1" dirty="0">
                <a:solidFill>
                  <a:srgbClr val="261748"/>
                </a:solidFill>
                <a:ea typeface="ＭＳ Ｐゴシック" pitchFamily="112" charset="-128"/>
              </a:rPr>
              <a:t>Revision of existing </a:t>
            </a:r>
            <a:r>
              <a:rPr lang="en-US" sz="1100" b="1" dirty="0" smtClean="0">
                <a:solidFill>
                  <a:srgbClr val="261748"/>
                </a:solidFill>
                <a:ea typeface="ＭＳ Ｐゴシック" pitchFamily="112" charset="-128"/>
              </a:rPr>
              <a:t>modules</a:t>
            </a:r>
            <a:endParaRPr lang="en-US" sz="1100" b="1" dirty="0" smtClean="0"/>
          </a:p>
          <a:p>
            <a:pPr lvl="2"/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AP 1.1.1 Field Detection (</a:t>
            </a:r>
            <a:r>
              <a:rPr lang="en-US" sz="700" i="1" dirty="0" err="1">
                <a:solidFill>
                  <a:schemeClr val="bg1">
                    <a:lumMod val="50000"/>
                  </a:schemeClr>
                </a:solidFill>
              </a:rPr>
              <a:t>uDWC</a:t>
            </a:r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2"/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AP 1.1.2 Controller (</a:t>
            </a:r>
            <a:r>
              <a:rPr lang="en-US" sz="700" i="1" dirty="0" err="1">
                <a:solidFill>
                  <a:schemeClr val="bg1">
                    <a:lumMod val="50000"/>
                  </a:schemeClr>
                </a:solidFill>
              </a:rPr>
              <a:t>uTC</a:t>
            </a:r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2"/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AP 1.1.3 RF driver unit (</a:t>
            </a:r>
            <a:r>
              <a:rPr lang="en-US" sz="700" i="1" dirty="0" err="1">
                <a:solidFill>
                  <a:schemeClr val="bg1">
                    <a:lumMod val="50000"/>
                  </a:schemeClr>
                </a:solidFill>
              </a:rPr>
              <a:t>uVM</a:t>
            </a:r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2"/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AP 1.1.4 Local RF-Generation (</a:t>
            </a:r>
            <a:r>
              <a:rPr lang="en-US" sz="700" i="1" dirty="0" err="1">
                <a:solidFill>
                  <a:schemeClr val="bg1">
                    <a:lumMod val="50000"/>
                  </a:schemeClr>
                </a:solidFill>
              </a:rPr>
              <a:t>uLOG</a:t>
            </a:r>
            <a:r>
              <a:rPr lang="en-US" sz="70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700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261748"/>
                </a:solidFill>
                <a:ea typeface="ＭＳ Ｐゴシック" pitchFamily="112" charset="-128"/>
              </a:rPr>
              <a:t>AP1.2 Cost opt. for Single Cavities Applications</a:t>
            </a:r>
          </a:p>
          <a:p>
            <a:pPr lvl="2"/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AP 1.2.1 Field detector with RF driver  (</a:t>
            </a:r>
            <a:r>
              <a:rPr lang="en-US" sz="700" i="1" dirty="0" err="1">
                <a:solidFill>
                  <a:schemeClr val="bg1">
                    <a:lumMod val="50000"/>
                  </a:schemeClr>
                </a:solidFill>
              </a:rPr>
              <a:t>uDWC</a:t>
            </a:r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-VM)</a:t>
            </a:r>
          </a:p>
          <a:p>
            <a:pPr lvl="2"/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AP 1.2.2 High-end Digitizer (DAQ-LNC</a:t>
            </a:r>
            <a:r>
              <a:rPr lang="en-US" sz="70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1050" b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261748"/>
                </a:solidFill>
                <a:ea typeface="ＭＳ Ｐゴシック" pitchFamily="112" charset="-128"/>
              </a:rPr>
              <a:t>AP1.3 Extending Portfolio in Frequency</a:t>
            </a:r>
          </a:p>
          <a:p>
            <a:pPr lvl="2"/>
            <a:r>
              <a:rPr lang="en-US" sz="700" i="1" dirty="0" smtClean="0">
                <a:solidFill>
                  <a:schemeClr val="bg1">
                    <a:lumMod val="50000"/>
                  </a:schemeClr>
                </a:solidFill>
              </a:rPr>
              <a:t>AP </a:t>
            </a:r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1.3.1 Field detector with RF driver (</a:t>
            </a:r>
            <a:r>
              <a:rPr lang="en-US" sz="700" i="1" dirty="0" err="1">
                <a:solidFill>
                  <a:schemeClr val="bg1">
                    <a:lumMod val="50000"/>
                  </a:schemeClr>
                </a:solidFill>
              </a:rPr>
              <a:t>uVM</a:t>
            </a:r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, 0.35-6GHz)</a:t>
            </a:r>
          </a:p>
          <a:p>
            <a:pPr lvl="2"/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AP 1.3.2 Local RF-Generation (</a:t>
            </a:r>
            <a:r>
              <a:rPr lang="en-US" sz="700" i="1" dirty="0" err="1">
                <a:solidFill>
                  <a:schemeClr val="bg1">
                    <a:lumMod val="50000"/>
                  </a:schemeClr>
                </a:solidFill>
              </a:rPr>
              <a:t>uLOG</a:t>
            </a:r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, 0.35-6GHz)</a:t>
            </a:r>
          </a:p>
          <a:p>
            <a:pPr lvl="2"/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AP 1.3.3 RTM with local clock circuit (</a:t>
            </a:r>
            <a:r>
              <a:rPr lang="en-US" sz="700" i="1" dirty="0" err="1">
                <a:solidFill>
                  <a:schemeClr val="bg1">
                    <a:lumMod val="50000"/>
                  </a:schemeClr>
                </a:solidFill>
              </a:rPr>
              <a:t>uCLK</a:t>
            </a:r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-RTM, 10–350MHz)</a:t>
            </a:r>
          </a:p>
          <a:p>
            <a:pPr lvl="2"/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AP 1.3.4 Global clock generation (</a:t>
            </a:r>
            <a:r>
              <a:rPr lang="en-US" sz="700" i="1" dirty="0" err="1">
                <a:solidFill>
                  <a:schemeClr val="bg1">
                    <a:lumMod val="50000"/>
                  </a:schemeClr>
                </a:solidFill>
              </a:rPr>
              <a:t>uCLK-eRTM</a:t>
            </a:r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, 10-350MHz</a:t>
            </a:r>
            <a:r>
              <a:rPr lang="en-US" sz="70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srgbClr val="261748"/>
                </a:solidFill>
                <a:ea typeface="ＭＳ Ｐゴシック" pitchFamily="112" charset="-128"/>
              </a:rPr>
              <a:t>AP1.4  </a:t>
            </a:r>
            <a:r>
              <a:rPr lang="en-US" sz="1100" b="1" dirty="0">
                <a:solidFill>
                  <a:srgbClr val="261748"/>
                </a:solidFill>
                <a:ea typeface="ＭＳ Ｐゴシック" pitchFamily="112" charset="-128"/>
              </a:rPr>
              <a:t>Supplementary systems for RF control</a:t>
            </a:r>
          </a:p>
          <a:p>
            <a:pPr lvl="2"/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AP 1.4.1 Multi-channel Direct RF-sampling (uDS800)</a:t>
            </a:r>
          </a:p>
          <a:p>
            <a:pPr lvl="2"/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AP 1.4.2 AMC carrier with motor/RTM with </a:t>
            </a:r>
            <a:r>
              <a:rPr lang="en-US" sz="700" i="1" dirty="0" err="1">
                <a:solidFill>
                  <a:schemeClr val="bg1">
                    <a:lumMod val="50000"/>
                  </a:schemeClr>
                </a:solidFill>
              </a:rPr>
              <a:t>Piezo</a:t>
            </a:r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 driver (uFMC20</a:t>
            </a:r>
            <a:r>
              <a:rPr lang="en-US" sz="70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700" i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261748"/>
                </a:solidFill>
                <a:ea typeface="ＭＳ Ｐゴシック" pitchFamily="112" charset="-128"/>
              </a:rPr>
              <a:t>AP1.5  Introduction of RTM-RF Backplane</a:t>
            </a:r>
          </a:p>
          <a:p>
            <a:r>
              <a:rPr lang="en-US" sz="900" dirty="0" smtClean="0"/>
              <a:t>	</a:t>
            </a:r>
            <a:r>
              <a:rPr lang="en-US" sz="700" i="1" dirty="0" smtClean="0">
                <a:solidFill>
                  <a:schemeClr val="bg1">
                    <a:lumMod val="50000"/>
                  </a:schemeClr>
                </a:solidFill>
              </a:rPr>
              <a:t>AP </a:t>
            </a:r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1.5.1 Development of RTM-RF Backplane concept</a:t>
            </a:r>
          </a:p>
          <a:p>
            <a:r>
              <a:rPr lang="en-US" sz="700" i="1" dirty="0" smtClean="0">
                <a:solidFill>
                  <a:schemeClr val="bg1">
                    <a:lumMod val="50000"/>
                  </a:schemeClr>
                </a:solidFill>
              </a:rPr>
              <a:t>	AP </a:t>
            </a:r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1.5.2 Crate integrated RF source (</a:t>
            </a:r>
            <a:r>
              <a:rPr lang="en-US" sz="700" i="1" dirty="0" err="1">
                <a:solidFill>
                  <a:schemeClr val="bg1">
                    <a:lumMod val="50000"/>
                  </a:schemeClr>
                </a:solidFill>
              </a:rPr>
              <a:t>uOSC_eRTM</a:t>
            </a:r>
            <a:r>
              <a:rPr lang="en-US" sz="70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endParaRPr lang="en-US" sz="7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AP2: Completion of MTCA.4 for industry and institutions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100" b="1" dirty="0">
                <a:solidFill>
                  <a:srgbClr val="261748"/>
                </a:solidFill>
                <a:ea typeface="ＭＳ Ｐゴシック" pitchFamily="112" charset="-128"/>
              </a:rPr>
              <a:t>AP2.1 Extension of product portfolio for MTCA.4</a:t>
            </a:r>
          </a:p>
          <a:p>
            <a:pPr marL="571500" lvl="2">
              <a:defRPr/>
            </a:pPr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	AP2.1.1 Industrial production of timing module		</a:t>
            </a:r>
          </a:p>
          <a:p>
            <a:pPr marL="571500" lvl="2">
              <a:defRPr/>
            </a:pPr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	AP2.1.2 2 GSPS, 4 channel , 12bit ADCs on RTM &amp; AMC </a:t>
            </a:r>
          </a:p>
          <a:p>
            <a:pPr marL="571500" lvl="2">
              <a:defRPr/>
            </a:pPr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	AP2.1.3 32 </a:t>
            </a:r>
            <a:r>
              <a:rPr lang="en-US" sz="700" i="1" dirty="0" err="1">
                <a:solidFill>
                  <a:schemeClr val="bg1">
                    <a:lumMod val="50000"/>
                  </a:schemeClr>
                </a:solidFill>
              </a:rPr>
              <a:t>ch.</a:t>
            </a:r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, 40MSPS, AMC-RTM with analog shaping capability  	</a:t>
            </a:r>
          </a:p>
          <a:p>
            <a:pPr marL="571500" lvl="2">
              <a:defRPr/>
            </a:pPr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	AP2.1.4 Management low noise power supplies	</a:t>
            </a:r>
          </a:p>
          <a:p>
            <a:pPr marL="0" lvl="2">
              <a:defRPr/>
            </a:pPr>
            <a:r>
              <a:rPr lang="en-US" sz="1100" b="1" dirty="0">
                <a:solidFill>
                  <a:srgbClr val="261748"/>
                </a:solidFill>
                <a:ea typeface="ＭＳ Ｐゴシック" pitchFamily="112" charset="-128"/>
              </a:rPr>
              <a:t>AP2.2 EMI optimization and classification of MTCA.4 components</a:t>
            </a:r>
          </a:p>
          <a:p>
            <a:pPr lvl="2">
              <a:defRPr/>
            </a:pPr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AP2.2.1 EMI test board development			</a:t>
            </a:r>
          </a:p>
          <a:p>
            <a:pPr lvl="2">
              <a:defRPr/>
            </a:pPr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AP2.2.2 EMI current distribution in MTCA.4 </a:t>
            </a:r>
            <a:r>
              <a:rPr lang="en-US" sz="700" i="1" dirty="0" smtClean="0">
                <a:solidFill>
                  <a:schemeClr val="bg1">
                    <a:lumMod val="50000"/>
                  </a:schemeClr>
                </a:solidFill>
              </a:rPr>
              <a:t>crate</a:t>
            </a:r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		</a:t>
            </a:r>
          </a:p>
          <a:p>
            <a:pPr lvl="2">
              <a:defRPr/>
            </a:pPr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AP2.2.3 Optimization of crate-contact transitions 		</a:t>
            </a:r>
          </a:p>
          <a:p>
            <a:pPr lvl="2">
              <a:defRPr/>
            </a:pPr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AP2.2.4 Shields for AMC/RTM boards		</a:t>
            </a:r>
          </a:p>
          <a:p>
            <a:pPr lvl="2">
              <a:defRPr/>
            </a:pPr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AP2.2.5 EMI </a:t>
            </a:r>
            <a:r>
              <a:rPr lang="en-US" sz="700" i="1" dirty="0" smtClean="0">
                <a:solidFill>
                  <a:schemeClr val="bg1">
                    <a:lumMod val="50000"/>
                  </a:schemeClr>
                </a:solidFill>
              </a:rPr>
              <a:t>Bypass-concept</a:t>
            </a:r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			</a:t>
            </a:r>
          </a:p>
          <a:p>
            <a:pPr lvl="2">
              <a:defRPr/>
            </a:pPr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AP2.2.6 Vibration studies and vibration reduction</a:t>
            </a:r>
          </a:p>
          <a:p>
            <a:pPr lvl="2">
              <a:defRPr/>
            </a:pPr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AP2.2.7 EMI classification of AMC and RTM boards commercially available</a:t>
            </a:r>
          </a:p>
          <a:p>
            <a:pPr lvl="2">
              <a:defRPr/>
            </a:pPr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AP2.2.8 AMC Backplane/connector/board development towards </a:t>
            </a:r>
            <a:r>
              <a:rPr lang="en-US" sz="700" i="1" dirty="0" smtClean="0">
                <a:solidFill>
                  <a:schemeClr val="bg1">
                    <a:lumMod val="50000"/>
                  </a:schemeClr>
                </a:solidFill>
              </a:rPr>
              <a:t>10Gbit/sec</a:t>
            </a:r>
            <a:endParaRPr lang="en-US" sz="7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lvl="2">
              <a:defRPr/>
            </a:pPr>
            <a:r>
              <a:rPr lang="en-US" sz="1100" b="1" dirty="0">
                <a:solidFill>
                  <a:srgbClr val="261748"/>
                </a:solidFill>
                <a:ea typeface="ＭＳ Ｐゴシック" pitchFamily="112" charset="-128"/>
              </a:rPr>
              <a:t>AP2.3 Application of MTCA.4 in industry</a:t>
            </a:r>
          </a:p>
          <a:p>
            <a:pPr lvl="2">
              <a:defRPr/>
            </a:pPr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AP2.3.1 Integrated klystron life-time and LLRF </a:t>
            </a:r>
            <a:r>
              <a:rPr lang="en-US" sz="700" i="1" dirty="0" smtClean="0">
                <a:solidFill>
                  <a:schemeClr val="bg1">
                    <a:lumMod val="50000"/>
                  </a:schemeClr>
                </a:solidFill>
              </a:rPr>
              <a:t>system</a:t>
            </a:r>
            <a:endParaRPr lang="en-US" b="1" dirty="0">
              <a:solidFill>
                <a:srgbClr val="261748"/>
              </a:solidFill>
              <a:ea typeface="ＭＳ Ｐゴシック" pitchFamily="112" charset="-128"/>
            </a:endParaRPr>
          </a:p>
          <a:p>
            <a:pPr marL="0" lvl="1">
              <a:buFont typeface="Wingdings" pitchFamily="2" charset="2"/>
              <a:buNone/>
              <a:defRPr/>
            </a:pPr>
            <a:r>
              <a:rPr lang="en-US" sz="1100" b="1" dirty="0">
                <a:solidFill>
                  <a:srgbClr val="261748"/>
                </a:solidFill>
                <a:ea typeface="ＭＳ Ｐゴシック" pitchFamily="112" charset="-128"/>
              </a:rPr>
              <a:t>AP2.4 Evaluation of MTCA.4 market</a:t>
            </a:r>
          </a:p>
          <a:p>
            <a:pPr lvl="2">
              <a:defRPr/>
            </a:pPr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AP2.4.1 Market evaluation for industry</a:t>
            </a:r>
          </a:p>
          <a:p>
            <a:pPr lvl="2">
              <a:defRPr/>
            </a:pPr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AP2.4.2 Market evaluation for institutes</a:t>
            </a:r>
          </a:p>
          <a:p>
            <a:pPr lvl="2">
              <a:defRPr/>
            </a:pPr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AP2.4.3 Optional industry order after </a:t>
            </a:r>
            <a:r>
              <a:rPr lang="en-US" sz="700" i="1" dirty="0" smtClean="0">
                <a:solidFill>
                  <a:schemeClr val="bg1">
                    <a:lumMod val="50000"/>
                  </a:schemeClr>
                </a:solidFill>
              </a:rPr>
              <a:t>evaluation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lvl="1">
              <a:defRPr/>
            </a:pPr>
            <a:r>
              <a:rPr lang="en-US" sz="1100" b="1" dirty="0">
                <a:solidFill>
                  <a:srgbClr val="261748"/>
                </a:solidFill>
                <a:ea typeface="ＭＳ Ｐゴシック" pitchFamily="112" charset="-128"/>
              </a:rPr>
              <a:t>AP2.5 Integral test of MTCA.4 in large facility, availability, failure analysis </a:t>
            </a:r>
          </a:p>
          <a:p>
            <a:pPr lvl="2">
              <a:defRPr/>
            </a:pPr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AP2.5.1 Inter-compatibility of boards/sub-systems, radiation, remote </a:t>
            </a:r>
            <a:r>
              <a:rPr lang="en-US" sz="700" i="1" dirty="0" smtClean="0">
                <a:solidFill>
                  <a:schemeClr val="bg1">
                    <a:lumMod val="50000"/>
                  </a:schemeClr>
                </a:solidFill>
              </a:rPr>
              <a:t>controllability</a:t>
            </a:r>
            <a:endParaRPr lang="en-US" sz="8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feld 4"/>
          <p:cNvSpPr txBox="1"/>
          <p:nvPr/>
        </p:nvSpPr>
        <p:spPr>
          <a:xfrm>
            <a:off x="5157703" y="4674003"/>
            <a:ext cx="34928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AP3: Marketing &amp; Support</a:t>
            </a:r>
            <a:endParaRPr lang="en-US" sz="1400" b="1" dirty="0" smtClean="0">
              <a:solidFill>
                <a:schemeClr val="accent1">
                  <a:lumMod val="75000"/>
                </a:schemeClr>
              </a:solidFill>
              <a:ea typeface="ＭＳ Ｐゴシック" pitchFamily="112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srgbClr val="261748"/>
                </a:solidFill>
                <a:ea typeface="ＭＳ Ｐゴシック" pitchFamily="112" charset="-128"/>
              </a:rPr>
              <a:t>AP3.1 Support and consultancy</a:t>
            </a:r>
            <a:endParaRPr lang="en-US" sz="1100" b="1" dirty="0" smtClean="0"/>
          </a:p>
          <a:p>
            <a:pPr lvl="2"/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AP </a:t>
            </a:r>
            <a:r>
              <a:rPr lang="en-US" sz="700" i="1" dirty="0" smtClean="0">
                <a:solidFill>
                  <a:schemeClr val="bg1">
                    <a:lumMod val="50000"/>
                  </a:schemeClr>
                </a:solidFill>
              </a:rPr>
              <a:t>3.1.1 Continues guidance and </a:t>
            </a:r>
            <a:r>
              <a:rPr lang="en-US" sz="700" i="1" dirty="0" err="1" smtClean="0">
                <a:solidFill>
                  <a:schemeClr val="bg1">
                    <a:lumMod val="50000"/>
                  </a:schemeClr>
                </a:solidFill>
              </a:rPr>
              <a:t>consultance</a:t>
            </a:r>
            <a:endParaRPr lang="en-US" sz="700" i="1" dirty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AP </a:t>
            </a:r>
            <a:r>
              <a:rPr lang="en-US" sz="700" i="1" dirty="0" smtClean="0">
                <a:solidFill>
                  <a:schemeClr val="bg1">
                    <a:lumMod val="50000"/>
                  </a:schemeClr>
                </a:solidFill>
              </a:rPr>
              <a:t>3.1.2 Tutorials</a:t>
            </a:r>
            <a:endParaRPr lang="en-US" sz="700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srgbClr val="261748"/>
                </a:solidFill>
                <a:ea typeface="ＭＳ Ｐゴシック" pitchFamily="112" charset="-128"/>
              </a:rPr>
              <a:t>AP3.2 </a:t>
            </a:r>
            <a:r>
              <a:rPr lang="en-US" sz="1100" b="1" dirty="0" err="1" smtClean="0">
                <a:solidFill>
                  <a:srgbClr val="261748"/>
                </a:solidFill>
                <a:ea typeface="ＭＳ Ｐゴシック" pitchFamily="112" charset="-128"/>
              </a:rPr>
              <a:t>MicroTCA</a:t>
            </a:r>
            <a:r>
              <a:rPr lang="en-US" sz="1100" b="1" dirty="0" smtClean="0">
                <a:solidFill>
                  <a:srgbClr val="261748"/>
                </a:solidFill>
                <a:ea typeface="ＭＳ Ｐゴシック" pitchFamily="112" charset="-128"/>
              </a:rPr>
              <a:t> user guide</a:t>
            </a:r>
            <a:endParaRPr lang="en-US" sz="1100" b="1" dirty="0">
              <a:solidFill>
                <a:srgbClr val="261748"/>
              </a:solidFill>
              <a:ea typeface="ＭＳ Ｐゴシック" pitchFamily="112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100" b="1" dirty="0" smtClean="0">
              <a:solidFill>
                <a:srgbClr val="261748"/>
              </a:solidFill>
              <a:ea typeface="ＭＳ Ｐゴシック" pitchFamily="112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srgbClr val="261748"/>
                </a:solidFill>
                <a:ea typeface="ＭＳ Ｐゴシック" pitchFamily="112" charset="-128"/>
              </a:rPr>
              <a:t>AP3.3 Marketing and exhibitions</a:t>
            </a:r>
            <a:endParaRPr lang="en-US" sz="1100" b="1" dirty="0">
              <a:solidFill>
                <a:srgbClr val="261748"/>
              </a:solidFill>
              <a:ea typeface="ＭＳ Ｐゴシック" pitchFamily="112" charset="-128"/>
            </a:endParaRPr>
          </a:p>
          <a:p>
            <a:pPr lvl="2"/>
            <a:endParaRPr lang="en-US" sz="7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srgbClr val="261748"/>
                </a:solidFill>
                <a:ea typeface="ＭＳ Ｐゴシック" pitchFamily="112" charset="-128"/>
              </a:rPr>
              <a:t>AP3.4 MTCA.4 annual workshop</a:t>
            </a:r>
            <a:endParaRPr lang="en-US" sz="1100" b="1" dirty="0">
              <a:solidFill>
                <a:srgbClr val="261748"/>
              </a:solidFill>
              <a:ea typeface="ＭＳ Ｐゴシック" pitchFamily="112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6278" y="1331808"/>
            <a:ext cx="3688830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&gt; 50 sub-projects were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     carried out and completed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&gt; 40 hardware developments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33 new products were developed</a:t>
            </a:r>
          </a:p>
          <a:p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   suitable for the market: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rgbClr val="0070C0"/>
                </a:solidFill>
              </a:rPr>
              <a:t>24 are available by industry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  6 still pending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rgbClr val="0070C0"/>
                </a:solidFill>
              </a:rPr>
              <a:t>   3 on demand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74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chlarb\AppData\Local\Temp\SIS8325-AG-300715-1-V100-Produktf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413" y="2986566"/>
            <a:ext cx="976187" cy="115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103188"/>
            <a:ext cx="8851900" cy="544512"/>
          </a:xfrm>
        </p:spPr>
        <p:txBody>
          <a:bodyPr/>
          <a:lstStyle/>
          <a:p>
            <a:r>
              <a:rPr lang="en-US" sz="2000" dirty="0" smtClean="0"/>
              <a:t>AP1: RF controls boards</a:t>
            </a:r>
          </a:p>
        </p:txBody>
      </p:sp>
      <p:sp>
        <p:nvSpPr>
          <p:cNvPr id="2" name="AutoShape 5" descr="Bildergebnis für PITZ DESY imag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044" y="741412"/>
            <a:ext cx="8892956" cy="47926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LLRF controls: rapid portfolio extension was possible through modularity…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3" t="16088" r="13689" b="13940"/>
          <a:stretch/>
        </p:blipFill>
        <p:spPr>
          <a:xfrm rot="16200000">
            <a:off x="2282567" y="1368447"/>
            <a:ext cx="1035255" cy="136387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71386" y="2551402"/>
            <a:ext cx="7946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b="1" dirty="0" smtClean="0">
                <a:solidFill>
                  <a:schemeClr val="bg2"/>
                </a:solidFill>
              </a:rPr>
              <a:t>DRTM-DWC10</a:t>
            </a:r>
            <a:endParaRPr lang="de-DE" sz="700" b="1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2666" y="2551402"/>
            <a:ext cx="7765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b="1" dirty="0" smtClean="0">
                <a:solidFill>
                  <a:schemeClr val="bg2"/>
                </a:solidFill>
              </a:rPr>
              <a:t>DAMC-TCK7</a:t>
            </a:r>
            <a:endParaRPr lang="de-DE" sz="700" b="1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52719" y="2551402"/>
            <a:ext cx="953169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700" b="1" dirty="0" smtClean="0">
                <a:solidFill>
                  <a:schemeClr val="bg2"/>
                </a:solidFill>
              </a:rPr>
              <a:t>DeRTM-LOG1300</a:t>
            </a:r>
            <a:endParaRPr lang="de-DE" sz="700" b="1" dirty="0">
              <a:solidFill>
                <a:schemeClr val="bg2"/>
              </a:solidFill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337" y="1553294"/>
            <a:ext cx="1196034" cy="103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40" y="1540806"/>
            <a:ext cx="1409273" cy="104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457" y="1535861"/>
            <a:ext cx="1442342" cy="112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5198234" y="2554687"/>
            <a:ext cx="9644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b="1" dirty="0" smtClean="0">
                <a:solidFill>
                  <a:schemeClr val="bg2"/>
                </a:solidFill>
              </a:rPr>
              <a:t>DRTM-VM2LF</a:t>
            </a:r>
            <a:endParaRPr lang="de-DE" sz="700" b="1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-19929" y="1859991"/>
            <a:ext cx="10382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i="1" dirty="0" smtClean="0">
                <a:solidFill>
                  <a:srgbClr val="006600"/>
                </a:solidFill>
              </a:rPr>
              <a:t>Struck GmbH</a:t>
            </a:r>
            <a:endParaRPr lang="de-DE" sz="800" b="1" i="1" dirty="0">
              <a:solidFill>
                <a:srgbClr val="00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1651513" y="1944330"/>
            <a:ext cx="7665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i="1" dirty="0" err="1" smtClean="0">
                <a:solidFill>
                  <a:srgbClr val="006600"/>
                </a:solidFill>
              </a:rPr>
              <a:t>Vadatech</a:t>
            </a:r>
            <a:endParaRPr lang="de-DE" sz="800" b="1" i="1" dirty="0">
              <a:solidFill>
                <a:srgbClr val="0066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6200000">
            <a:off x="4422019" y="1931982"/>
            <a:ext cx="1126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i="1" dirty="0" err="1" smtClean="0">
                <a:solidFill>
                  <a:srgbClr val="006600"/>
                </a:solidFill>
              </a:rPr>
              <a:t>Ready</a:t>
            </a:r>
            <a:r>
              <a:rPr lang="de-DE" sz="800" b="1" i="1" dirty="0" smtClean="0">
                <a:solidFill>
                  <a:srgbClr val="006600"/>
                </a:solidFill>
              </a:rPr>
              <a:t> </a:t>
            </a:r>
            <a:r>
              <a:rPr lang="de-DE" sz="800" b="1" i="1" dirty="0" err="1" smtClean="0">
                <a:solidFill>
                  <a:srgbClr val="006600"/>
                </a:solidFill>
              </a:rPr>
              <a:t>for</a:t>
            </a:r>
            <a:r>
              <a:rPr lang="de-DE" sz="800" b="1" i="1" dirty="0" smtClean="0">
                <a:solidFill>
                  <a:srgbClr val="006600"/>
                </a:solidFill>
              </a:rPr>
              <a:t> </a:t>
            </a:r>
            <a:r>
              <a:rPr lang="de-DE" sz="800" b="1" i="1" dirty="0" err="1" smtClean="0">
                <a:solidFill>
                  <a:srgbClr val="006600"/>
                </a:solidFill>
              </a:rPr>
              <a:t>licence</a:t>
            </a:r>
            <a:endParaRPr lang="de-DE" sz="800" b="1" i="1" dirty="0">
              <a:solidFill>
                <a:srgbClr val="0066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0398" y="3998335"/>
            <a:ext cx="9204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b="1" dirty="0" smtClean="0">
                <a:solidFill>
                  <a:schemeClr val="bg2"/>
                </a:solidFill>
              </a:rPr>
              <a:t>DRTM-DWC8VM1</a:t>
            </a:r>
            <a:endParaRPr lang="de-DE" sz="700" b="1" dirty="0">
              <a:solidFill>
                <a:schemeClr val="bg2"/>
              </a:solidFill>
            </a:endParaRPr>
          </a:p>
        </p:txBody>
      </p:sp>
      <p:pic>
        <p:nvPicPr>
          <p:cNvPr id="38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98" y="3121859"/>
            <a:ext cx="1197160" cy="91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 rot="16200000">
            <a:off x="64505" y="3507365"/>
            <a:ext cx="8418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i="1" dirty="0" smtClean="0">
                <a:solidFill>
                  <a:srgbClr val="006600"/>
                </a:solidFill>
              </a:rPr>
              <a:t>Struck GmbH</a:t>
            </a:r>
            <a:endParaRPr lang="de-DE" sz="800" b="1" i="1" dirty="0">
              <a:solidFill>
                <a:srgbClr val="0066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35801" y="3979883"/>
            <a:ext cx="52770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b="1" dirty="0" smtClean="0">
                <a:solidFill>
                  <a:schemeClr val="bg2"/>
                </a:solidFill>
              </a:rPr>
              <a:t>SIS8325</a:t>
            </a:r>
            <a:endParaRPr lang="de-DE" sz="700" b="1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16200000">
            <a:off x="1596625" y="3480867"/>
            <a:ext cx="8018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i="1" dirty="0" smtClean="0">
                <a:solidFill>
                  <a:srgbClr val="006600"/>
                </a:solidFill>
              </a:rPr>
              <a:t>Stuck GmbH</a:t>
            </a:r>
            <a:endParaRPr lang="en-US" sz="800" b="1" i="1" dirty="0">
              <a:solidFill>
                <a:srgbClr val="0066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78119" y="5470782"/>
            <a:ext cx="12084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b="1" dirty="0" smtClean="0">
                <a:solidFill>
                  <a:schemeClr val="bg2"/>
                </a:solidFill>
              </a:rPr>
              <a:t>DRTM-VM2HF</a:t>
            </a:r>
            <a:endParaRPr lang="de-DE" sz="700" b="1" dirty="0">
              <a:solidFill>
                <a:schemeClr val="bg2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833" y="4603527"/>
            <a:ext cx="1275939" cy="88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Content Placeholder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t="10224" r="18623" b="14224"/>
          <a:stretch/>
        </p:blipFill>
        <p:spPr bwMode="auto">
          <a:xfrm rot="5400000">
            <a:off x="720236" y="4413396"/>
            <a:ext cx="879284" cy="124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621653" y="5470782"/>
            <a:ext cx="1374103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700" b="1" dirty="0" smtClean="0">
                <a:solidFill>
                  <a:schemeClr val="bg2"/>
                </a:solidFill>
              </a:rPr>
              <a:t>DRTM-DS8VM1</a:t>
            </a:r>
            <a:endParaRPr lang="de-DE" sz="700" b="1" dirty="0">
              <a:solidFill>
                <a:schemeClr val="bg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12902" y="5470782"/>
            <a:ext cx="105937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b="1" dirty="0" smtClean="0">
                <a:solidFill>
                  <a:schemeClr val="bg2"/>
                </a:solidFill>
              </a:rPr>
              <a:t>DRTM-DWC8VM1HF</a:t>
            </a:r>
            <a:endParaRPr lang="de-DE" sz="700" b="1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17820" y="5423157"/>
            <a:ext cx="11902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00" b="1" dirty="0" err="1" smtClean="0">
                <a:solidFill>
                  <a:schemeClr val="bg2"/>
                </a:solidFill>
              </a:rPr>
              <a:t>DeRTM</a:t>
            </a:r>
            <a:r>
              <a:rPr lang="de-DE" sz="700" b="1" dirty="0" smtClean="0">
                <a:solidFill>
                  <a:schemeClr val="bg2"/>
                </a:solidFill>
              </a:rPr>
              <a:t>-CLK</a:t>
            </a:r>
            <a:endParaRPr lang="de-DE" sz="700" b="1" dirty="0">
              <a:solidFill>
                <a:schemeClr val="bg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16200000">
            <a:off x="3745787" y="4977145"/>
            <a:ext cx="10390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i="1" dirty="0" err="1" smtClean="0">
                <a:solidFill>
                  <a:srgbClr val="006600"/>
                </a:solidFill>
              </a:rPr>
              <a:t>Ready</a:t>
            </a:r>
            <a:r>
              <a:rPr lang="de-DE" sz="800" b="1" i="1" dirty="0" smtClean="0">
                <a:solidFill>
                  <a:srgbClr val="006600"/>
                </a:solidFill>
              </a:rPr>
              <a:t> </a:t>
            </a:r>
            <a:r>
              <a:rPr lang="de-DE" sz="800" b="1" i="1" dirty="0" err="1" smtClean="0">
                <a:solidFill>
                  <a:srgbClr val="006600"/>
                </a:solidFill>
              </a:rPr>
              <a:t>for</a:t>
            </a:r>
            <a:r>
              <a:rPr lang="de-DE" sz="800" b="1" i="1" dirty="0" smtClean="0">
                <a:solidFill>
                  <a:srgbClr val="006600"/>
                </a:solidFill>
              </a:rPr>
              <a:t> </a:t>
            </a:r>
            <a:r>
              <a:rPr lang="de-DE" sz="800" b="1" i="1" dirty="0" err="1" smtClean="0">
                <a:solidFill>
                  <a:srgbClr val="006600"/>
                </a:solidFill>
              </a:rPr>
              <a:t>licence</a:t>
            </a:r>
            <a:endParaRPr lang="de-DE" sz="800" b="1" i="1" dirty="0">
              <a:solidFill>
                <a:srgbClr val="0066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 rot="16200000">
            <a:off x="35471" y="4978272"/>
            <a:ext cx="8418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i="1" dirty="0" smtClean="0">
                <a:solidFill>
                  <a:srgbClr val="006600"/>
                </a:solidFill>
              </a:rPr>
              <a:t>Struck GmbH</a:t>
            </a:r>
            <a:endParaRPr lang="de-DE" sz="800" b="1" i="1" dirty="0">
              <a:solidFill>
                <a:srgbClr val="0066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 rot="16200000">
            <a:off x="1558556" y="4870979"/>
            <a:ext cx="6944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i="1" dirty="0" err="1" smtClean="0">
                <a:solidFill>
                  <a:srgbClr val="006600"/>
                </a:solidFill>
              </a:rPr>
              <a:t>evaluation</a:t>
            </a:r>
            <a:endParaRPr lang="de-DE" sz="800" b="1" i="1" dirty="0">
              <a:solidFill>
                <a:srgbClr val="0066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30361" y="5632707"/>
            <a:ext cx="16404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00" b="1" dirty="0" err="1" smtClean="0">
                <a:solidFill>
                  <a:schemeClr val="bg2"/>
                </a:solidFill>
              </a:rPr>
              <a:t>DeRTM</a:t>
            </a:r>
            <a:r>
              <a:rPr lang="de-DE" sz="700" b="1" dirty="0" smtClean="0">
                <a:solidFill>
                  <a:schemeClr val="bg2"/>
                </a:solidFill>
              </a:rPr>
              <a:t>-LOGLF/HF</a:t>
            </a:r>
            <a:endParaRPr lang="de-DE" sz="700" b="1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 rot="16200000">
            <a:off x="2983970" y="4917614"/>
            <a:ext cx="7505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i="1" dirty="0" smtClean="0">
                <a:solidFill>
                  <a:srgbClr val="006600"/>
                </a:solidFill>
              </a:rPr>
              <a:t>On </a:t>
            </a:r>
            <a:r>
              <a:rPr lang="de-DE" sz="800" b="1" i="1" dirty="0" err="1" smtClean="0">
                <a:solidFill>
                  <a:srgbClr val="006600"/>
                </a:solidFill>
              </a:rPr>
              <a:t>demand</a:t>
            </a:r>
            <a:endParaRPr lang="de-DE" sz="800" b="1" i="1" dirty="0">
              <a:solidFill>
                <a:srgbClr val="0066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 rot="16200000">
            <a:off x="5326926" y="4959451"/>
            <a:ext cx="8018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i="1" dirty="0" smtClean="0">
                <a:solidFill>
                  <a:srgbClr val="006600"/>
                </a:solidFill>
              </a:rPr>
              <a:t>Stuck GmbH</a:t>
            </a:r>
            <a:endParaRPr lang="en-US" sz="800" b="1" i="1" dirty="0">
              <a:solidFill>
                <a:srgbClr val="006600"/>
              </a:solidFill>
            </a:endParaRP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939" y="4594001"/>
            <a:ext cx="699190" cy="47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766" y="5144252"/>
            <a:ext cx="714381" cy="51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3315703" y="4538740"/>
            <a:ext cx="10501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00" b="1" dirty="0" smtClean="0"/>
              <a:t>0.35-0.7GHz</a:t>
            </a:r>
            <a:endParaRPr lang="de-DE" sz="7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3047879" y="5296582"/>
            <a:ext cx="140770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00" b="1" dirty="0" smtClean="0"/>
              <a:t>3-6GHz</a:t>
            </a:r>
            <a:endParaRPr lang="de-DE" sz="700" b="1" dirty="0"/>
          </a:p>
        </p:txBody>
      </p:sp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074" y="4585798"/>
            <a:ext cx="1159659" cy="87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" descr="D:\HGF\Validierungsfonds\HVF_MTCA\AP1\AP1.3.1 (uVM 0.35-6GHz)\DWC8VM1HF\PCB_screenshot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493" y="4566749"/>
            <a:ext cx="1225783" cy="91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4" name="Straight Arrow Connector 63"/>
          <p:cNvCxnSpPr/>
          <p:nvPr/>
        </p:nvCxnSpPr>
        <p:spPr bwMode="auto">
          <a:xfrm>
            <a:off x="1225775" y="4510107"/>
            <a:ext cx="6470425" cy="47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Box 64"/>
          <p:cNvSpPr txBox="1"/>
          <p:nvPr/>
        </p:nvSpPr>
        <p:spPr>
          <a:xfrm>
            <a:off x="655181" y="4367207"/>
            <a:ext cx="5212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/>
              <a:t>~ MHz</a:t>
            </a:r>
            <a:endParaRPr lang="de-DE" sz="900" dirty="0"/>
          </a:p>
        </p:txBody>
      </p:sp>
      <p:sp>
        <p:nvSpPr>
          <p:cNvPr id="66" name="TextBox 65"/>
          <p:cNvSpPr txBox="1"/>
          <p:nvPr/>
        </p:nvSpPr>
        <p:spPr>
          <a:xfrm>
            <a:off x="6892112" y="4286088"/>
            <a:ext cx="5116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/>
              <a:t>6 GHz</a:t>
            </a:r>
            <a:endParaRPr lang="de-DE" sz="900" dirty="0"/>
          </a:p>
        </p:txBody>
      </p:sp>
      <p:sp>
        <p:nvSpPr>
          <p:cNvPr id="67" name="TextBox 66"/>
          <p:cNvSpPr txBox="1"/>
          <p:nvPr/>
        </p:nvSpPr>
        <p:spPr>
          <a:xfrm rot="16200000">
            <a:off x="3131419" y="1927413"/>
            <a:ext cx="9014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i="1" dirty="0" err="1" smtClean="0">
                <a:solidFill>
                  <a:srgbClr val="006600"/>
                </a:solidFill>
              </a:rPr>
              <a:t>Dynamique</a:t>
            </a:r>
            <a:endParaRPr lang="de-DE" sz="800" b="1" i="1" dirty="0">
              <a:solidFill>
                <a:srgbClr val="006600"/>
              </a:solidFill>
            </a:endParaRPr>
          </a:p>
        </p:txBody>
      </p:sp>
      <p:sp>
        <p:nvSpPr>
          <p:cNvPr id="69" name="Textfeld 4"/>
          <p:cNvSpPr txBox="1"/>
          <p:nvPr/>
        </p:nvSpPr>
        <p:spPr>
          <a:xfrm>
            <a:off x="501679" y="1229712"/>
            <a:ext cx="8030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/>
              <a:t>Standard RF Modules (used by FLASH &amp; XFEL)</a:t>
            </a:r>
            <a:endParaRPr lang="en-US" sz="16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3410790" y="3990164"/>
            <a:ext cx="137223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b="1" dirty="0" smtClean="0">
                <a:solidFill>
                  <a:schemeClr val="bg2"/>
                </a:solidFill>
              </a:rPr>
              <a:t>DAMC-FMC20</a:t>
            </a:r>
            <a:endParaRPr lang="de-DE" sz="700" b="1" dirty="0">
              <a:solidFill>
                <a:schemeClr val="bg2"/>
              </a:solidFill>
            </a:endParaRPr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336819" y="3166453"/>
            <a:ext cx="1149456" cy="85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886" y="3194115"/>
            <a:ext cx="1014640" cy="78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4695589" y="3971115"/>
            <a:ext cx="11481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b="1" dirty="0" smtClean="0">
                <a:solidFill>
                  <a:schemeClr val="bg2"/>
                </a:solidFill>
              </a:rPr>
              <a:t>DRTM-PZT4</a:t>
            </a:r>
            <a:endParaRPr lang="de-DE" sz="700" b="1" dirty="0">
              <a:solidFill>
                <a:schemeClr val="bg2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885473" y="3891630"/>
            <a:ext cx="81060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b="1" dirty="0" smtClean="0">
                <a:solidFill>
                  <a:schemeClr val="bg2"/>
                </a:solidFill>
              </a:rPr>
              <a:t>DFMC-MD22</a:t>
            </a:r>
            <a:endParaRPr lang="de-DE" sz="700" b="1" dirty="0">
              <a:solidFill>
                <a:schemeClr val="bg2"/>
              </a:solidFill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8" t="28049" r="25119" b="40441"/>
          <a:stretch/>
        </p:blipFill>
        <p:spPr>
          <a:xfrm rot="16200000">
            <a:off x="5988651" y="3142836"/>
            <a:ext cx="648731" cy="799896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 rot="16200000">
            <a:off x="2949278" y="3442859"/>
            <a:ext cx="5245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i="1" dirty="0" err="1" smtClean="0">
                <a:solidFill>
                  <a:srgbClr val="006600"/>
                </a:solidFill>
              </a:rPr>
              <a:t>EicSys</a:t>
            </a:r>
            <a:endParaRPr lang="de-DE" sz="800" b="1" i="1" dirty="0">
              <a:solidFill>
                <a:srgbClr val="006600"/>
              </a:solidFill>
            </a:endParaRPr>
          </a:p>
        </p:txBody>
      </p:sp>
      <p:sp>
        <p:nvSpPr>
          <p:cNvPr id="88" name="Textfeld 4"/>
          <p:cNvSpPr txBox="1"/>
          <p:nvPr/>
        </p:nvSpPr>
        <p:spPr>
          <a:xfrm>
            <a:off x="480661" y="2816775"/>
            <a:ext cx="2719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/>
              <a:t>Single cav. extension</a:t>
            </a:r>
            <a:endParaRPr lang="en-US" sz="1600" b="1" dirty="0"/>
          </a:p>
        </p:txBody>
      </p:sp>
      <p:sp>
        <p:nvSpPr>
          <p:cNvPr id="89" name="Textfeld 4"/>
          <p:cNvSpPr txBox="1"/>
          <p:nvPr/>
        </p:nvSpPr>
        <p:spPr>
          <a:xfrm>
            <a:off x="3285609" y="2826957"/>
            <a:ext cx="4380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/>
              <a:t>Supplementary module  extension</a:t>
            </a:r>
            <a:endParaRPr lang="en-US" sz="1600" b="1" dirty="0"/>
          </a:p>
        </p:txBody>
      </p:sp>
      <p:sp>
        <p:nvSpPr>
          <p:cNvPr id="90" name="Textfeld 4"/>
          <p:cNvSpPr txBox="1"/>
          <p:nvPr/>
        </p:nvSpPr>
        <p:spPr>
          <a:xfrm>
            <a:off x="1675228" y="4251433"/>
            <a:ext cx="2719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dirty="0" smtClean="0"/>
              <a:t>Frequency extension</a:t>
            </a:r>
            <a:endParaRPr lang="en-US" sz="14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213755" y="6194629"/>
            <a:ext cx="8847117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2013-2015 through Validation Fund: almost all modules are now available by industry</a:t>
            </a:r>
          </a:p>
          <a:p>
            <a:r>
              <a:rPr lang="en-US" b="1" dirty="0">
                <a:solidFill>
                  <a:srgbClr val="0070C0"/>
                </a:solidFill>
              </a:rPr>
              <a:t>2014/15 many improvements w.r.t. performance, features and additional functionalities</a:t>
            </a:r>
          </a:p>
        </p:txBody>
      </p:sp>
      <p:sp>
        <p:nvSpPr>
          <p:cNvPr id="92" name="TextBox 91"/>
          <p:cNvSpPr txBox="1"/>
          <p:nvPr/>
        </p:nvSpPr>
        <p:spPr>
          <a:xfrm rot="16200000">
            <a:off x="5504090" y="3488513"/>
            <a:ext cx="6527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i="1" dirty="0" smtClean="0">
                <a:solidFill>
                  <a:srgbClr val="006600"/>
                </a:solidFill>
              </a:rPr>
              <a:t>CAEN-</a:t>
            </a:r>
            <a:r>
              <a:rPr lang="de-DE" sz="800" b="1" i="1" dirty="0" err="1" smtClean="0">
                <a:solidFill>
                  <a:srgbClr val="006600"/>
                </a:solidFill>
              </a:rPr>
              <a:t>els</a:t>
            </a:r>
            <a:endParaRPr lang="de-DE" sz="800" b="1" i="1" dirty="0">
              <a:solidFill>
                <a:srgbClr val="006600"/>
              </a:solidFill>
            </a:endParaRP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987" b="95221" l="727" r="99637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022" y="1799688"/>
            <a:ext cx="1765737" cy="670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4" name="TextBox 93"/>
          <p:cNvSpPr txBox="1"/>
          <p:nvPr/>
        </p:nvSpPr>
        <p:spPr>
          <a:xfrm>
            <a:off x="6978752" y="2517901"/>
            <a:ext cx="77617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b="1" dirty="0" smtClean="0">
                <a:solidFill>
                  <a:schemeClr val="bg2"/>
                </a:solidFill>
              </a:rPr>
              <a:t>RF Backplane</a:t>
            </a:r>
            <a:endParaRPr lang="de-DE" sz="700" b="1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 rot="16200000">
            <a:off x="6344738" y="2019601"/>
            <a:ext cx="482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i="1" dirty="0" err="1" smtClean="0">
                <a:solidFill>
                  <a:srgbClr val="006600"/>
                </a:solidFill>
              </a:rPr>
              <a:t>Tbd</a:t>
            </a:r>
            <a:r>
              <a:rPr lang="de-DE" sz="1050" b="1" i="1" dirty="0" smtClean="0">
                <a:solidFill>
                  <a:srgbClr val="006600"/>
                </a:solidFill>
              </a:rPr>
              <a:t>.</a:t>
            </a:r>
            <a:endParaRPr lang="de-DE" sz="1050" b="1" i="1" dirty="0">
              <a:solidFill>
                <a:srgbClr val="006600"/>
              </a:solidFill>
            </a:endParaRPr>
          </a:p>
        </p:txBody>
      </p:sp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089" y="1420469"/>
            <a:ext cx="505478" cy="29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 bwMode="auto">
          <a:xfrm>
            <a:off x="6905625" y="1476375"/>
            <a:ext cx="381000" cy="20955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8" name="Picture 4" descr="D:\HGF\Validierungsfonds\HVF_MTCA\AP1\AP1.5.1.1 (uRFB_concept)\BM\NAT-MCH-RTM-RF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395" y="2125390"/>
            <a:ext cx="648605" cy="60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5" descr="D:\HGF\Validierungsfonds\HVF_MTCA\AP1\AP1.5.1.1 (uRFB_concept)\PSC\NAT-RPM-PSC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478" y="1275198"/>
            <a:ext cx="655522" cy="58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8266794" y="2749460"/>
            <a:ext cx="10105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b="1" dirty="0" smtClean="0">
                <a:solidFill>
                  <a:schemeClr val="bg2"/>
                </a:solidFill>
              </a:rPr>
              <a:t>NAT-MCH-RTM-RF</a:t>
            </a:r>
            <a:endParaRPr lang="de-DE" sz="700" b="1" dirty="0">
              <a:solidFill>
                <a:schemeClr val="bg2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373814" y="1909124"/>
            <a:ext cx="8844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b="1" dirty="0" smtClean="0">
                <a:solidFill>
                  <a:schemeClr val="bg2"/>
                </a:solidFill>
              </a:rPr>
              <a:t>NAT-RPM-PSC</a:t>
            </a:r>
            <a:endParaRPr lang="de-DE" sz="700" b="1" dirty="0">
              <a:solidFill>
                <a:schemeClr val="bg2"/>
              </a:solidFill>
            </a:endParaRPr>
          </a:p>
        </p:txBody>
      </p:sp>
      <p:cxnSp>
        <p:nvCxnSpPr>
          <p:cNvPr id="83" name="Straight Arrow Connector 82"/>
          <p:cNvCxnSpPr/>
          <p:nvPr/>
        </p:nvCxnSpPr>
        <p:spPr bwMode="auto">
          <a:xfrm>
            <a:off x="8076560" y="2280078"/>
            <a:ext cx="534040" cy="38692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/>
          <p:nvPr/>
        </p:nvCxnSpPr>
        <p:spPr bwMode="auto">
          <a:xfrm flipV="1">
            <a:off x="8269213" y="1598530"/>
            <a:ext cx="536798" cy="4981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9" t="13889" r="15233" b="19166"/>
          <a:stretch/>
        </p:blipFill>
        <p:spPr>
          <a:xfrm rot="5400000">
            <a:off x="6972255" y="3044859"/>
            <a:ext cx="850435" cy="1098953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6953288" y="4030947"/>
            <a:ext cx="7553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b="1" dirty="0" smtClean="0">
                <a:solidFill>
                  <a:schemeClr val="bg2"/>
                </a:solidFill>
              </a:rPr>
              <a:t>DAMC-DS800</a:t>
            </a:r>
            <a:endParaRPr lang="de-DE" sz="700" b="1" dirty="0">
              <a:solidFill>
                <a:schemeClr val="bg2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rot="16200000">
            <a:off x="6497404" y="3443735"/>
            <a:ext cx="5838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i="1" dirty="0" err="1" smtClean="0">
                <a:solidFill>
                  <a:srgbClr val="006600"/>
                </a:solidFill>
              </a:rPr>
              <a:t>updated</a:t>
            </a:r>
            <a:endParaRPr lang="de-DE" sz="800" b="1" i="1" dirty="0">
              <a:solidFill>
                <a:srgbClr val="006600"/>
              </a:solidFill>
            </a:endParaRPr>
          </a:p>
        </p:txBody>
      </p:sp>
      <p:pic>
        <p:nvPicPr>
          <p:cNvPr id="99" name="Picture 3" descr="N:\4all\public\HVF_MTCA\AP1\AP1.5.2 (uOSC_eRTM)\Presentation\MTCA Workshop Poster\3D-Bild-Altium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716" y="3229052"/>
            <a:ext cx="1210842" cy="79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Box 99"/>
          <p:cNvSpPr txBox="1"/>
          <p:nvPr/>
        </p:nvSpPr>
        <p:spPr>
          <a:xfrm>
            <a:off x="8193247" y="3970353"/>
            <a:ext cx="148487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b="1" dirty="0" smtClean="0">
                <a:solidFill>
                  <a:schemeClr val="bg2"/>
                </a:solidFill>
              </a:rPr>
              <a:t>SAMC-DDS1400</a:t>
            </a:r>
            <a:endParaRPr lang="de-DE" sz="700" b="1" dirty="0">
              <a:solidFill>
                <a:schemeClr val="bg2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 rot="16200000">
            <a:off x="7780538" y="3548510"/>
            <a:ext cx="4940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i="1" dirty="0" err="1" smtClean="0">
                <a:solidFill>
                  <a:srgbClr val="006600"/>
                </a:solidFill>
              </a:rPr>
              <a:t>Sintec</a:t>
            </a:r>
            <a:endParaRPr lang="de-DE" sz="800" b="1" i="1" dirty="0">
              <a:solidFill>
                <a:srgbClr val="0066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 rot="16200000">
            <a:off x="4050545" y="3475032"/>
            <a:ext cx="1126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i="1" dirty="0" err="1" smtClean="0">
                <a:solidFill>
                  <a:srgbClr val="006600"/>
                </a:solidFill>
              </a:rPr>
              <a:t>Ready</a:t>
            </a:r>
            <a:r>
              <a:rPr lang="de-DE" sz="800" b="1" i="1" dirty="0" smtClean="0">
                <a:solidFill>
                  <a:srgbClr val="006600"/>
                </a:solidFill>
              </a:rPr>
              <a:t> </a:t>
            </a:r>
            <a:r>
              <a:rPr lang="de-DE" sz="800" b="1" i="1" dirty="0" err="1" smtClean="0">
                <a:solidFill>
                  <a:srgbClr val="006600"/>
                </a:solidFill>
              </a:rPr>
              <a:t>for</a:t>
            </a:r>
            <a:r>
              <a:rPr lang="de-DE" sz="800" b="1" i="1" dirty="0" smtClean="0">
                <a:solidFill>
                  <a:srgbClr val="006600"/>
                </a:solidFill>
              </a:rPr>
              <a:t> </a:t>
            </a:r>
            <a:r>
              <a:rPr lang="de-DE" sz="800" b="1" i="1" dirty="0" err="1" smtClean="0">
                <a:solidFill>
                  <a:srgbClr val="006600"/>
                </a:solidFill>
              </a:rPr>
              <a:t>licence</a:t>
            </a:r>
            <a:endParaRPr lang="de-DE" sz="800" b="1" i="1" dirty="0">
              <a:solidFill>
                <a:srgbClr val="0066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208327" y="5480307"/>
            <a:ext cx="105937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b="1" dirty="0" smtClean="0">
                <a:solidFill>
                  <a:schemeClr val="bg2"/>
                </a:solidFill>
              </a:rPr>
              <a:t>DRTM-DWC10HF</a:t>
            </a:r>
            <a:endParaRPr lang="de-DE" sz="700" b="1" dirty="0">
              <a:solidFill>
                <a:schemeClr val="bg2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 rot="16200000">
            <a:off x="6795903" y="4968976"/>
            <a:ext cx="8547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i="1" dirty="0" smtClean="0">
                <a:solidFill>
                  <a:srgbClr val="006600"/>
                </a:solidFill>
              </a:rPr>
              <a:t>Design phase</a:t>
            </a:r>
            <a:endParaRPr lang="en-US" sz="800" b="1" i="1" dirty="0">
              <a:solidFill>
                <a:srgbClr val="006600"/>
              </a:solidFill>
            </a:endParaRPr>
          </a:p>
        </p:txBody>
      </p:sp>
      <p:pic>
        <p:nvPicPr>
          <p:cNvPr id="105" name="Picture 6" descr="D:\HGF\Validierungsfonds\HVF_MTCA\AP1\AP1.3.1 (uVM 0.35-6GHz)\DWC8VM1HF\PCB_screenshot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918" y="4576274"/>
            <a:ext cx="1225783" cy="91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105775" y="3028950"/>
            <a:ext cx="8354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RF </a:t>
            </a:r>
            <a:r>
              <a:rPr lang="de-DE" sz="1050" dirty="0" err="1" smtClean="0"/>
              <a:t>source</a:t>
            </a:r>
            <a:endParaRPr lang="de-DE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6286500" y="1123950"/>
            <a:ext cx="2085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</a:t>
            </a:r>
            <a:r>
              <a:rPr lang="de-DE" sz="1200" b="1" dirty="0" smtClean="0">
                <a:solidFill>
                  <a:srgbClr val="00B050"/>
                </a:solidFill>
              </a:rPr>
              <a:t>Talk </a:t>
            </a:r>
            <a:r>
              <a:rPr lang="de-DE" sz="1200" b="1" dirty="0" err="1" smtClean="0">
                <a:solidFill>
                  <a:srgbClr val="00B050"/>
                </a:solidFill>
              </a:rPr>
              <a:t>K.Czuba</a:t>
            </a:r>
            <a:r>
              <a:rPr lang="de-DE" sz="1200" b="1" dirty="0" smtClean="0">
                <a:solidFill>
                  <a:srgbClr val="00B050"/>
                </a:solidFill>
              </a:rPr>
              <a:t>/V. Dirksen</a:t>
            </a:r>
            <a:endParaRPr lang="de-DE" sz="1200" b="1" dirty="0">
              <a:solidFill>
                <a:srgbClr val="00B050"/>
              </a:solidFill>
            </a:endParaRPr>
          </a:p>
        </p:txBody>
      </p:sp>
      <p:sp>
        <p:nvSpPr>
          <p:cNvPr id="106" name="Slide Number Placeholder 5"/>
          <p:cNvSpPr txBox="1">
            <a:spLocks/>
          </p:cNvSpPr>
          <p:nvPr/>
        </p:nvSpPr>
        <p:spPr>
          <a:xfrm>
            <a:off x="8665535" y="103668"/>
            <a:ext cx="478465" cy="342900"/>
          </a:xfrm>
          <a:prstGeom prst="rect">
            <a:avLst/>
          </a:prstGeom>
          <a:noFill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algn="ctr"/>
            <a:fld id="{E1294B72-1E3B-4E0F-8ECD-1703A36CCADB}" type="slidenum">
              <a:rPr lang="en-GB" sz="2000" smtClean="0">
                <a:solidFill>
                  <a:schemeClr val="bg1"/>
                </a:solidFill>
                <a:ea typeface="Geneva" pitchFamily="1" charset="-128"/>
              </a:rPr>
              <a:pPr algn="ctr"/>
              <a:t>5</a:t>
            </a:fld>
            <a:endParaRPr lang="en-GB" sz="2000" dirty="0" smtClean="0">
              <a:solidFill>
                <a:schemeClr val="bg1"/>
              </a:solidFill>
              <a:ea typeface="Genev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886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HGF\Validierungsfonds\HVF_MTCA\AP2\AP2.1.3 (10MSPS_32CH)\TAMC532-T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938" y="1225409"/>
            <a:ext cx="1213357" cy="91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AP2: Completion of the MTCA.4 for industry and institutes</a:t>
            </a:r>
            <a:endParaRPr lang="de-DE" sz="20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45" y="1104565"/>
            <a:ext cx="261458" cy="26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lide Number Placeholder 5"/>
          <p:cNvSpPr txBox="1">
            <a:spLocks/>
          </p:cNvSpPr>
          <p:nvPr/>
        </p:nvSpPr>
        <p:spPr>
          <a:xfrm>
            <a:off x="8665535" y="103668"/>
            <a:ext cx="478465" cy="342900"/>
          </a:xfrm>
          <a:prstGeom prst="rect">
            <a:avLst/>
          </a:prstGeom>
          <a:noFill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algn="ctr"/>
            <a:fld id="{E1294B72-1E3B-4E0F-8ECD-1703A36CCADB}" type="slidenum">
              <a:rPr lang="en-GB" sz="2000" smtClean="0">
                <a:solidFill>
                  <a:schemeClr val="bg1"/>
                </a:solidFill>
                <a:ea typeface="Geneva" pitchFamily="1" charset="-128"/>
              </a:rPr>
              <a:pPr algn="ctr"/>
              <a:t>6</a:t>
            </a:fld>
            <a:endParaRPr lang="en-GB" sz="2000" dirty="0" smtClean="0">
              <a:solidFill>
                <a:schemeClr val="bg1"/>
              </a:solidFill>
              <a:ea typeface="Geneva" pitchFamily="1" charset="-128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212" y="1168291"/>
            <a:ext cx="904788" cy="38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24" y="3772762"/>
            <a:ext cx="907741" cy="297416"/>
          </a:xfrm>
          <a:prstGeom prst="rect">
            <a:avLst/>
          </a:prstGeom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213" y="2751744"/>
            <a:ext cx="1406804" cy="34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8" descr="EicSys1HEfront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47" y="3035453"/>
            <a:ext cx="3116500" cy="1015841"/>
          </a:xfrm>
          <a:prstGeom prst="rect">
            <a:avLst/>
          </a:prstGeom>
        </p:spPr>
      </p:pic>
      <p:pic>
        <p:nvPicPr>
          <p:cNvPr id="33" name="Picture 32" descr="x2timer_plus_RTM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083" y="1077677"/>
            <a:ext cx="2151516" cy="154559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618387" y="1888618"/>
            <a:ext cx="7970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2"/>
                </a:solidFill>
              </a:rPr>
              <a:t>X2TIMER</a:t>
            </a:r>
            <a:endParaRPr lang="en-US" sz="1100" b="1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1845" y="2596159"/>
            <a:ext cx="9845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2"/>
                </a:solidFill>
              </a:rPr>
              <a:t>RTM_TRIG1</a:t>
            </a:r>
            <a:endParaRPr lang="en-US" sz="1100" b="1" dirty="0">
              <a:solidFill>
                <a:schemeClr val="bg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16200000">
            <a:off x="-350654" y="1901426"/>
            <a:ext cx="1347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006600"/>
                </a:solidFill>
              </a:rPr>
              <a:t>Available N.A.T.</a:t>
            </a:r>
            <a:endParaRPr lang="en-US" sz="1200" b="1" i="1" dirty="0">
              <a:solidFill>
                <a:srgbClr val="006600"/>
              </a:solidFill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874" y="2179776"/>
            <a:ext cx="354056" cy="42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9832" y="784457"/>
            <a:ext cx="20531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err="1">
                <a:latin typeface="+mn-lt"/>
                <a:sym typeface="Wingdings" panose="05000000000000000000" pitchFamily="2" charset="2"/>
              </a:rPr>
              <a:t>p</a:t>
            </a:r>
            <a:r>
              <a:rPr lang="en-US" sz="1100" b="1" dirty="0" err="1" smtClean="0">
                <a:latin typeface="+mn-lt"/>
                <a:sym typeface="Wingdings" panose="05000000000000000000" pitchFamily="2" charset="2"/>
              </a:rPr>
              <a:t>s</a:t>
            </a:r>
            <a:r>
              <a:rPr lang="en-US" sz="1100" b="1" dirty="0" smtClean="0">
                <a:latin typeface="+mn-lt"/>
                <a:sym typeface="Wingdings" panose="05000000000000000000" pitchFamily="2" charset="2"/>
              </a:rPr>
              <a:t>-timing distribution</a:t>
            </a:r>
            <a:endParaRPr lang="en-US" sz="1100" b="1" dirty="0">
              <a:latin typeface="+mn-lt"/>
              <a:sym typeface="Wingdings" panose="05000000000000000000" pitchFamily="2" charset="2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856782" y="1069458"/>
            <a:ext cx="2353393" cy="1207017"/>
            <a:chOff x="3316936" y="1231498"/>
            <a:chExt cx="3676136" cy="1882477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936" y="1231498"/>
              <a:ext cx="3676136" cy="1882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379" y="1584776"/>
              <a:ext cx="1041920" cy="95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 bwMode="auto">
            <a:xfrm>
              <a:off x="6132984" y="2339439"/>
              <a:ext cx="220315" cy="24396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5861595" y="784457"/>
            <a:ext cx="30145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+mn-lt"/>
                <a:sym typeface="Wingdings" panose="05000000000000000000" pitchFamily="2" charset="2"/>
              </a:rPr>
              <a:t>RTM Shaper  -  AMC 32 </a:t>
            </a:r>
            <a:r>
              <a:rPr lang="en-US" sz="1100" b="1" dirty="0" err="1" smtClean="0">
                <a:latin typeface="+mn-lt"/>
                <a:sym typeface="Wingdings" panose="05000000000000000000" pitchFamily="2" charset="2"/>
              </a:rPr>
              <a:t>ch</a:t>
            </a:r>
            <a:r>
              <a:rPr lang="en-US" sz="1100" b="1" dirty="0" smtClean="0">
                <a:latin typeface="+mn-lt"/>
                <a:sym typeface="Wingdings" panose="05000000000000000000" pitchFamily="2" charset="2"/>
              </a:rPr>
              <a:t> ADC 12/14bit</a:t>
            </a:r>
            <a:endParaRPr lang="en-US" sz="1100" b="1" dirty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30221" y="784457"/>
            <a:ext cx="26088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+mn-lt"/>
                <a:sym typeface="Wingdings" panose="05000000000000000000" pitchFamily="2" charset="2"/>
              </a:rPr>
              <a:t>High end FMC-carrier / 4ch 1.6GSPS</a:t>
            </a:r>
            <a:endParaRPr lang="en-US" sz="1100" b="1" dirty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8083" y="2822946"/>
            <a:ext cx="23791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+mn-lt"/>
                <a:sym typeface="Wingdings" panose="05000000000000000000" pitchFamily="2" charset="2"/>
              </a:rPr>
              <a:t>Market entry starter kit (1HE)</a:t>
            </a:r>
            <a:endParaRPr lang="en-US" sz="1100" b="1" dirty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631196" y="2503756"/>
            <a:ext cx="20531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+mn-lt"/>
                <a:sym typeface="Wingdings" panose="05000000000000000000" pitchFamily="2" charset="2"/>
              </a:rPr>
              <a:t>High voltage AMC</a:t>
            </a:r>
            <a:endParaRPr lang="en-US" sz="1100" b="1" dirty="0">
              <a:latin typeface="+mn-lt"/>
              <a:sym typeface="Wingdings" panose="05000000000000000000" pitchFamily="2" charset="2"/>
            </a:endParaRPr>
          </a:p>
        </p:txBody>
      </p:sp>
      <p:pic>
        <p:nvPicPr>
          <p:cNvPr id="4100" name="Picture 4" descr="D:\HGF\Validierungsfonds\HVF_MTCA\AP2\AP2.1.3 (10MSPS_32CH)\TAMC53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41732" y="1211145"/>
            <a:ext cx="1151060" cy="95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7153057" y="1090928"/>
            <a:ext cx="90132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+mn-lt"/>
                <a:sym typeface="Wingdings" panose="05000000000000000000" pitchFamily="2" charset="2"/>
              </a:rPr>
              <a:t>TAMC532</a:t>
            </a:r>
            <a:endParaRPr lang="en-US" sz="1100" b="1" dirty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861595" y="1090928"/>
            <a:ext cx="13230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+mn-lt"/>
                <a:sym typeface="Wingdings" panose="05000000000000000000" pitchFamily="2" charset="2"/>
              </a:rPr>
              <a:t>TAMC532-TM</a:t>
            </a:r>
            <a:endParaRPr lang="en-US" sz="1100" b="1" dirty="0">
              <a:latin typeface="+mn-lt"/>
              <a:sym typeface="Wingdings" panose="05000000000000000000" pitchFamily="2" charset="2"/>
            </a:endParaRPr>
          </a:p>
        </p:txBody>
      </p:sp>
      <p:pic>
        <p:nvPicPr>
          <p:cNvPr id="4102" name="Picture 6" descr="D:\HGF\Validierungsfonds\HVF_MTCA\AP2\AP2.4.3.2 HV AMC (CAEN-ELS)\jdbhachj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664" y="2964749"/>
            <a:ext cx="1562565" cy="122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964" y="2745752"/>
            <a:ext cx="909227" cy="23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3634620" y="2728266"/>
            <a:ext cx="90132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+mn-lt"/>
                <a:sym typeface="Wingdings" panose="05000000000000000000" pitchFamily="2" charset="2"/>
              </a:rPr>
              <a:t>HV-Panda</a:t>
            </a:r>
            <a:endParaRPr lang="en-US" sz="1100" b="1" dirty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942271" y="2514281"/>
            <a:ext cx="2773103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+mn-lt"/>
                <a:sym typeface="Wingdings" panose="05000000000000000000" pitchFamily="2" charset="2"/>
              </a:rPr>
              <a:t>Generic </a:t>
            </a:r>
            <a:r>
              <a:rPr lang="en-US" sz="1100" b="1" dirty="0" err="1" smtClean="0">
                <a:latin typeface="+mn-lt"/>
                <a:sym typeface="Wingdings" panose="05000000000000000000" pitchFamily="2" charset="2"/>
              </a:rPr>
              <a:t>linux</a:t>
            </a:r>
            <a:r>
              <a:rPr lang="en-US" sz="1100" b="1" dirty="0" smtClean="0">
                <a:latin typeface="+mn-lt"/>
                <a:sym typeface="Wingdings" panose="05000000000000000000" pitchFamily="2" charset="2"/>
              </a:rPr>
              <a:t> driver for </a:t>
            </a:r>
            <a:r>
              <a:rPr lang="en-US" sz="1100" b="1" dirty="0" err="1" smtClean="0">
                <a:latin typeface="+mn-lt"/>
                <a:sym typeface="Wingdings" panose="05000000000000000000" pitchFamily="2" charset="2"/>
              </a:rPr>
              <a:t>MicroTCA</a:t>
            </a:r>
            <a:endParaRPr lang="en-US" sz="1100" b="1" dirty="0" smtClean="0">
              <a:latin typeface="+mn-lt"/>
              <a:sym typeface="Wingdings" panose="05000000000000000000" pitchFamily="2" charset="2"/>
            </a:endParaRPr>
          </a:p>
          <a:p>
            <a:r>
              <a:rPr lang="en-US" sz="1100" b="1" dirty="0" smtClean="0">
                <a:solidFill>
                  <a:srgbClr val="00B050"/>
                </a:solidFill>
                <a:latin typeface="+mn-lt"/>
                <a:sym typeface="Wingdings" panose="05000000000000000000" pitchFamily="2" charset="2"/>
              </a:rPr>
              <a:t>Open source !</a:t>
            </a:r>
            <a:endParaRPr lang="en-US" sz="1100" b="1" dirty="0" smtClean="0">
              <a:latin typeface="+mn-lt"/>
              <a:sym typeface="Wingdings" panose="05000000000000000000" pitchFamily="2" charset="2"/>
            </a:endParaRPr>
          </a:p>
          <a:p>
            <a:r>
              <a:rPr lang="en-US" sz="1100" b="1" dirty="0" smtClean="0">
                <a:latin typeface="+mn-lt"/>
                <a:sym typeface="Wingdings" panose="05000000000000000000" pitchFamily="2" charset="2"/>
              </a:rPr>
              <a:t>Topics:</a:t>
            </a:r>
          </a:p>
          <a:p>
            <a:endParaRPr lang="en-US" sz="1100" b="1" dirty="0" smtClean="0">
              <a:latin typeface="+mn-lt"/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b="1" dirty="0" smtClean="0">
                <a:latin typeface="+mn-lt"/>
                <a:sym typeface="Wingdings" panose="05000000000000000000" pitchFamily="2" charset="2"/>
              </a:rPr>
              <a:t>Linux kernel driver &amp; libraries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b="1" dirty="0" smtClean="0">
                <a:latin typeface="+mn-lt"/>
                <a:sym typeface="Wingdings" panose="05000000000000000000" pitchFamily="2" charset="2"/>
              </a:rPr>
              <a:t>Efficient DMA transfer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b="1" dirty="0" err="1" smtClean="0">
                <a:latin typeface="+mn-lt"/>
                <a:sym typeface="Wingdings" panose="05000000000000000000" pitchFamily="2" charset="2"/>
              </a:rPr>
              <a:t>Hotplug</a:t>
            </a:r>
            <a:r>
              <a:rPr lang="en-US" sz="1100" b="1" dirty="0" smtClean="0">
                <a:latin typeface="+mn-lt"/>
                <a:sym typeface="Wingdings" panose="05000000000000000000" pitchFamily="2" charset="2"/>
              </a:rPr>
              <a:t> capability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b="1" dirty="0" smtClean="0">
                <a:latin typeface="+mn-lt"/>
                <a:sym typeface="Wingdings" panose="05000000000000000000" pitchFamily="2" charset="2"/>
              </a:rPr>
              <a:t>Set of test cases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b="1" dirty="0" smtClean="0">
                <a:latin typeface="+mn-lt"/>
                <a:sym typeface="Wingdings" panose="05000000000000000000" pitchFamily="2" charset="2"/>
              </a:rPr>
              <a:t>Test suite for automated driver test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b="1" dirty="0" smtClean="0">
                <a:latin typeface="+mn-lt"/>
                <a:sym typeface="Wingdings" panose="05000000000000000000" pitchFamily="2" charset="2"/>
              </a:rPr>
              <a:t>Redesign of API implementation</a:t>
            </a:r>
          </a:p>
          <a:p>
            <a:endParaRPr lang="en-US" sz="1100" b="1" dirty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55" name="TextBox 54"/>
          <p:cNvSpPr txBox="1"/>
          <p:nvPr/>
        </p:nvSpPr>
        <p:spPr>
          <a:xfrm rot="16200000">
            <a:off x="2441540" y="1581406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006600"/>
                </a:solidFill>
              </a:rPr>
              <a:t>Available </a:t>
            </a:r>
          </a:p>
        </p:txBody>
      </p:sp>
      <p:sp>
        <p:nvSpPr>
          <p:cNvPr id="56" name="TextBox 55"/>
          <p:cNvSpPr txBox="1"/>
          <p:nvPr/>
        </p:nvSpPr>
        <p:spPr>
          <a:xfrm rot="16200000">
            <a:off x="5259029" y="1695819"/>
            <a:ext cx="859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006600"/>
                </a:solidFill>
              </a:rPr>
              <a:t>Available</a:t>
            </a:r>
          </a:p>
        </p:txBody>
      </p:sp>
      <p:sp>
        <p:nvSpPr>
          <p:cNvPr id="57" name="TextBox 56"/>
          <p:cNvSpPr txBox="1"/>
          <p:nvPr/>
        </p:nvSpPr>
        <p:spPr>
          <a:xfrm rot="16200000">
            <a:off x="3095399" y="3495749"/>
            <a:ext cx="859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006600"/>
                </a:solidFill>
              </a:rPr>
              <a:t>Available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564431" y="3741344"/>
            <a:ext cx="859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006600"/>
                </a:solidFill>
              </a:rPr>
              <a:t>Available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4320544"/>
            <a:ext cx="1524776" cy="500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1">
              <a:buFont typeface="Wingdings" pitchFamily="2" charset="2"/>
              <a:buNone/>
              <a:defRPr/>
            </a:pPr>
            <a:r>
              <a:rPr lang="en-US" b="1" dirty="0" smtClean="0"/>
              <a:t>EMI/EMC</a:t>
            </a:r>
            <a:endParaRPr lang="en-US" dirty="0">
              <a:solidFill>
                <a:srgbClr val="261748"/>
              </a:solidFill>
              <a:ea typeface="ＭＳ Ｐゴシック" pitchFamily="112" charset="-128"/>
            </a:endParaRPr>
          </a:p>
          <a:p>
            <a:pPr lvl="2">
              <a:defRPr/>
            </a:pPr>
            <a:endParaRPr lang="en-US" sz="1050" dirty="0">
              <a:solidFill>
                <a:srgbClr val="261748"/>
              </a:solidFill>
              <a:ea typeface="ＭＳ Ｐゴシック" pitchFamily="112" charset="-128"/>
            </a:endParaRPr>
          </a:p>
        </p:txBody>
      </p:sp>
      <p:pic>
        <p:nvPicPr>
          <p:cNvPr id="41" name="Picture 2" descr="D:\HGF\Validierungsfonds\HVF_MTCA\AP2\AP2.2.4 (Abschirmung Schroff)\Cover2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173" y="4772910"/>
            <a:ext cx="1332811" cy="146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5" t="16348" r="12251" b="8768"/>
          <a:stretch>
            <a:fillRect/>
          </a:stretch>
        </p:blipFill>
        <p:spPr bwMode="auto">
          <a:xfrm>
            <a:off x="252249" y="4820025"/>
            <a:ext cx="1365421" cy="1092525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64" y="4946151"/>
            <a:ext cx="472857" cy="18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 descr="N:\4all\public\HVF_MTCA\Industrie\_Logo_Industry partners\Schroff\logo_pentair_2014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396" y="4736934"/>
            <a:ext cx="904252" cy="23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4036986" y="5542992"/>
            <a:ext cx="619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>
                <a:sym typeface="Wingdings 2"/>
              </a:rPr>
              <a:t></a:t>
            </a:r>
            <a:endParaRPr lang="de-DE" sz="3600" b="1" dirty="0"/>
          </a:p>
        </p:txBody>
      </p:sp>
      <p:pic>
        <p:nvPicPr>
          <p:cNvPr id="61" name="Picture 7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539" y="4501980"/>
            <a:ext cx="1664496" cy="9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4610180" y="4314199"/>
            <a:ext cx="24140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+mn-lt"/>
                <a:sym typeface="Wingdings" panose="05000000000000000000" pitchFamily="2" charset="2"/>
              </a:rPr>
              <a:t>MicroTCA.4 ground modelling</a:t>
            </a:r>
            <a:endParaRPr lang="en-US" sz="1100" b="1" dirty="0">
              <a:latin typeface="+mn-lt"/>
              <a:sym typeface="Wingdings" panose="05000000000000000000" pitchFamily="2" charset="2"/>
            </a:endParaRPr>
          </a:p>
        </p:txBody>
      </p:sp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549" y="5011395"/>
            <a:ext cx="371256" cy="21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477" y="5523227"/>
            <a:ext cx="1696026" cy="75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374" y="4690779"/>
            <a:ext cx="961902" cy="35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6589312" y="5108900"/>
            <a:ext cx="225734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Requires for quantitative</a:t>
            </a:r>
          </a:p>
          <a:p>
            <a:r>
              <a:rPr lang="en-US" sz="1200" dirty="0">
                <a:solidFill>
                  <a:srgbClr val="0070C0"/>
                </a:solidFill>
              </a:rPr>
              <a:t>m</a:t>
            </a:r>
            <a:r>
              <a:rPr lang="en-US" sz="1200" dirty="0" smtClean="0">
                <a:solidFill>
                  <a:srgbClr val="0070C0"/>
                </a:solidFill>
              </a:rPr>
              <a:t>easurements &amp; classification</a:t>
            </a:r>
          </a:p>
          <a:p>
            <a:r>
              <a:rPr lang="en-US" sz="1200" dirty="0" smtClean="0">
                <a:solidFill>
                  <a:srgbClr val="0070C0"/>
                </a:solidFill>
              </a:rPr>
              <a:t>specialized setup!</a:t>
            </a:r>
          </a:p>
          <a:p>
            <a:r>
              <a:rPr lang="en-US" sz="1200" dirty="0" smtClean="0">
                <a:solidFill>
                  <a:srgbClr val="0070C0"/>
                </a:solidFill>
              </a:rPr>
              <a:t>Project launched: Q2/15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712949" y="6012058"/>
            <a:ext cx="1579800" cy="261610"/>
            <a:chOff x="6435463" y="5890778"/>
            <a:chExt cx="1579800" cy="261610"/>
          </a:xfrm>
        </p:grpSpPr>
        <p:sp>
          <p:nvSpPr>
            <p:cNvPr id="69" name="TextBox 68"/>
            <p:cNvSpPr txBox="1"/>
            <p:nvPr/>
          </p:nvSpPr>
          <p:spPr>
            <a:xfrm>
              <a:off x="6665213" y="5890778"/>
              <a:ext cx="135005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008000"/>
                  </a:solidFill>
                </a:rPr>
                <a:t>Talk H-H. </a:t>
              </a:r>
              <a:r>
                <a:rPr lang="en-US" sz="1100" b="1" dirty="0" err="1" smtClean="0">
                  <a:solidFill>
                    <a:srgbClr val="008000"/>
                  </a:solidFill>
                </a:rPr>
                <a:t>Ibowski</a:t>
              </a:r>
              <a:endParaRPr lang="en-US" sz="1100" b="1" dirty="0" smtClean="0">
                <a:solidFill>
                  <a:srgbClr val="008000"/>
                </a:solidFill>
              </a:endParaRPr>
            </a:p>
          </p:txBody>
        </p:sp>
        <p:sp>
          <p:nvSpPr>
            <p:cNvPr id="70" name="Right Arrow 69"/>
            <p:cNvSpPr/>
            <p:nvPr/>
          </p:nvSpPr>
          <p:spPr bwMode="auto">
            <a:xfrm>
              <a:off x="6435463" y="5946698"/>
              <a:ext cx="277895" cy="149770"/>
            </a:xfrm>
            <a:prstGeom prst="rightArrow">
              <a:avLst/>
            </a:prstGeom>
            <a:solidFill>
              <a:srgbClr val="00B050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336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AP2: Completion </a:t>
            </a:r>
            <a:r>
              <a:rPr lang="en-US" sz="2000" dirty="0"/>
              <a:t>of the MTCA.4 for industry and institutes</a:t>
            </a:r>
            <a:endParaRPr lang="de-DE" sz="200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8665535" y="103668"/>
            <a:ext cx="478465" cy="342900"/>
          </a:xfrm>
          <a:prstGeom prst="rect">
            <a:avLst/>
          </a:prstGeom>
          <a:noFill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algn="ctr"/>
            <a:fld id="{E1294B72-1E3B-4E0F-8ECD-1703A36CCADB}" type="slidenum">
              <a:rPr lang="en-GB" sz="2000" smtClean="0">
                <a:solidFill>
                  <a:schemeClr val="bg1"/>
                </a:solidFill>
                <a:ea typeface="Geneva" pitchFamily="1" charset="-128"/>
              </a:rPr>
              <a:pPr algn="ctr"/>
              <a:t>7</a:t>
            </a:fld>
            <a:endParaRPr lang="en-GB" sz="2000" dirty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1830" y="839640"/>
            <a:ext cx="83382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b="1" dirty="0" smtClean="0"/>
              <a:t>AP2: missing standards / critical items / open issues / misc. barriers…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89577" y="2383721"/>
            <a:ext cx="1384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MMC Template</a:t>
            </a:r>
            <a:endParaRPr lang="de-DE" sz="1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0" y="1492331"/>
            <a:ext cx="3559986" cy="12635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http://mtca.desy.de/sites/site_mtca/content/e174425/e199296/e213958/MMC4c_preview_e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18" y="5610225"/>
            <a:ext cx="808352" cy="76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3994" y="1232458"/>
            <a:ext cx="2036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Zone 3 Recommendation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288" y="1480589"/>
            <a:ext cx="2967797" cy="158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42582" y="1271079"/>
            <a:ext cx="24929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MMC </a:t>
            </a:r>
            <a:r>
              <a:rPr lang="en-US" sz="11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Altium</a:t>
            </a:r>
            <a:r>
              <a:rPr lang="en-US" sz="11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designer templates</a:t>
            </a:r>
            <a:endParaRPr lang="en-US" sz="11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4631" y="3138724"/>
            <a:ext cx="28440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MMC Starter Kit (AMC/RTM) available</a:t>
            </a:r>
            <a:endParaRPr lang="en-US" sz="11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3690" y="5387313"/>
            <a:ext cx="19720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MMC code development</a:t>
            </a:r>
            <a:endParaRPr lang="en-US" sz="11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830" y="3025069"/>
            <a:ext cx="26661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MTCA.4, open software framework</a:t>
            </a:r>
            <a:endParaRPr lang="en-US" sz="11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9" name="Picture 2" descr="D:\_Projects_\!Altium\uMMC_1.00_EvalKit_OLEK\FrontPanel\panel_tex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3446" y="3424225"/>
            <a:ext cx="205084" cy="1835668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03391" y="3571078"/>
            <a:ext cx="235233" cy="154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1882" y="3403484"/>
            <a:ext cx="2251582" cy="190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82" y="3420895"/>
            <a:ext cx="3099425" cy="18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338" y="1346634"/>
            <a:ext cx="505478" cy="29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338" y="3107604"/>
            <a:ext cx="505478" cy="29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783411" y="5285680"/>
            <a:ext cx="1496443" cy="261610"/>
            <a:chOff x="6435463" y="5890778"/>
            <a:chExt cx="1496443" cy="261610"/>
          </a:xfrm>
        </p:grpSpPr>
        <p:sp>
          <p:nvSpPr>
            <p:cNvPr id="26" name="TextBox 25"/>
            <p:cNvSpPr txBox="1"/>
            <p:nvPr/>
          </p:nvSpPr>
          <p:spPr>
            <a:xfrm>
              <a:off x="6665213" y="5890778"/>
              <a:ext cx="126669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Talk N. </a:t>
              </a:r>
              <a:r>
                <a:rPr lang="en-US" sz="1100" b="1" dirty="0" err="1" smtClean="0"/>
                <a:t>Shezhad</a:t>
              </a:r>
              <a:endParaRPr lang="en-US" sz="1100" b="1" dirty="0" smtClean="0"/>
            </a:p>
          </p:txBody>
        </p:sp>
        <p:sp>
          <p:nvSpPr>
            <p:cNvPr id="27" name="Right Arrow 26"/>
            <p:cNvSpPr/>
            <p:nvPr/>
          </p:nvSpPr>
          <p:spPr bwMode="auto">
            <a:xfrm>
              <a:off x="6435463" y="5946698"/>
              <a:ext cx="277895" cy="149770"/>
            </a:xfrm>
            <a:prstGeom prst="rightArrow">
              <a:avLst/>
            </a:prstGeom>
            <a:solidFill>
              <a:srgbClr val="00B050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39868" y="5594013"/>
            <a:ext cx="18902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Interlock integration….</a:t>
            </a:r>
            <a:endParaRPr lang="en-US" sz="11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08362" y="5708975"/>
            <a:ext cx="138371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Meanwhile widely</a:t>
            </a:r>
          </a:p>
          <a:p>
            <a:r>
              <a:rPr lang="en-US" sz="1200" dirty="0">
                <a:solidFill>
                  <a:srgbClr val="0070C0"/>
                </a:solidFill>
              </a:rPr>
              <a:t>a</a:t>
            </a:r>
            <a:r>
              <a:rPr lang="en-US" sz="1200" dirty="0" smtClean="0">
                <a:solidFill>
                  <a:srgbClr val="0070C0"/>
                </a:solidFill>
              </a:rPr>
              <a:t>dopted…</a:t>
            </a:r>
          </a:p>
        </p:txBody>
      </p:sp>
    </p:spTree>
    <p:extLst>
      <p:ext uri="{BB962C8B-B14F-4D97-AF65-F5344CB8AC3E}">
        <p14:creationId xmlns:p14="http://schemas.microsoft.com/office/powerpoint/2010/main" val="38089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26610"/>
            <a:ext cx="8494633" cy="61247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en-US" b="1" dirty="0" smtClean="0"/>
              <a:t>MTCA.4 </a:t>
            </a:r>
            <a:r>
              <a:rPr lang="en-US" b="1" dirty="0"/>
              <a:t>support and consulting</a:t>
            </a:r>
          </a:p>
          <a:p>
            <a:pPr lvl="2">
              <a:defRPr/>
            </a:pPr>
            <a:r>
              <a:rPr lang="en-US" sz="1400" dirty="0" smtClean="0">
                <a:solidFill>
                  <a:srgbClr val="261748"/>
                </a:solidFill>
                <a:ea typeface="ＭＳ Ｐゴシック" pitchFamily="112" charset="-128"/>
              </a:rPr>
              <a:t>FAQ</a:t>
            </a:r>
            <a:r>
              <a:rPr lang="en-US" sz="1400" dirty="0">
                <a:solidFill>
                  <a:srgbClr val="261748"/>
                </a:solidFill>
                <a:ea typeface="ＭＳ Ｐゴシック" pitchFamily="112" charset="-128"/>
              </a:rPr>
              <a:t>/</a:t>
            </a:r>
            <a:r>
              <a:rPr lang="en-US" sz="1400" dirty="0" smtClean="0">
                <a:solidFill>
                  <a:srgbClr val="261748"/>
                </a:solidFill>
                <a:ea typeface="ＭＳ Ｐゴシック" pitchFamily="112" charset="-128"/>
              </a:rPr>
              <a:t>Hotline   </a:t>
            </a:r>
            <a:r>
              <a:rPr lang="en-US" sz="1400" dirty="0">
                <a:solidFill>
                  <a:srgbClr val="261748"/>
                </a:solidFill>
                <a:ea typeface="ＭＳ Ｐゴシック" pitchFamily="112" charset="-128"/>
              </a:rPr>
              <a:t>						</a:t>
            </a:r>
          </a:p>
          <a:p>
            <a:pPr lvl="2">
              <a:defRPr/>
            </a:pPr>
            <a:r>
              <a:rPr lang="en-US" sz="1400" dirty="0" smtClean="0">
                <a:solidFill>
                  <a:srgbClr val="261748"/>
                </a:solidFill>
                <a:ea typeface="ＭＳ Ｐゴシック" pitchFamily="112" charset="-128"/>
              </a:rPr>
              <a:t>Direct support</a:t>
            </a:r>
          </a:p>
          <a:p>
            <a:pPr lvl="2">
              <a:defRPr/>
            </a:pPr>
            <a:r>
              <a:rPr lang="en-US" sz="1400" dirty="0" smtClean="0">
                <a:solidFill>
                  <a:srgbClr val="261748"/>
                </a:solidFill>
                <a:ea typeface="ＭＳ Ｐゴシック" pitchFamily="112" charset="-128"/>
              </a:rPr>
              <a:t>Tutorial, every 2 month “hands on”</a:t>
            </a:r>
          </a:p>
          <a:p>
            <a:pPr lvl="2">
              <a:defRPr/>
            </a:pPr>
            <a:r>
              <a:rPr lang="en-US" sz="1400" b="1" dirty="0" smtClean="0">
                <a:solidFill>
                  <a:srgbClr val="FF0000"/>
                </a:solidFill>
                <a:ea typeface="ＭＳ Ｐゴシック" pitchFamily="112" charset="-128"/>
              </a:rPr>
              <a:t>	6   in 2013</a:t>
            </a:r>
          </a:p>
          <a:p>
            <a:pPr lvl="2">
              <a:defRPr/>
            </a:pPr>
            <a:r>
              <a:rPr lang="en-US" sz="1400" b="1" dirty="0" smtClean="0">
                <a:solidFill>
                  <a:srgbClr val="FF0000"/>
                </a:solidFill>
                <a:ea typeface="ＭＳ Ｐゴシック" pitchFamily="112" charset="-128"/>
              </a:rPr>
              <a:t>	8   in 2014 (4 advanced)</a:t>
            </a:r>
          </a:p>
          <a:p>
            <a:pPr lvl="2">
              <a:defRPr/>
            </a:pPr>
            <a:r>
              <a:rPr lang="en-US" sz="1400" b="1" dirty="0">
                <a:solidFill>
                  <a:srgbClr val="FF0000"/>
                </a:solidFill>
                <a:ea typeface="ＭＳ Ｐゴシック" pitchFamily="112" charset="-128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ea typeface="ＭＳ Ｐゴシック" pitchFamily="112" charset="-128"/>
              </a:rPr>
              <a:t>                  7   in 2015 (4 advanced)</a:t>
            </a:r>
            <a:r>
              <a:rPr lang="en-US" dirty="0">
                <a:solidFill>
                  <a:srgbClr val="261748"/>
                </a:solidFill>
                <a:ea typeface="ＭＳ Ｐゴシック" pitchFamily="112" charset="-128"/>
              </a:rPr>
              <a:t>					</a:t>
            </a:r>
          </a:p>
          <a:p>
            <a:pPr lvl="1">
              <a:buFont typeface="Wingdings" pitchFamily="2" charset="2"/>
              <a:buNone/>
              <a:defRPr/>
            </a:pPr>
            <a:endParaRPr lang="en-US" sz="1600" b="1" dirty="0" smtClean="0">
              <a:solidFill>
                <a:srgbClr val="261748"/>
              </a:solidFill>
              <a:ea typeface="ＭＳ Ｐゴシック" pitchFamily="112" charset="-128"/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en-US" b="1" dirty="0" smtClean="0"/>
              <a:t>MicroTCA.4 Introductory guide</a:t>
            </a:r>
          </a:p>
          <a:p>
            <a:pPr marL="1257300" lvl="2" indent="-342900">
              <a:defRPr/>
            </a:pPr>
            <a:r>
              <a:rPr lang="en-US" sz="1400" dirty="0" smtClean="0">
                <a:solidFill>
                  <a:srgbClr val="261748"/>
                </a:solidFill>
                <a:ea typeface="ＭＳ Ｐゴシック" pitchFamily="112" charset="-128"/>
              </a:rPr>
              <a:t>Booklet published by DESY/NAT: work in progress</a:t>
            </a:r>
            <a:endParaRPr lang="en-US" sz="1200" dirty="0" smtClean="0">
              <a:solidFill>
                <a:srgbClr val="261748"/>
              </a:solidFill>
              <a:ea typeface="ＭＳ Ｐゴシック" pitchFamily="112" charset="-128"/>
            </a:endParaRPr>
          </a:p>
          <a:p>
            <a:pPr marL="800100" lvl="1" indent="-342900">
              <a:defRPr/>
            </a:pPr>
            <a:endParaRPr lang="en-US" b="1" dirty="0"/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en-US" b="1" dirty="0" smtClean="0"/>
              <a:t>Products </a:t>
            </a:r>
            <a:r>
              <a:rPr lang="en-US" b="1" dirty="0"/>
              <a:t>marketing &amp; information 	</a:t>
            </a:r>
            <a:r>
              <a:rPr lang="en-US" b="1" dirty="0">
                <a:solidFill>
                  <a:srgbClr val="261748"/>
                </a:solidFill>
                <a:ea typeface="ＭＳ Ｐゴシック" pitchFamily="112" charset="-128"/>
              </a:rPr>
              <a:t>		</a:t>
            </a:r>
            <a:endParaRPr lang="en-US" b="1" dirty="0" smtClean="0">
              <a:solidFill>
                <a:srgbClr val="261748"/>
              </a:solidFill>
              <a:ea typeface="ＭＳ Ｐゴシック" pitchFamily="112" charset="-128"/>
            </a:endParaRPr>
          </a:p>
          <a:p>
            <a:pPr marL="800100" lvl="1" indent="-342900">
              <a:defRPr/>
            </a:pPr>
            <a:r>
              <a:rPr lang="en-US" dirty="0">
                <a:solidFill>
                  <a:srgbClr val="261748"/>
                </a:solidFill>
                <a:ea typeface="ＭＳ Ｐゴシック" pitchFamily="112" charset="-128"/>
              </a:rPr>
              <a:t>	</a:t>
            </a:r>
            <a:r>
              <a:rPr lang="en-US" dirty="0" smtClean="0">
                <a:solidFill>
                  <a:srgbClr val="261748"/>
                </a:solidFill>
                <a:ea typeface="ＭＳ Ｐゴシック" pitchFamily="112" charset="-128"/>
              </a:rPr>
              <a:t>  </a:t>
            </a:r>
            <a:r>
              <a:rPr lang="en-US" sz="1400" dirty="0" smtClean="0">
                <a:solidFill>
                  <a:srgbClr val="261748"/>
                </a:solidFill>
                <a:ea typeface="ＭＳ Ｐゴシック" pitchFamily="112" charset="-128"/>
              </a:rPr>
              <a:t>4th MicroTCA.4 </a:t>
            </a:r>
            <a:r>
              <a:rPr lang="en-US" sz="1400" dirty="0">
                <a:solidFill>
                  <a:srgbClr val="261748"/>
                </a:solidFill>
                <a:ea typeface="ＭＳ Ｐゴシック" pitchFamily="112" charset="-128"/>
              </a:rPr>
              <a:t>workshops </a:t>
            </a:r>
            <a:r>
              <a:rPr lang="en-US" sz="1400" dirty="0" smtClean="0">
                <a:solidFill>
                  <a:srgbClr val="261748"/>
                </a:solidFill>
                <a:ea typeface="ＭＳ Ｐゴシック" pitchFamily="112" charset="-128"/>
              </a:rPr>
              <a:t>(2012-2015)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sz="1400" dirty="0">
                <a:solidFill>
                  <a:srgbClr val="261748"/>
                </a:solidFill>
                <a:ea typeface="ＭＳ Ｐゴシック" pitchFamily="112" charset="-128"/>
              </a:rPr>
              <a:t>	</a:t>
            </a:r>
            <a:r>
              <a:rPr lang="en-US" sz="1400" dirty="0" smtClean="0">
                <a:solidFill>
                  <a:srgbClr val="261748"/>
                </a:solidFill>
                <a:ea typeface="ＭＳ Ｐゴシック" pitchFamily="112" charset="-128"/>
              </a:rPr>
              <a:t>Marketing </a:t>
            </a:r>
            <a:r>
              <a:rPr lang="en-US" sz="1400" dirty="0">
                <a:solidFill>
                  <a:srgbClr val="261748"/>
                </a:solidFill>
                <a:ea typeface="ＭＳ Ｐゴシック" pitchFamily="112" charset="-128"/>
              </a:rPr>
              <a:t>on industrial exhibitions/ Face-to-face meetings</a:t>
            </a:r>
            <a:endParaRPr lang="en-US" sz="1400" dirty="0" smtClean="0">
              <a:solidFill>
                <a:srgbClr val="261748"/>
              </a:solidFill>
              <a:ea typeface="ＭＳ Ｐゴシック" pitchFamily="112" charset="-128"/>
            </a:endParaRPr>
          </a:p>
          <a:p>
            <a:pPr lvl="1">
              <a:buFont typeface="Wingdings" pitchFamily="2" charset="2"/>
              <a:buNone/>
              <a:defRPr/>
            </a:pPr>
            <a:r>
              <a:rPr lang="en-US" sz="1400" dirty="0">
                <a:solidFill>
                  <a:srgbClr val="261748"/>
                </a:solidFill>
                <a:ea typeface="ＭＳ Ｐゴシック" pitchFamily="112" charset="-128"/>
              </a:rPr>
              <a:t>	</a:t>
            </a:r>
            <a:r>
              <a:rPr lang="en-US" sz="1400" dirty="0" smtClean="0">
                <a:solidFill>
                  <a:srgbClr val="261748"/>
                </a:solidFill>
                <a:ea typeface="ＭＳ Ｐゴシック" pitchFamily="112" charset="-128"/>
              </a:rPr>
              <a:t>	</a:t>
            </a:r>
            <a:r>
              <a:rPr lang="en-US" sz="1400" b="1" dirty="0" smtClean="0">
                <a:solidFill>
                  <a:srgbClr val="FF0000"/>
                </a:solidFill>
                <a:ea typeface="ＭＳ Ｐゴシック" pitchFamily="112" charset="-128"/>
              </a:rPr>
              <a:t>28 (+11) </a:t>
            </a:r>
            <a:r>
              <a:rPr lang="en-US" sz="1400" b="1" dirty="0">
                <a:solidFill>
                  <a:srgbClr val="FF0000"/>
                </a:solidFill>
                <a:ea typeface="ＭＳ Ｐゴシック" pitchFamily="112" charset="-128"/>
              </a:rPr>
              <a:t>in </a:t>
            </a:r>
            <a:r>
              <a:rPr lang="en-US" sz="1400" b="1" dirty="0" smtClean="0">
                <a:solidFill>
                  <a:srgbClr val="FF0000"/>
                </a:solidFill>
                <a:ea typeface="ＭＳ Ｐゴシック" pitchFamily="112" charset="-128"/>
              </a:rPr>
              <a:t>2013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0000"/>
                </a:solidFill>
                <a:ea typeface="ＭＳ Ｐゴシック" pitchFamily="112" charset="-128"/>
              </a:rPr>
              <a:t>	</a:t>
            </a:r>
            <a:r>
              <a:rPr lang="en-US" sz="1400" b="1" dirty="0" smtClean="0">
                <a:solidFill>
                  <a:srgbClr val="FF0000"/>
                </a:solidFill>
                <a:ea typeface="ＭＳ Ｐゴシック" pitchFamily="112" charset="-128"/>
              </a:rPr>
              <a:t>	16 (+16) in 2014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0000"/>
                </a:solidFill>
                <a:ea typeface="ＭＳ Ｐゴシック" pitchFamily="112" charset="-128"/>
              </a:rPr>
              <a:t>	</a:t>
            </a:r>
            <a:r>
              <a:rPr lang="en-US" sz="1400" b="1" dirty="0" smtClean="0">
                <a:solidFill>
                  <a:srgbClr val="FF0000"/>
                </a:solidFill>
                <a:ea typeface="ＭＳ Ｐゴシック" pitchFamily="112" charset="-128"/>
              </a:rPr>
              <a:t>	  2 (+4)   in 2015 </a:t>
            </a:r>
            <a:endParaRPr lang="en-US" dirty="0">
              <a:solidFill>
                <a:srgbClr val="261748"/>
              </a:solidFill>
              <a:ea typeface="ＭＳ Ｐゴシック" pitchFamily="112" charset="-128"/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rgbClr val="261748"/>
                </a:solidFill>
                <a:ea typeface="ＭＳ Ｐゴシック" pitchFamily="112" charset="-128"/>
              </a:rPr>
              <a:t> </a:t>
            </a:r>
            <a:r>
              <a:rPr lang="en-US" b="1" dirty="0" smtClean="0">
                <a:solidFill>
                  <a:srgbClr val="261748"/>
                </a:solidFill>
                <a:ea typeface="ＭＳ Ｐゴシック" pitchFamily="112" charset="-128"/>
              </a:rPr>
              <a:t>Interoperability / Integration</a:t>
            </a:r>
            <a:endParaRPr lang="en-US" b="1" dirty="0">
              <a:solidFill>
                <a:srgbClr val="261748"/>
              </a:solidFill>
              <a:ea typeface="ＭＳ Ｐゴシック" pitchFamily="112" charset="-128"/>
            </a:endParaRP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400" dirty="0" smtClean="0"/>
              <a:t>AIW24 Pentair, </a:t>
            </a:r>
            <a:r>
              <a:rPr lang="en-US" sz="1400" dirty="0" err="1" smtClean="0"/>
              <a:t>Straubenhardt</a:t>
            </a:r>
            <a:r>
              <a:rPr lang="en-US" sz="1400" dirty="0" smtClean="0"/>
              <a:t>  @ Nov 2013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400" b="1" i="1" dirty="0" smtClean="0"/>
              <a:t>AIW25 DESY, Hamburg           </a:t>
            </a:r>
            <a:r>
              <a:rPr lang="en-US" sz="1400" dirty="0" smtClean="0"/>
              <a:t>@ </a:t>
            </a:r>
            <a:r>
              <a:rPr lang="en-US" sz="1400" dirty="0"/>
              <a:t>Apr </a:t>
            </a:r>
            <a:r>
              <a:rPr lang="en-US" sz="1400" dirty="0" smtClean="0"/>
              <a:t>2014</a:t>
            </a:r>
            <a:endParaRPr lang="en-US" sz="1050" dirty="0"/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400" dirty="0"/>
              <a:t>AIW26 </a:t>
            </a:r>
            <a:r>
              <a:rPr lang="en-US" sz="1400" dirty="0" err="1" smtClean="0"/>
              <a:t>Vadatech</a:t>
            </a:r>
            <a:r>
              <a:rPr lang="en-US" sz="1400" dirty="0" smtClean="0"/>
              <a:t>, Henderson   @ </a:t>
            </a:r>
            <a:r>
              <a:rPr lang="en-US" sz="1400" dirty="0"/>
              <a:t>Oct </a:t>
            </a:r>
            <a:r>
              <a:rPr lang="en-US" sz="1400" dirty="0" smtClean="0"/>
              <a:t>2014</a:t>
            </a:r>
          </a:p>
          <a:p>
            <a:pPr marL="1200150" lvl="2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400" b="1" i="1" dirty="0" smtClean="0"/>
              <a:t>Integration WS, DESY </a:t>
            </a:r>
            <a:r>
              <a:rPr lang="en-US" sz="1400" b="1" i="1" dirty="0"/>
              <a:t> </a:t>
            </a:r>
            <a:r>
              <a:rPr lang="en-US" sz="1400" b="1" i="1" dirty="0" smtClean="0"/>
              <a:t>          </a:t>
            </a:r>
            <a:r>
              <a:rPr lang="en-US" sz="1400" dirty="0" smtClean="0"/>
              <a:t>@ Dec 2014</a:t>
            </a:r>
          </a:p>
          <a:p>
            <a:pPr marL="1200150" lvl="2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b="1" i="1" dirty="0"/>
              <a:t>Integration WS, DESY            </a:t>
            </a:r>
            <a:r>
              <a:rPr lang="en-US" sz="1400" dirty="0"/>
              <a:t>@ Dec </a:t>
            </a:r>
            <a:r>
              <a:rPr lang="en-US" sz="1400" dirty="0" smtClean="0"/>
              <a:t>2015</a:t>
            </a:r>
            <a:endParaRPr lang="en-US" sz="1400" dirty="0"/>
          </a:p>
          <a:p>
            <a:pPr marL="1200150" lvl="2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sz="1400" dirty="0"/>
          </a:p>
          <a:p>
            <a:pPr lvl="1">
              <a:defRPr/>
            </a:pPr>
            <a:endParaRPr lang="en-US" sz="1600" dirty="0">
              <a:solidFill>
                <a:srgbClr val="261748"/>
              </a:solidFill>
              <a:ea typeface="ＭＳ Ｐゴシック" pitchFamily="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AP3: Support / Consulting / Marketing</a:t>
            </a:r>
            <a:endParaRPr lang="de-DE" sz="2000" dirty="0"/>
          </a:p>
        </p:txBody>
      </p:sp>
      <p:sp>
        <p:nvSpPr>
          <p:cNvPr id="4" name="Textfeld 5"/>
          <p:cNvSpPr txBox="1">
            <a:spLocks noChangeArrowheads="1"/>
          </p:cNvSpPr>
          <p:nvPr/>
        </p:nvSpPr>
        <p:spPr bwMode="auto">
          <a:xfrm>
            <a:off x="4528895" y="957562"/>
            <a:ext cx="28394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dirty="0"/>
              <a:t>MTCA </a:t>
            </a:r>
            <a:r>
              <a:rPr lang="de-DE" sz="1000" dirty="0" smtClean="0"/>
              <a:t>Tutorials at  DESY (05/2013)</a:t>
            </a:r>
          </a:p>
          <a:p>
            <a:r>
              <a:rPr lang="de-DE" sz="1000" dirty="0"/>
              <a:t>	 </a:t>
            </a:r>
            <a:r>
              <a:rPr lang="de-DE" sz="1000" dirty="0" smtClean="0"/>
              <a:t>    </a:t>
            </a:r>
            <a:r>
              <a:rPr lang="de-DE" sz="1000" b="1" dirty="0" smtClean="0"/>
              <a:t>&amp; Shanghai (09/2014)</a:t>
            </a:r>
          </a:p>
        </p:txBody>
      </p:sp>
      <p:pic>
        <p:nvPicPr>
          <p:cNvPr id="5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367" y="1186908"/>
            <a:ext cx="1014301" cy="946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32718" y="4423652"/>
            <a:ext cx="3595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Webpage </a:t>
            </a:r>
            <a:r>
              <a:rPr lang="en-US" b="1" dirty="0"/>
              <a:t>URL  </a:t>
            </a:r>
            <a:r>
              <a:rPr lang="en-US" b="1" dirty="0">
                <a:hlinkClick r:id="rId4"/>
              </a:rPr>
              <a:t>http://mtca.desy.de</a:t>
            </a:r>
            <a:r>
              <a:rPr lang="en-US" b="1" dirty="0" smtClean="0">
                <a:hlinkClick r:id="rId4"/>
              </a:rPr>
              <a:t>/</a:t>
            </a:r>
            <a:endParaRPr lang="de-DE" b="1" dirty="0" smtClean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665535" y="103668"/>
            <a:ext cx="478465" cy="342900"/>
          </a:xfrm>
          <a:prstGeom prst="rect">
            <a:avLst/>
          </a:prstGeom>
          <a:noFill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algn="ctr"/>
            <a:fld id="{E1294B72-1E3B-4E0F-8ECD-1703A36CCADB}" type="slidenum">
              <a:rPr lang="en-GB" sz="2000" smtClean="0">
                <a:solidFill>
                  <a:schemeClr val="bg1"/>
                </a:solidFill>
                <a:ea typeface="Geneva" pitchFamily="1" charset="-128"/>
              </a:rPr>
              <a:pPr algn="ctr"/>
              <a:t>8</a:t>
            </a:fld>
            <a:endParaRPr lang="en-GB" sz="2000" dirty="0" smtClean="0">
              <a:solidFill>
                <a:schemeClr val="bg1"/>
              </a:solidFill>
              <a:ea typeface="Geneva" pitchFamily="1" charset="-128"/>
            </a:endParaRPr>
          </a:p>
        </p:txBody>
      </p:sp>
      <p:pic>
        <p:nvPicPr>
          <p:cNvPr id="16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373" y="984842"/>
            <a:ext cx="1611191" cy="10756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5"/>
          <p:cNvSpPr txBox="1">
            <a:spLocks noChangeArrowheads="1"/>
          </p:cNvSpPr>
          <p:nvPr/>
        </p:nvSpPr>
        <p:spPr bwMode="auto">
          <a:xfrm>
            <a:off x="7289177" y="2010724"/>
            <a:ext cx="13724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dirty="0" smtClean="0"/>
              <a:t>IPAC 2013 Shanghai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373" y="2215238"/>
            <a:ext cx="1646144" cy="83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feld 5"/>
          <p:cNvSpPr txBox="1">
            <a:spLocks noChangeArrowheads="1"/>
          </p:cNvSpPr>
          <p:nvPr/>
        </p:nvSpPr>
        <p:spPr bwMode="auto">
          <a:xfrm>
            <a:off x="7297948" y="3013581"/>
            <a:ext cx="143180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dirty="0" smtClean="0"/>
              <a:t>TWEPP 2013 Perugia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56" y="5291213"/>
            <a:ext cx="484075" cy="27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Brace 8"/>
          <p:cNvSpPr/>
          <p:nvPr/>
        </p:nvSpPr>
        <p:spPr bwMode="auto">
          <a:xfrm flipH="1">
            <a:off x="912193" y="5096992"/>
            <a:ext cx="145333" cy="62020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2" name="Picture 2" descr="D:\Project\China\SINAP\Training\IMG_2813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278" y="1357672"/>
            <a:ext cx="1512970" cy="100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919" y="2685332"/>
            <a:ext cx="654823" cy="98134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346" y="4769607"/>
            <a:ext cx="3807526" cy="214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rafik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405" y="2747016"/>
            <a:ext cx="1379101" cy="92068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feld 5"/>
          <p:cNvSpPr txBox="1">
            <a:spLocks noChangeArrowheads="1"/>
          </p:cNvSpPr>
          <p:nvPr/>
        </p:nvSpPr>
        <p:spPr bwMode="auto">
          <a:xfrm>
            <a:off x="5724506" y="2359304"/>
            <a:ext cx="1459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dirty="0" smtClean="0"/>
              <a:t>Embeddedworld 2013 </a:t>
            </a:r>
          </a:p>
          <a:p>
            <a:r>
              <a:rPr lang="de-DE" sz="1000" dirty="0" smtClean="0"/>
              <a:t>Nürnberg</a:t>
            </a: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568" y="3217673"/>
            <a:ext cx="1241832" cy="93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feld 5"/>
          <p:cNvSpPr txBox="1">
            <a:spLocks noChangeArrowheads="1"/>
          </p:cNvSpPr>
          <p:nvPr/>
        </p:nvSpPr>
        <p:spPr bwMode="auto">
          <a:xfrm>
            <a:off x="7338649" y="4087594"/>
            <a:ext cx="14189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dirty="0" smtClean="0"/>
              <a:t>European Microwave </a:t>
            </a:r>
          </a:p>
          <a:p>
            <a:r>
              <a:rPr lang="en-US" sz="1000" dirty="0" smtClean="0"/>
              <a:t>Week2013</a:t>
            </a:r>
            <a:endParaRPr lang="de-DE" sz="1000" dirty="0" smtClean="0"/>
          </a:p>
        </p:txBody>
      </p:sp>
    </p:spTree>
    <p:extLst>
      <p:ext uri="{BB962C8B-B14F-4D97-AF65-F5344CB8AC3E}">
        <p14:creationId xmlns:p14="http://schemas.microsoft.com/office/powerpoint/2010/main" val="347320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Perspectives </a:t>
            </a:r>
            <a:r>
              <a:rPr lang="en-US" dirty="0" err="1" smtClean="0"/>
              <a:t>MicroTCA@DESY</a:t>
            </a:r>
            <a:r>
              <a:rPr lang="en-US" dirty="0" smtClean="0"/>
              <a:t> 2015+</a:t>
            </a:r>
            <a:endParaRPr lang="de-DE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8665535" y="103668"/>
            <a:ext cx="478465" cy="342900"/>
          </a:xfrm>
          <a:prstGeom prst="rect">
            <a:avLst/>
          </a:prstGeom>
          <a:noFill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algn="ctr"/>
            <a:fld id="{E1294B72-1E3B-4E0F-8ECD-1703A36CCADB}" type="slidenum">
              <a:rPr lang="en-GB" sz="2000" smtClean="0">
                <a:solidFill>
                  <a:schemeClr val="bg1"/>
                </a:solidFill>
                <a:ea typeface="Geneva" pitchFamily="1" charset="-128"/>
              </a:rPr>
              <a:pPr algn="ctr"/>
              <a:t>9</a:t>
            </a:fld>
            <a:endParaRPr lang="en-GB" sz="2000" dirty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436" y="861843"/>
            <a:ext cx="88432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spcBef>
                <a:spcPts val="600"/>
              </a:spcBef>
              <a:spcAft>
                <a:spcPts val="600"/>
              </a:spcAft>
              <a:buClr>
                <a:srgbClr val="F8B323"/>
              </a:buClr>
              <a:buSzTx/>
              <a:defRPr/>
            </a:pPr>
            <a:r>
              <a:rPr lang="en-US" dirty="0" smtClean="0">
                <a:ea typeface="ＭＳ Ｐゴシック" pitchFamily="112" charset="-128"/>
              </a:rPr>
              <a:t>2015 DESY Directorate approved funding to continue </a:t>
            </a:r>
            <a:r>
              <a:rPr lang="en-US" sz="1800" b="1" i="1" dirty="0" smtClean="0">
                <a:ea typeface="ＭＳ Ｐゴシック" pitchFamily="112" charset="-128"/>
              </a:rPr>
              <a:t>“</a:t>
            </a:r>
            <a:r>
              <a:rPr lang="en-US" sz="1800" b="1" i="1" dirty="0" err="1" smtClean="0">
                <a:ea typeface="ＭＳ Ｐゴシック" pitchFamily="112" charset="-128"/>
              </a:rPr>
              <a:t>MicroTCA</a:t>
            </a:r>
            <a:r>
              <a:rPr lang="en-US" sz="1800" b="1" i="1" dirty="0" smtClean="0">
                <a:ea typeface="ＭＳ Ｐゴシック" pitchFamily="112" charset="-128"/>
              </a:rPr>
              <a:t>” @ DESY</a:t>
            </a:r>
          </a:p>
          <a:p>
            <a:pPr defTabSz="914400">
              <a:spcBef>
                <a:spcPts val="600"/>
              </a:spcBef>
              <a:spcAft>
                <a:spcPts val="0"/>
              </a:spcAft>
              <a:buClr>
                <a:srgbClr val="F8B323"/>
              </a:buClr>
              <a:buSzTx/>
              <a:defRPr/>
            </a:pPr>
            <a:r>
              <a:rPr lang="en-US" b="1" dirty="0" smtClean="0">
                <a:solidFill>
                  <a:srgbClr val="FFC000"/>
                </a:solidFill>
                <a:ea typeface="ＭＳ Ｐゴシック" pitchFamily="112" charset="-128"/>
              </a:rPr>
              <a:t>Activities (strongly reduced compared to HVF):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Clr>
                <a:srgbClr val="F8B323"/>
              </a:buClr>
              <a:buFont typeface="Wingdings" panose="05000000000000000000" pitchFamily="2" charset="2"/>
              <a:buChar char="Ø"/>
              <a:defRPr/>
            </a:pPr>
            <a:r>
              <a:rPr lang="en-US" sz="1400" dirty="0" smtClean="0">
                <a:ea typeface="ＭＳ Ｐゴシック" pitchFamily="112" charset="-128"/>
              </a:rPr>
              <a:t>Future enlarge </a:t>
            </a:r>
            <a:r>
              <a:rPr lang="en-US" sz="1400" dirty="0" err="1" smtClean="0">
                <a:ea typeface="ＭＳ Ｐゴシック" pitchFamily="112" charset="-128"/>
              </a:rPr>
              <a:t>MicroTCA</a:t>
            </a:r>
            <a:r>
              <a:rPr lang="en-US" sz="1400" dirty="0" smtClean="0">
                <a:ea typeface="ＭＳ Ｐゴシック" pitchFamily="112" charset="-128"/>
              </a:rPr>
              <a:t> product portfolio through licensing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Clr>
                <a:srgbClr val="F8B323"/>
              </a:buClr>
              <a:buFont typeface="Wingdings" panose="05000000000000000000" pitchFamily="2" charset="2"/>
              <a:buChar char="Ø"/>
              <a:defRPr/>
            </a:pPr>
            <a:r>
              <a:rPr lang="en-US" sz="1400" dirty="0" smtClean="0">
                <a:ea typeface="ＭＳ Ｐゴシック" pitchFamily="112" charset="-128"/>
              </a:rPr>
              <a:t>Continuation PICMG efforts (HW/SW)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Clr>
                <a:srgbClr val="F8B323"/>
              </a:buClr>
              <a:buFont typeface="Wingdings" panose="05000000000000000000" pitchFamily="2" charset="2"/>
              <a:buChar char="Ø"/>
              <a:defRPr/>
            </a:pPr>
            <a:r>
              <a:rPr lang="en-US" sz="1400" dirty="0" smtClean="0">
                <a:ea typeface="ＭＳ Ｐゴシック" pitchFamily="112" charset="-128"/>
              </a:rPr>
              <a:t>Marketing / support / consultancy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Clr>
                <a:srgbClr val="F8B323"/>
              </a:buClr>
              <a:buFont typeface="Wingdings" panose="05000000000000000000" pitchFamily="2" charset="2"/>
              <a:buChar char="Ø"/>
              <a:defRPr/>
            </a:pPr>
            <a:r>
              <a:rPr lang="en-US" sz="1400" b="1" dirty="0" smtClean="0">
                <a:ea typeface="ＭＳ Ｐゴシック" pitchFamily="112" charset="-128"/>
              </a:rPr>
              <a:t>Investigate future funding options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2921" y="3028950"/>
            <a:ext cx="9127279" cy="3369201"/>
            <a:chOff x="92921" y="3028950"/>
            <a:chExt cx="9127279" cy="336920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21" y="3415020"/>
              <a:ext cx="3786874" cy="2642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61925" y="3028950"/>
              <a:ext cx="65457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Most promising: Applied to „Helmholtz Innovation Labs” initiative</a:t>
              </a:r>
              <a:endParaRPr lang="en-US" b="1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848099" y="3351163"/>
              <a:ext cx="5372101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dirty="0" smtClean="0"/>
                <a:t>Interface </a:t>
              </a:r>
              <a:r>
                <a:rPr lang="en-US" dirty="0"/>
                <a:t>between industrial and research  </a:t>
              </a:r>
              <a:r>
                <a:rPr lang="en-US" dirty="0" smtClean="0"/>
                <a:t>centers</a:t>
              </a:r>
              <a:endParaRPr lang="en-US" dirty="0"/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dirty="0"/>
                <a:t>Close </a:t>
              </a:r>
              <a:r>
                <a:rPr lang="en-US" dirty="0" smtClean="0"/>
                <a:t>interaction </a:t>
              </a:r>
              <a:r>
                <a:rPr lang="en-US" dirty="0"/>
                <a:t>between Scientists and Industry </a:t>
              </a:r>
              <a:r>
                <a:rPr lang="en-US" dirty="0" smtClean="0"/>
                <a:t>&amp; users/customer</a:t>
              </a:r>
            </a:p>
            <a:p>
              <a:endParaRPr lang="en-US" dirty="0" smtClean="0"/>
            </a:p>
            <a:p>
              <a:r>
                <a:rPr lang="en-US" b="1" dirty="0" smtClean="0"/>
                <a:t>Funding:</a:t>
              </a:r>
              <a:r>
                <a:rPr lang="en-US" dirty="0" smtClean="0"/>
                <a:t> 5 Mio total (50%/50%)/ 5 years!</a:t>
              </a:r>
              <a:endParaRPr lang="en-US" dirty="0"/>
            </a:p>
            <a:p>
              <a:endParaRPr lang="en-US" b="1" dirty="0" smtClean="0"/>
            </a:p>
            <a:p>
              <a:r>
                <a:rPr lang="en-US" b="1" dirty="0" smtClean="0"/>
                <a:t>Target of submit application: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Service &amp; Support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Creation of set of turn key system</a:t>
              </a:r>
            </a:p>
            <a:p>
              <a:endParaRPr lang="en-US" b="1" dirty="0" smtClean="0"/>
            </a:p>
            <a:p>
              <a:r>
                <a:rPr lang="en-US" b="1" dirty="0" smtClean="0"/>
                <a:t>Decision </a:t>
              </a:r>
              <a:r>
                <a:rPr lang="en-US" b="1" dirty="0"/>
                <a:t>taking:</a:t>
              </a:r>
              <a:r>
                <a:rPr lang="en-US" dirty="0"/>
                <a:t> Q1-Q2/2016</a:t>
              </a:r>
            </a:p>
            <a:p>
              <a:r>
                <a:rPr lang="en-US" dirty="0" smtClean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226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-Vorlage_de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PPT-Vorlage_de</Template>
  <TotalTime>0</TotalTime>
  <Words>1331</Words>
  <Application>Microsoft Office PowerPoint</Application>
  <PresentationFormat>On-screen Show (4:3)</PresentationFormat>
  <Paragraphs>395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PPT-Vorlage_de</vt:lpstr>
      <vt:lpstr>Follow up on the Helmholtz Validation Fund  ''MicroTCA.4 for Industry" </vt:lpstr>
      <vt:lpstr>History of MicroTCA@DESY</vt:lpstr>
      <vt:lpstr>Helmholtz Validation Fund “MicroTCA for Industry”</vt:lpstr>
      <vt:lpstr>Work packages and program “MTCA.4 for Industry”</vt:lpstr>
      <vt:lpstr>AP1: RF controls boards</vt:lpstr>
      <vt:lpstr>AP2: Completion of the MTCA.4 for industry and institutes</vt:lpstr>
      <vt:lpstr>AP2: Completion of the MTCA.4 for industry and institutes</vt:lpstr>
      <vt:lpstr>AP3: Support / Consulting / Marketing</vt:lpstr>
      <vt:lpstr>Perspectives MicroTCA@DESY 2015+</vt:lpstr>
      <vt:lpstr>Cooperation Networking</vt:lpstr>
      <vt:lpstr>PowerPoint Presentation</vt:lpstr>
      <vt:lpstr>Workshop program:</vt:lpstr>
      <vt:lpstr>Workshop program:</vt:lpstr>
      <vt:lpstr>Workshop locations </vt:lpstr>
      <vt:lpstr>General Information</vt:lpstr>
      <vt:lpstr>Workshop Dinner</vt:lpstr>
      <vt:lpstr>General Information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Ilka Mahns</dc:creator>
  <cp:lastModifiedBy>Schlarb, Holger</cp:lastModifiedBy>
  <cp:revision>684</cp:revision>
  <cp:lastPrinted>2013-11-12T19:42:14Z</cp:lastPrinted>
  <dcterms:created xsi:type="dcterms:W3CDTF">2012-05-21T19:23:48Z</dcterms:created>
  <dcterms:modified xsi:type="dcterms:W3CDTF">2016-01-04T09:10:57Z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