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3"/>
  </p:notesMasterIdLst>
  <p:handoutMasterIdLst>
    <p:handoutMasterId r:id="rId44"/>
  </p:handoutMasterIdLst>
  <p:sldIdLst>
    <p:sldId id="341" r:id="rId2"/>
    <p:sldId id="345" r:id="rId3"/>
    <p:sldId id="372" r:id="rId4"/>
    <p:sldId id="373" r:id="rId5"/>
    <p:sldId id="344" r:id="rId6"/>
    <p:sldId id="357" r:id="rId7"/>
    <p:sldId id="343" r:id="rId8"/>
    <p:sldId id="376" r:id="rId9"/>
    <p:sldId id="384" r:id="rId10"/>
    <p:sldId id="385" r:id="rId11"/>
    <p:sldId id="386" r:id="rId12"/>
    <p:sldId id="366" r:id="rId13"/>
    <p:sldId id="367" r:id="rId14"/>
    <p:sldId id="368" r:id="rId15"/>
    <p:sldId id="369" r:id="rId16"/>
    <p:sldId id="370" r:id="rId17"/>
    <p:sldId id="371" r:id="rId18"/>
    <p:sldId id="382" r:id="rId19"/>
    <p:sldId id="340" r:id="rId20"/>
    <p:sldId id="378" r:id="rId21"/>
    <p:sldId id="379" r:id="rId22"/>
    <p:sldId id="377" r:id="rId23"/>
    <p:sldId id="380" r:id="rId24"/>
    <p:sldId id="381" r:id="rId25"/>
    <p:sldId id="383" r:id="rId26"/>
    <p:sldId id="399" r:id="rId27"/>
    <p:sldId id="390" r:id="rId28"/>
    <p:sldId id="391" r:id="rId29"/>
    <p:sldId id="392" r:id="rId30"/>
    <p:sldId id="393" r:id="rId31"/>
    <p:sldId id="394" r:id="rId32"/>
    <p:sldId id="395" r:id="rId33"/>
    <p:sldId id="396" r:id="rId34"/>
    <p:sldId id="397" r:id="rId35"/>
    <p:sldId id="398" r:id="rId36"/>
    <p:sldId id="360" r:id="rId37"/>
    <p:sldId id="356" r:id="rId38"/>
    <p:sldId id="335" r:id="rId39"/>
    <p:sldId id="337" r:id="rId40"/>
    <p:sldId id="333" r:id="rId41"/>
    <p:sldId id="334" r:id="rId42"/>
  </p:sldIdLst>
  <p:sldSz cx="9144000" cy="6858000" type="screen4x3"/>
  <p:notesSz cx="6781800" cy="9918700"/>
  <p:defaultTextStyle>
    <a:defPPr>
      <a:defRPr lang="de-DE"/>
    </a:defPPr>
    <a:lvl1pPr algn="l" rtl="0" fontAlgn="base">
      <a:spcBef>
        <a:spcPct val="20000"/>
      </a:spcBef>
      <a:spcAft>
        <a:spcPct val="0"/>
      </a:spcAft>
      <a:buClr>
        <a:srgbClr val="F8B323"/>
      </a:buClr>
      <a:buFont typeface="Wingdings" pitchFamily="2" charset="2"/>
      <a:buChar char="n"/>
      <a:defRPr sz="900" kern="1200">
        <a:solidFill>
          <a:schemeClr val="tx1"/>
        </a:solidFill>
        <a:latin typeface="Arial" charset="0"/>
        <a:ea typeface="ＭＳ Ｐゴシック" pitchFamily="112" charset="-128"/>
        <a:cs typeface="+mn-cs"/>
      </a:defRPr>
    </a:lvl1pPr>
    <a:lvl2pPr marL="457200" algn="l" rtl="0" fontAlgn="base">
      <a:spcBef>
        <a:spcPct val="20000"/>
      </a:spcBef>
      <a:spcAft>
        <a:spcPct val="0"/>
      </a:spcAft>
      <a:buClr>
        <a:srgbClr val="F8B323"/>
      </a:buClr>
      <a:buFont typeface="Wingdings" pitchFamily="2" charset="2"/>
      <a:buChar char="n"/>
      <a:defRPr sz="900" kern="1200">
        <a:solidFill>
          <a:schemeClr val="tx1"/>
        </a:solidFill>
        <a:latin typeface="Arial" charset="0"/>
        <a:ea typeface="ＭＳ Ｐゴシック" pitchFamily="112" charset="-128"/>
        <a:cs typeface="+mn-cs"/>
      </a:defRPr>
    </a:lvl2pPr>
    <a:lvl3pPr marL="914400" algn="l" rtl="0" fontAlgn="base">
      <a:spcBef>
        <a:spcPct val="20000"/>
      </a:spcBef>
      <a:spcAft>
        <a:spcPct val="0"/>
      </a:spcAft>
      <a:buClr>
        <a:srgbClr val="F8B323"/>
      </a:buClr>
      <a:buFont typeface="Wingdings" pitchFamily="2" charset="2"/>
      <a:buChar char="n"/>
      <a:defRPr sz="900" kern="1200">
        <a:solidFill>
          <a:schemeClr val="tx1"/>
        </a:solidFill>
        <a:latin typeface="Arial" charset="0"/>
        <a:ea typeface="ＭＳ Ｐゴシック" pitchFamily="112" charset="-128"/>
        <a:cs typeface="+mn-cs"/>
      </a:defRPr>
    </a:lvl3pPr>
    <a:lvl4pPr marL="1371600" algn="l" rtl="0" fontAlgn="base">
      <a:spcBef>
        <a:spcPct val="20000"/>
      </a:spcBef>
      <a:spcAft>
        <a:spcPct val="0"/>
      </a:spcAft>
      <a:buClr>
        <a:srgbClr val="F8B323"/>
      </a:buClr>
      <a:buFont typeface="Wingdings" pitchFamily="2" charset="2"/>
      <a:buChar char="n"/>
      <a:defRPr sz="900" kern="1200">
        <a:solidFill>
          <a:schemeClr val="tx1"/>
        </a:solidFill>
        <a:latin typeface="Arial" charset="0"/>
        <a:ea typeface="ＭＳ Ｐゴシック" pitchFamily="112" charset="-128"/>
        <a:cs typeface="+mn-cs"/>
      </a:defRPr>
    </a:lvl4pPr>
    <a:lvl5pPr marL="1828800" algn="l" rtl="0" fontAlgn="base">
      <a:spcBef>
        <a:spcPct val="20000"/>
      </a:spcBef>
      <a:spcAft>
        <a:spcPct val="0"/>
      </a:spcAft>
      <a:buClr>
        <a:srgbClr val="F8B323"/>
      </a:buClr>
      <a:buFont typeface="Wingdings" pitchFamily="2" charset="2"/>
      <a:buChar char="n"/>
      <a:defRPr sz="900" kern="1200">
        <a:solidFill>
          <a:schemeClr val="tx1"/>
        </a:solidFill>
        <a:latin typeface="Arial" charset="0"/>
        <a:ea typeface="ＭＳ Ｐゴシック" pitchFamily="112" charset="-128"/>
        <a:cs typeface="+mn-cs"/>
      </a:defRPr>
    </a:lvl5pPr>
    <a:lvl6pPr marL="2286000" algn="l" defTabSz="914400" rtl="0" eaLnBrk="1" latinLnBrk="0" hangingPunct="1">
      <a:defRPr sz="900" kern="1200">
        <a:solidFill>
          <a:schemeClr val="tx1"/>
        </a:solidFill>
        <a:latin typeface="Arial" charset="0"/>
        <a:ea typeface="ＭＳ Ｐゴシック" pitchFamily="112" charset="-128"/>
        <a:cs typeface="+mn-cs"/>
      </a:defRPr>
    </a:lvl6pPr>
    <a:lvl7pPr marL="2743200" algn="l" defTabSz="914400" rtl="0" eaLnBrk="1" latinLnBrk="0" hangingPunct="1">
      <a:defRPr sz="900" kern="1200">
        <a:solidFill>
          <a:schemeClr val="tx1"/>
        </a:solidFill>
        <a:latin typeface="Arial" charset="0"/>
        <a:ea typeface="ＭＳ Ｐゴシック" pitchFamily="112" charset="-128"/>
        <a:cs typeface="+mn-cs"/>
      </a:defRPr>
    </a:lvl7pPr>
    <a:lvl8pPr marL="3200400" algn="l" defTabSz="914400" rtl="0" eaLnBrk="1" latinLnBrk="0" hangingPunct="1">
      <a:defRPr sz="900" kern="1200">
        <a:solidFill>
          <a:schemeClr val="tx1"/>
        </a:solidFill>
        <a:latin typeface="Arial" charset="0"/>
        <a:ea typeface="ＭＳ Ｐゴシック" pitchFamily="112" charset="-128"/>
        <a:cs typeface="+mn-cs"/>
      </a:defRPr>
    </a:lvl8pPr>
    <a:lvl9pPr marL="3657600" algn="l" defTabSz="914400" rtl="0" eaLnBrk="1" latinLnBrk="0" hangingPunct="1">
      <a:defRPr sz="900" kern="1200">
        <a:solidFill>
          <a:schemeClr val="tx1"/>
        </a:solidFill>
        <a:latin typeface="Arial" charset="0"/>
        <a:ea typeface="ＭＳ Ｐゴシック" pitchFamily="112"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06C2"/>
    <a:srgbClr val="FD930A"/>
    <a:srgbClr val="251555"/>
    <a:srgbClr val="626262"/>
    <a:srgbClr val="2B362A"/>
    <a:srgbClr val="16EF05"/>
    <a:srgbClr val="DBF7FB"/>
    <a:srgbClr val="FFCC00"/>
    <a:srgbClr val="A50021"/>
    <a:srgbClr val="E0E0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08" autoAdjust="0"/>
    <p:restoredTop sz="97767" autoAdjust="0"/>
  </p:normalViewPr>
  <p:slideViewPr>
    <p:cSldViewPr snapToGrid="0">
      <p:cViewPr>
        <p:scale>
          <a:sx n="139" d="100"/>
          <a:sy n="139" d="100"/>
        </p:scale>
        <p:origin x="-864" y="30"/>
      </p:cViewPr>
      <p:guideLst>
        <p:guide orient="horz" pos="3956"/>
        <p:guide orient="horz" pos="881"/>
        <p:guide orient="horz" pos="2446"/>
        <p:guide orient="horz" pos="4038"/>
        <p:guide pos="5277"/>
        <p:guide pos="1750"/>
        <p:guide pos="4023"/>
        <p:guide pos="5685"/>
        <p:guide pos="255"/>
        <p:guide pos="5318"/>
        <p:guide pos="7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0"/>
    </p:cViewPr>
  </p:sorterViewPr>
  <p:notesViewPr>
    <p:cSldViewPr snapToGrid="0">
      <p:cViewPr>
        <p:scale>
          <a:sx n="100" d="100"/>
          <a:sy n="100" d="100"/>
        </p:scale>
        <p:origin x="-1494" y="888"/>
      </p:cViewPr>
      <p:guideLst>
        <p:guide orient="horz" pos="3124"/>
        <p:guide pos="2130"/>
      </p:guideLst>
    </p:cSldViewPr>
  </p:notesViewPr>
  <p:gridSpacing cx="45005" cy="450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15.wmf"/><Relationship Id="rId3" Type="http://schemas.openxmlformats.org/officeDocument/2006/relationships/image" Target="../media/image10.wmf"/><Relationship Id="rId7" Type="http://schemas.openxmlformats.org/officeDocument/2006/relationships/image" Target="../media/image14.wmf"/><Relationship Id="rId2" Type="http://schemas.openxmlformats.org/officeDocument/2006/relationships/image" Target="../media/image9.wmf"/><Relationship Id="rId1" Type="http://schemas.openxmlformats.org/officeDocument/2006/relationships/image" Target="../media/image8.wmf"/><Relationship Id="rId6" Type="http://schemas.openxmlformats.org/officeDocument/2006/relationships/image" Target="../media/image13.wmf"/><Relationship Id="rId5" Type="http://schemas.openxmlformats.org/officeDocument/2006/relationships/image" Target="../media/image12.wmf"/><Relationship Id="rId4" Type="http://schemas.openxmlformats.org/officeDocument/2006/relationships/image" Target="../media/image11.wmf"/><Relationship Id="rId9" Type="http://schemas.openxmlformats.org/officeDocument/2006/relationships/image" Target="../media/image1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9362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38463" cy="495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0"/>
              </a:spcBef>
              <a:buClrTx/>
              <a:buFontTx/>
              <a:buNone/>
              <a:defRPr sz="1200">
                <a:ea typeface="ＭＳ Ｐゴシック" pitchFamily="18" charset="-128"/>
                <a:cs typeface="+mn-cs"/>
              </a:defRPr>
            </a:lvl1pPr>
          </a:lstStyle>
          <a:p>
            <a:pPr>
              <a:defRPr/>
            </a:pPr>
            <a:endParaRPr lang="de-DE"/>
          </a:p>
        </p:txBody>
      </p:sp>
      <p:sp>
        <p:nvSpPr>
          <p:cNvPr id="3075" name="Rectangle 3"/>
          <p:cNvSpPr>
            <a:spLocks noGrp="1" noChangeArrowheads="1"/>
          </p:cNvSpPr>
          <p:nvPr>
            <p:ph type="dt" idx="1"/>
          </p:nvPr>
        </p:nvSpPr>
        <p:spPr bwMode="auto">
          <a:xfrm>
            <a:off x="3843338" y="0"/>
            <a:ext cx="2938462" cy="495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0"/>
              </a:spcBef>
              <a:buClrTx/>
              <a:buFontTx/>
              <a:buNone/>
              <a:defRPr sz="1200">
                <a:ea typeface="ＭＳ Ｐゴシック" pitchFamily="18" charset="-128"/>
                <a:cs typeface="+mn-cs"/>
              </a:defRPr>
            </a:lvl1pPr>
          </a:lstStyle>
          <a:p>
            <a:pPr>
              <a:defRPr/>
            </a:pPr>
            <a:endParaRPr lang="de-DE"/>
          </a:p>
        </p:txBody>
      </p:sp>
      <p:sp>
        <p:nvSpPr>
          <p:cNvPr id="3078" name="Rectangle 6"/>
          <p:cNvSpPr>
            <a:spLocks noGrp="1" noChangeArrowheads="1"/>
          </p:cNvSpPr>
          <p:nvPr>
            <p:ph type="ftr" sz="quarter" idx="4"/>
          </p:nvPr>
        </p:nvSpPr>
        <p:spPr bwMode="auto">
          <a:xfrm>
            <a:off x="0" y="9423400"/>
            <a:ext cx="2938463" cy="4953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spcBef>
                <a:spcPct val="0"/>
              </a:spcBef>
              <a:buClrTx/>
              <a:buFontTx/>
              <a:buNone/>
              <a:defRPr sz="1200">
                <a:ea typeface="ＭＳ Ｐゴシック" pitchFamily="18" charset="-128"/>
                <a:cs typeface="+mn-cs"/>
              </a:defRPr>
            </a:lvl1pPr>
          </a:lstStyle>
          <a:p>
            <a:pPr>
              <a:defRPr/>
            </a:pPr>
            <a:endParaRPr lang="de-DE"/>
          </a:p>
        </p:txBody>
      </p:sp>
      <p:sp>
        <p:nvSpPr>
          <p:cNvPr id="3079" name="Rectangle 7"/>
          <p:cNvSpPr>
            <a:spLocks noGrp="1" noChangeArrowheads="1"/>
          </p:cNvSpPr>
          <p:nvPr>
            <p:ph type="sldNum" sz="quarter" idx="5"/>
          </p:nvPr>
        </p:nvSpPr>
        <p:spPr bwMode="auto">
          <a:xfrm>
            <a:off x="3843338" y="9423400"/>
            <a:ext cx="2938462" cy="4953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0"/>
              </a:spcBef>
              <a:buClrTx/>
              <a:buFontTx/>
              <a:buNone/>
              <a:defRPr sz="1200"/>
            </a:lvl1pPr>
          </a:lstStyle>
          <a:p>
            <a:fld id="{C10362BF-BB3C-4E8B-AA88-1FB36F9C16BF}" type="slidenum">
              <a:rPr lang="de-DE"/>
              <a:pPr/>
              <a:t>‹Nr.›</a:t>
            </a:fld>
            <a:endParaRPr lang="de-DE"/>
          </a:p>
        </p:txBody>
      </p:sp>
    </p:spTree>
    <p:extLst>
      <p:ext uri="{BB962C8B-B14F-4D97-AF65-F5344CB8AC3E}">
        <p14:creationId xmlns:p14="http://schemas.microsoft.com/office/powerpoint/2010/main" val="22228549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8"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8"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8"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8"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8"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pitchFamily="112" charset="-128"/>
              </a:defRPr>
            </a:lvl1pPr>
            <a:lvl2pPr marL="37927841" indent="-37470688" eaLnBrk="0" hangingPunct="0">
              <a:defRPr sz="900">
                <a:solidFill>
                  <a:schemeClr val="tx1"/>
                </a:solidFill>
                <a:latin typeface="Arial" charset="0"/>
                <a:ea typeface="ＭＳ Ｐゴシック" pitchFamily="112" charset="-128"/>
              </a:defRPr>
            </a:lvl2pPr>
            <a:lvl3pPr eaLnBrk="0" hangingPunct="0">
              <a:defRPr sz="900">
                <a:solidFill>
                  <a:schemeClr val="tx1"/>
                </a:solidFill>
                <a:latin typeface="Arial" charset="0"/>
                <a:ea typeface="ＭＳ Ｐゴシック" pitchFamily="112" charset="-128"/>
              </a:defRPr>
            </a:lvl3pPr>
            <a:lvl4pPr eaLnBrk="0" hangingPunct="0">
              <a:defRPr sz="900">
                <a:solidFill>
                  <a:schemeClr val="tx1"/>
                </a:solidFill>
                <a:latin typeface="Arial" charset="0"/>
                <a:ea typeface="ＭＳ Ｐゴシック" pitchFamily="112" charset="-128"/>
              </a:defRPr>
            </a:lvl4pPr>
            <a:lvl5pPr eaLnBrk="0" hangingPunct="0">
              <a:defRPr sz="900">
                <a:solidFill>
                  <a:schemeClr val="tx1"/>
                </a:solidFill>
                <a:latin typeface="Arial" charset="0"/>
                <a:ea typeface="ＭＳ Ｐゴシック" pitchFamily="112" charset="-128"/>
              </a:defRPr>
            </a:lvl5pPr>
            <a:lvl6pPr marL="457153" eaLnBrk="0" fontAlgn="base" hangingPunct="0">
              <a:spcBef>
                <a:spcPct val="20000"/>
              </a:spcBef>
              <a:spcAft>
                <a:spcPct val="0"/>
              </a:spcAft>
              <a:defRPr sz="900">
                <a:solidFill>
                  <a:schemeClr val="tx1"/>
                </a:solidFill>
                <a:latin typeface="Arial" charset="0"/>
                <a:ea typeface="ＭＳ Ｐゴシック" pitchFamily="112" charset="-128"/>
              </a:defRPr>
            </a:lvl6pPr>
            <a:lvl7pPr marL="914307" eaLnBrk="0" fontAlgn="base" hangingPunct="0">
              <a:spcBef>
                <a:spcPct val="20000"/>
              </a:spcBef>
              <a:spcAft>
                <a:spcPct val="0"/>
              </a:spcAft>
              <a:defRPr sz="900">
                <a:solidFill>
                  <a:schemeClr val="tx1"/>
                </a:solidFill>
                <a:latin typeface="Arial" charset="0"/>
                <a:ea typeface="ＭＳ Ｐゴシック" pitchFamily="112" charset="-128"/>
              </a:defRPr>
            </a:lvl7pPr>
            <a:lvl8pPr marL="1371459" eaLnBrk="0" fontAlgn="base" hangingPunct="0">
              <a:spcBef>
                <a:spcPct val="20000"/>
              </a:spcBef>
              <a:spcAft>
                <a:spcPct val="0"/>
              </a:spcAft>
              <a:defRPr sz="900">
                <a:solidFill>
                  <a:schemeClr val="tx1"/>
                </a:solidFill>
                <a:latin typeface="Arial" charset="0"/>
                <a:ea typeface="ＭＳ Ｐゴシック" pitchFamily="112" charset="-128"/>
              </a:defRPr>
            </a:lvl8pPr>
            <a:lvl9pPr marL="1828613" eaLnBrk="0" fontAlgn="base" hangingPunct="0">
              <a:spcBef>
                <a:spcPct val="20000"/>
              </a:spcBef>
              <a:spcAft>
                <a:spcPct val="0"/>
              </a:spcAft>
              <a:defRPr sz="900">
                <a:solidFill>
                  <a:schemeClr val="tx1"/>
                </a:solidFill>
                <a:latin typeface="Arial" charset="0"/>
                <a:ea typeface="ＭＳ Ｐゴシック" pitchFamily="112" charset="-128"/>
              </a:defRPr>
            </a:lvl9pPr>
          </a:lstStyle>
          <a:p>
            <a:fld id="{67749C01-57F7-4288-8679-5D3E04FF4437}" type="slidenum">
              <a:rPr lang="de-DE" sz="1200"/>
              <a:pPr/>
              <a:t>1</a:t>
            </a:fld>
            <a:endParaRPr lang="de-DE" sz="1200"/>
          </a:p>
        </p:txBody>
      </p:sp>
      <p:sp>
        <p:nvSpPr>
          <p:cNvPr id="16387" name="Rectangle 2"/>
          <p:cNvSpPr>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16388" name="Rectangle 3"/>
          <p:cNvSpPr>
            <a:spLocks noGrp="1" noChangeArrowheads="1"/>
          </p:cNvSpPr>
          <p:nvPr>
            <p:ph type="body" idx="1"/>
          </p:nvPr>
        </p:nvSpPr>
        <p:spPr bwMode="auto">
          <a:xfrm>
            <a:off x="904876" y="4711701"/>
            <a:ext cx="4972050" cy="4462463"/>
          </a:xfrm>
          <a:prstGeom prst="rect">
            <a:avLst/>
          </a:prstGeom>
          <a:solidFill>
            <a:srgbClr val="FFFFFF"/>
          </a:solidFill>
          <a:ln>
            <a:solidFill>
              <a:srgbClr val="000000"/>
            </a:solidFill>
            <a:miter lim="800000"/>
            <a:headEnd/>
            <a:tailEnd/>
          </a:ln>
        </p:spPr>
        <p:txBody>
          <a:bodyPr lIns="91430" tIns="45716" rIns="91430" bIns="45716"/>
          <a:lstStyle/>
          <a:p>
            <a:pPr marL="228577" indent="-228577" eaLnBrk="1" hangingPunct="1">
              <a:spcBef>
                <a:spcPct val="0"/>
              </a:spcBef>
              <a:spcAft>
                <a:spcPct val="20000"/>
              </a:spcAft>
            </a:pPr>
            <a:r>
              <a:rPr lang="en-GB" sz="1100" b="1">
                <a:ea typeface="ＭＳ Ｐゴシック" pitchFamily="112" charset="-128"/>
              </a:rPr>
              <a:t>How to edit the title slide</a:t>
            </a:r>
          </a:p>
          <a:p>
            <a:pPr marL="228577" indent="-228577" eaLnBrk="1" hangingPunct="1">
              <a:spcBef>
                <a:spcPct val="0"/>
              </a:spcBef>
              <a:spcAft>
                <a:spcPct val="20000"/>
              </a:spcAft>
            </a:pPr>
            <a:endParaRPr lang="en-GB" sz="1100">
              <a:ea typeface="ＭＳ Ｐゴシック" pitchFamily="112" charset="-128"/>
            </a:endParaRPr>
          </a:p>
          <a:p>
            <a:pPr marL="228577" indent="-228577" eaLnBrk="1" hangingPunct="1">
              <a:spcBef>
                <a:spcPct val="0"/>
              </a:spcBef>
              <a:spcAft>
                <a:spcPct val="20000"/>
              </a:spcAft>
            </a:pPr>
            <a:r>
              <a:rPr lang="en-GB" sz="1100">
                <a:ea typeface="ＭＳ Ｐゴシック" pitchFamily="112" charset="-128"/>
              </a:rPr>
              <a:t>Fill in the text written in brown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pitchFamily="112" charset="-128"/>
              </a:defRPr>
            </a:lvl1pPr>
            <a:lvl2pPr marL="37931725" indent="-37474525" eaLnBrk="0" hangingPunct="0">
              <a:defRPr sz="900">
                <a:solidFill>
                  <a:schemeClr val="tx1"/>
                </a:solidFill>
                <a:latin typeface="Arial" charset="0"/>
                <a:ea typeface="ＭＳ Ｐゴシック" pitchFamily="112" charset="-128"/>
              </a:defRPr>
            </a:lvl2pPr>
            <a:lvl3pPr eaLnBrk="0" hangingPunct="0">
              <a:defRPr sz="900">
                <a:solidFill>
                  <a:schemeClr val="tx1"/>
                </a:solidFill>
                <a:latin typeface="Arial" charset="0"/>
                <a:ea typeface="ＭＳ Ｐゴシック" pitchFamily="112" charset="-128"/>
              </a:defRPr>
            </a:lvl3pPr>
            <a:lvl4pPr eaLnBrk="0" hangingPunct="0">
              <a:defRPr sz="900">
                <a:solidFill>
                  <a:schemeClr val="tx1"/>
                </a:solidFill>
                <a:latin typeface="Arial" charset="0"/>
                <a:ea typeface="ＭＳ Ｐゴシック" pitchFamily="112" charset="-128"/>
              </a:defRPr>
            </a:lvl4pPr>
            <a:lvl5pPr eaLnBrk="0" hangingPunct="0">
              <a:defRPr sz="900">
                <a:solidFill>
                  <a:schemeClr val="tx1"/>
                </a:solidFill>
                <a:latin typeface="Arial" charset="0"/>
                <a:ea typeface="ＭＳ Ｐゴシック" pitchFamily="112" charset="-128"/>
              </a:defRPr>
            </a:lvl5pPr>
            <a:lvl6pPr marL="457200" eaLnBrk="0" fontAlgn="base" hangingPunct="0">
              <a:spcBef>
                <a:spcPct val="20000"/>
              </a:spcBef>
              <a:spcAft>
                <a:spcPct val="0"/>
              </a:spcAft>
              <a:defRPr sz="900">
                <a:solidFill>
                  <a:schemeClr val="tx1"/>
                </a:solidFill>
                <a:latin typeface="Arial" charset="0"/>
                <a:ea typeface="ＭＳ Ｐゴシック" pitchFamily="112" charset="-128"/>
              </a:defRPr>
            </a:lvl6pPr>
            <a:lvl7pPr marL="914400" eaLnBrk="0" fontAlgn="base" hangingPunct="0">
              <a:spcBef>
                <a:spcPct val="20000"/>
              </a:spcBef>
              <a:spcAft>
                <a:spcPct val="0"/>
              </a:spcAft>
              <a:defRPr sz="900">
                <a:solidFill>
                  <a:schemeClr val="tx1"/>
                </a:solidFill>
                <a:latin typeface="Arial" charset="0"/>
                <a:ea typeface="ＭＳ Ｐゴシック" pitchFamily="112" charset="-128"/>
              </a:defRPr>
            </a:lvl7pPr>
            <a:lvl8pPr marL="1371600" eaLnBrk="0" fontAlgn="base" hangingPunct="0">
              <a:spcBef>
                <a:spcPct val="20000"/>
              </a:spcBef>
              <a:spcAft>
                <a:spcPct val="0"/>
              </a:spcAft>
              <a:defRPr sz="900">
                <a:solidFill>
                  <a:schemeClr val="tx1"/>
                </a:solidFill>
                <a:latin typeface="Arial" charset="0"/>
                <a:ea typeface="ＭＳ Ｐゴシック" pitchFamily="112" charset="-128"/>
              </a:defRPr>
            </a:lvl8pPr>
            <a:lvl9pPr marL="1828800" eaLnBrk="0" fontAlgn="base" hangingPunct="0">
              <a:spcBef>
                <a:spcPct val="20000"/>
              </a:spcBef>
              <a:spcAft>
                <a:spcPct val="0"/>
              </a:spcAft>
              <a:defRPr sz="900">
                <a:solidFill>
                  <a:schemeClr val="tx1"/>
                </a:solidFill>
                <a:latin typeface="Arial" charset="0"/>
                <a:ea typeface="ＭＳ Ｐゴシック" pitchFamily="112" charset="-128"/>
              </a:defRPr>
            </a:lvl9pPr>
          </a:lstStyle>
          <a:p>
            <a:fld id="{BDE2BBD1-A42A-4887-83C3-498991A85F82}" type="slidenum">
              <a:rPr lang="de-DE" sz="1200"/>
              <a:pPr/>
              <a:t>19</a:t>
            </a:fld>
            <a:endParaRPr lang="de-DE" sz="1200"/>
          </a:p>
        </p:txBody>
      </p:sp>
      <p:sp>
        <p:nvSpPr>
          <p:cNvPr id="18435" name="Rectangle 2"/>
          <p:cNvSpPr>
            <a:spLocks noGrp="1" noRot="1" noChangeAspect="1" noChangeArrowheads="1" noTextEdit="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18436" name="Rectangle 3"/>
          <p:cNvSpPr>
            <a:spLocks noGrp="1" noChangeArrowheads="1"/>
          </p:cNvSpPr>
          <p:nvPr>
            <p:ph type="body" idx="1"/>
          </p:nvPr>
        </p:nvSpPr>
        <p:spPr bwMode="auto">
          <a:xfrm>
            <a:off x="904875" y="4711700"/>
            <a:ext cx="4972050" cy="4462463"/>
          </a:xfrm>
          <a:prstGeom prst="rect">
            <a:avLst/>
          </a:prstGeom>
          <a:solidFill>
            <a:srgbClr val="FFFFFF"/>
          </a:solidFill>
          <a:ln>
            <a:solidFill>
              <a:srgbClr val="000000"/>
            </a:solidFill>
            <a:miter lim="800000"/>
            <a:headEnd/>
            <a:tailEnd/>
          </a:ln>
        </p:spPr>
        <p:txBody>
          <a:bodyPr/>
          <a:lstStyle/>
          <a:p>
            <a:pPr marL="228600" indent="-228600" eaLnBrk="1" hangingPunct="1">
              <a:lnSpc>
                <a:spcPct val="90000"/>
              </a:lnSpc>
              <a:spcBef>
                <a:spcPct val="0"/>
              </a:spcBef>
              <a:spcAft>
                <a:spcPct val="20000"/>
              </a:spcAft>
            </a:pPr>
            <a:r>
              <a:rPr lang="en-GB" b="1" dirty="0" smtClean="0">
                <a:ea typeface="ＭＳ Ｐゴシック" pitchFamily="112" charset="-128"/>
              </a:rPr>
              <a:t>   </a:t>
            </a:r>
            <a:r>
              <a:rPr lang="en-GB" sz="1100" b="1" dirty="0" smtClean="0">
                <a:ea typeface="ＭＳ Ｐゴシック" pitchFamily="112" charset="-128"/>
              </a:rPr>
              <a:t>Before you start</a:t>
            </a:r>
            <a:r>
              <a:rPr lang="en-GB" sz="1100" dirty="0" smtClean="0">
                <a:ea typeface="ＭＳ Ｐゴシック" pitchFamily="112" charset="-128"/>
              </a:rPr>
              <a:t> editing the slides of your talk change to the </a:t>
            </a:r>
            <a:r>
              <a:rPr lang="en-GB" sz="1100" b="1" dirty="0" smtClean="0">
                <a:ea typeface="ＭＳ Ｐゴシック" pitchFamily="112" charset="-128"/>
              </a:rPr>
              <a:t>Master Slide view</a:t>
            </a:r>
            <a:r>
              <a:rPr lang="en-GB" sz="1100" dirty="0" smtClean="0">
                <a:ea typeface="ＭＳ Ｐゴシック" pitchFamily="112" charset="-128"/>
              </a:rPr>
              <a:t>:   </a:t>
            </a:r>
            <a:br>
              <a:rPr lang="en-GB" sz="1100" dirty="0" smtClean="0">
                <a:ea typeface="ＭＳ Ｐゴシック" pitchFamily="112" charset="-128"/>
              </a:rPr>
            </a:br>
            <a:r>
              <a:rPr lang="en-GB" sz="1100" dirty="0" smtClean="0">
                <a:ea typeface="ＭＳ Ｐゴシック" pitchFamily="112" charset="-128"/>
              </a:rPr>
              <a:t>   Menu button “View”,</a:t>
            </a:r>
            <a:r>
              <a:rPr lang="en-GB" sz="1100" dirty="0" smtClean="0">
                <a:ea typeface="ＭＳ Ｐゴシック" pitchFamily="112" charset="-128"/>
                <a:sym typeface="Wingdings" pitchFamily="2" charset="2"/>
              </a:rPr>
              <a:t> Master, Slide Master:</a:t>
            </a:r>
            <a:br>
              <a:rPr lang="en-GB" sz="1100" dirty="0" smtClean="0">
                <a:ea typeface="ＭＳ Ｐゴシック" pitchFamily="112" charset="-128"/>
                <a:sym typeface="Wingdings" pitchFamily="2" charset="2"/>
              </a:rPr>
            </a:br>
            <a:endParaRPr lang="en-GB" sz="1100" dirty="0" smtClean="0">
              <a:ea typeface="ＭＳ Ｐゴシック" pitchFamily="112" charset="-128"/>
              <a:sym typeface="Wingdings" pitchFamily="2" charset="2"/>
            </a:endParaRPr>
          </a:p>
          <a:p>
            <a:pPr marL="228600" indent="-228600" eaLnBrk="1" hangingPunct="1">
              <a:lnSpc>
                <a:spcPct val="90000"/>
              </a:lnSpc>
              <a:spcBef>
                <a:spcPct val="0"/>
              </a:spcBef>
              <a:spcAft>
                <a:spcPct val="20000"/>
              </a:spcAft>
            </a:pPr>
            <a:r>
              <a:rPr lang="en-GB" sz="1100" dirty="0" smtClean="0">
                <a:ea typeface="ＭＳ Ｐゴシック" pitchFamily="112" charset="-128"/>
                <a:sym typeface="Wingdings" pitchFamily="2" charset="2"/>
              </a:rPr>
              <a:t>   </a:t>
            </a:r>
            <a:r>
              <a:rPr lang="en-GB" sz="1100" b="1" dirty="0" smtClean="0">
                <a:ea typeface="ＭＳ Ｐゴシック" pitchFamily="112" charset="-128"/>
                <a:sym typeface="Wingdings" pitchFamily="2" charset="2"/>
              </a:rPr>
              <a:t>Edit the following 2 items in the 1st slide:</a:t>
            </a:r>
            <a:r>
              <a:rPr lang="en-GB" sz="1100" dirty="0" smtClean="0">
                <a:ea typeface="ＭＳ Ｐゴシック" pitchFamily="112" charset="-128"/>
                <a:sym typeface="Wingdings" pitchFamily="2" charset="2"/>
              </a:rPr>
              <a:t/>
            </a:r>
            <a:br>
              <a:rPr lang="en-GB" sz="1100" dirty="0" smtClean="0">
                <a:ea typeface="ＭＳ Ｐゴシック" pitchFamily="112" charset="-128"/>
                <a:sym typeface="Wingdings" pitchFamily="2" charset="2"/>
              </a:rPr>
            </a:br>
            <a:r>
              <a:rPr lang="en-GB" sz="1100" dirty="0" smtClean="0">
                <a:ea typeface="ＭＳ Ｐゴシック" pitchFamily="112" charset="-128"/>
                <a:sym typeface="Wingdings" pitchFamily="2" charset="2"/>
              </a:rPr>
              <a:t>   1)  1st row in the violet header: </a:t>
            </a:r>
            <a:br>
              <a:rPr lang="en-GB" sz="1100" dirty="0" smtClean="0">
                <a:ea typeface="ＭＳ Ｐゴシック" pitchFamily="112" charset="-128"/>
                <a:sym typeface="Wingdings" pitchFamily="2" charset="2"/>
              </a:rPr>
            </a:br>
            <a:r>
              <a:rPr lang="en-GB" sz="1100" dirty="0" smtClean="0">
                <a:ea typeface="ＭＳ Ｐゴシック" pitchFamily="112" charset="-128"/>
                <a:sym typeface="Wingdings" pitchFamily="2" charset="2"/>
              </a:rPr>
              <a:t>       Delete the existent text and write the title of the </a:t>
            </a:r>
            <a:r>
              <a:rPr lang="en-GB" sz="1100" dirty="0" err="1" smtClean="0">
                <a:ea typeface="ＭＳ Ｐゴシック" pitchFamily="112" charset="-128"/>
                <a:sym typeface="Wingdings" pitchFamily="2" charset="2"/>
              </a:rPr>
              <a:t>EoI</a:t>
            </a:r>
            <a:r>
              <a:rPr lang="en-GB" sz="1100" dirty="0" smtClean="0">
                <a:ea typeface="ＭＳ Ｐゴシック" pitchFamily="112" charset="-128"/>
                <a:sym typeface="Wingdings" pitchFamily="2" charset="2"/>
              </a:rPr>
              <a:t> for </a:t>
            </a:r>
            <a:r>
              <a:rPr lang="en-GB" sz="1100" dirty="0" err="1" smtClean="0">
                <a:ea typeface="ＭＳ Ｐゴシック" pitchFamily="112" charset="-128"/>
                <a:sym typeface="Wingdings" pitchFamily="2" charset="2"/>
              </a:rPr>
              <a:t>WPnumber</a:t>
            </a:r>
            <a:r>
              <a:rPr lang="en-GB" sz="1100" dirty="0" smtClean="0">
                <a:ea typeface="ＭＳ Ｐゴシック" pitchFamily="112" charset="-128"/>
                <a:sym typeface="Wingdings" pitchFamily="2" charset="2"/>
              </a:rPr>
              <a:t/>
            </a:r>
            <a:br>
              <a:rPr lang="en-GB" sz="1100" dirty="0" smtClean="0">
                <a:ea typeface="ＭＳ Ｐゴシック" pitchFamily="112" charset="-128"/>
                <a:sym typeface="Wingdings" pitchFamily="2" charset="2"/>
              </a:rPr>
            </a:br>
            <a:r>
              <a:rPr lang="en-GB" sz="1100" dirty="0" smtClean="0">
                <a:ea typeface="ＭＳ Ｐゴシック" pitchFamily="112" charset="-128"/>
                <a:sym typeface="Wingdings" pitchFamily="2" charset="2"/>
              </a:rPr>
              <a:t>   2)  The row in the footer area: write the institute name  </a:t>
            </a:r>
            <a:br>
              <a:rPr lang="en-GB" sz="1100" dirty="0" smtClean="0">
                <a:ea typeface="ＭＳ Ｐゴシック" pitchFamily="112" charset="-128"/>
                <a:sym typeface="Wingdings" pitchFamily="2" charset="2"/>
              </a:rPr>
            </a:br>
            <a:endParaRPr lang="en-GB" sz="1100" dirty="0" smtClean="0">
              <a:ea typeface="ＭＳ Ｐゴシック" pitchFamily="112" charset="-128"/>
              <a:sym typeface="Wingdings" pitchFamily="2" charset="2"/>
            </a:endParaRPr>
          </a:p>
          <a:p>
            <a:pPr marL="228600" indent="-228600" eaLnBrk="1" hangingPunct="1">
              <a:lnSpc>
                <a:spcPct val="90000"/>
              </a:lnSpc>
              <a:spcBef>
                <a:spcPct val="0"/>
              </a:spcBef>
              <a:spcAft>
                <a:spcPct val="20000"/>
              </a:spcAft>
            </a:pPr>
            <a:r>
              <a:rPr lang="en-GB" sz="1100" b="1" dirty="0" smtClean="0">
                <a:ea typeface="ＭＳ Ｐゴシック" pitchFamily="112" charset="-128"/>
                <a:sym typeface="Wingdings" pitchFamily="2" charset="2"/>
              </a:rPr>
              <a:t>Close Master View</a:t>
            </a:r>
            <a:endParaRPr lang="en-GB" sz="1100" b="1" dirty="0" smtClean="0">
              <a:ea typeface="ＭＳ Ｐゴシック" pitchFamily="112" charset="-128"/>
            </a:endParaRPr>
          </a:p>
          <a:p>
            <a:pPr marL="228600" indent="-228600" eaLnBrk="1" hangingPunct="1">
              <a:lnSpc>
                <a:spcPct val="90000"/>
              </a:lnSpc>
              <a:spcBef>
                <a:spcPct val="0"/>
              </a:spcBef>
              <a:spcAft>
                <a:spcPct val="20000"/>
              </a:spcAft>
            </a:pPr>
            <a:endParaRPr lang="en-US" sz="1100" dirty="0" smtClean="0">
              <a:ea typeface="ＭＳ Ｐゴシック" pitchFamily="112" charset="-128"/>
              <a:sym typeface="Wingdings" pitchFamily="2" charset="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pitchFamily="112" charset="-128"/>
              </a:defRPr>
            </a:lvl1pPr>
            <a:lvl2pPr marL="37931725" indent="-37474525" eaLnBrk="0" hangingPunct="0">
              <a:defRPr sz="900">
                <a:solidFill>
                  <a:schemeClr val="tx1"/>
                </a:solidFill>
                <a:latin typeface="Arial" charset="0"/>
                <a:ea typeface="ＭＳ Ｐゴシック" pitchFamily="112" charset="-128"/>
              </a:defRPr>
            </a:lvl2pPr>
            <a:lvl3pPr eaLnBrk="0" hangingPunct="0">
              <a:defRPr sz="900">
                <a:solidFill>
                  <a:schemeClr val="tx1"/>
                </a:solidFill>
                <a:latin typeface="Arial" charset="0"/>
                <a:ea typeface="ＭＳ Ｐゴシック" pitchFamily="112" charset="-128"/>
              </a:defRPr>
            </a:lvl3pPr>
            <a:lvl4pPr eaLnBrk="0" hangingPunct="0">
              <a:defRPr sz="900">
                <a:solidFill>
                  <a:schemeClr val="tx1"/>
                </a:solidFill>
                <a:latin typeface="Arial" charset="0"/>
                <a:ea typeface="ＭＳ Ｐゴシック" pitchFamily="112" charset="-128"/>
              </a:defRPr>
            </a:lvl4pPr>
            <a:lvl5pPr eaLnBrk="0" hangingPunct="0">
              <a:defRPr sz="900">
                <a:solidFill>
                  <a:schemeClr val="tx1"/>
                </a:solidFill>
                <a:latin typeface="Arial" charset="0"/>
                <a:ea typeface="ＭＳ Ｐゴシック" pitchFamily="112" charset="-128"/>
              </a:defRPr>
            </a:lvl5pPr>
            <a:lvl6pPr marL="457200" eaLnBrk="0" fontAlgn="base" hangingPunct="0">
              <a:spcBef>
                <a:spcPct val="20000"/>
              </a:spcBef>
              <a:spcAft>
                <a:spcPct val="0"/>
              </a:spcAft>
              <a:defRPr sz="900">
                <a:solidFill>
                  <a:schemeClr val="tx1"/>
                </a:solidFill>
                <a:latin typeface="Arial" charset="0"/>
                <a:ea typeface="ＭＳ Ｐゴシック" pitchFamily="112" charset="-128"/>
              </a:defRPr>
            </a:lvl6pPr>
            <a:lvl7pPr marL="914400" eaLnBrk="0" fontAlgn="base" hangingPunct="0">
              <a:spcBef>
                <a:spcPct val="20000"/>
              </a:spcBef>
              <a:spcAft>
                <a:spcPct val="0"/>
              </a:spcAft>
              <a:defRPr sz="900">
                <a:solidFill>
                  <a:schemeClr val="tx1"/>
                </a:solidFill>
                <a:latin typeface="Arial" charset="0"/>
                <a:ea typeface="ＭＳ Ｐゴシック" pitchFamily="112" charset="-128"/>
              </a:defRPr>
            </a:lvl7pPr>
            <a:lvl8pPr marL="1371600" eaLnBrk="0" fontAlgn="base" hangingPunct="0">
              <a:spcBef>
                <a:spcPct val="20000"/>
              </a:spcBef>
              <a:spcAft>
                <a:spcPct val="0"/>
              </a:spcAft>
              <a:defRPr sz="900">
                <a:solidFill>
                  <a:schemeClr val="tx1"/>
                </a:solidFill>
                <a:latin typeface="Arial" charset="0"/>
                <a:ea typeface="ＭＳ Ｐゴシック" pitchFamily="112" charset="-128"/>
              </a:defRPr>
            </a:lvl8pPr>
            <a:lvl9pPr marL="1828800" eaLnBrk="0" fontAlgn="base" hangingPunct="0">
              <a:spcBef>
                <a:spcPct val="20000"/>
              </a:spcBef>
              <a:spcAft>
                <a:spcPct val="0"/>
              </a:spcAft>
              <a:defRPr sz="900">
                <a:solidFill>
                  <a:schemeClr val="tx1"/>
                </a:solidFill>
                <a:latin typeface="Arial" charset="0"/>
                <a:ea typeface="ＭＳ Ｐゴシック" pitchFamily="112" charset="-128"/>
              </a:defRPr>
            </a:lvl9pPr>
          </a:lstStyle>
          <a:p>
            <a:fld id="{BDE2BBD1-A42A-4887-83C3-498991A85F82}" type="slidenum">
              <a:rPr lang="de-DE" sz="1200"/>
              <a:pPr/>
              <a:t>20</a:t>
            </a:fld>
            <a:endParaRPr lang="de-DE" sz="1200"/>
          </a:p>
        </p:txBody>
      </p:sp>
      <p:sp>
        <p:nvSpPr>
          <p:cNvPr id="18435" name="Rectangle 2"/>
          <p:cNvSpPr>
            <a:spLocks noGrp="1" noRot="1" noChangeAspect="1" noChangeArrowheads="1" noTextEdit="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18436" name="Rectangle 3"/>
          <p:cNvSpPr>
            <a:spLocks noGrp="1" noChangeArrowheads="1"/>
          </p:cNvSpPr>
          <p:nvPr>
            <p:ph type="body" idx="1"/>
          </p:nvPr>
        </p:nvSpPr>
        <p:spPr bwMode="auto">
          <a:xfrm>
            <a:off x="904875" y="4711700"/>
            <a:ext cx="4972050" cy="4462463"/>
          </a:xfrm>
          <a:prstGeom prst="rect">
            <a:avLst/>
          </a:prstGeom>
          <a:solidFill>
            <a:srgbClr val="FFFFFF"/>
          </a:solidFill>
          <a:ln>
            <a:solidFill>
              <a:srgbClr val="000000"/>
            </a:solidFill>
            <a:miter lim="800000"/>
            <a:headEnd/>
            <a:tailEnd/>
          </a:ln>
        </p:spPr>
        <p:txBody>
          <a:bodyPr/>
          <a:lstStyle/>
          <a:p>
            <a:pPr marL="228600" indent="-228600" eaLnBrk="1" hangingPunct="1">
              <a:lnSpc>
                <a:spcPct val="90000"/>
              </a:lnSpc>
              <a:spcBef>
                <a:spcPct val="0"/>
              </a:spcBef>
              <a:spcAft>
                <a:spcPct val="20000"/>
              </a:spcAft>
            </a:pPr>
            <a:r>
              <a:rPr lang="en-GB" b="1" dirty="0" smtClean="0">
                <a:ea typeface="ＭＳ Ｐゴシック" pitchFamily="112" charset="-128"/>
              </a:rPr>
              <a:t>   </a:t>
            </a:r>
            <a:r>
              <a:rPr lang="en-GB" sz="1100" b="1" dirty="0" smtClean="0">
                <a:ea typeface="ＭＳ Ｐゴシック" pitchFamily="112" charset="-128"/>
              </a:rPr>
              <a:t>Before you start</a:t>
            </a:r>
            <a:r>
              <a:rPr lang="en-GB" sz="1100" dirty="0" smtClean="0">
                <a:ea typeface="ＭＳ Ｐゴシック" pitchFamily="112" charset="-128"/>
              </a:rPr>
              <a:t> editing the slides of your talk change to the </a:t>
            </a:r>
            <a:r>
              <a:rPr lang="en-GB" sz="1100" b="1" dirty="0" smtClean="0">
                <a:ea typeface="ＭＳ Ｐゴシック" pitchFamily="112" charset="-128"/>
              </a:rPr>
              <a:t>Master Slide view</a:t>
            </a:r>
            <a:r>
              <a:rPr lang="en-GB" sz="1100" dirty="0" smtClean="0">
                <a:ea typeface="ＭＳ Ｐゴシック" pitchFamily="112" charset="-128"/>
              </a:rPr>
              <a:t>:   </a:t>
            </a:r>
            <a:br>
              <a:rPr lang="en-GB" sz="1100" dirty="0" smtClean="0">
                <a:ea typeface="ＭＳ Ｐゴシック" pitchFamily="112" charset="-128"/>
              </a:rPr>
            </a:br>
            <a:r>
              <a:rPr lang="en-GB" sz="1100" dirty="0" smtClean="0">
                <a:ea typeface="ＭＳ Ｐゴシック" pitchFamily="112" charset="-128"/>
              </a:rPr>
              <a:t>   Menu button “View”,</a:t>
            </a:r>
            <a:r>
              <a:rPr lang="en-GB" sz="1100" dirty="0" smtClean="0">
                <a:ea typeface="ＭＳ Ｐゴシック" pitchFamily="112" charset="-128"/>
                <a:sym typeface="Wingdings" pitchFamily="2" charset="2"/>
              </a:rPr>
              <a:t> Master, Slide Master:</a:t>
            </a:r>
            <a:br>
              <a:rPr lang="en-GB" sz="1100" dirty="0" smtClean="0">
                <a:ea typeface="ＭＳ Ｐゴシック" pitchFamily="112" charset="-128"/>
                <a:sym typeface="Wingdings" pitchFamily="2" charset="2"/>
              </a:rPr>
            </a:br>
            <a:endParaRPr lang="en-GB" sz="1100" dirty="0" smtClean="0">
              <a:ea typeface="ＭＳ Ｐゴシック" pitchFamily="112" charset="-128"/>
              <a:sym typeface="Wingdings" pitchFamily="2" charset="2"/>
            </a:endParaRPr>
          </a:p>
          <a:p>
            <a:pPr marL="228600" indent="-228600" eaLnBrk="1" hangingPunct="1">
              <a:lnSpc>
                <a:spcPct val="90000"/>
              </a:lnSpc>
              <a:spcBef>
                <a:spcPct val="0"/>
              </a:spcBef>
              <a:spcAft>
                <a:spcPct val="20000"/>
              </a:spcAft>
            </a:pPr>
            <a:r>
              <a:rPr lang="en-GB" sz="1100" dirty="0" smtClean="0">
                <a:ea typeface="ＭＳ Ｐゴシック" pitchFamily="112" charset="-128"/>
                <a:sym typeface="Wingdings" pitchFamily="2" charset="2"/>
              </a:rPr>
              <a:t>   </a:t>
            </a:r>
            <a:r>
              <a:rPr lang="en-GB" sz="1100" b="1" dirty="0" smtClean="0">
                <a:ea typeface="ＭＳ Ｐゴシック" pitchFamily="112" charset="-128"/>
                <a:sym typeface="Wingdings" pitchFamily="2" charset="2"/>
              </a:rPr>
              <a:t>Edit the following 2 items in the 1st slide:</a:t>
            </a:r>
            <a:r>
              <a:rPr lang="en-GB" sz="1100" dirty="0" smtClean="0">
                <a:ea typeface="ＭＳ Ｐゴシック" pitchFamily="112" charset="-128"/>
                <a:sym typeface="Wingdings" pitchFamily="2" charset="2"/>
              </a:rPr>
              <a:t/>
            </a:r>
            <a:br>
              <a:rPr lang="en-GB" sz="1100" dirty="0" smtClean="0">
                <a:ea typeface="ＭＳ Ｐゴシック" pitchFamily="112" charset="-128"/>
                <a:sym typeface="Wingdings" pitchFamily="2" charset="2"/>
              </a:rPr>
            </a:br>
            <a:r>
              <a:rPr lang="en-GB" sz="1100" dirty="0" smtClean="0">
                <a:ea typeface="ＭＳ Ｐゴシック" pitchFamily="112" charset="-128"/>
                <a:sym typeface="Wingdings" pitchFamily="2" charset="2"/>
              </a:rPr>
              <a:t>   1)  1st row in the violet header: </a:t>
            </a:r>
            <a:br>
              <a:rPr lang="en-GB" sz="1100" dirty="0" smtClean="0">
                <a:ea typeface="ＭＳ Ｐゴシック" pitchFamily="112" charset="-128"/>
                <a:sym typeface="Wingdings" pitchFamily="2" charset="2"/>
              </a:rPr>
            </a:br>
            <a:r>
              <a:rPr lang="en-GB" sz="1100" dirty="0" smtClean="0">
                <a:ea typeface="ＭＳ Ｐゴシック" pitchFamily="112" charset="-128"/>
                <a:sym typeface="Wingdings" pitchFamily="2" charset="2"/>
              </a:rPr>
              <a:t>       Delete the existent text and write the title of the </a:t>
            </a:r>
            <a:r>
              <a:rPr lang="en-GB" sz="1100" dirty="0" err="1" smtClean="0">
                <a:ea typeface="ＭＳ Ｐゴシック" pitchFamily="112" charset="-128"/>
                <a:sym typeface="Wingdings" pitchFamily="2" charset="2"/>
              </a:rPr>
              <a:t>EoI</a:t>
            </a:r>
            <a:r>
              <a:rPr lang="en-GB" sz="1100" dirty="0" smtClean="0">
                <a:ea typeface="ＭＳ Ｐゴシック" pitchFamily="112" charset="-128"/>
                <a:sym typeface="Wingdings" pitchFamily="2" charset="2"/>
              </a:rPr>
              <a:t> for </a:t>
            </a:r>
            <a:r>
              <a:rPr lang="en-GB" sz="1100" dirty="0" err="1" smtClean="0">
                <a:ea typeface="ＭＳ Ｐゴシック" pitchFamily="112" charset="-128"/>
                <a:sym typeface="Wingdings" pitchFamily="2" charset="2"/>
              </a:rPr>
              <a:t>WPnumber</a:t>
            </a:r>
            <a:r>
              <a:rPr lang="en-GB" sz="1100" dirty="0" smtClean="0">
                <a:ea typeface="ＭＳ Ｐゴシック" pitchFamily="112" charset="-128"/>
                <a:sym typeface="Wingdings" pitchFamily="2" charset="2"/>
              </a:rPr>
              <a:t/>
            </a:r>
            <a:br>
              <a:rPr lang="en-GB" sz="1100" dirty="0" smtClean="0">
                <a:ea typeface="ＭＳ Ｐゴシック" pitchFamily="112" charset="-128"/>
                <a:sym typeface="Wingdings" pitchFamily="2" charset="2"/>
              </a:rPr>
            </a:br>
            <a:r>
              <a:rPr lang="en-GB" sz="1100" dirty="0" smtClean="0">
                <a:ea typeface="ＭＳ Ｐゴシック" pitchFamily="112" charset="-128"/>
                <a:sym typeface="Wingdings" pitchFamily="2" charset="2"/>
              </a:rPr>
              <a:t>   2)  The row in the footer area: write the institute name  </a:t>
            </a:r>
            <a:br>
              <a:rPr lang="en-GB" sz="1100" dirty="0" smtClean="0">
                <a:ea typeface="ＭＳ Ｐゴシック" pitchFamily="112" charset="-128"/>
                <a:sym typeface="Wingdings" pitchFamily="2" charset="2"/>
              </a:rPr>
            </a:br>
            <a:endParaRPr lang="en-GB" sz="1100" dirty="0" smtClean="0">
              <a:ea typeface="ＭＳ Ｐゴシック" pitchFamily="112" charset="-128"/>
              <a:sym typeface="Wingdings" pitchFamily="2" charset="2"/>
            </a:endParaRPr>
          </a:p>
          <a:p>
            <a:pPr marL="228600" indent="-228600" eaLnBrk="1" hangingPunct="1">
              <a:lnSpc>
                <a:spcPct val="90000"/>
              </a:lnSpc>
              <a:spcBef>
                <a:spcPct val="0"/>
              </a:spcBef>
              <a:spcAft>
                <a:spcPct val="20000"/>
              </a:spcAft>
            </a:pPr>
            <a:r>
              <a:rPr lang="en-GB" sz="1100" b="1" dirty="0" smtClean="0">
                <a:ea typeface="ＭＳ Ｐゴシック" pitchFamily="112" charset="-128"/>
                <a:sym typeface="Wingdings" pitchFamily="2" charset="2"/>
              </a:rPr>
              <a:t>Close Master View</a:t>
            </a:r>
            <a:endParaRPr lang="en-GB" sz="1100" b="1" dirty="0" smtClean="0">
              <a:ea typeface="ＭＳ Ｐゴシック" pitchFamily="112" charset="-128"/>
            </a:endParaRPr>
          </a:p>
          <a:p>
            <a:pPr marL="228600" indent="-228600" eaLnBrk="1" hangingPunct="1">
              <a:lnSpc>
                <a:spcPct val="90000"/>
              </a:lnSpc>
              <a:spcBef>
                <a:spcPct val="0"/>
              </a:spcBef>
              <a:spcAft>
                <a:spcPct val="20000"/>
              </a:spcAft>
            </a:pPr>
            <a:endParaRPr lang="en-US" sz="1100" dirty="0" smtClean="0">
              <a:ea typeface="ＭＳ Ｐゴシック" pitchFamily="112" charset="-128"/>
              <a:sym typeface="Wingdings" pitchFamily="2" charset="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pitchFamily="112" charset="-128"/>
              </a:defRPr>
            </a:lvl1pPr>
            <a:lvl2pPr marL="37931725" indent="-37474525" eaLnBrk="0" hangingPunct="0">
              <a:defRPr sz="900">
                <a:solidFill>
                  <a:schemeClr val="tx1"/>
                </a:solidFill>
                <a:latin typeface="Arial" charset="0"/>
                <a:ea typeface="ＭＳ Ｐゴシック" pitchFamily="112" charset="-128"/>
              </a:defRPr>
            </a:lvl2pPr>
            <a:lvl3pPr eaLnBrk="0" hangingPunct="0">
              <a:defRPr sz="900">
                <a:solidFill>
                  <a:schemeClr val="tx1"/>
                </a:solidFill>
                <a:latin typeface="Arial" charset="0"/>
                <a:ea typeface="ＭＳ Ｐゴシック" pitchFamily="112" charset="-128"/>
              </a:defRPr>
            </a:lvl3pPr>
            <a:lvl4pPr eaLnBrk="0" hangingPunct="0">
              <a:defRPr sz="900">
                <a:solidFill>
                  <a:schemeClr val="tx1"/>
                </a:solidFill>
                <a:latin typeface="Arial" charset="0"/>
                <a:ea typeface="ＭＳ Ｐゴシック" pitchFamily="112" charset="-128"/>
              </a:defRPr>
            </a:lvl4pPr>
            <a:lvl5pPr eaLnBrk="0" hangingPunct="0">
              <a:defRPr sz="900">
                <a:solidFill>
                  <a:schemeClr val="tx1"/>
                </a:solidFill>
                <a:latin typeface="Arial" charset="0"/>
                <a:ea typeface="ＭＳ Ｐゴシック" pitchFamily="112" charset="-128"/>
              </a:defRPr>
            </a:lvl5pPr>
            <a:lvl6pPr marL="457200" eaLnBrk="0" fontAlgn="base" hangingPunct="0">
              <a:spcBef>
                <a:spcPct val="20000"/>
              </a:spcBef>
              <a:spcAft>
                <a:spcPct val="0"/>
              </a:spcAft>
              <a:defRPr sz="900">
                <a:solidFill>
                  <a:schemeClr val="tx1"/>
                </a:solidFill>
                <a:latin typeface="Arial" charset="0"/>
                <a:ea typeface="ＭＳ Ｐゴシック" pitchFamily="112" charset="-128"/>
              </a:defRPr>
            </a:lvl6pPr>
            <a:lvl7pPr marL="914400" eaLnBrk="0" fontAlgn="base" hangingPunct="0">
              <a:spcBef>
                <a:spcPct val="20000"/>
              </a:spcBef>
              <a:spcAft>
                <a:spcPct val="0"/>
              </a:spcAft>
              <a:defRPr sz="900">
                <a:solidFill>
                  <a:schemeClr val="tx1"/>
                </a:solidFill>
                <a:latin typeface="Arial" charset="0"/>
                <a:ea typeface="ＭＳ Ｐゴシック" pitchFamily="112" charset="-128"/>
              </a:defRPr>
            </a:lvl7pPr>
            <a:lvl8pPr marL="1371600" eaLnBrk="0" fontAlgn="base" hangingPunct="0">
              <a:spcBef>
                <a:spcPct val="20000"/>
              </a:spcBef>
              <a:spcAft>
                <a:spcPct val="0"/>
              </a:spcAft>
              <a:defRPr sz="900">
                <a:solidFill>
                  <a:schemeClr val="tx1"/>
                </a:solidFill>
                <a:latin typeface="Arial" charset="0"/>
                <a:ea typeface="ＭＳ Ｐゴシック" pitchFamily="112" charset="-128"/>
              </a:defRPr>
            </a:lvl8pPr>
            <a:lvl9pPr marL="1828800" eaLnBrk="0" fontAlgn="base" hangingPunct="0">
              <a:spcBef>
                <a:spcPct val="20000"/>
              </a:spcBef>
              <a:spcAft>
                <a:spcPct val="0"/>
              </a:spcAft>
              <a:defRPr sz="900">
                <a:solidFill>
                  <a:schemeClr val="tx1"/>
                </a:solidFill>
                <a:latin typeface="Arial" charset="0"/>
                <a:ea typeface="ＭＳ Ｐゴシック" pitchFamily="112" charset="-128"/>
              </a:defRPr>
            </a:lvl9pPr>
          </a:lstStyle>
          <a:p>
            <a:fld id="{BDE2BBD1-A42A-4887-83C3-498991A85F82}" type="slidenum">
              <a:rPr lang="de-DE" sz="1200"/>
              <a:pPr/>
              <a:t>38</a:t>
            </a:fld>
            <a:endParaRPr lang="de-DE" sz="1200"/>
          </a:p>
        </p:txBody>
      </p:sp>
      <p:sp>
        <p:nvSpPr>
          <p:cNvPr id="18435" name="Rectangle 2"/>
          <p:cNvSpPr>
            <a:spLocks noGrp="1" noRot="1" noChangeAspect="1" noChangeArrowheads="1" noTextEdit="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18436" name="Rectangle 3"/>
          <p:cNvSpPr>
            <a:spLocks noGrp="1" noChangeArrowheads="1"/>
          </p:cNvSpPr>
          <p:nvPr>
            <p:ph type="body" idx="1"/>
          </p:nvPr>
        </p:nvSpPr>
        <p:spPr bwMode="auto">
          <a:xfrm>
            <a:off x="904875" y="4711700"/>
            <a:ext cx="4972050" cy="4462463"/>
          </a:xfrm>
          <a:prstGeom prst="rect">
            <a:avLst/>
          </a:prstGeom>
          <a:solidFill>
            <a:srgbClr val="FFFFFF"/>
          </a:solidFill>
          <a:ln>
            <a:solidFill>
              <a:srgbClr val="000000"/>
            </a:solidFill>
            <a:miter lim="800000"/>
            <a:headEnd/>
            <a:tailEnd/>
          </a:ln>
        </p:spPr>
        <p:txBody>
          <a:bodyPr/>
          <a:lstStyle/>
          <a:p>
            <a:pPr marL="228600" indent="-228600" eaLnBrk="1" hangingPunct="1">
              <a:lnSpc>
                <a:spcPct val="90000"/>
              </a:lnSpc>
              <a:spcBef>
                <a:spcPct val="0"/>
              </a:spcBef>
              <a:spcAft>
                <a:spcPct val="20000"/>
              </a:spcAft>
            </a:pPr>
            <a:r>
              <a:rPr lang="en-GB" b="1" dirty="0" smtClean="0">
                <a:ea typeface="ＭＳ Ｐゴシック" pitchFamily="112" charset="-128"/>
              </a:rPr>
              <a:t>   </a:t>
            </a:r>
            <a:r>
              <a:rPr lang="en-GB" sz="1100" b="1" dirty="0" smtClean="0">
                <a:ea typeface="ＭＳ Ｐゴシック" pitchFamily="112" charset="-128"/>
              </a:rPr>
              <a:t>Before you start</a:t>
            </a:r>
            <a:r>
              <a:rPr lang="en-GB" sz="1100" dirty="0" smtClean="0">
                <a:ea typeface="ＭＳ Ｐゴシック" pitchFamily="112" charset="-128"/>
              </a:rPr>
              <a:t> editing the slides of your talk change to the </a:t>
            </a:r>
            <a:r>
              <a:rPr lang="en-GB" sz="1100" b="1" dirty="0" smtClean="0">
                <a:ea typeface="ＭＳ Ｐゴシック" pitchFamily="112" charset="-128"/>
              </a:rPr>
              <a:t>Master Slide view</a:t>
            </a:r>
            <a:r>
              <a:rPr lang="en-GB" sz="1100" dirty="0" smtClean="0">
                <a:ea typeface="ＭＳ Ｐゴシック" pitchFamily="112" charset="-128"/>
              </a:rPr>
              <a:t>:   </a:t>
            </a:r>
            <a:br>
              <a:rPr lang="en-GB" sz="1100" dirty="0" smtClean="0">
                <a:ea typeface="ＭＳ Ｐゴシック" pitchFamily="112" charset="-128"/>
              </a:rPr>
            </a:br>
            <a:r>
              <a:rPr lang="en-GB" sz="1100" dirty="0" smtClean="0">
                <a:ea typeface="ＭＳ Ｐゴシック" pitchFamily="112" charset="-128"/>
              </a:rPr>
              <a:t>   Menu button “View”,</a:t>
            </a:r>
            <a:r>
              <a:rPr lang="en-GB" sz="1100" dirty="0" smtClean="0">
                <a:ea typeface="ＭＳ Ｐゴシック" pitchFamily="112" charset="-128"/>
                <a:sym typeface="Wingdings" pitchFamily="2" charset="2"/>
              </a:rPr>
              <a:t> Master, Slide Master:</a:t>
            </a:r>
            <a:br>
              <a:rPr lang="en-GB" sz="1100" dirty="0" smtClean="0">
                <a:ea typeface="ＭＳ Ｐゴシック" pitchFamily="112" charset="-128"/>
                <a:sym typeface="Wingdings" pitchFamily="2" charset="2"/>
              </a:rPr>
            </a:br>
            <a:endParaRPr lang="en-GB" sz="1100" dirty="0" smtClean="0">
              <a:ea typeface="ＭＳ Ｐゴシック" pitchFamily="112" charset="-128"/>
              <a:sym typeface="Wingdings" pitchFamily="2" charset="2"/>
            </a:endParaRPr>
          </a:p>
          <a:p>
            <a:pPr marL="228600" indent="-228600" eaLnBrk="1" hangingPunct="1">
              <a:lnSpc>
                <a:spcPct val="90000"/>
              </a:lnSpc>
              <a:spcBef>
                <a:spcPct val="0"/>
              </a:spcBef>
              <a:spcAft>
                <a:spcPct val="20000"/>
              </a:spcAft>
            </a:pPr>
            <a:r>
              <a:rPr lang="en-GB" sz="1100" dirty="0" smtClean="0">
                <a:ea typeface="ＭＳ Ｐゴシック" pitchFamily="112" charset="-128"/>
                <a:sym typeface="Wingdings" pitchFamily="2" charset="2"/>
              </a:rPr>
              <a:t>   </a:t>
            </a:r>
            <a:r>
              <a:rPr lang="en-GB" sz="1100" b="1" dirty="0" smtClean="0">
                <a:ea typeface="ＭＳ Ｐゴシック" pitchFamily="112" charset="-128"/>
                <a:sym typeface="Wingdings" pitchFamily="2" charset="2"/>
              </a:rPr>
              <a:t>Edit the following 2 items in the 1st slide:</a:t>
            </a:r>
            <a:r>
              <a:rPr lang="en-GB" sz="1100" dirty="0" smtClean="0">
                <a:ea typeface="ＭＳ Ｐゴシック" pitchFamily="112" charset="-128"/>
                <a:sym typeface="Wingdings" pitchFamily="2" charset="2"/>
              </a:rPr>
              <a:t/>
            </a:r>
            <a:br>
              <a:rPr lang="en-GB" sz="1100" dirty="0" smtClean="0">
                <a:ea typeface="ＭＳ Ｐゴシック" pitchFamily="112" charset="-128"/>
                <a:sym typeface="Wingdings" pitchFamily="2" charset="2"/>
              </a:rPr>
            </a:br>
            <a:r>
              <a:rPr lang="en-GB" sz="1100" dirty="0" smtClean="0">
                <a:ea typeface="ＭＳ Ｐゴシック" pitchFamily="112" charset="-128"/>
                <a:sym typeface="Wingdings" pitchFamily="2" charset="2"/>
              </a:rPr>
              <a:t>   1)  1st row in the violet header: </a:t>
            </a:r>
            <a:br>
              <a:rPr lang="en-GB" sz="1100" dirty="0" smtClean="0">
                <a:ea typeface="ＭＳ Ｐゴシック" pitchFamily="112" charset="-128"/>
                <a:sym typeface="Wingdings" pitchFamily="2" charset="2"/>
              </a:rPr>
            </a:br>
            <a:r>
              <a:rPr lang="en-GB" sz="1100" dirty="0" smtClean="0">
                <a:ea typeface="ＭＳ Ｐゴシック" pitchFamily="112" charset="-128"/>
                <a:sym typeface="Wingdings" pitchFamily="2" charset="2"/>
              </a:rPr>
              <a:t>       Delete the existent text and write the title of the </a:t>
            </a:r>
            <a:r>
              <a:rPr lang="en-GB" sz="1100" dirty="0" err="1" smtClean="0">
                <a:ea typeface="ＭＳ Ｐゴシック" pitchFamily="112" charset="-128"/>
                <a:sym typeface="Wingdings" pitchFamily="2" charset="2"/>
              </a:rPr>
              <a:t>EoI</a:t>
            </a:r>
            <a:r>
              <a:rPr lang="en-GB" sz="1100" dirty="0" smtClean="0">
                <a:ea typeface="ＭＳ Ｐゴシック" pitchFamily="112" charset="-128"/>
                <a:sym typeface="Wingdings" pitchFamily="2" charset="2"/>
              </a:rPr>
              <a:t> for </a:t>
            </a:r>
            <a:r>
              <a:rPr lang="en-GB" sz="1100" dirty="0" err="1" smtClean="0">
                <a:ea typeface="ＭＳ Ｐゴシック" pitchFamily="112" charset="-128"/>
                <a:sym typeface="Wingdings" pitchFamily="2" charset="2"/>
              </a:rPr>
              <a:t>WPnumber</a:t>
            </a:r>
            <a:r>
              <a:rPr lang="en-GB" sz="1100" dirty="0" smtClean="0">
                <a:ea typeface="ＭＳ Ｐゴシック" pitchFamily="112" charset="-128"/>
                <a:sym typeface="Wingdings" pitchFamily="2" charset="2"/>
              </a:rPr>
              <a:t/>
            </a:r>
            <a:br>
              <a:rPr lang="en-GB" sz="1100" dirty="0" smtClean="0">
                <a:ea typeface="ＭＳ Ｐゴシック" pitchFamily="112" charset="-128"/>
                <a:sym typeface="Wingdings" pitchFamily="2" charset="2"/>
              </a:rPr>
            </a:br>
            <a:r>
              <a:rPr lang="en-GB" sz="1100" dirty="0" smtClean="0">
                <a:ea typeface="ＭＳ Ｐゴシック" pitchFamily="112" charset="-128"/>
                <a:sym typeface="Wingdings" pitchFamily="2" charset="2"/>
              </a:rPr>
              <a:t>   2)  The row in the footer area: write the institute name  </a:t>
            </a:r>
            <a:br>
              <a:rPr lang="en-GB" sz="1100" dirty="0" smtClean="0">
                <a:ea typeface="ＭＳ Ｐゴシック" pitchFamily="112" charset="-128"/>
                <a:sym typeface="Wingdings" pitchFamily="2" charset="2"/>
              </a:rPr>
            </a:br>
            <a:endParaRPr lang="en-GB" sz="1100" dirty="0" smtClean="0">
              <a:ea typeface="ＭＳ Ｐゴシック" pitchFamily="112" charset="-128"/>
              <a:sym typeface="Wingdings" pitchFamily="2" charset="2"/>
            </a:endParaRPr>
          </a:p>
          <a:p>
            <a:pPr marL="228600" indent="-228600" eaLnBrk="1" hangingPunct="1">
              <a:lnSpc>
                <a:spcPct val="90000"/>
              </a:lnSpc>
              <a:spcBef>
                <a:spcPct val="0"/>
              </a:spcBef>
              <a:spcAft>
                <a:spcPct val="20000"/>
              </a:spcAft>
            </a:pPr>
            <a:r>
              <a:rPr lang="en-GB" sz="1100" b="1" dirty="0" smtClean="0">
                <a:ea typeface="ＭＳ Ｐゴシック" pitchFamily="112" charset="-128"/>
                <a:sym typeface="Wingdings" pitchFamily="2" charset="2"/>
              </a:rPr>
              <a:t>Close Master View</a:t>
            </a:r>
            <a:endParaRPr lang="en-GB" sz="1100" b="1" dirty="0" smtClean="0">
              <a:ea typeface="ＭＳ Ｐゴシック" pitchFamily="112" charset="-128"/>
            </a:endParaRPr>
          </a:p>
          <a:p>
            <a:pPr marL="228600" indent="-228600" eaLnBrk="1" hangingPunct="1">
              <a:lnSpc>
                <a:spcPct val="90000"/>
              </a:lnSpc>
              <a:spcBef>
                <a:spcPct val="0"/>
              </a:spcBef>
              <a:spcAft>
                <a:spcPct val="20000"/>
              </a:spcAft>
            </a:pPr>
            <a:endParaRPr lang="en-US" sz="1100" dirty="0" smtClean="0">
              <a:ea typeface="ＭＳ Ｐゴシック" pitchFamily="112" charset="-128"/>
              <a:sym typeface="Wingdings" pitchFamily="2" charset="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pitchFamily="112" charset="-128"/>
              </a:defRPr>
            </a:lvl1pPr>
            <a:lvl2pPr marL="37931725" indent="-37474525" eaLnBrk="0" hangingPunct="0">
              <a:defRPr sz="900">
                <a:solidFill>
                  <a:schemeClr val="tx1"/>
                </a:solidFill>
                <a:latin typeface="Arial" charset="0"/>
                <a:ea typeface="ＭＳ Ｐゴシック" pitchFamily="112" charset="-128"/>
              </a:defRPr>
            </a:lvl2pPr>
            <a:lvl3pPr eaLnBrk="0" hangingPunct="0">
              <a:defRPr sz="900">
                <a:solidFill>
                  <a:schemeClr val="tx1"/>
                </a:solidFill>
                <a:latin typeface="Arial" charset="0"/>
                <a:ea typeface="ＭＳ Ｐゴシック" pitchFamily="112" charset="-128"/>
              </a:defRPr>
            </a:lvl3pPr>
            <a:lvl4pPr eaLnBrk="0" hangingPunct="0">
              <a:defRPr sz="900">
                <a:solidFill>
                  <a:schemeClr val="tx1"/>
                </a:solidFill>
                <a:latin typeface="Arial" charset="0"/>
                <a:ea typeface="ＭＳ Ｐゴシック" pitchFamily="112" charset="-128"/>
              </a:defRPr>
            </a:lvl4pPr>
            <a:lvl5pPr eaLnBrk="0" hangingPunct="0">
              <a:defRPr sz="900">
                <a:solidFill>
                  <a:schemeClr val="tx1"/>
                </a:solidFill>
                <a:latin typeface="Arial" charset="0"/>
                <a:ea typeface="ＭＳ Ｐゴシック" pitchFamily="112" charset="-128"/>
              </a:defRPr>
            </a:lvl5pPr>
            <a:lvl6pPr marL="457200" eaLnBrk="0" fontAlgn="base" hangingPunct="0">
              <a:spcBef>
                <a:spcPct val="20000"/>
              </a:spcBef>
              <a:spcAft>
                <a:spcPct val="0"/>
              </a:spcAft>
              <a:defRPr sz="900">
                <a:solidFill>
                  <a:schemeClr val="tx1"/>
                </a:solidFill>
                <a:latin typeface="Arial" charset="0"/>
                <a:ea typeface="ＭＳ Ｐゴシック" pitchFamily="112" charset="-128"/>
              </a:defRPr>
            </a:lvl6pPr>
            <a:lvl7pPr marL="914400" eaLnBrk="0" fontAlgn="base" hangingPunct="0">
              <a:spcBef>
                <a:spcPct val="20000"/>
              </a:spcBef>
              <a:spcAft>
                <a:spcPct val="0"/>
              </a:spcAft>
              <a:defRPr sz="900">
                <a:solidFill>
                  <a:schemeClr val="tx1"/>
                </a:solidFill>
                <a:latin typeface="Arial" charset="0"/>
                <a:ea typeface="ＭＳ Ｐゴシック" pitchFamily="112" charset="-128"/>
              </a:defRPr>
            </a:lvl7pPr>
            <a:lvl8pPr marL="1371600" eaLnBrk="0" fontAlgn="base" hangingPunct="0">
              <a:spcBef>
                <a:spcPct val="20000"/>
              </a:spcBef>
              <a:spcAft>
                <a:spcPct val="0"/>
              </a:spcAft>
              <a:defRPr sz="900">
                <a:solidFill>
                  <a:schemeClr val="tx1"/>
                </a:solidFill>
                <a:latin typeface="Arial" charset="0"/>
                <a:ea typeface="ＭＳ Ｐゴシック" pitchFamily="112" charset="-128"/>
              </a:defRPr>
            </a:lvl8pPr>
            <a:lvl9pPr marL="1828800" eaLnBrk="0" fontAlgn="base" hangingPunct="0">
              <a:spcBef>
                <a:spcPct val="20000"/>
              </a:spcBef>
              <a:spcAft>
                <a:spcPct val="0"/>
              </a:spcAft>
              <a:defRPr sz="900">
                <a:solidFill>
                  <a:schemeClr val="tx1"/>
                </a:solidFill>
                <a:latin typeface="Arial" charset="0"/>
                <a:ea typeface="ＭＳ Ｐゴシック" pitchFamily="112" charset="-128"/>
              </a:defRPr>
            </a:lvl9pPr>
          </a:lstStyle>
          <a:p>
            <a:fld id="{BDE2BBD1-A42A-4887-83C3-498991A85F82}" type="slidenum">
              <a:rPr lang="de-DE" sz="1200"/>
              <a:pPr/>
              <a:t>39</a:t>
            </a:fld>
            <a:endParaRPr lang="de-DE" sz="1200"/>
          </a:p>
        </p:txBody>
      </p:sp>
      <p:sp>
        <p:nvSpPr>
          <p:cNvPr id="18435" name="Rectangle 2"/>
          <p:cNvSpPr>
            <a:spLocks noGrp="1" noRot="1" noChangeAspect="1" noChangeArrowheads="1" noTextEdit="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18436" name="Rectangle 3"/>
          <p:cNvSpPr>
            <a:spLocks noGrp="1" noChangeArrowheads="1"/>
          </p:cNvSpPr>
          <p:nvPr>
            <p:ph type="body" idx="1"/>
          </p:nvPr>
        </p:nvSpPr>
        <p:spPr bwMode="auto">
          <a:xfrm>
            <a:off x="904875" y="4711700"/>
            <a:ext cx="4972050" cy="4462463"/>
          </a:xfrm>
          <a:prstGeom prst="rect">
            <a:avLst/>
          </a:prstGeom>
          <a:solidFill>
            <a:srgbClr val="FFFFFF"/>
          </a:solidFill>
          <a:ln>
            <a:solidFill>
              <a:srgbClr val="000000"/>
            </a:solidFill>
            <a:miter lim="800000"/>
            <a:headEnd/>
            <a:tailEnd/>
          </a:ln>
        </p:spPr>
        <p:txBody>
          <a:bodyPr/>
          <a:lstStyle/>
          <a:p>
            <a:pPr marL="228600" indent="-228600" eaLnBrk="1" hangingPunct="1">
              <a:lnSpc>
                <a:spcPct val="90000"/>
              </a:lnSpc>
              <a:spcBef>
                <a:spcPct val="0"/>
              </a:spcBef>
              <a:spcAft>
                <a:spcPct val="20000"/>
              </a:spcAft>
            </a:pPr>
            <a:r>
              <a:rPr lang="en-GB" b="1" dirty="0" smtClean="0">
                <a:ea typeface="ＭＳ Ｐゴシック" pitchFamily="112" charset="-128"/>
              </a:rPr>
              <a:t>   </a:t>
            </a:r>
            <a:r>
              <a:rPr lang="en-GB" sz="1100" b="1" dirty="0" smtClean="0">
                <a:ea typeface="ＭＳ Ｐゴシック" pitchFamily="112" charset="-128"/>
              </a:rPr>
              <a:t>Before you start</a:t>
            </a:r>
            <a:r>
              <a:rPr lang="en-GB" sz="1100" dirty="0" smtClean="0">
                <a:ea typeface="ＭＳ Ｐゴシック" pitchFamily="112" charset="-128"/>
              </a:rPr>
              <a:t> editing the slides of your talk change to the </a:t>
            </a:r>
            <a:r>
              <a:rPr lang="en-GB" sz="1100" b="1" dirty="0" smtClean="0">
                <a:ea typeface="ＭＳ Ｐゴシック" pitchFamily="112" charset="-128"/>
              </a:rPr>
              <a:t>Master Slide view</a:t>
            </a:r>
            <a:r>
              <a:rPr lang="en-GB" sz="1100" dirty="0" smtClean="0">
                <a:ea typeface="ＭＳ Ｐゴシック" pitchFamily="112" charset="-128"/>
              </a:rPr>
              <a:t>:   </a:t>
            </a:r>
            <a:br>
              <a:rPr lang="en-GB" sz="1100" dirty="0" smtClean="0">
                <a:ea typeface="ＭＳ Ｐゴシック" pitchFamily="112" charset="-128"/>
              </a:rPr>
            </a:br>
            <a:r>
              <a:rPr lang="en-GB" sz="1100" dirty="0" smtClean="0">
                <a:ea typeface="ＭＳ Ｐゴシック" pitchFamily="112" charset="-128"/>
              </a:rPr>
              <a:t>   Menu button “View”,</a:t>
            </a:r>
            <a:r>
              <a:rPr lang="en-GB" sz="1100" dirty="0" smtClean="0">
                <a:ea typeface="ＭＳ Ｐゴシック" pitchFamily="112" charset="-128"/>
                <a:sym typeface="Wingdings" pitchFamily="2" charset="2"/>
              </a:rPr>
              <a:t> Master, Slide Master:</a:t>
            </a:r>
            <a:br>
              <a:rPr lang="en-GB" sz="1100" dirty="0" smtClean="0">
                <a:ea typeface="ＭＳ Ｐゴシック" pitchFamily="112" charset="-128"/>
                <a:sym typeface="Wingdings" pitchFamily="2" charset="2"/>
              </a:rPr>
            </a:br>
            <a:endParaRPr lang="en-GB" sz="1100" dirty="0" smtClean="0">
              <a:ea typeface="ＭＳ Ｐゴシック" pitchFamily="112" charset="-128"/>
              <a:sym typeface="Wingdings" pitchFamily="2" charset="2"/>
            </a:endParaRPr>
          </a:p>
          <a:p>
            <a:pPr marL="228600" indent="-228600" eaLnBrk="1" hangingPunct="1">
              <a:lnSpc>
                <a:spcPct val="90000"/>
              </a:lnSpc>
              <a:spcBef>
                <a:spcPct val="0"/>
              </a:spcBef>
              <a:spcAft>
                <a:spcPct val="20000"/>
              </a:spcAft>
            </a:pPr>
            <a:r>
              <a:rPr lang="en-GB" sz="1100" dirty="0" smtClean="0">
                <a:ea typeface="ＭＳ Ｐゴシック" pitchFamily="112" charset="-128"/>
                <a:sym typeface="Wingdings" pitchFamily="2" charset="2"/>
              </a:rPr>
              <a:t>   </a:t>
            </a:r>
            <a:r>
              <a:rPr lang="en-GB" sz="1100" b="1" dirty="0" smtClean="0">
                <a:ea typeface="ＭＳ Ｐゴシック" pitchFamily="112" charset="-128"/>
                <a:sym typeface="Wingdings" pitchFamily="2" charset="2"/>
              </a:rPr>
              <a:t>Edit the following 2 items in the 1st slide:</a:t>
            </a:r>
            <a:r>
              <a:rPr lang="en-GB" sz="1100" dirty="0" smtClean="0">
                <a:ea typeface="ＭＳ Ｐゴシック" pitchFamily="112" charset="-128"/>
                <a:sym typeface="Wingdings" pitchFamily="2" charset="2"/>
              </a:rPr>
              <a:t/>
            </a:r>
            <a:br>
              <a:rPr lang="en-GB" sz="1100" dirty="0" smtClean="0">
                <a:ea typeface="ＭＳ Ｐゴシック" pitchFamily="112" charset="-128"/>
                <a:sym typeface="Wingdings" pitchFamily="2" charset="2"/>
              </a:rPr>
            </a:br>
            <a:r>
              <a:rPr lang="en-GB" sz="1100" dirty="0" smtClean="0">
                <a:ea typeface="ＭＳ Ｐゴシック" pitchFamily="112" charset="-128"/>
                <a:sym typeface="Wingdings" pitchFamily="2" charset="2"/>
              </a:rPr>
              <a:t>   1)  1st row in the violet header: </a:t>
            </a:r>
            <a:br>
              <a:rPr lang="en-GB" sz="1100" dirty="0" smtClean="0">
                <a:ea typeface="ＭＳ Ｐゴシック" pitchFamily="112" charset="-128"/>
                <a:sym typeface="Wingdings" pitchFamily="2" charset="2"/>
              </a:rPr>
            </a:br>
            <a:r>
              <a:rPr lang="en-GB" sz="1100" dirty="0" smtClean="0">
                <a:ea typeface="ＭＳ Ｐゴシック" pitchFamily="112" charset="-128"/>
                <a:sym typeface="Wingdings" pitchFamily="2" charset="2"/>
              </a:rPr>
              <a:t>       Delete the existent text and write the title of the </a:t>
            </a:r>
            <a:r>
              <a:rPr lang="en-GB" sz="1100" dirty="0" err="1" smtClean="0">
                <a:ea typeface="ＭＳ Ｐゴシック" pitchFamily="112" charset="-128"/>
                <a:sym typeface="Wingdings" pitchFamily="2" charset="2"/>
              </a:rPr>
              <a:t>EoI</a:t>
            </a:r>
            <a:r>
              <a:rPr lang="en-GB" sz="1100" dirty="0" smtClean="0">
                <a:ea typeface="ＭＳ Ｐゴシック" pitchFamily="112" charset="-128"/>
                <a:sym typeface="Wingdings" pitchFamily="2" charset="2"/>
              </a:rPr>
              <a:t> for </a:t>
            </a:r>
            <a:r>
              <a:rPr lang="en-GB" sz="1100" dirty="0" err="1" smtClean="0">
                <a:ea typeface="ＭＳ Ｐゴシック" pitchFamily="112" charset="-128"/>
                <a:sym typeface="Wingdings" pitchFamily="2" charset="2"/>
              </a:rPr>
              <a:t>WPnumber</a:t>
            </a:r>
            <a:r>
              <a:rPr lang="en-GB" sz="1100" dirty="0" smtClean="0">
                <a:ea typeface="ＭＳ Ｐゴシック" pitchFamily="112" charset="-128"/>
                <a:sym typeface="Wingdings" pitchFamily="2" charset="2"/>
              </a:rPr>
              <a:t/>
            </a:r>
            <a:br>
              <a:rPr lang="en-GB" sz="1100" dirty="0" smtClean="0">
                <a:ea typeface="ＭＳ Ｐゴシック" pitchFamily="112" charset="-128"/>
                <a:sym typeface="Wingdings" pitchFamily="2" charset="2"/>
              </a:rPr>
            </a:br>
            <a:r>
              <a:rPr lang="en-GB" sz="1100" dirty="0" smtClean="0">
                <a:ea typeface="ＭＳ Ｐゴシック" pitchFamily="112" charset="-128"/>
                <a:sym typeface="Wingdings" pitchFamily="2" charset="2"/>
              </a:rPr>
              <a:t>   2)  The row in the footer area: write the institute name  </a:t>
            </a:r>
            <a:br>
              <a:rPr lang="en-GB" sz="1100" dirty="0" smtClean="0">
                <a:ea typeface="ＭＳ Ｐゴシック" pitchFamily="112" charset="-128"/>
                <a:sym typeface="Wingdings" pitchFamily="2" charset="2"/>
              </a:rPr>
            </a:br>
            <a:endParaRPr lang="en-GB" sz="1100" dirty="0" smtClean="0">
              <a:ea typeface="ＭＳ Ｐゴシック" pitchFamily="112" charset="-128"/>
              <a:sym typeface="Wingdings" pitchFamily="2" charset="2"/>
            </a:endParaRPr>
          </a:p>
          <a:p>
            <a:pPr marL="228600" indent="-228600" eaLnBrk="1" hangingPunct="1">
              <a:lnSpc>
                <a:spcPct val="90000"/>
              </a:lnSpc>
              <a:spcBef>
                <a:spcPct val="0"/>
              </a:spcBef>
              <a:spcAft>
                <a:spcPct val="20000"/>
              </a:spcAft>
            </a:pPr>
            <a:r>
              <a:rPr lang="en-GB" sz="1100" b="1" dirty="0" smtClean="0">
                <a:ea typeface="ＭＳ Ｐゴシック" pitchFamily="112" charset="-128"/>
                <a:sym typeface="Wingdings" pitchFamily="2" charset="2"/>
              </a:rPr>
              <a:t>Close Master View</a:t>
            </a:r>
            <a:endParaRPr lang="en-GB" sz="1100" b="1" dirty="0" smtClean="0">
              <a:ea typeface="ＭＳ Ｐゴシック" pitchFamily="112" charset="-128"/>
            </a:endParaRPr>
          </a:p>
          <a:p>
            <a:pPr marL="228600" indent="-228600" eaLnBrk="1" hangingPunct="1">
              <a:lnSpc>
                <a:spcPct val="90000"/>
              </a:lnSpc>
              <a:spcBef>
                <a:spcPct val="0"/>
              </a:spcBef>
              <a:spcAft>
                <a:spcPct val="20000"/>
              </a:spcAft>
            </a:pPr>
            <a:endParaRPr lang="en-US" sz="1100" dirty="0" smtClean="0">
              <a:ea typeface="ＭＳ Ｐゴシック" pitchFamily="112" charset="-128"/>
              <a:sym typeface="Wingdings" pitchFamily="2" charset="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pitchFamily="112" charset="-128"/>
              </a:defRPr>
            </a:lvl1pPr>
            <a:lvl2pPr marL="37931725" indent="-37474525" eaLnBrk="0" hangingPunct="0">
              <a:defRPr sz="900">
                <a:solidFill>
                  <a:schemeClr val="tx1"/>
                </a:solidFill>
                <a:latin typeface="Arial" charset="0"/>
                <a:ea typeface="ＭＳ Ｐゴシック" pitchFamily="112" charset="-128"/>
              </a:defRPr>
            </a:lvl2pPr>
            <a:lvl3pPr eaLnBrk="0" hangingPunct="0">
              <a:defRPr sz="900">
                <a:solidFill>
                  <a:schemeClr val="tx1"/>
                </a:solidFill>
                <a:latin typeface="Arial" charset="0"/>
                <a:ea typeface="ＭＳ Ｐゴシック" pitchFamily="112" charset="-128"/>
              </a:defRPr>
            </a:lvl3pPr>
            <a:lvl4pPr eaLnBrk="0" hangingPunct="0">
              <a:defRPr sz="900">
                <a:solidFill>
                  <a:schemeClr val="tx1"/>
                </a:solidFill>
                <a:latin typeface="Arial" charset="0"/>
                <a:ea typeface="ＭＳ Ｐゴシック" pitchFamily="112" charset="-128"/>
              </a:defRPr>
            </a:lvl4pPr>
            <a:lvl5pPr eaLnBrk="0" hangingPunct="0">
              <a:defRPr sz="900">
                <a:solidFill>
                  <a:schemeClr val="tx1"/>
                </a:solidFill>
                <a:latin typeface="Arial" charset="0"/>
                <a:ea typeface="ＭＳ Ｐゴシック" pitchFamily="112" charset="-128"/>
              </a:defRPr>
            </a:lvl5pPr>
            <a:lvl6pPr marL="457200" eaLnBrk="0" fontAlgn="base" hangingPunct="0">
              <a:spcBef>
                <a:spcPct val="20000"/>
              </a:spcBef>
              <a:spcAft>
                <a:spcPct val="0"/>
              </a:spcAft>
              <a:defRPr sz="900">
                <a:solidFill>
                  <a:schemeClr val="tx1"/>
                </a:solidFill>
                <a:latin typeface="Arial" charset="0"/>
                <a:ea typeface="ＭＳ Ｐゴシック" pitchFamily="112" charset="-128"/>
              </a:defRPr>
            </a:lvl6pPr>
            <a:lvl7pPr marL="914400" eaLnBrk="0" fontAlgn="base" hangingPunct="0">
              <a:spcBef>
                <a:spcPct val="20000"/>
              </a:spcBef>
              <a:spcAft>
                <a:spcPct val="0"/>
              </a:spcAft>
              <a:defRPr sz="900">
                <a:solidFill>
                  <a:schemeClr val="tx1"/>
                </a:solidFill>
                <a:latin typeface="Arial" charset="0"/>
                <a:ea typeface="ＭＳ Ｐゴシック" pitchFamily="112" charset="-128"/>
              </a:defRPr>
            </a:lvl7pPr>
            <a:lvl8pPr marL="1371600" eaLnBrk="0" fontAlgn="base" hangingPunct="0">
              <a:spcBef>
                <a:spcPct val="20000"/>
              </a:spcBef>
              <a:spcAft>
                <a:spcPct val="0"/>
              </a:spcAft>
              <a:defRPr sz="900">
                <a:solidFill>
                  <a:schemeClr val="tx1"/>
                </a:solidFill>
                <a:latin typeface="Arial" charset="0"/>
                <a:ea typeface="ＭＳ Ｐゴシック" pitchFamily="112" charset="-128"/>
              </a:defRPr>
            </a:lvl8pPr>
            <a:lvl9pPr marL="1828800" eaLnBrk="0" fontAlgn="base" hangingPunct="0">
              <a:spcBef>
                <a:spcPct val="20000"/>
              </a:spcBef>
              <a:spcAft>
                <a:spcPct val="0"/>
              </a:spcAft>
              <a:defRPr sz="900">
                <a:solidFill>
                  <a:schemeClr val="tx1"/>
                </a:solidFill>
                <a:latin typeface="Arial" charset="0"/>
                <a:ea typeface="ＭＳ Ｐゴシック" pitchFamily="112" charset="-128"/>
              </a:defRPr>
            </a:lvl9pPr>
          </a:lstStyle>
          <a:p>
            <a:fld id="{BDE2BBD1-A42A-4887-83C3-498991A85F82}" type="slidenum">
              <a:rPr lang="de-DE" sz="1200"/>
              <a:pPr/>
              <a:t>40</a:t>
            </a:fld>
            <a:endParaRPr lang="de-DE" sz="1200"/>
          </a:p>
        </p:txBody>
      </p:sp>
      <p:sp>
        <p:nvSpPr>
          <p:cNvPr id="18435" name="Rectangle 2"/>
          <p:cNvSpPr>
            <a:spLocks noGrp="1" noRot="1" noChangeAspect="1" noChangeArrowheads="1" noTextEdit="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18436" name="Rectangle 3"/>
          <p:cNvSpPr>
            <a:spLocks noGrp="1" noChangeArrowheads="1"/>
          </p:cNvSpPr>
          <p:nvPr>
            <p:ph type="body" idx="1"/>
          </p:nvPr>
        </p:nvSpPr>
        <p:spPr bwMode="auto">
          <a:xfrm>
            <a:off x="904875" y="4711700"/>
            <a:ext cx="4972050" cy="4462463"/>
          </a:xfrm>
          <a:prstGeom prst="rect">
            <a:avLst/>
          </a:prstGeom>
          <a:solidFill>
            <a:srgbClr val="FFFFFF"/>
          </a:solidFill>
          <a:ln>
            <a:solidFill>
              <a:srgbClr val="000000"/>
            </a:solidFill>
            <a:miter lim="800000"/>
            <a:headEnd/>
            <a:tailEnd/>
          </a:ln>
        </p:spPr>
        <p:txBody>
          <a:bodyPr/>
          <a:lstStyle/>
          <a:p>
            <a:pPr marL="228600" indent="-228600" eaLnBrk="1" hangingPunct="1">
              <a:lnSpc>
                <a:spcPct val="90000"/>
              </a:lnSpc>
              <a:spcBef>
                <a:spcPct val="0"/>
              </a:spcBef>
              <a:spcAft>
                <a:spcPct val="20000"/>
              </a:spcAft>
            </a:pPr>
            <a:r>
              <a:rPr lang="en-GB" b="1" dirty="0" smtClean="0">
                <a:ea typeface="ＭＳ Ｐゴシック" pitchFamily="112" charset="-128"/>
              </a:rPr>
              <a:t>   </a:t>
            </a:r>
            <a:r>
              <a:rPr lang="en-GB" sz="1100" b="1" dirty="0" smtClean="0">
                <a:ea typeface="ＭＳ Ｐゴシック" pitchFamily="112" charset="-128"/>
              </a:rPr>
              <a:t>Before you start</a:t>
            </a:r>
            <a:r>
              <a:rPr lang="en-GB" sz="1100" dirty="0" smtClean="0">
                <a:ea typeface="ＭＳ Ｐゴシック" pitchFamily="112" charset="-128"/>
              </a:rPr>
              <a:t> editing the slides of your talk change to the </a:t>
            </a:r>
            <a:r>
              <a:rPr lang="en-GB" sz="1100" b="1" dirty="0" smtClean="0">
                <a:ea typeface="ＭＳ Ｐゴシック" pitchFamily="112" charset="-128"/>
              </a:rPr>
              <a:t>Master Slide view</a:t>
            </a:r>
            <a:r>
              <a:rPr lang="en-GB" sz="1100" dirty="0" smtClean="0">
                <a:ea typeface="ＭＳ Ｐゴシック" pitchFamily="112" charset="-128"/>
              </a:rPr>
              <a:t>:   </a:t>
            </a:r>
            <a:br>
              <a:rPr lang="en-GB" sz="1100" dirty="0" smtClean="0">
                <a:ea typeface="ＭＳ Ｐゴシック" pitchFamily="112" charset="-128"/>
              </a:rPr>
            </a:br>
            <a:r>
              <a:rPr lang="en-GB" sz="1100" dirty="0" smtClean="0">
                <a:ea typeface="ＭＳ Ｐゴシック" pitchFamily="112" charset="-128"/>
              </a:rPr>
              <a:t>   Menu button “View”,</a:t>
            </a:r>
            <a:r>
              <a:rPr lang="en-GB" sz="1100" dirty="0" smtClean="0">
                <a:ea typeface="ＭＳ Ｐゴシック" pitchFamily="112" charset="-128"/>
                <a:sym typeface="Wingdings" pitchFamily="2" charset="2"/>
              </a:rPr>
              <a:t> Master, Slide Master:</a:t>
            </a:r>
            <a:br>
              <a:rPr lang="en-GB" sz="1100" dirty="0" smtClean="0">
                <a:ea typeface="ＭＳ Ｐゴシック" pitchFamily="112" charset="-128"/>
                <a:sym typeface="Wingdings" pitchFamily="2" charset="2"/>
              </a:rPr>
            </a:br>
            <a:endParaRPr lang="en-GB" sz="1100" dirty="0" smtClean="0">
              <a:ea typeface="ＭＳ Ｐゴシック" pitchFamily="112" charset="-128"/>
              <a:sym typeface="Wingdings" pitchFamily="2" charset="2"/>
            </a:endParaRPr>
          </a:p>
          <a:p>
            <a:pPr marL="228600" indent="-228600" eaLnBrk="1" hangingPunct="1">
              <a:lnSpc>
                <a:spcPct val="90000"/>
              </a:lnSpc>
              <a:spcBef>
                <a:spcPct val="0"/>
              </a:spcBef>
              <a:spcAft>
                <a:spcPct val="20000"/>
              </a:spcAft>
            </a:pPr>
            <a:r>
              <a:rPr lang="en-GB" sz="1100" dirty="0" smtClean="0">
                <a:ea typeface="ＭＳ Ｐゴシック" pitchFamily="112" charset="-128"/>
                <a:sym typeface="Wingdings" pitchFamily="2" charset="2"/>
              </a:rPr>
              <a:t>   </a:t>
            </a:r>
            <a:r>
              <a:rPr lang="en-GB" sz="1100" b="1" dirty="0" smtClean="0">
                <a:ea typeface="ＭＳ Ｐゴシック" pitchFamily="112" charset="-128"/>
                <a:sym typeface="Wingdings" pitchFamily="2" charset="2"/>
              </a:rPr>
              <a:t>Edit the following 2 items in the 1st slide:</a:t>
            </a:r>
            <a:r>
              <a:rPr lang="en-GB" sz="1100" dirty="0" smtClean="0">
                <a:ea typeface="ＭＳ Ｐゴシック" pitchFamily="112" charset="-128"/>
                <a:sym typeface="Wingdings" pitchFamily="2" charset="2"/>
              </a:rPr>
              <a:t/>
            </a:r>
            <a:br>
              <a:rPr lang="en-GB" sz="1100" dirty="0" smtClean="0">
                <a:ea typeface="ＭＳ Ｐゴシック" pitchFamily="112" charset="-128"/>
                <a:sym typeface="Wingdings" pitchFamily="2" charset="2"/>
              </a:rPr>
            </a:br>
            <a:r>
              <a:rPr lang="en-GB" sz="1100" dirty="0" smtClean="0">
                <a:ea typeface="ＭＳ Ｐゴシック" pitchFamily="112" charset="-128"/>
                <a:sym typeface="Wingdings" pitchFamily="2" charset="2"/>
              </a:rPr>
              <a:t>   1)  1st row in the violet header: </a:t>
            </a:r>
            <a:br>
              <a:rPr lang="en-GB" sz="1100" dirty="0" smtClean="0">
                <a:ea typeface="ＭＳ Ｐゴシック" pitchFamily="112" charset="-128"/>
                <a:sym typeface="Wingdings" pitchFamily="2" charset="2"/>
              </a:rPr>
            </a:br>
            <a:r>
              <a:rPr lang="en-GB" sz="1100" dirty="0" smtClean="0">
                <a:ea typeface="ＭＳ Ｐゴシック" pitchFamily="112" charset="-128"/>
                <a:sym typeface="Wingdings" pitchFamily="2" charset="2"/>
              </a:rPr>
              <a:t>       Delete the existent text and write the title of the </a:t>
            </a:r>
            <a:r>
              <a:rPr lang="en-GB" sz="1100" dirty="0" err="1" smtClean="0">
                <a:ea typeface="ＭＳ Ｐゴシック" pitchFamily="112" charset="-128"/>
                <a:sym typeface="Wingdings" pitchFamily="2" charset="2"/>
              </a:rPr>
              <a:t>EoI</a:t>
            </a:r>
            <a:r>
              <a:rPr lang="en-GB" sz="1100" dirty="0" smtClean="0">
                <a:ea typeface="ＭＳ Ｐゴシック" pitchFamily="112" charset="-128"/>
                <a:sym typeface="Wingdings" pitchFamily="2" charset="2"/>
              </a:rPr>
              <a:t> for </a:t>
            </a:r>
            <a:r>
              <a:rPr lang="en-GB" sz="1100" dirty="0" err="1" smtClean="0">
                <a:ea typeface="ＭＳ Ｐゴシック" pitchFamily="112" charset="-128"/>
                <a:sym typeface="Wingdings" pitchFamily="2" charset="2"/>
              </a:rPr>
              <a:t>WPnumber</a:t>
            </a:r>
            <a:r>
              <a:rPr lang="en-GB" sz="1100" dirty="0" smtClean="0">
                <a:ea typeface="ＭＳ Ｐゴシック" pitchFamily="112" charset="-128"/>
                <a:sym typeface="Wingdings" pitchFamily="2" charset="2"/>
              </a:rPr>
              <a:t/>
            </a:r>
            <a:br>
              <a:rPr lang="en-GB" sz="1100" dirty="0" smtClean="0">
                <a:ea typeface="ＭＳ Ｐゴシック" pitchFamily="112" charset="-128"/>
                <a:sym typeface="Wingdings" pitchFamily="2" charset="2"/>
              </a:rPr>
            </a:br>
            <a:r>
              <a:rPr lang="en-GB" sz="1100" dirty="0" smtClean="0">
                <a:ea typeface="ＭＳ Ｐゴシック" pitchFamily="112" charset="-128"/>
                <a:sym typeface="Wingdings" pitchFamily="2" charset="2"/>
              </a:rPr>
              <a:t>   2)  The row in the footer area: write the institute name  </a:t>
            </a:r>
            <a:br>
              <a:rPr lang="en-GB" sz="1100" dirty="0" smtClean="0">
                <a:ea typeface="ＭＳ Ｐゴシック" pitchFamily="112" charset="-128"/>
                <a:sym typeface="Wingdings" pitchFamily="2" charset="2"/>
              </a:rPr>
            </a:br>
            <a:endParaRPr lang="en-GB" sz="1100" dirty="0" smtClean="0">
              <a:ea typeface="ＭＳ Ｐゴシック" pitchFamily="112" charset="-128"/>
              <a:sym typeface="Wingdings" pitchFamily="2" charset="2"/>
            </a:endParaRPr>
          </a:p>
          <a:p>
            <a:pPr marL="228600" indent="-228600" eaLnBrk="1" hangingPunct="1">
              <a:lnSpc>
                <a:spcPct val="90000"/>
              </a:lnSpc>
              <a:spcBef>
                <a:spcPct val="0"/>
              </a:spcBef>
              <a:spcAft>
                <a:spcPct val="20000"/>
              </a:spcAft>
            </a:pPr>
            <a:r>
              <a:rPr lang="en-GB" sz="1100" b="1" dirty="0" smtClean="0">
                <a:ea typeface="ＭＳ Ｐゴシック" pitchFamily="112" charset="-128"/>
                <a:sym typeface="Wingdings" pitchFamily="2" charset="2"/>
              </a:rPr>
              <a:t>Close Master View</a:t>
            </a:r>
            <a:endParaRPr lang="en-GB" sz="1100" b="1" dirty="0" smtClean="0">
              <a:ea typeface="ＭＳ Ｐゴシック" pitchFamily="112" charset="-128"/>
            </a:endParaRPr>
          </a:p>
          <a:p>
            <a:pPr marL="228600" indent="-228600" eaLnBrk="1" hangingPunct="1">
              <a:lnSpc>
                <a:spcPct val="90000"/>
              </a:lnSpc>
              <a:spcBef>
                <a:spcPct val="0"/>
              </a:spcBef>
              <a:spcAft>
                <a:spcPct val="20000"/>
              </a:spcAft>
            </a:pPr>
            <a:endParaRPr lang="en-US" sz="1100" dirty="0" smtClean="0">
              <a:ea typeface="ＭＳ Ｐゴシック" pitchFamily="112" charset="-128"/>
              <a:sym typeface="Wingdings" pitchFamily="2" charset="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pitchFamily="112" charset="-128"/>
              </a:defRPr>
            </a:lvl1pPr>
            <a:lvl2pPr marL="37931725" indent="-37474525" eaLnBrk="0" hangingPunct="0">
              <a:defRPr sz="900">
                <a:solidFill>
                  <a:schemeClr val="tx1"/>
                </a:solidFill>
                <a:latin typeface="Arial" charset="0"/>
                <a:ea typeface="ＭＳ Ｐゴシック" pitchFamily="112" charset="-128"/>
              </a:defRPr>
            </a:lvl2pPr>
            <a:lvl3pPr eaLnBrk="0" hangingPunct="0">
              <a:defRPr sz="900">
                <a:solidFill>
                  <a:schemeClr val="tx1"/>
                </a:solidFill>
                <a:latin typeface="Arial" charset="0"/>
                <a:ea typeface="ＭＳ Ｐゴシック" pitchFamily="112" charset="-128"/>
              </a:defRPr>
            </a:lvl3pPr>
            <a:lvl4pPr eaLnBrk="0" hangingPunct="0">
              <a:defRPr sz="900">
                <a:solidFill>
                  <a:schemeClr val="tx1"/>
                </a:solidFill>
                <a:latin typeface="Arial" charset="0"/>
                <a:ea typeface="ＭＳ Ｐゴシック" pitchFamily="112" charset="-128"/>
              </a:defRPr>
            </a:lvl4pPr>
            <a:lvl5pPr eaLnBrk="0" hangingPunct="0">
              <a:defRPr sz="900">
                <a:solidFill>
                  <a:schemeClr val="tx1"/>
                </a:solidFill>
                <a:latin typeface="Arial" charset="0"/>
                <a:ea typeface="ＭＳ Ｐゴシック" pitchFamily="112" charset="-128"/>
              </a:defRPr>
            </a:lvl5pPr>
            <a:lvl6pPr marL="457200" eaLnBrk="0" fontAlgn="base" hangingPunct="0">
              <a:spcBef>
                <a:spcPct val="20000"/>
              </a:spcBef>
              <a:spcAft>
                <a:spcPct val="0"/>
              </a:spcAft>
              <a:defRPr sz="900">
                <a:solidFill>
                  <a:schemeClr val="tx1"/>
                </a:solidFill>
                <a:latin typeface="Arial" charset="0"/>
                <a:ea typeface="ＭＳ Ｐゴシック" pitchFamily="112" charset="-128"/>
              </a:defRPr>
            </a:lvl6pPr>
            <a:lvl7pPr marL="914400" eaLnBrk="0" fontAlgn="base" hangingPunct="0">
              <a:spcBef>
                <a:spcPct val="20000"/>
              </a:spcBef>
              <a:spcAft>
                <a:spcPct val="0"/>
              </a:spcAft>
              <a:defRPr sz="900">
                <a:solidFill>
                  <a:schemeClr val="tx1"/>
                </a:solidFill>
                <a:latin typeface="Arial" charset="0"/>
                <a:ea typeface="ＭＳ Ｐゴシック" pitchFamily="112" charset="-128"/>
              </a:defRPr>
            </a:lvl7pPr>
            <a:lvl8pPr marL="1371600" eaLnBrk="0" fontAlgn="base" hangingPunct="0">
              <a:spcBef>
                <a:spcPct val="20000"/>
              </a:spcBef>
              <a:spcAft>
                <a:spcPct val="0"/>
              </a:spcAft>
              <a:defRPr sz="900">
                <a:solidFill>
                  <a:schemeClr val="tx1"/>
                </a:solidFill>
                <a:latin typeface="Arial" charset="0"/>
                <a:ea typeface="ＭＳ Ｐゴシック" pitchFamily="112" charset="-128"/>
              </a:defRPr>
            </a:lvl8pPr>
            <a:lvl9pPr marL="1828800" eaLnBrk="0" fontAlgn="base" hangingPunct="0">
              <a:spcBef>
                <a:spcPct val="20000"/>
              </a:spcBef>
              <a:spcAft>
                <a:spcPct val="0"/>
              </a:spcAft>
              <a:defRPr sz="900">
                <a:solidFill>
                  <a:schemeClr val="tx1"/>
                </a:solidFill>
                <a:latin typeface="Arial" charset="0"/>
                <a:ea typeface="ＭＳ Ｐゴシック" pitchFamily="112" charset="-128"/>
              </a:defRPr>
            </a:lvl9pPr>
          </a:lstStyle>
          <a:p>
            <a:fld id="{BDE2BBD1-A42A-4887-83C3-498991A85F82}" type="slidenum">
              <a:rPr lang="de-DE" sz="1200"/>
              <a:pPr/>
              <a:t>41</a:t>
            </a:fld>
            <a:endParaRPr lang="de-DE" sz="1200"/>
          </a:p>
        </p:txBody>
      </p:sp>
      <p:sp>
        <p:nvSpPr>
          <p:cNvPr id="18435" name="Rectangle 2"/>
          <p:cNvSpPr>
            <a:spLocks noGrp="1" noRot="1" noChangeAspect="1" noChangeArrowheads="1" noTextEdit="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18436" name="Rectangle 3"/>
          <p:cNvSpPr>
            <a:spLocks noGrp="1" noChangeArrowheads="1"/>
          </p:cNvSpPr>
          <p:nvPr>
            <p:ph type="body" idx="1"/>
          </p:nvPr>
        </p:nvSpPr>
        <p:spPr bwMode="auto">
          <a:xfrm>
            <a:off x="904875" y="4711700"/>
            <a:ext cx="4972050" cy="4462463"/>
          </a:xfrm>
          <a:prstGeom prst="rect">
            <a:avLst/>
          </a:prstGeom>
          <a:solidFill>
            <a:srgbClr val="FFFFFF"/>
          </a:solidFill>
          <a:ln>
            <a:solidFill>
              <a:srgbClr val="000000"/>
            </a:solidFill>
            <a:miter lim="800000"/>
            <a:headEnd/>
            <a:tailEnd/>
          </a:ln>
        </p:spPr>
        <p:txBody>
          <a:bodyPr/>
          <a:lstStyle/>
          <a:p>
            <a:pPr marL="228600" indent="-228600" eaLnBrk="1" hangingPunct="1">
              <a:lnSpc>
                <a:spcPct val="90000"/>
              </a:lnSpc>
              <a:spcBef>
                <a:spcPct val="0"/>
              </a:spcBef>
              <a:spcAft>
                <a:spcPct val="20000"/>
              </a:spcAft>
            </a:pPr>
            <a:r>
              <a:rPr lang="en-GB" b="1" dirty="0" smtClean="0">
                <a:ea typeface="ＭＳ Ｐゴシック" pitchFamily="112" charset="-128"/>
              </a:rPr>
              <a:t>   </a:t>
            </a:r>
            <a:r>
              <a:rPr lang="en-GB" sz="1100" b="1" dirty="0" smtClean="0">
                <a:ea typeface="ＭＳ Ｐゴシック" pitchFamily="112" charset="-128"/>
              </a:rPr>
              <a:t>Before you start</a:t>
            </a:r>
            <a:r>
              <a:rPr lang="en-GB" sz="1100" dirty="0" smtClean="0">
                <a:ea typeface="ＭＳ Ｐゴシック" pitchFamily="112" charset="-128"/>
              </a:rPr>
              <a:t> editing the slides of your talk change to the </a:t>
            </a:r>
            <a:r>
              <a:rPr lang="en-GB" sz="1100" b="1" dirty="0" smtClean="0">
                <a:ea typeface="ＭＳ Ｐゴシック" pitchFamily="112" charset="-128"/>
              </a:rPr>
              <a:t>Master Slide view</a:t>
            </a:r>
            <a:r>
              <a:rPr lang="en-GB" sz="1100" dirty="0" smtClean="0">
                <a:ea typeface="ＭＳ Ｐゴシック" pitchFamily="112" charset="-128"/>
              </a:rPr>
              <a:t>:   </a:t>
            </a:r>
            <a:br>
              <a:rPr lang="en-GB" sz="1100" dirty="0" smtClean="0">
                <a:ea typeface="ＭＳ Ｐゴシック" pitchFamily="112" charset="-128"/>
              </a:rPr>
            </a:br>
            <a:r>
              <a:rPr lang="en-GB" sz="1100" dirty="0" smtClean="0">
                <a:ea typeface="ＭＳ Ｐゴシック" pitchFamily="112" charset="-128"/>
              </a:rPr>
              <a:t>   Menu button “View”,</a:t>
            </a:r>
            <a:r>
              <a:rPr lang="en-GB" sz="1100" dirty="0" smtClean="0">
                <a:ea typeface="ＭＳ Ｐゴシック" pitchFamily="112" charset="-128"/>
                <a:sym typeface="Wingdings" pitchFamily="2" charset="2"/>
              </a:rPr>
              <a:t> Master, Slide Master:</a:t>
            </a:r>
            <a:br>
              <a:rPr lang="en-GB" sz="1100" dirty="0" smtClean="0">
                <a:ea typeface="ＭＳ Ｐゴシック" pitchFamily="112" charset="-128"/>
                <a:sym typeface="Wingdings" pitchFamily="2" charset="2"/>
              </a:rPr>
            </a:br>
            <a:endParaRPr lang="en-GB" sz="1100" dirty="0" smtClean="0">
              <a:ea typeface="ＭＳ Ｐゴシック" pitchFamily="112" charset="-128"/>
              <a:sym typeface="Wingdings" pitchFamily="2" charset="2"/>
            </a:endParaRPr>
          </a:p>
          <a:p>
            <a:pPr marL="228600" indent="-228600" eaLnBrk="1" hangingPunct="1">
              <a:lnSpc>
                <a:spcPct val="90000"/>
              </a:lnSpc>
              <a:spcBef>
                <a:spcPct val="0"/>
              </a:spcBef>
              <a:spcAft>
                <a:spcPct val="20000"/>
              </a:spcAft>
            </a:pPr>
            <a:r>
              <a:rPr lang="en-GB" sz="1100" dirty="0" smtClean="0">
                <a:ea typeface="ＭＳ Ｐゴシック" pitchFamily="112" charset="-128"/>
                <a:sym typeface="Wingdings" pitchFamily="2" charset="2"/>
              </a:rPr>
              <a:t>   </a:t>
            </a:r>
            <a:r>
              <a:rPr lang="en-GB" sz="1100" b="1" dirty="0" smtClean="0">
                <a:ea typeface="ＭＳ Ｐゴシック" pitchFamily="112" charset="-128"/>
                <a:sym typeface="Wingdings" pitchFamily="2" charset="2"/>
              </a:rPr>
              <a:t>Edit the following 2 items in the 1st slide:</a:t>
            </a:r>
            <a:r>
              <a:rPr lang="en-GB" sz="1100" dirty="0" smtClean="0">
                <a:ea typeface="ＭＳ Ｐゴシック" pitchFamily="112" charset="-128"/>
                <a:sym typeface="Wingdings" pitchFamily="2" charset="2"/>
              </a:rPr>
              <a:t/>
            </a:r>
            <a:br>
              <a:rPr lang="en-GB" sz="1100" dirty="0" smtClean="0">
                <a:ea typeface="ＭＳ Ｐゴシック" pitchFamily="112" charset="-128"/>
                <a:sym typeface="Wingdings" pitchFamily="2" charset="2"/>
              </a:rPr>
            </a:br>
            <a:r>
              <a:rPr lang="en-GB" sz="1100" dirty="0" smtClean="0">
                <a:ea typeface="ＭＳ Ｐゴシック" pitchFamily="112" charset="-128"/>
                <a:sym typeface="Wingdings" pitchFamily="2" charset="2"/>
              </a:rPr>
              <a:t>   1)  1st row in the violet header: </a:t>
            </a:r>
            <a:br>
              <a:rPr lang="en-GB" sz="1100" dirty="0" smtClean="0">
                <a:ea typeface="ＭＳ Ｐゴシック" pitchFamily="112" charset="-128"/>
                <a:sym typeface="Wingdings" pitchFamily="2" charset="2"/>
              </a:rPr>
            </a:br>
            <a:r>
              <a:rPr lang="en-GB" sz="1100" dirty="0" smtClean="0">
                <a:ea typeface="ＭＳ Ｐゴシック" pitchFamily="112" charset="-128"/>
                <a:sym typeface="Wingdings" pitchFamily="2" charset="2"/>
              </a:rPr>
              <a:t>       Delete the existent text and write the title of the </a:t>
            </a:r>
            <a:r>
              <a:rPr lang="en-GB" sz="1100" dirty="0" err="1" smtClean="0">
                <a:ea typeface="ＭＳ Ｐゴシック" pitchFamily="112" charset="-128"/>
                <a:sym typeface="Wingdings" pitchFamily="2" charset="2"/>
              </a:rPr>
              <a:t>EoI</a:t>
            </a:r>
            <a:r>
              <a:rPr lang="en-GB" sz="1100" dirty="0" smtClean="0">
                <a:ea typeface="ＭＳ Ｐゴシック" pitchFamily="112" charset="-128"/>
                <a:sym typeface="Wingdings" pitchFamily="2" charset="2"/>
              </a:rPr>
              <a:t> for </a:t>
            </a:r>
            <a:r>
              <a:rPr lang="en-GB" sz="1100" dirty="0" err="1" smtClean="0">
                <a:ea typeface="ＭＳ Ｐゴシック" pitchFamily="112" charset="-128"/>
                <a:sym typeface="Wingdings" pitchFamily="2" charset="2"/>
              </a:rPr>
              <a:t>WPnumber</a:t>
            </a:r>
            <a:r>
              <a:rPr lang="en-GB" sz="1100" dirty="0" smtClean="0">
                <a:ea typeface="ＭＳ Ｐゴシック" pitchFamily="112" charset="-128"/>
                <a:sym typeface="Wingdings" pitchFamily="2" charset="2"/>
              </a:rPr>
              <a:t/>
            </a:r>
            <a:br>
              <a:rPr lang="en-GB" sz="1100" dirty="0" smtClean="0">
                <a:ea typeface="ＭＳ Ｐゴシック" pitchFamily="112" charset="-128"/>
                <a:sym typeface="Wingdings" pitchFamily="2" charset="2"/>
              </a:rPr>
            </a:br>
            <a:r>
              <a:rPr lang="en-GB" sz="1100" dirty="0" smtClean="0">
                <a:ea typeface="ＭＳ Ｐゴシック" pitchFamily="112" charset="-128"/>
                <a:sym typeface="Wingdings" pitchFamily="2" charset="2"/>
              </a:rPr>
              <a:t>   2)  The row in the footer area: write the institute name  </a:t>
            </a:r>
            <a:br>
              <a:rPr lang="en-GB" sz="1100" dirty="0" smtClean="0">
                <a:ea typeface="ＭＳ Ｐゴシック" pitchFamily="112" charset="-128"/>
                <a:sym typeface="Wingdings" pitchFamily="2" charset="2"/>
              </a:rPr>
            </a:br>
            <a:endParaRPr lang="en-GB" sz="1100" dirty="0" smtClean="0">
              <a:ea typeface="ＭＳ Ｐゴシック" pitchFamily="112" charset="-128"/>
              <a:sym typeface="Wingdings" pitchFamily="2" charset="2"/>
            </a:endParaRPr>
          </a:p>
          <a:p>
            <a:pPr marL="228600" indent="-228600" eaLnBrk="1" hangingPunct="1">
              <a:lnSpc>
                <a:spcPct val="90000"/>
              </a:lnSpc>
              <a:spcBef>
                <a:spcPct val="0"/>
              </a:spcBef>
              <a:spcAft>
                <a:spcPct val="20000"/>
              </a:spcAft>
            </a:pPr>
            <a:r>
              <a:rPr lang="en-GB" sz="1100" b="1" dirty="0" smtClean="0">
                <a:ea typeface="ＭＳ Ｐゴシック" pitchFamily="112" charset="-128"/>
                <a:sym typeface="Wingdings" pitchFamily="2" charset="2"/>
              </a:rPr>
              <a:t>Close Master View</a:t>
            </a:r>
            <a:endParaRPr lang="en-GB" sz="1100" b="1" dirty="0" smtClean="0">
              <a:ea typeface="ＭＳ Ｐゴシック" pitchFamily="112" charset="-128"/>
            </a:endParaRPr>
          </a:p>
          <a:p>
            <a:pPr marL="228600" indent="-228600" eaLnBrk="1" hangingPunct="1">
              <a:lnSpc>
                <a:spcPct val="90000"/>
              </a:lnSpc>
              <a:spcBef>
                <a:spcPct val="0"/>
              </a:spcBef>
              <a:spcAft>
                <a:spcPct val="20000"/>
              </a:spcAft>
            </a:pPr>
            <a:endParaRPr lang="en-US" sz="1100" dirty="0" smtClean="0">
              <a:ea typeface="ＭＳ Ｐゴシック" pitchFamily="112" charset="-128"/>
              <a:sym typeface="Wingdings" pitchFamily="2" charset="2"/>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3"/>
          <p:cNvSpPr>
            <a:spLocks noChangeShapeType="1"/>
          </p:cNvSpPr>
          <p:nvPr userDrawn="1"/>
        </p:nvSpPr>
        <p:spPr bwMode="auto">
          <a:xfrm>
            <a:off x="115888" y="6477000"/>
            <a:ext cx="8904287" cy="0"/>
          </a:xfrm>
          <a:prstGeom prst="line">
            <a:avLst/>
          </a:prstGeom>
          <a:noFill/>
          <a:ln w="12700">
            <a:solidFill>
              <a:schemeClr val="hlink"/>
            </a:solidFill>
            <a:round/>
            <a:headEnd/>
            <a:tailEnd/>
          </a:ln>
          <a:effectLst/>
        </p:spPr>
        <p:txBody>
          <a:bodyPr/>
          <a:lstStyle/>
          <a:p>
            <a:pPr>
              <a:defRPr/>
            </a:pPr>
            <a:endParaRPr lang="en-US">
              <a:ea typeface="ＭＳ Ｐゴシック" pitchFamily="18" charset="-128"/>
            </a:endParaRPr>
          </a:p>
        </p:txBody>
      </p:sp>
      <p:sp>
        <p:nvSpPr>
          <p:cNvPr id="5" name="Rectangle 82"/>
          <p:cNvSpPr>
            <a:spLocks noChangeArrowheads="1"/>
          </p:cNvSpPr>
          <p:nvPr userDrawn="1"/>
        </p:nvSpPr>
        <p:spPr bwMode="auto">
          <a:xfrm>
            <a:off x="8448675" y="119063"/>
            <a:ext cx="569913" cy="903287"/>
          </a:xfrm>
          <a:prstGeom prst="rect">
            <a:avLst/>
          </a:prstGeom>
          <a:solidFill>
            <a:schemeClr val="hlink"/>
          </a:solidFill>
          <a:ln w="9525">
            <a:solidFill>
              <a:srgbClr val="261748"/>
            </a:solidFill>
            <a:miter lim="800000"/>
            <a:headEnd/>
            <a:tailEnd/>
          </a:ln>
        </p:spPr>
        <p:txBody>
          <a:bodyPr wrap="none" anchor="ctr"/>
          <a:lstStyle/>
          <a:p>
            <a:pPr>
              <a:defRPr/>
            </a:pPr>
            <a:endParaRPr lang="en-US">
              <a:ea typeface="ＭＳ Ｐゴシック" pitchFamily="18" charset="-128"/>
            </a:endParaRPr>
          </a:p>
        </p:txBody>
      </p:sp>
      <p:pic>
        <p:nvPicPr>
          <p:cNvPr id="6" name="Picture 83" descr="logo-XFEL_rgb"/>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475" y="114300"/>
            <a:ext cx="911225"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85"/>
          <p:cNvSpPr>
            <a:spLocks noChangeShapeType="1"/>
          </p:cNvSpPr>
          <p:nvPr userDrawn="1"/>
        </p:nvSpPr>
        <p:spPr bwMode="auto">
          <a:xfrm>
            <a:off x="115888" y="6477000"/>
            <a:ext cx="8904287" cy="0"/>
          </a:xfrm>
          <a:prstGeom prst="line">
            <a:avLst/>
          </a:prstGeom>
          <a:noFill/>
          <a:ln w="12700">
            <a:solidFill>
              <a:schemeClr val="hlink"/>
            </a:solidFill>
            <a:round/>
            <a:headEnd/>
            <a:tailEnd/>
          </a:ln>
          <a:effectLst/>
        </p:spPr>
        <p:txBody>
          <a:bodyPr/>
          <a:lstStyle/>
          <a:p>
            <a:pPr>
              <a:defRPr/>
            </a:pPr>
            <a:endParaRPr lang="en-US">
              <a:ea typeface="ＭＳ Ｐゴシック" pitchFamily="18" charset="-128"/>
            </a:endParaRPr>
          </a:p>
        </p:txBody>
      </p:sp>
      <p:pic>
        <p:nvPicPr>
          <p:cNvPr id="8" name="Picture 87" descr="Undulator_final_nurh#50DE97_links4-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95375" y="114300"/>
            <a:ext cx="72818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4" name="Rectangle 84"/>
          <p:cNvSpPr>
            <a:spLocks noGrp="1" noChangeArrowheads="1"/>
          </p:cNvSpPr>
          <p:nvPr>
            <p:ph type="subTitle" sz="quarter" idx="1"/>
          </p:nvPr>
        </p:nvSpPr>
        <p:spPr>
          <a:xfrm>
            <a:off x="942975" y="3411538"/>
            <a:ext cx="7258050" cy="2868612"/>
          </a:xfrm>
          <a:ln w="28575"/>
        </p:spPr>
        <p:txBody>
          <a:bodyPr lIns="91440" tIns="45720" bIns="0"/>
          <a:lstStyle>
            <a:lvl1pPr marL="0" indent="0" algn="ctr">
              <a:buFont typeface="Wingdings" pitchFamily="2" charset="2"/>
              <a:buNone/>
              <a:defRPr sz="3200">
                <a:solidFill>
                  <a:schemeClr val="hlink"/>
                </a:solidFill>
              </a:defRPr>
            </a:lvl1pPr>
          </a:lstStyle>
          <a:p>
            <a:r>
              <a:rPr lang="en-GB"/>
              <a:t>Subtitle format (max. 4 lines)</a:t>
            </a:r>
          </a:p>
          <a:p>
            <a:r>
              <a:rPr lang="en-GB"/>
              <a:t>(conference, location, name of the speaker, date)</a:t>
            </a:r>
          </a:p>
          <a:p>
            <a:r>
              <a:rPr lang="en-GB"/>
              <a:t>You are in the slide master view: Don’t edit here!</a:t>
            </a:r>
          </a:p>
        </p:txBody>
      </p:sp>
      <p:sp>
        <p:nvSpPr>
          <p:cNvPr id="10326" name="Rectangle 86"/>
          <p:cNvSpPr>
            <a:spLocks noGrp="1" noChangeArrowheads="1"/>
          </p:cNvSpPr>
          <p:nvPr>
            <p:ph type="ctrTitle" sz="quarter"/>
          </p:nvPr>
        </p:nvSpPr>
        <p:spPr>
          <a:xfrm>
            <a:off x="939800" y="1314450"/>
            <a:ext cx="7251700" cy="1844675"/>
          </a:xfrm>
        </p:spPr>
        <p:txBody>
          <a:bodyPr lIns="91440" bIns="45720" anchor="ctr"/>
          <a:lstStyle>
            <a:lvl1pPr algn="ctr">
              <a:defRPr sz="5500" b="0">
                <a:solidFill>
                  <a:schemeClr val="hlink"/>
                </a:solidFill>
              </a:defRPr>
            </a:lvl1pPr>
          </a:lstStyle>
          <a:p>
            <a:r>
              <a:rPr lang="en-GB"/>
              <a:t>Title format (max. 2 lines), don’t edit here</a:t>
            </a:r>
          </a:p>
        </p:txBody>
      </p:sp>
    </p:spTree>
    <p:extLst>
      <p:ext uri="{BB962C8B-B14F-4D97-AF65-F5344CB8AC3E}">
        <p14:creationId xmlns:p14="http://schemas.microsoft.com/office/powerpoint/2010/main" val="290356607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6"/>
          <p:cNvSpPr>
            <a:spLocks noGrp="1" noChangeArrowheads="1"/>
          </p:cNvSpPr>
          <p:nvPr>
            <p:ph type="sldNum" sz="quarter" idx="10"/>
          </p:nvPr>
        </p:nvSpPr>
        <p:spPr>
          <a:ln/>
        </p:spPr>
        <p:txBody>
          <a:bodyPr/>
          <a:lstStyle>
            <a:lvl1pPr>
              <a:defRPr/>
            </a:lvl1pPr>
          </a:lstStyle>
          <a:p>
            <a:fld id="{B0B0F407-74BF-41BC-A5CA-CB7704F58901}" type="slidenum">
              <a:rPr lang="en-GB"/>
              <a:pPr/>
              <a:t>‹Nr.›</a:t>
            </a:fld>
            <a:endParaRPr lang="en-GB"/>
          </a:p>
        </p:txBody>
      </p:sp>
    </p:spTree>
    <p:extLst>
      <p:ext uri="{BB962C8B-B14F-4D97-AF65-F5344CB8AC3E}">
        <p14:creationId xmlns:p14="http://schemas.microsoft.com/office/powerpoint/2010/main" val="2776102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13488" y="541338"/>
            <a:ext cx="2063750" cy="52657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7475" y="541338"/>
            <a:ext cx="6043613" cy="52657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6"/>
          <p:cNvSpPr>
            <a:spLocks noGrp="1" noChangeArrowheads="1"/>
          </p:cNvSpPr>
          <p:nvPr>
            <p:ph type="sldNum" sz="quarter" idx="10"/>
          </p:nvPr>
        </p:nvSpPr>
        <p:spPr>
          <a:ln/>
        </p:spPr>
        <p:txBody>
          <a:bodyPr/>
          <a:lstStyle>
            <a:lvl1pPr>
              <a:defRPr/>
            </a:lvl1pPr>
          </a:lstStyle>
          <a:p>
            <a:fld id="{1515DFF6-7C4C-4EF9-9767-0D088BF01CD1}" type="slidenum">
              <a:rPr lang="en-GB"/>
              <a:pPr/>
              <a:t>‹Nr.›</a:t>
            </a:fld>
            <a:endParaRPr lang="en-GB"/>
          </a:p>
        </p:txBody>
      </p:sp>
    </p:spTree>
    <p:extLst>
      <p:ext uri="{BB962C8B-B14F-4D97-AF65-F5344CB8AC3E}">
        <p14:creationId xmlns:p14="http://schemas.microsoft.com/office/powerpoint/2010/main" val="32864046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ltLang="zh-CN" smtClean="0"/>
              <a:t>Textmasterformate durch Klicken bearbeiten</a:t>
            </a:r>
          </a:p>
          <a:p>
            <a:pPr lvl="1"/>
            <a:r>
              <a:rPr lang="de-DE" altLang="zh-CN" smtClean="0"/>
              <a:t>Zweite Ebene</a:t>
            </a:r>
          </a:p>
          <a:p>
            <a:pPr lvl="2"/>
            <a:r>
              <a:rPr lang="de-DE" altLang="zh-CN" smtClean="0"/>
              <a:t>Dritte Ebene</a:t>
            </a:r>
          </a:p>
          <a:p>
            <a:pPr lvl="3"/>
            <a:r>
              <a:rPr lang="de-DE" altLang="zh-CN" smtClean="0"/>
              <a:t>Vierte Ebene</a:t>
            </a:r>
          </a:p>
          <a:p>
            <a:pPr lvl="4"/>
            <a:r>
              <a:rPr lang="de-DE" altLang="zh-CN" smtClean="0"/>
              <a:t>Fünfte Ebene</a:t>
            </a:r>
            <a:endParaRPr lang="zh-CN" altLang="en-US"/>
          </a:p>
        </p:txBody>
      </p:sp>
      <p:sp>
        <p:nvSpPr>
          <p:cNvPr id="4" name="Title 3"/>
          <p:cNvSpPr>
            <a:spLocks noGrp="1"/>
          </p:cNvSpPr>
          <p:nvPr>
            <p:ph type="title"/>
          </p:nvPr>
        </p:nvSpPr>
        <p:spPr>
          <a:xfrm>
            <a:off x="292100" y="18780"/>
            <a:ext cx="8520113" cy="260619"/>
          </a:xfrm>
          <a:prstGeom prst="rect">
            <a:avLst/>
          </a:prstGeom>
        </p:spPr>
        <p:txBody>
          <a:bodyPr/>
          <a:lstStyle/>
          <a:p>
            <a:r>
              <a:rPr lang="en-US" smtClean="0"/>
              <a:t>Click to edit Master title style</a:t>
            </a:r>
            <a:endParaRPr lang="de-DE"/>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ltLang="zh-CN" smtClean="0"/>
              <a:t>Textmasterformate durch Klicken bearbeiten</a:t>
            </a:r>
          </a:p>
          <a:p>
            <a:pPr lvl="1"/>
            <a:r>
              <a:rPr lang="de-DE" altLang="zh-CN" smtClean="0"/>
              <a:t>Zweite Ebene</a:t>
            </a:r>
          </a:p>
          <a:p>
            <a:pPr lvl="2"/>
            <a:r>
              <a:rPr lang="de-DE" altLang="zh-CN" smtClean="0"/>
              <a:t>Dritte Ebene</a:t>
            </a:r>
          </a:p>
          <a:p>
            <a:pPr lvl="3"/>
            <a:r>
              <a:rPr lang="de-DE" altLang="zh-CN" smtClean="0"/>
              <a:t>Vierte Ebene</a:t>
            </a:r>
          </a:p>
          <a:p>
            <a:pPr lvl="4"/>
            <a:r>
              <a:rPr lang="de-DE" altLang="zh-CN" smtClean="0"/>
              <a:t>Fünfte Ebene</a:t>
            </a:r>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ltLang="zh-CN" smtClean="0"/>
              <a:t>Textmasterformate durch Klicken bearbeiten</a:t>
            </a:r>
          </a:p>
          <a:p>
            <a:pPr lvl="1"/>
            <a:r>
              <a:rPr lang="de-DE" altLang="zh-CN" smtClean="0"/>
              <a:t>Zweite Ebene</a:t>
            </a:r>
          </a:p>
          <a:p>
            <a:pPr lvl="2"/>
            <a:r>
              <a:rPr lang="de-DE" altLang="zh-CN" smtClean="0"/>
              <a:t>Dritte Ebene</a:t>
            </a:r>
          </a:p>
          <a:p>
            <a:pPr lvl="3"/>
            <a:r>
              <a:rPr lang="de-DE" altLang="zh-CN" smtClean="0"/>
              <a:t>Vierte Ebene</a:t>
            </a:r>
          </a:p>
          <a:p>
            <a:pPr lvl="4"/>
            <a:r>
              <a:rPr lang="de-DE" altLang="zh-CN" smtClean="0"/>
              <a:t>Fünfte Ebene</a:t>
            </a:r>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ltLang="zh-CN" smtClean="0"/>
              <a:t>Textmasterformate durch Klicken bearbeiten</a:t>
            </a:r>
          </a:p>
          <a:p>
            <a:pPr lvl="1"/>
            <a:r>
              <a:rPr lang="de-DE" altLang="zh-CN" smtClean="0"/>
              <a:t>Zweite Ebene</a:t>
            </a:r>
          </a:p>
          <a:p>
            <a:pPr lvl="2"/>
            <a:r>
              <a:rPr lang="de-DE" altLang="zh-CN" smtClean="0"/>
              <a:t>Dritte Ebene</a:t>
            </a:r>
          </a:p>
          <a:p>
            <a:pPr lvl="3"/>
            <a:r>
              <a:rPr lang="de-DE" altLang="zh-CN" smtClean="0"/>
              <a:t>Vierte Ebene</a:t>
            </a:r>
          </a:p>
          <a:p>
            <a:pPr lvl="4"/>
            <a:r>
              <a:rPr lang="de-DE" altLang="zh-CN" smtClean="0"/>
              <a:t>Fünfte Ebene</a:t>
            </a:r>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ltLang="zh-CN" smtClean="0"/>
              <a:t>Textmasterformate durch Klicken bearbeiten</a:t>
            </a:r>
          </a:p>
          <a:p>
            <a:pPr lvl="1"/>
            <a:r>
              <a:rPr lang="de-DE" altLang="zh-CN" smtClean="0"/>
              <a:t>Zweite Ebene</a:t>
            </a:r>
          </a:p>
          <a:p>
            <a:pPr lvl="2"/>
            <a:r>
              <a:rPr lang="de-DE" altLang="zh-CN" smtClean="0"/>
              <a:t>Dritte Ebene</a:t>
            </a:r>
          </a:p>
          <a:p>
            <a:pPr lvl="3"/>
            <a:r>
              <a:rPr lang="de-DE" altLang="zh-CN" smtClean="0"/>
              <a:t>Vierte Ebene</a:t>
            </a:r>
          </a:p>
          <a:p>
            <a:pPr lvl="4"/>
            <a:r>
              <a:rPr lang="de-DE" altLang="zh-CN" smtClean="0"/>
              <a:t>Fünfte Ebene</a:t>
            </a:r>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ltLang="zh-CN" smtClean="0"/>
              <a:t>Textmasterformate durch Klicken bearbeiten</a:t>
            </a:r>
          </a:p>
          <a:p>
            <a:pPr lvl="1"/>
            <a:r>
              <a:rPr lang="de-DE" altLang="zh-CN" smtClean="0"/>
              <a:t>Zweite Ebene</a:t>
            </a:r>
          </a:p>
          <a:p>
            <a:pPr lvl="2"/>
            <a:r>
              <a:rPr lang="de-DE" altLang="zh-CN" smtClean="0"/>
              <a:t>Dritte Ebene</a:t>
            </a:r>
          </a:p>
          <a:p>
            <a:pPr lvl="3"/>
            <a:r>
              <a:rPr lang="de-DE" altLang="zh-CN" smtClean="0"/>
              <a:t>Vierte Ebene</a:t>
            </a:r>
          </a:p>
          <a:p>
            <a:pPr lvl="4"/>
            <a:r>
              <a:rPr lang="de-DE" altLang="zh-CN" smtClean="0"/>
              <a:t>Fünfte Ebene</a:t>
            </a:r>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9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ltLang="zh-CN" smtClean="0"/>
              <a:t>Textmasterformate durch Klicken bearbeiten</a:t>
            </a:r>
          </a:p>
          <a:p>
            <a:pPr lvl="1"/>
            <a:r>
              <a:rPr lang="de-DE" altLang="zh-CN" smtClean="0"/>
              <a:t>Zweite Ebene</a:t>
            </a:r>
          </a:p>
          <a:p>
            <a:pPr lvl="2"/>
            <a:r>
              <a:rPr lang="de-DE" altLang="zh-CN" smtClean="0"/>
              <a:t>Dritte Ebene</a:t>
            </a:r>
          </a:p>
          <a:p>
            <a:pPr lvl="3"/>
            <a:r>
              <a:rPr lang="de-DE" altLang="zh-CN" smtClean="0"/>
              <a:t>Vierte Ebene</a:t>
            </a:r>
          </a:p>
          <a:p>
            <a:pPr lvl="4"/>
            <a:r>
              <a:rPr lang="de-DE" altLang="zh-CN" smtClean="0"/>
              <a:t>Fünfte Ebene</a:t>
            </a:r>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0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ltLang="zh-CN" smtClean="0"/>
              <a:t>Textmasterformate durch Klicken bearbeiten</a:t>
            </a:r>
          </a:p>
          <a:p>
            <a:pPr lvl="1"/>
            <a:r>
              <a:rPr lang="de-DE" altLang="zh-CN" smtClean="0"/>
              <a:t>Zweite Ebene</a:t>
            </a:r>
          </a:p>
          <a:p>
            <a:pPr lvl="2"/>
            <a:r>
              <a:rPr lang="de-DE" altLang="zh-CN" smtClean="0"/>
              <a:t>Dritte Ebene</a:t>
            </a:r>
          </a:p>
          <a:p>
            <a:pPr lvl="3"/>
            <a:r>
              <a:rPr lang="de-DE" altLang="zh-CN" smtClean="0"/>
              <a:t>Vierte Ebene</a:t>
            </a:r>
          </a:p>
          <a:p>
            <a:pPr lvl="4"/>
            <a:r>
              <a:rPr lang="de-DE" altLang="zh-CN" smtClean="0"/>
              <a:t>Fünfte Ebene</a:t>
            </a: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6"/>
          <p:cNvSpPr>
            <a:spLocks noGrp="1" noChangeArrowheads="1"/>
          </p:cNvSpPr>
          <p:nvPr>
            <p:ph type="sldNum" sz="quarter" idx="10"/>
          </p:nvPr>
        </p:nvSpPr>
        <p:spPr>
          <a:ln/>
        </p:spPr>
        <p:txBody>
          <a:bodyPr/>
          <a:lstStyle>
            <a:lvl1pPr>
              <a:defRPr/>
            </a:lvl1pPr>
          </a:lstStyle>
          <a:p>
            <a:fld id="{7CB5F097-BD14-4EDE-BEF9-A1AA228D4401}" type="slidenum">
              <a:rPr lang="en-GB"/>
              <a:pPr/>
              <a:t>‹Nr.›</a:t>
            </a:fld>
            <a:endParaRPr lang="en-GB"/>
          </a:p>
        </p:txBody>
      </p:sp>
    </p:spTree>
    <p:extLst>
      <p:ext uri="{BB962C8B-B14F-4D97-AF65-F5344CB8AC3E}">
        <p14:creationId xmlns:p14="http://schemas.microsoft.com/office/powerpoint/2010/main" val="93343741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6"/>
          <p:cNvSpPr>
            <a:spLocks noGrp="1" noChangeArrowheads="1"/>
          </p:cNvSpPr>
          <p:nvPr>
            <p:ph type="sldNum" sz="quarter" idx="10"/>
          </p:nvPr>
        </p:nvSpPr>
        <p:spPr>
          <a:ln/>
        </p:spPr>
        <p:txBody>
          <a:bodyPr/>
          <a:lstStyle>
            <a:lvl1pPr>
              <a:defRPr/>
            </a:lvl1pPr>
          </a:lstStyle>
          <a:p>
            <a:fld id="{4975B023-402E-494C-BDE9-C7EA8E40FE06}" type="slidenum">
              <a:rPr lang="en-GB"/>
              <a:pPr/>
              <a:t>‹Nr.›</a:t>
            </a:fld>
            <a:endParaRPr lang="en-GB"/>
          </a:p>
        </p:txBody>
      </p:sp>
    </p:spTree>
    <p:extLst>
      <p:ext uri="{BB962C8B-B14F-4D97-AF65-F5344CB8AC3E}">
        <p14:creationId xmlns:p14="http://schemas.microsoft.com/office/powerpoint/2010/main" val="238474441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7475" y="1347788"/>
            <a:ext cx="2774950" cy="4459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44825" y="1347788"/>
            <a:ext cx="2774950" cy="4459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6"/>
          <p:cNvSpPr>
            <a:spLocks noGrp="1" noChangeArrowheads="1"/>
          </p:cNvSpPr>
          <p:nvPr>
            <p:ph type="sldNum" sz="quarter" idx="10"/>
          </p:nvPr>
        </p:nvSpPr>
        <p:spPr>
          <a:ln/>
        </p:spPr>
        <p:txBody>
          <a:bodyPr/>
          <a:lstStyle>
            <a:lvl1pPr>
              <a:defRPr/>
            </a:lvl1pPr>
          </a:lstStyle>
          <a:p>
            <a:fld id="{9A002F48-10A8-4D22-8FC8-6B18E6444DAA}" type="slidenum">
              <a:rPr lang="en-GB"/>
              <a:pPr/>
              <a:t>‹Nr.›</a:t>
            </a:fld>
            <a:endParaRPr lang="en-GB"/>
          </a:p>
        </p:txBody>
      </p:sp>
    </p:spTree>
    <p:extLst>
      <p:ext uri="{BB962C8B-B14F-4D97-AF65-F5344CB8AC3E}">
        <p14:creationId xmlns:p14="http://schemas.microsoft.com/office/powerpoint/2010/main" val="43757009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6"/>
          <p:cNvSpPr>
            <a:spLocks noGrp="1" noChangeArrowheads="1"/>
          </p:cNvSpPr>
          <p:nvPr>
            <p:ph type="sldNum" sz="quarter" idx="10"/>
          </p:nvPr>
        </p:nvSpPr>
        <p:spPr>
          <a:ln/>
        </p:spPr>
        <p:txBody>
          <a:bodyPr/>
          <a:lstStyle>
            <a:lvl1pPr>
              <a:defRPr/>
            </a:lvl1pPr>
          </a:lstStyle>
          <a:p>
            <a:fld id="{5C0A1169-6CB2-4A2A-9BF2-CA6D99D1B9F2}" type="slidenum">
              <a:rPr lang="en-GB"/>
              <a:pPr/>
              <a:t>‹Nr.›</a:t>
            </a:fld>
            <a:endParaRPr lang="en-GB"/>
          </a:p>
        </p:txBody>
      </p:sp>
    </p:spTree>
    <p:extLst>
      <p:ext uri="{BB962C8B-B14F-4D97-AF65-F5344CB8AC3E}">
        <p14:creationId xmlns:p14="http://schemas.microsoft.com/office/powerpoint/2010/main" val="72724781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6"/>
          <p:cNvSpPr>
            <a:spLocks noGrp="1" noChangeArrowheads="1"/>
          </p:cNvSpPr>
          <p:nvPr>
            <p:ph type="sldNum" sz="quarter" idx="10"/>
          </p:nvPr>
        </p:nvSpPr>
        <p:spPr>
          <a:ln/>
        </p:spPr>
        <p:txBody>
          <a:bodyPr/>
          <a:lstStyle>
            <a:lvl1pPr>
              <a:defRPr/>
            </a:lvl1pPr>
          </a:lstStyle>
          <a:p>
            <a:fld id="{4806C174-2010-4395-9EC7-F1FAA9E6AADC}" type="slidenum">
              <a:rPr lang="en-GB"/>
              <a:pPr/>
              <a:t>‹Nr.›</a:t>
            </a:fld>
            <a:endParaRPr lang="en-GB"/>
          </a:p>
        </p:txBody>
      </p:sp>
    </p:spTree>
    <p:extLst>
      <p:ext uri="{BB962C8B-B14F-4D97-AF65-F5344CB8AC3E}">
        <p14:creationId xmlns:p14="http://schemas.microsoft.com/office/powerpoint/2010/main" val="261873077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6"/>
          <p:cNvSpPr>
            <a:spLocks noGrp="1" noChangeArrowheads="1"/>
          </p:cNvSpPr>
          <p:nvPr>
            <p:ph type="sldNum" sz="quarter" idx="10"/>
          </p:nvPr>
        </p:nvSpPr>
        <p:spPr>
          <a:ln/>
        </p:spPr>
        <p:txBody>
          <a:bodyPr/>
          <a:lstStyle>
            <a:lvl1pPr>
              <a:defRPr/>
            </a:lvl1pPr>
          </a:lstStyle>
          <a:p>
            <a:fld id="{CE673C4F-28EC-49CD-BF15-ED307FE904D0}" type="slidenum">
              <a:rPr lang="en-GB"/>
              <a:pPr/>
              <a:t>‹Nr.›</a:t>
            </a:fld>
            <a:endParaRPr lang="en-GB"/>
          </a:p>
        </p:txBody>
      </p:sp>
    </p:spTree>
    <p:extLst>
      <p:ext uri="{BB962C8B-B14F-4D97-AF65-F5344CB8AC3E}">
        <p14:creationId xmlns:p14="http://schemas.microsoft.com/office/powerpoint/2010/main" val="254909895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6"/>
          <p:cNvSpPr>
            <a:spLocks noGrp="1" noChangeArrowheads="1"/>
          </p:cNvSpPr>
          <p:nvPr>
            <p:ph type="sldNum" sz="quarter" idx="10"/>
          </p:nvPr>
        </p:nvSpPr>
        <p:spPr>
          <a:ln/>
        </p:spPr>
        <p:txBody>
          <a:bodyPr/>
          <a:lstStyle>
            <a:lvl1pPr>
              <a:defRPr/>
            </a:lvl1pPr>
          </a:lstStyle>
          <a:p>
            <a:fld id="{43B14B32-52F2-4809-9634-222E6C77088B}" type="slidenum">
              <a:rPr lang="en-GB"/>
              <a:pPr/>
              <a:t>‹Nr.›</a:t>
            </a:fld>
            <a:endParaRPr lang="en-GB"/>
          </a:p>
        </p:txBody>
      </p:sp>
    </p:spTree>
    <p:extLst>
      <p:ext uri="{BB962C8B-B14F-4D97-AF65-F5344CB8AC3E}">
        <p14:creationId xmlns:p14="http://schemas.microsoft.com/office/powerpoint/2010/main" val="1523882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6"/>
          <p:cNvSpPr>
            <a:spLocks noGrp="1" noChangeArrowheads="1"/>
          </p:cNvSpPr>
          <p:nvPr>
            <p:ph type="sldNum" sz="quarter" idx="10"/>
          </p:nvPr>
        </p:nvSpPr>
        <p:spPr>
          <a:ln/>
        </p:spPr>
        <p:txBody>
          <a:bodyPr/>
          <a:lstStyle>
            <a:lvl1pPr>
              <a:defRPr/>
            </a:lvl1pPr>
          </a:lstStyle>
          <a:p>
            <a:fld id="{43484695-D6C0-463F-88CB-8F773842BF76}" type="slidenum">
              <a:rPr lang="en-GB"/>
              <a:pPr/>
              <a:t>‹Nr.›</a:t>
            </a:fld>
            <a:endParaRPr lang="en-GB"/>
          </a:p>
        </p:txBody>
      </p:sp>
    </p:spTree>
    <p:extLst>
      <p:ext uri="{BB962C8B-B14F-4D97-AF65-F5344CB8AC3E}">
        <p14:creationId xmlns:p14="http://schemas.microsoft.com/office/powerpoint/2010/main" val="3075559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34" descr="Undulator_final_nurh#50DE97_rechts"/>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447088" y="117475"/>
            <a:ext cx="5778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0" name="Rectangle 126"/>
          <p:cNvSpPr>
            <a:spLocks noGrp="1" noChangeArrowheads="1"/>
          </p:cNvSpPr>
          <p:nvPr>
            <p:ph type="sldNum" sz="quarter" idx="4"/>
          </p:nvPr>
        </p:nvSpPr>
        <p:spPr bwMode="auto">
          <a:xfrm>
            <a:off x="8442325" y="114300"/>
            <a:ext cx="576263" cy="911225"/>
          </a:xfrm>
          <a:prstGeom prst="rect">
            <a:avLst/>
          </a:prstGeom>
          <a:noFill/>
          <a:ln w="9525">
            <a:noFill/>
            <a:miter lim="800000"/>
            <a:headEnd/>
            <a:tailEnd/>
          </a:ln>
        </p:spPr>
        <p:txBody>
          <a:bodyPr vert="horz" wrap="square" lIns="54000" tIns="45720" rIns="54000" bIns="18000" numCol="1" anchor="b" anchorCtr="0" compatLnSpc="1">
            <a:prstTxWarp prst="textNoShape">
              <a:avLst/>
            </a:prstTxWarp>
          </a:bodyPr>
          <a:lstStyle>
            <a:lvl1pPr algn="ctr" eaLnBrk="0" hangingPunct="0">
              <a:spcBef>
                <a:spcPct val="0"/>
              </a:spcBef>
              <a:buClrTx/>
              <a:buFontTx/>
              <a:buNone/>
              <a:defRPr sz="1000" b="1">
                <a:solidFill>
                  <a:schemeClr val="bg1"/>
                </a:solidFill>
              </a:defRPr>
            </a:lvl1pPr>
          </a:lstStyle>
          <a:p>
            <a:fld id="{45E1AA30-FC2C-45A0-B150-75233BD88141}" type="slidenum">
              <a:rPr lang="en-GB"/>
              <a:pPr/>
              <a:t>‹Nr.›</a:t>
            </a:fld>
            <a:endParaRPr lang="en-GB"/>
          </a:p>
        </p:txBody>
      </p:sp>
      <p:sp>
        <p:nvSpPr>
          <p:cNvPr id="1144" name="Line 120"/>
          <p:cNvSpPr>
            <a:spLocks noChangeShapeType="1"/>
          </p:cNvSpPr>
          <p:nvPr/>
        </p:nvSpPr>
        <p:spPr bwMode="auto">
          <a:xfrm>
            <a:off x="115888" y="6593963"/>
            <a:ext cx="8904287" cy="0"/>
          </a:xfrm>
          <a:prstGeom prst="line">
            <a:avLst/>
          </a:prstGeom>
          <a:noFill/>
          <a:ln w="12700">
            <a:solidFill>
              <a:schemeClr val="hlink"/>
            </a:solidFill>
            <a:round/>
            <a:headEnd/>
            <a:tailEnd/>
          </a:ln>
          <a:effectLst/>
        </p:spPr>
        <p:txBody>
          <a:bodyPr/>
          <a:lstStyle/>
          <a:p>
            <a:pPr>
              <a:defRPr/>
            </a:pPr>
            <a:endParaRPr lang="en-US">
              <a:ea typeface="ＭＳ Ｐゴシック" pitchFamily="18" charset="-128"/>
            </a:endParaRPr>
          </a:p>
        </p:txBody>
      </p:sp>
      <p:sp>
        <p:nvSpPr>
          <p:cNvPr id="1146" name="Rectangle 122"/>
          <p:cNvSpPr>
            <a:spLocks noChangeArrowheads="1"/>
          </p:cNvSpPr>
          <p:nvPr/>
        </p:nvSpPr>
        <p:spPr bwMode="auto">
          <a:xfrm>
            <a:off x="1093788" y="114300"/>
            <a:ext cx="7283450" cy="915988"/>
          </a:xfrm>
          <a:prstGeom prst="rect">
            <a:avLst/>
          </a:prstGeom>
          <a:solidFill>
            <a:schemeClr val="hlink"/>
          </a:solidFill>
          <a:ln w="9525">
            <a:noFill/>
            <a:miter lim="800000"/>
            <a:headEnd/>
            <a:tailEnd/>
          </a:ln>
        </p:spPr>
        <p:txBody>
          <a:bodyPr wrap="none" anchor="ctr"/>
          <a:lstStyle/>
          <a:p>
            <a:pPr algn="ctr" eaLnBrk="0" hangingPunct="0">
              <a:spcBef>
                <a:spcPct val="0"/>
              </a:spcBef>
              <a:buClrTx/>
              <a:buFontTx/>
              <a:buNone/>
              <a:defRPr/>
            </a:pPr>
            <a:endParaRPr lang="en-GB" sz="2400">
              <a:ea typeface="ＭＳ Ｐゴシック" pitchFamily="18" charset="-128"/>
            </a:endParaRPr>
          </a:p>
        </p:txBody>
      </p:sp>
      <p:sp>
        <p:nvSpPr>
          <p:cNvPr id="1147" name="Text Box 123"/>
          <p:cNvSpPr txBox="1">
            <a:spLocks noChangeArrowheads="1"/>
          </p:cNvSpPr>
          <p:nvPr/>
        </p:nvSpPr>
        <p:spPr bwMode="auto">
          <a:xfrm>
            <a:off x="1093788" y="114300"/>
            <a:ext cx="6629400" cy="193675"/>
          </a:xfrm>
          <a:prstGeom prst="rect">
            <a:avLst/>
          </a:prstGeom>
          <a:noFill/>
          <a:ln w="9525">
            <a:noFill/>
            <a:miter lim="800000"/>
            <a:headEnd/>
            <a:tailEnd/>
          </a:ln>
        </p:spPr>
        <p:txBody>
          <a:bodyPr lIns="79200" tIns="0" rIns="46800" bIns="0" anchor="b"/>
          <a:lstStyle>
            <a:lvl1pPr eaLnBrk="0" hangingPunct="0">
              <a:defRPr sz="900">
                <a:solidFill>
                  <a:schemeClr val="tx1"/>
                </a:solidFill>
                <a:latin typeface="Arial" charset="0"/>
                <a:ea typeface="ＭＳ Ｐゴシック" pitchFamily="112" charset="-128"/>
              </a:defRPr>
            </a:lvl1pPr>
            <a:lvl2pPr marL="37931725" indent="-37474525" eaLnBrk="0" hangingPunct="0">
              <a:defRPr sz="900">
                <a:solidFill>
                  <a:schemeClr val="tx1"/>
                </a:solidFill>
                <a:latin typeface="Arial" charset="0"/>
                <a:ea typeface="ＭＳ Ｐゴシック" pitchFamily="112" charset="-128"/>
              </a:defRPr>
            </a:lvl2pPr>
            <a:lvl3pPr eaLnBrk="0" hangingPunct="0">
              <a:defRPr sz="900">
                <a:solidFill>
                  <a:schemeClr val="tx1"/>
                </a:solidFill>
                <a:latin typeface="Arial" charset="0"/>
                <a:ea typeface="ＭＳ Ｐゴシック" pitchFamily="112" charset="-128"/>
              </a:defRPr>
            </a:lvl3pPr>
            <a:lvl4pPr eaLnBrk="0" hangingPunct="0">
              <a:defRPr sz="900">
                <a:solidFill>
                  <a:schemeClr val="tx1"/>
                </a:solidFill>
                <a:latin typeface="Arial" charset="0"/>
                <a:ea typeface="ＭＳ Ｐゴシック" pitchFamily="112" charset="-128"/>
              </a:defRPr>
            </a:lvl4pPr>
            <a:lvl5pPr eaLnBrk="0" hangingPunct="0">
              <a:defRPr sz="900">
                <a:solidFill>
                  <a:schemeClr val="tx1"/>
                </a:solidFill>
                <a:latin typeface="Arial" charset="0"/>
                <a:ea typeface="ＭＳ Ｐゴシック" pitchFamily="112" charset="-128"/>
              </a:defRPr>
            </a:lvl5pPr>
            <a:lvl6pPr marL="457200" eaLnBrk="0" fontAlgn="base" hangingPunct="0">
              <a:spcBef>
                <a:spcPct val="20000"/>
              </a:spcBef>
              <a:spcAft>
                <a:spcPct val="0"/>
              </a:spcAft>
              <a:defRPr sz="900">
                <a:solidFill>
                  <a:schemeClr val="tx1"/>
                </a:solidFill>
                <a:latin typeface="Arial" charset="0"/>
                <a:ea typeface="ＭＳ Ｐゴシック" pitchFamily="112" charset="-128"/>
              </a:defRPr>
            </a:lvl6pPr>
            <a:lvl7pPr marL="914400" eaLnBrk="0" fontAlgn="base" hangingPunct="0">
              <a:spcBef>
                <a:spcPct val="20000"/>
              </a:spcBef>
              <a:spcAft>
                <a:spcPct val="0"/>
              </a:spcAft>
              <a:defRPr sz="900">
                <a:solidFill>
                  <a:schemeClr val="tx1"/>
                </a:solidFill>
                <a:latin typeface="Arial" charset="0"/>
                <a:ea typeface="ＭＳ Ｐゴシック" pitchFamily="112" charset="-128"/>
              </a:defRPr>
            </a:lvl7pPr>
            <a:lvl8pPr marL="1371600" eaLnBrk="0" fontAlgn="base" hangingPunct="0">
              <a:spcBef>
                <a:spcPct val="20000"/>
              </a:spcBef>
              <a:spcAft>
                <a:spcPct val="0"/>
              </a:spcAft>
              <a:defRPr sz="900">
                <a:solidFill>
                  <a:schemeClr val="tx1"/>
                </a:solidFill>
                <a:latin typeface="Arial" charset="0"/>
                <a:ea typeface="ＭＳ Ｐゴシック" pitchFamily="112" charset="-128"/>
              </a:defRPr>
            </a:lvl8pPr>
            <a:lvl9pPr marL="1828800" eaLnBrk="0" fontAlgn="base" hangingPunct="0">
              <a:spcBef>
                <a:spcPct val="20000"/>
              </a:spcBef>
              <a:spcAft>
                <a:spcPct val="0"/>
              </a:spcAft>
              <a:defRPr sz="900">
                <a:solidFill>
                  <a:schemeClr val="tx1"/>
                </a:solidFill>
                <a:latin typeface="Arial" charset="0"/>
                <a:ea typeface="ＭＳ Ｐゴシック" pitchFamily="112" charset="-128"/>
              </a:defRPr>
            </a:lvl9pPr>
          </a:lstStyle>
          <a:p>
            <a:pPr>
              <a:lnSpc>
                <a:spcPct val="110000"/>
              </a:lnSpc>
              <a:spcBef>
                <a:spcPct val="50000"/>
              </a:spcBef>
              <a:buClrTx/>
              <a:buFontTx/>
              <a:buNone/>
            </a:pPr>
            <a:r>
              <a:rPr lang="en-US" sz="1000" dirty="0" smtClean="0">
                <a:solidFill>
                  <a:schemeClr val="bg1"/>
                </a:solidFill>
              </a:rPr>
              <a:t>Slice </a:t>
            </a:r>
            <a:r>
              <a:rPr lang="en-US" sz="1000" dirty="0" err="1" smtClean="0">
                <a:solidFill>
                  <a:schemeClr val="bg1"/>
                </a:solidFill>
              </a:rPr>
              <a:t>Emittance</a:t>
            </a:r>
            <a:r>
              <a:rPr lang="en-US" sz="1000" dirty="0" smtClean="0">
                <a:solidFill>
                  <a:schemeClr val="bg1"/>
                </a:solidFill>
              </a:rPr>
              <a:t> Diagnostics</a:t>
            </a:r>
            <a:endParaRPr lang="en-GB" sz="1000" dirty="0">
              <a:solidFill>
                <a:schemeClr val="bg1"/>
              </a:solidFill>
            </a:endParaRPr>
          </a:p>
        </p:txBody>
      </p:sp>
      <p:pic>
        <p:nvPicPr>
          <p:cNvPr id="1031" name="Picture 127" descr="logo-XFEL_rgb"/>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17475" y="114300"/>
            <a:ext cx="911225"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130"/>
          <p:cNvSpPr>
            <a:spLocks noGrp="1" noChangeArrowheads="1"/>
          </p:cNvSpPr>
          <p:nvPr>
            <p:ph type="title"/>
          </p:nvPr>
        </p:nvSpPr>
        <p:spPr bwMode="auto">
          <a:xfrm>
            <a:off x="1093788" y="541338"/>
            <a:ext cx="72834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45720" rIns="91440" bIns="0" numCol="1" anchor="b" anchorCtr="0" compatLnSpc="1">
            <a:prstTxWarp prst="textNoShape">
              <a:avLst/>
            </a:prstTxWarp>
          </a:bodyPr>
          <a:lstStyle/>
          <a:p>
            <a:pPr lvl="0"/>
            <a:r>
              <a:rPr lang="en-GB" smtClean="0"/>
              <a:t>Slide title: Don’t edit here!</a:t>
            </a:r>
          </a:p>
        </p:txBody>
      </p:sp>
      <p:sp>
        <p:nvSpPr>
          <p:cNvPr id="1033" name="Rectangle 132"/>
          <p:cNvSpPr>
            <a:spLocks noGrp="1" noChangeAspect="1" noChangeArrowheads="1"/>
          </p:cNvSpPr>
          <p:nvPr>
            <p:ph type="body" idx="1"/>
          </p:nvPr>
        </p:nvSpPr>
        <p:spPr bwMode="auto">
          <a:xfrm>
            <a:off x="117475" y="1347788"/>
            <a:ext cx="5702300" cy="445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70000" tIns="0" rIns="91440" bIns="45720" numCol="1" anchor="t" anchorCtr="0" compatLnSpc="1">
            <a:prstTxWarp prst="textNoShape">
              <a:avLst/>
            </a:prstTxWarp>
          </a:bodyPr>
          <a:lstStyle/>
          <a:p>
            <a:pPr lvl="0"/>
            <a:r>
              <a:rPr lang="en-GB" smtClean="0"/>
              <a:t>text format – don’t edit!</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159" name="Text Box 135"/>
          <p:cNvSpPr txBox="1">
            <a:spLocks noChangeArrowheads="1"/>
          </p:cNvSpPr>
          <p:nvPr/>
        </p:nvSpPr>
        <p:spPr bwMode="auto">
          <a:xfrm>
            <a:off x="76200" y="6600164"/>
            <a:ext cx="8869363" cy="246221"/>
          </a:xfrm>
          <a:prstGeom prst="rect">
            <a:avLst/>
          </a:prstGeom>
          <a:noFill/>
          <a:ln w="9525">
            <a:noFill/>
            <a:miter lim="800000"/>
            <a:headEnd/>
            <a:tailEnd/>
          </a:ln>
        </p:spPr>
        <p:txBody>
          <a:bodyPr>
            <a:spAutoFit/>
          </a:bodyPr>
          <a:lstStyle>
            <a:lvl1pPr eaLnBrk="0" hangingPunct="0">
              <a:defRPr sz="900">
                <a:solidFill>
                  <a:schemeClr val="tx1"/>
                </a:solidFill>
                <a:latin typeface="Arial" charset="0"/>
                <a:ea typeface="ＭＳ Ｐゴシック" pitchFamily="112" charset="-128"/>
              </a:defRPr>
            </a:lvl1pPr>
            <a:lvl2pPr marL="37931725" indent="-37474525" eaLnBrk="0" hangingPunct="0">
              <a:defRPr sz="900">
                <a:solidFill>
                  <a:schemeClr val="tx1"/>
                </a:solidFill>
                <a:latin typeface="Arial" charset="0"/>
                <a:ea typeface="ＭＳ Ｐゴシック" pitchFamily="112" charset="-128"/>
              </a:defRPr>
            </a:lvl2pPr>
            <a:lvl3pPr eaLnBrk="0" hangingPunct="0">
              <a:defRPr sz="900">
                <a:solidFill>
                  <a:schemeClr val="tx1"/>
                </a:solidFill>
                <a:latin typeface="Arial" charset="0"/>
                <a:ea typeface="ＭＳ Ｐゴシック" pitchFamily="112" charset="-128"/>
              </a:defRPr>
            </a:lvl3pPr>
            <a:lvl4pPr eaLnBrk="0" hangingPunct="0">
              <a:defRPr sz="900">
                <a:solidFill>
                  <a:schemeClr val="tx1"/>
                </a:solidFill>
                <a:latin typeface="Arial" charset="0"/>
                <a:ea typeface="ＭＳ Ｐゴシック" pitchFamily="112" charset="-128"/>
              </a:defRPr>
            </a:lvl4pPr>
            <a:lvl5pPr eaLnBrk="0" hangingPunct="0">
              <a:defRPr sz="900">
                <a:solidFill>
                  <a:schemeClr val="tx1"/>
                </a:solidFill>
                <a:latin typeface="Arial" charset="0"/>
                <a:ea typeface="ＭＳ Ｐゴシック" pitchFamily="112" charset="-128"/>
              </a:defRPr>
            </a:lvl5pPr>
            <a:lvl6pPr marL="457200" eaLnBrk="0" fontAlgn="base" hangingPunct="0">
              <a:spcBef>
                <a:spcPct val="20000"/>
              </a:spcBef>
              <a:spcAft>
                <a:spcPct val="0"/>
              </a:spcAft>
              <a:defRPr sz="900">
                <a:solidFill>
                  <a:schemeClr val="tx1"/>
                </a:solidFill>
                <a:latin typeface="Arial" charset="0"/>
                <a:ea typeface="ＭＳ Ｐゴシック" pitchFamily="112" charset="-128"/>
              </a:defRPr>
            </a:lvl6pPr>
            <a:lvl7pPr marL="914400" eaLnBrk="0" fontAlgn="base" hangingPunct="0">
              <a:spcBef>
                <a:spcPct val="20000"/>
              </a:spcBef>
              <a:spcAft>
                <a:spcPct val="0"/>
              </a:spcAft>
              <a:defRPr sz="900">
                <a:solidFill>
                  <a:schemeClr val="tx1"/>
                </a:solidFill>
                <a:latin typeface="Arial" charset="0"/>
                <a:ea typeface="ＭＳ Ｐゴシック" pitchFamily="112" charset="-128"/>
              </a:defRPr>
            </a:lvl7pPr>
            <a:lvl8pPr marL="1371600" eaLnBrk="0" fontAlgn="base" hangingPunct="0">
              <a:spcBef>
                <a:spcPct val="20000"/>
              </a:spcBef>
              <a:spcAft>
                <a:spcPct val="0"/>
              </a:spcAft>
              <a:defRPr sz="900">
                <a:solidFill>
                  <a:schemeClr val="tx1"/>
                </a:solidFill>
                <a:latin typeface="Arial" charset="0"/>
                <a:ea typeface="ＭＳ Ｐゴシック" pitchFamily="112" charset="-128"/>
              </a:defRPr>
            </a:lvl8pPr>
            <a:lvl9pPr marL="1828800" eaLnBrk="0" fontAlgn="base" hangingPunct="0">
              <a:spcBef>
                <a:spcPct val="20000"/>
              </a:spcBef>
              <a:spcAft>
                <a:spcPct val="0"/>
              </a:spcAft>
              <a:defRPr sz="900">
                <a:solidFill>
                  <a:schemeClr val="tx1"/>
                </a:solidFill>
                <a:latin typeface="Arial" charset="0"/>
                <a:ea typeface="ＭＳ Ｐゴシック" pitchFamily="112" charset="-128"/>
              </a:defRPr>
            </a:lvl9pPr>
          </a:lstStyle>
          <a:p>
            <a:pPr eaLnBrk="1" hangingPunct="1">
              <a:spcBef>
                <a:spcPct val="0"/>
              </a:spcBef>
              <a:buClrTx/>
              <a:buFontTx/>
              <a:buNone/>
            </a:pPr>
            <a:r>
              <a:rPr lang="en-GB" sz="1000" dirty="0" smtClean="0">
                <a:solidFill>
                  <a:srgbClr val="002060"/>
                </a:solidFill>
                <a:latin typeface="Helvetica" pitchFamily="34" charset="0"/>
              </a:rPr>
              <a:t>B </a:t>
            </a:r>
            <a:r>
              <a:rPr lang="en-GB" sz="1000" dirty="0" err="1" smtClean="0">
                <a:solidFill>
                  <a:srgbClr val="002060"/>
                </a:solidFill>
                <a:latin typeface="Helvetica" pitchFamily="34" charset="0"/>
              </a:rPr>
              <a:t>Beutner</a:t>
            </a:r>
            <a:r>
              <a:rPr lang="en-GB" sz="1000" dirty="0" smtClean="0">
                <a:solidFill>
                  <a:srgbClr val="002060"/>
                </a:solidFill>
                <a:latin typeface="Helvetica" pitchFamily="34" charset="0"/>
              </a:rPr>
              <a:t>, C</a:t>
            </a:r>
            <a:r>
              <a:rPr lang="en-GB" sz="1000" baseline="0" dirty="0" smtClean="0">
                <a:solidFill>
                  <a:srgbClr val="002060"/>
                </a:solidFill>
                <a:latin typeface="Helvetica" pitchFamily="34" charset="0"/>
              </a:rPr>
              <a:t> Gerth, M </a:t>
            </a:r>
            <a:r>
              <a:rPr lang="en-GB" sz="1000" baseline="0" dirty="0" err="1" smtClean="0">
                <a:solidFill>
                  <a:srgbClr val="002060"/>
                </a:solidFill>
                <a:latin typeface="Helvetica" pitchFamily="34" charset="0"/>
              </a:rPr>
              <a:t>Scholz</a:t>
            </a:r>
            <a:r>
              <a:rPr lang="en-GB" sz="1000" dirty="0">
                <a:solidFill>
                  <a:srgbClr val="002060"/>
                </a:solidFill>
                <a:latin typeface="Helvetica" pitchFamily="34" charset="0"/>
              </a:rPr>
              <a:t>	 </a:t>
            </a:r>
            <a:r>
              <a:rPr lang="en-GB" sz="1000" dirty="0" smtClean="0">
                <a:solidFill>
                  <a:srgbClr val="002060"/>
                </a:solidFill>
                <a:latin typeface="Helvetica" pitchFamily="34" charset="0"/>
              </a:rPr>
              <a:t>                           </a:t>
            </a:r>
            <a:r>
              <a:rPr lang="en-GB" sz="1000" baseline="0" dirty="0" smtClean="0">
                <a:solidFill>
                  <a:srgbClr val="002060"/>
                </a:solidFill>
                <a:latin typeface="Helvetica" pitchFamily="34" charset="0"/>
              </a:rPr>
              <a:t> </a:t>
            </a:r>
            <a:r>
              <a:rPr lang="en-US" sz="1000" dirty="0" smtClean="0">
                <a:solidFill>
                  <a:srgbClr val="002060"/>
                </a:solidFill>
              </a:rPr>
              <a:t>XFEL Commissioning Meeting,</a:t>
            </a:r>
            <a:r>
              <a:rPr lang="en-GB" sz="1000" dirty="0" smtClean="0">
                <a:solidFill>
                  <a:srgbClr val="002060"/>
                </a:solidFill>
                <a:latin typeface="Helvetica" pitchFamily="34" charset="0"/>
              </a:rPr>
              <a:t> </a:t>
            </a:r>
            <a:r>
              <a:rPr lang="en-GB" sz="1000" baseline="0" dirty="0" smtClean="0">
                <a:solidFill>
                  <a:srgbClr val="002060"/>
                </a:solidFill>
                <a:latin typeface="Helvetica" pitchFamily="34" charset="0"/>
              </a:rPr>
              <a:t> 23/09/2015</a:t>
            </a:r>
            <a:endParaRPr lang="en-GB" sz="1800" dirty="0">
              <a:solidFill>
                <a:srgbClr val="002060"/>
              </a:solidFill>
              <a:latin typeface="Helvetica" pitchFamily="34" charset="0"/>
            </a:endParaRPr>
          </a:p>
        </p:txBody>
      </p:sp>
    </p:spTree>
  </p:cSld>
  <p:clrMap bg1="lt1" tx1="dk1" bg2="lt2" tx2="dk2" accent1="accent1" accent2="accent2" accent3="accent3" accent4="accent4" accent5="accent5" accent6="accent6" hlink="hlink" folHlink="folHlink"/>
  <p:sldLayoutIdLst>
    <p:sldLayoutId id="2147483683"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4" r:id="rId12"/>
    <p:sldLayoutId id="2147483688" r:id="rId13"/>
    <p:sldLayoutId id="2147483689" r:id="rId14"/>
    <p:sldLayoutId id="2147483690" r:id="rId15"/>
    <p:sldLayoutId id="2147483691" r:id="rId16"/>
    <p:sldLayoutId id="2147483692" r:id="rId17"/>
    <p:sldLayoutId id="2147483693" r:id="rId18"/>
    <p:sldLayoutId id="2147483694" r:id="rId19"/>
  </p:sldLayoutIdLst>
  <p:timing>
    <p:tnLst>
      <p:par>
        <p:cTn id="1" dur="indefinite" restart="never" nodeType="tmRoot"/>
      </p:par>
    </p:tnLst>
  </p:timing>
  <p:hf hdr="0" ftr="0" dt="0"/>
  <p:txStyles>
    <p:title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p:titleStyle>
    <p:bodyStyle>
      <a:lvl1pPr marL="298450" indent="-298450" algn="l" rtl="0" eaLnBrk="0" fontAlgn="base" hangingPunct="0">
        <a:spcBef>
          <a:spcPct val="20000"/>
        </a:spcBef>
        <a:spcAft>
          <a:spcPct val="0"/>
        </a:spcAft>
        <a:buClr>
          <a:schemeClr val="accent2"/>
        </a:buClr>
        <a:buSzPct val="80000"/>
        <a:buFont typeface="Wingdings" pitchFamily="2" charset="2"/>
        <a:buChar char="n"/>
        <a:defRPr sz="2400">
          <a:solidFill>
            <a:schemeClr val="tx2"/>
          </a:solidFill>
          <a:latin typeface="+mn-lt"/>
          <a:ea typeface="+mn-ea"/>
          <a:cs typeface="ＭＳ Ｐゴシック" charset="-128"/>
        </a:defRPr>
      </a:lvl1pPr>
      <a:lvl2pPr marL="558800" indent="-258763" algn="l" rtl="0" eaLnBrk="0" fontAlgn="base" hangingPunct="0">
        <a:spcBef>
          <a:spcPct val="20000"/>
        </a:spcBef>
        <a:spcAft>
          <a:spcPct val="0"/>
        </a:spcAft>
        <a:buClr>
          <a:schemeClr val="accent1"/>
        </a:buClr>
        <a:buFont typeface="Wingdings" pitchFamily="2" charset="2"/>
        <a:buChar char="§"/>
        <a:defRPr sz="2400">
          <a:solidFill>
            <a:schemeClr val="tx2"/>
          </a:solidFill>
          <a:latin typeface="+mn-lt"/>
          <a:ea typeface="+mn-ea"/>
        </a:defRPr>
      </a:lvl2pPr>
      <a:lvl3pPr marL="817563" indent="-257175" algn="l" rtl="0" eaLnBrk="0" fontAlgn="base" hangingPunct="0">
        <a:spcBef>
          <a:spcPct val="20000"/>
        </a:spcBef>
        <a:spcAft>
          <a:spcPct val="0"/>
        </a:spcAft>
        <a:buClr>
          <a:schemeClr val="folHlink"/>
        </a:buClr>
        <a:buSzPct val="60000"/>
        <a:buFont typeface="Wingdings" pitchFamily="2" charset="2"/>
        <a:buChar char=""/>
        <a:defRPr sz="2400">
          <a:solidFill>
            <a:schemeClr val="tx2"/>
          </a:solidFill>
          <a:latin typeface="+mn-lt"/>
          <a:ea typeface="+mn-ea"/>
        </a:defRPr>
      </a:lvl3pPr>
      <a:lvl4pPr marL="1077913" indent="-258763" algn="l" rtl="0" eaLnBrk="0" fontAlgn="base" hangingPunct="0">
        <a:spcBef>
          <a:spcPct val="20000"/>
        </a:spcBef>
        <a:spcAft>
          <a:spcPct val="0"/>
        </a:spcAft>
        <a:buClr>
          <a:schemeClr val="hlink"/>
        </a:buClr>
        <a:buFont typeface="Wingdings" pitchFamily="2" charset="2"/>
        <a:buChar char="§"/>
        <a:defRPr sz="2400">
          <a:solidFill>
            <a:srgbClr val="100F2E"/>
          </a:solidFill>
          <a:latin typeface="+mn-lt"/>
          <a:ea typeface="+mn-ea"/>
        </a:defRPr>
      </a:lvl4pPr>
      <a:lvl5pPr marL="1312863" indent="-223838" algn="l" rtl="0" eaLnBrk="0" fontAlgn="base" hangingPunct="0">
        <a:spcBef>
          <a:spcPct val="20000"/>
        </a:spcBef>
        <a:spcAft>
          <a:spcPct val="0"/>
        </a:spcAft>
        <a:buClr>
          <a:schemeClr val="folHlink"/>
        </a:buClr>
        <a:buChar char="»"/>
        <a:defRPr sz="2400">
          <a:solidFill>
            <a:srgbClr val="100F2E"/>
          </a:solidFill>
          <a:latin typeface="+mn-lt"/>
          <a:ea typeface="+mn-ea"/>
        </a:defRPr>
      </a:lvl5pPr>
      <a:lvl6pPr marL="1770063" indent="-223838" algn="l" rtl="0" fontAlgn="base">
        <a:spcBef>
          <a:spcPct val="20000"/>
        </a:spcBef>
        <a:spcAft>
          <a:spcPct val="0"/>
        </a:spcAft>
        <a:buClr>
          <a:schemeClr val="folHlink"/>
        </a:buClr>
        <a:buChar char="»"/>
        <a:defRPr sz="2400">
          <a:solidFill>
            <a:srgbClr val="100F2E"/>
          </a:solidFill>
          <a:latin typeface="+mn-lt"/>
          <a:ea typeface="+mn-ea"/>
        </a:defRPr>
      </a:lvl6pPr>
      <a:lvl7pPr marL="2227263" indent="-223838" algn="l" rtl="0" fontAlgn="base">
        <a:spcBef>
          <a:spcPct val="20000"/>
        </a:spcBef>
        <a:spcAft>
          <a:spcPct val="0"/>
        </a:spcAft>
        <a:buClr>
          <a:schemeClr val="folHlink"/>
        </a:buClr>
        <a:buChar char="»"/>
        <a:defRPr sz="2400">
          <a:solidFill>
            <a:srgbClr val="100F2E"/>
          </a:solidFill>
          <a:latin typeface="+mn-lt"/>
          <a:ea typeface="+mn-ea"/>
        </a:defRPr>
      </a:lvl7pPr>
      <a:lvl8pPr marL="2684463" indent="-223838" algn="l" rtl="0" fontAlgn="base">
        <a:spcBef>
          <a:spcPct val="20000"/>
        </a:spcBef>
        <a:spcAft>
          <a:spcPct val="0"/>
        </a:spcAft>
        <a:buClr>
          <a:schemeClr val="folHlink"/>
        </a:buClr>
        <a:buChar char="»"/>
        <a:defRPr sz="2400">
          <a:solidFill>
            <a:srgbClr val="100F2E"/>
          </a:solidFill>
          <a:latin typeface="+mn-lt"/>
          <a:ea typeface="+mn-ea"/>
        </a:defRPr>
      </a:lvl8pPr>
      <a:lvl9pPr marL="3141663" indent="-223838" algn="l" rtl="0" fontAlgn="base">
        <a:spcBef>
          <a:spcPct val="20000"/>
        </a:spcBef>
        <a:spcAft>
          <a:spcPct val="0"/>
        </a:spcAft>
        <a:buClr>
          <a:schemeClr val="folHlink"/>
        </a:buClr>
        <a:buChar char="»"/>
        <a:defRPr sz="2400">
          <a:solidFill>
            <a:srgbClr val="100F2E"/>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4.gif"/><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4.gif"/><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7.gif"/></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17.xml"/><Relationship Id="rId5" Type="http://schemas.openxmlformats.org/officeDocument/2006/relationships/image" Target="../media/image40.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18.xml"/><Relationship Id="rId5" Type="http://schemas.openxmlformats.org/officeDocument/2006/relationships/image" Target="../media/image42.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7.png"/><Relationship Id="rId1" Type="http://schemas.openxmlformats.org/officeDocument/2006/relationships/slideLayout" Target="../slideLayouts/slideLayout19.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2.png"/><Relationship Id="rId7" Type="http://schemas.openxmlformats.org/officeDocument/2006/relationships/image" Target="../media/image52.pn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emf"/><Relationship Id="rId1" Type="http://schemas.openxmlformats.org/officeDocument/2006/relationships/slideLayout" Target="../slideLayouts/slideLayout6.xml"/><Relationship Id="rId4" Type="http://schemas.openxmlformats.org/officeDocument/2006/relationships/image" Target="../media/image58.jpg"/></Relationships>
</file>

<file path=ppt/slides/_rels/slide25.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jpeg"/><Relationship Id="rId2" Type="http://schemas.openxmlformats.org/officeDocument/2006/relationships/image" Target="../media/image63.png"/><Relationship Id="rId1" Type="http://schemas.openxmlformats.org/officeDocument/2006/relationships/slideLayout" Target="../slideLayouts/slideLayout13.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gif"/><Relationship Id="rId1" Type="http://schemas.openxmlformats.org/officeDocument/2006/relationships/slideLayout" Target="../slideLayouts/slideLayout6.xml"/><Relationship Id="rId5" Type="http://schemas.openxmlformats.org/officeDocument/2006/relationships/image" Target="../media/image7.emf"/><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7.emf"/><Relationship Id="rId5" Type="http://schemas.openxmlformats.org/officeDocument/2006/relationships/image" Target="../media/image86.emf"/><Relationship Id="rId4" Type="http://schemas.openxmlformats.org/officeDocument/2006/relationships/image" Target="../media/image85.png"/></Relationships>
</file>

<file path=ppt/slides/_rels/slide3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8" Type="http://schemas.openxmlformats.org/officeDocument/2006/relationships/image" Target="../media/image9.wmf"/><Relationship Id="rId13" Type="http://schemas.openxmlformats.org/officeDocument/2006/relationships/oleObject" Target="../embeddings/oleObject5.bin"/><Relationship Id="rId18" Type="http://schemas.openxmlformats.org/officeDocument/2006/relationships/image" Target="../media/image14.wmf"/><Relationship Id="rId3" Type="http://schemas.openxmlformats.org/officeDocument/2006/relationships/image" Target="../media/image17.emf"/><Relationship Id="rId21" Type="http://schemas.openxmlformats.org/officeDocument/2006/relationships/image" Target="../media/image15.wmf"/><Relationship Id="rId7" Type="http://schemas.openxmlformats.org/officeDocument/2006/relationships/oleObject" Target="../embeddings/oleObject2.bin"/><Relationship Id="rId12" Type="http://schemas.openxmlformats.org/officeDocument/2006/relationships/image" Target="../media/image11.wmf"/><Relationship Id="rId17" Type="http://schemas.openxmlformats.org/officeDocument/2006/relationships/oleObject" Target="../embeddings/oleObject7.bin"/><Relationship Id="rId2" Type="http://schemas.openxmlformats.org/officeDocument/2006/relationships/slideLayout" Target="../slideLayouts/slideLayout6.xml"/><Relationship Id="rId16" Type="http://schemas.openxmlformats.org/officeDocument/2006/relationships/image" Target="../media/image13.wmf"/><Relationship Id="rId20" Type="http://schemas.openxmlformats.org/officeDocument/2006/relationships/oleObject" Target="../embeddings/oleObject9.bin"/><Relationship Id="rId1" Type="http://schemas.openxmlformats.org/officeDocument/2006/relationships/vmlDrawing" Target="../drawings/vmlDrawing1.vml"/><Relationship Id="rId6" Type="http://schemas.openxmlformats.org/officeDocument/2006/relationships/image" Target="../media/image8.wmf"/><Relationship Id="rId11" Type="http://schemas.openxmlformats.org/officeDocument/2006/relationships/oleObject" Target="../embeddings/oleObject4.bin"/><Relationship Id="rId24" Type="http://schemas.openxmlformats.org/officeDocument/2006/relationships/image" Target="../media/image19.emf"/><Relationship Id="rId5" Type="http://schemas.openxmlformats.org/officeDocument/2006/relationships/oleObject" Target="../embeddings/oleObject1.bin"/><Relationship Id="rId15" Type="http://schemas.openxmlformats.org/officeDocument/2006/relationships/oleObject" Target="../embeddings/oleObject6.bin"/><Relationship Id="rId23" Type="http://schemas.openxmlformats.org/officeDocument/2006/relationships/image" Target="../media/image16.wmf"/><Relationship Id="rId10" Type="http://schemas.openxmlformats.org/officeDocument/2006/relationships/image" Target="../media/image10.wmf"/><Relationship Id="rId19" Type="http://schemas.openxmlformats.org/officeDocument/2006/relationships/oleObject" Target="../embeddings/oleObject8.bin"/><Relationship Id="rId4" Type="http://schemas.openxmlformats.org/officeDocument/2006/relationships/image" Target="../media/image18.emf"/><Relationship Id="rId9" Type="http://schemas.openxmlformats.org/officeDocument/2006/relationships/oleObject" Target="../embeddings/oleObject3.bin"/><Relationship Id="rId14" Type="http://schemas.openxmlformats.org/officeDocument/2006/relationships/image" Target="../media/image12.wmf"/><Relationship Id="rId22" Type="http://schemas.openxmlformats.org/officeDocument/2006/relationships/oleObject" Target="../embeddings/oleObject10.bin"/></Relationships>
</file>

<file path=ppt/slides/_rels/slide40.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90.jpeg"/><Relationship Id="rId7" Type="http://schemas.openxmlformats.org/officeDocument/2006/relationships/image" Target="../media/image9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5.jpeg"/><Relationship Id="rId4" Type="http://schemas.openxmlformats.org/officeDocument/2006/relationships/image" Target="../media/image91.jpeg"/><Relationship Id="rId9" Type="http://schemas.openxmlformats.org/officeDocument/2006/relationships/image" Target="../media/image94.jpeg"/></Relationships>
</file>

<file path=ppt/slides/_rels/slide41.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 Id="rId9" Type="http://schemas.openxmlformats.org/officeDocument/2006/relationships/image" Target="../media/image101.jpe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3.wmf"/></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4.gif"/><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subTitle" idx="1"/>
          </p:nvPr>
        </p:nvSpPr>
        <p:spPr>
          <a:xfrm>
            <a:off x="1092341" y="3634985"/>
            <a:ext cx="7283450" cy="596900"/>
          </a:xfrm>
          <a:ln w="9525"/>
        </p:spPr>
        <p:txBody>
          <a:bodyPr/>
          <a:lstStyle/>
          <a:p>
            <a:pPr eaLnBrk="1" hangingPunct="1"/>
            <a:r>
              <a:rPr lang="en-GB" sz="2000" dirty="0">
                <a:solidFill>
                  <a:srgbClr val="251555"/>
                </a:solidFill>
                <a:latin typeface="Arial Rounded MT Bold" pitchFamily="34" charset="0"/>
              </a:rPr>
              <a:t>B. </a:t>
            </a:r>
            <a:r>
              <a:rPr lang="en-GB" sz="2000" dirty="0" err="1">
                <a:solidFill>
                  <a:srgbClr val="251555"/>
                </a:solidFill>
                <a:latin typeface="Arial Rounded MT Bold" pitchFamily="34" charset="0"/>
              </a:rPr>
              <a:t>Beutner</a:t>
            </a:r>
            <a:r>
              <a:rPr lang="en-GB" sz="2000" dirty="0" smtClean="0">
                <a:solidFill>
                  <a:srgbClr val="251555"/>
                </a:solidFill>
                <a:latin typeface="Arial Rounded MT Bold" pitchFamily="34" charset="0"/>
              </a:rPr>
              <a:t>, C. Gerth, M. </a:t>
            </a:r>
            <a:r>
              <a:rPr lang="en-GB" sz="2000" dirty="0" err="1" smtClean="0">
                <a:solidFill>
                  <a:srgbClr val="251555"/>
                </a:solidFill>
                <a:latin typeface="Arial Rounded MT Bold" pitchFamily="34" charset="0"/>
              </a:rPr>
              <a:t>Scholz</a:t>
            </a:r>
            <a:endParaRPr lang="en-GB" sz="2000" dirty="0" smtClean="0">
              <a:solidFill>
                <a:srgbClr val="251555"/>
              </a:solidFill>
              <a:latin typeface="Arial Rounded MT Bold" pitchFamily="34" charset="0"/>
            </a:endParaRPr>
          </a:p>
        </p:txBody>
      </p:sp>
      <p:sp>
        <p:nvSpPr>
          <p:cNvPr id="15364" name="Rectangle 3"/>
          <p:cNvSpPr>
            <a:spLocks noChangeArrowheads="1"/>
          </p:cNvSpPr>
          <p:nvPr/>
        </p:nvSpPr>
        <p:spPr bwMode="auto">
          <a:xfrm>
            <a:off x="142503" y="2370588"/>
            <a:ext cx="8877633" cy="1467216"/>
          </a:xfrm>
          <a:prstGeom prst="rect">
            <a:avLst/>
          </a:prstGeom>
          <a:noFill/>
          <a:ln w="6350">
            <a:noFill/>
            <a:miter lim="800000"/>
            <a:headEnd/>
            <a:tailEnd/>
          </a:ln>
          <a:extLst>
            <a:ext uri="{909E8E84-426E-40DD-AFC4-6F175D3DCCD1}">
              <a14:hiddenFill xmlns:a14="http://schemas.microsoft.com/office/drawing/2010/main">
                <a:solidFill>
                  <a:srgbClr val="FFFFFF"/>
                </a:solidFill>
              </a14:hiddenFill>
            </a:ext>
          </a:extLst>
        </p:spPr>
        <p:txBody>
          <a:bodyPr bIns="0"/>
          <a:lstStyle/>
          <a:p>
            <a:pPr algn="ctr">
              <a:buClr>
                <a:schemeClr val="accent2"/>
              </a:buClr>
              <a:buSzPct val="80000"/>
              <a:buNone/>
            </a:pPr>
            <a:r>
              <a:rPr lang="en-US" sz="3200" dirty="0" smtClean="0">
                <a:solidFill>
                  <a:srgbClr val="251555"/>
                </a:solidFill>
                <a:latin typeface="Arial Rounded MT Bold" pitchFamily="34" charset="0"/>
              </a:rPr>
              <a:t>  Slice </a:t>
            </a:r>
            <a:r>
              <a:rPr lang="en-US" sz="3200" dirty="0" err="1" smtClean="0">
                <a:solidFill>
                  <a:srgbClr val="251555"/>
                </a:solidFill>
                <a:latin typeface="Arial Rounded MT Bold" pitchFamily="34" charset="0"/>
              </a:rPr>
              <a:t>Emittance</a:t>
            </a:r>
            <a:r>
              <a:rPr lang="en-US" sz="3200" dirty="0" smtClean="0">
                <a:solidFill>
                  <a:srgbClr val="251555"/>
                </a:solidFill>
                <a:latin typeface="Arial Rounded MT Bold" pitchFamily="34" charset="0"/>
              </a:rPr>
              <a:t> Diagnostics</a:t>
            </a:r>
            <a:br>
              <a:rPr lang="en-US" sz="3200" dirty="0" smtClean="0">
                <a:solidFill>
                  <a:srgbClr val="251555"/>
                </a:solidFill>
                <a:latin typeface="Arial Rounded MT Bold" pitchFamily="34" charset="0"/>
              </a:rPr>
            </a:br>
            <a:r>
              <a:rPr lang="en-US" sz="3200" dirty="0" smtClean="0">
                <a:solidFill>
                  <a:srgbClr val="251555"/>
                </a:solidFill>
                <a:latin typeface="Arial Rounded MT Bold" pitchFamily="34" charset="0"/>
              </a:rPr>
              <a:t>(with Transverse Deflecting Structures)</a:t>
            </a:r>
            <a:endParaRPr lang="en-US" sz="3200" dirty="0">
              <a:solidFill>
                <a:srgbClr val="251555"/>
              </a:solidFill>
              <a:latin typeface="Arial Rounded MT Bold" pitchFamily="34" charset="0"/>
            </a:endParaRPr>
          </a:p>
        </p:txBody>
      </p:sp>
      <p:sp>
        <p:nvSpPr>
          <p:cNvPr id="6" name="TextBox 5"/>
          <p:cNvSpPr txBox="1"/>
          <p:nvPr/>
        </p:nvSpPr>
        <p:spPr>
          <a:xfrm>
            <a:off x="1138028" y="5581438"/>
            <a:ext cx="6921797" cy="634020"/>
          </a:xfrm>
          <a:prstGeom prst="rect">
            <a:avLst/>
          </a:prstGeom>
          <a:noFill/>
        </p:spPr>
        <p:txBody>
          <a:bodyPr wrap="square" rtlCol="0">
            <a:spAutoFit/>
          </a:bodyPr>
          <a:lstStyle/>
          <a:p>
            <a:pPr algn="ctr">
              <a:buNone/>
            </a:pPr>
            <a:r>
              <a:rPr lang="en-US" sz="1600" dirty="0" smtClean="0">
                <a:solidFill>
                  <a:srgbClr val="251555"/>
                </a:solidFill>
              </a:rPr>
              <a:t>XFEL Commissioning Meeting</a:t>
            </a:r>
          </a:p>
          <a:p>
            <a:pPr algn="ctr">
              <a:buNone/>
            </a:pPr>
            <a:r>
              <a:rPr lang="en-US" sz="1600" dirty="0" smtClean="0">
                <a:solidFill>
                  <a:srgbClr val="251555"/>
                </a:solidFill>
              </a:rPr>
              <a:t>23 September 2015</a:t>
            </a:r>
            <a:endParaRPr lang="en-US" sz="1600" dirty="0">
              <a:solidFill>
                <a:srgbClr val="251555"/>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91263" y="1135983"/>
            <a:ext cx="4083272" cy="646331"/>
          </a:xfrm>
          <a:prstGeom prst="rect">
            <a:avLst/>
          </a:prstGeom>
          <a:noFill/>
        </p:spPr>
        <p:txBody>
          <a:bodyPr wrap="square">
            <a:spAutoFit/>
          </a:bodyPr>
          <a:lstStyle/>
          <a:p>
            <a:pPr marL="285750" indent="-285750" eaLnBrk="0" hangingPunct="0">
              <a:buClr>
                <a:schemeClr val="accent2"/>
              </a:buClr>
              <a:buFont typeface="Arial" charset="0"/>
              <a:buChar char="•"/>
            </a:pPr>
            <a:r>
              <a:rPr lang="en-US" sz="1800" dirty="0" smtClean="0">
                <a:solidFill>
                  <a:schemeClr val="accent1"/>
                </a:solidFill>
              </a:rPr>
              <a:t>Definition of </a:t>
            </a:r>
            <a:r>
              <a:rPr lang="en-US" sz="1800" dirty="0" err="1" smtClean="0">
                <a:solidFill>
                  <a:schemeClr val="accent1"/>
                </a:solidFill>
              </a:rPr>
              <a:t>emittance</a:t>
            </a:r>
            <a:r>
              <a:rPr lang="en-US" sz="1800" dirty="0" smtClean="0">
                <a:solidFill>
                  <a:schemeClr val="accent1"/>
                </a:solidFill>
              </a:rPr>
              <a:t> with beam moments</a:t>
            </a:r>
            <a:endParaRPr lang="en-US" sz="1800" b="0" dirty="0" smtClean="0">
              <a:ea typeface="Cambria Math"/>
            </a:endParaRPr>
          </a:p>
        </p:txBody>
      </p:sp>
      <p:pic>
        <p:nvPicPr>
          <p:cNvPr id="4" name="Picture 14" descr="http://latex.codecogs.com/gif.latex?%5Cdpi%7B200%7D%20%5Cbg_white%20%5Cvarepsilon_x%20=%20%5Csqrt%7B%5Cleft%3Cx_0%5E2%5Cright%3E%5Cleft%3Cx%27_0%5E2%5Cright%3E-%5Cleft%3Cx_0x%27_0%5Cright%3E%5E2%7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66377" y="1135983"/>
            <a:ext cx="2194560" cy="46482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bwMode="auto">
          <a:xfrm>
            <a:off x="897731" y="5727886"/>
            <a:ext cx="7591425" cy="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7" name="Oval 6"/>
          <p:cNvSpPr/>
          <p:nvPr/>
        </p:nvSpPr>
        <p:spPr>
          <a:xfrm>
            <a:off x="2949798" y="5043810"/>
            <a:ext cx="144016" cy="13681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pic>
        <p:nvPicPr>
          <p:cNvPr id="8" name="Picture 4" descr="http://latex.codecogs.com/gif.latex?%5Cdpi%7B200%7D%20%5Cbg_white%20%5C%5C%20%5Csigma_%7Bx,i%7D%5E2%20=%20%5Cleft%3Cx_i%5E2%5Cright%3E%20=%20%7BR_%7B11%7D%5Ei%7D%5E2%5Cleft%3Cx_0%5E2%5Cright%3E%20+%20%7BR_%7B12%7D%5Ei%7D%5E2%5Cleft%3Cx_0%27%5E2%5Cright%3E%20+%202R_%7B11%7D%5EiR_%7B12%7D%5Ei%5Cleft%3Cx_0x_0%27%5Cright%3E%20%5C%5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4374" y="1912390"/>
            <a:ext cx="4303395" cy="36576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bwMode="auto">
          <a:xfrm>
            <a:off x="1621631" y="5146861"/>
            <a:ext cx="0" cy="1104900"/>
          </a:xfrm>
          <a:prstGeom prst="line">
            <a:avLst/>
          </a:prstGeom>
          <a:solidFill>
            <a:schemeClr val="accent1"/>
          </a:solidFill>
          <a:ln w="28575" cap="flat" cmpd="sng" algn="ctr">
            <a:solidFill>
              <a:srgbClr val="74C90D"/>
            </a:solidFill>
            <a:prstDash val="dash"/>
            <a:round/>
            <a:headEnd type="none" w="med" len="med"/>
            <a:tailEnd type="none" w="med" len="med"/>
          </a:ln>
          <a:effectLst/>
        </p:spPr>
      </p:cxnSp>
      <p:sp>
        <p:nvSpPr>
          <p:cNvPr id="11" name="TextBox 10"/>
          <p:cNvSpPr txBox="1"/>
          <p:nvPr/>
        </p:nvSpPr>
        <p:spPr>
          <a:xfrm>
            <a:off x="823912" y="4705256"/>
            <a:ext cx="1835945" cy="338554"/>
          </a:xfrm>
          <a:prstGeom prst="rect">
            <a:avLst/>
          </a:prstGeom>
          <a:noFill/>
        </p:spPr>
        <p:txBody>
          <a:bodyPr wrap="square" rtlCol="0">
            <a:spAutoFit/>
          </a:bodyPr>
          <a:lstStyle/>
          <a:p>
            <a:pPr>
              <a:buNone/>
            </a:pPr>
            <a:r>
              <a:rPr lang="en-US" sz="1600" dirty="0" smtClean="0">
                <a:solidFill>
                  <a:srgbClr val="74C90D"/>
                </a:solidFill>
              </a:rPr>
              <a:t>reference point 0</a:t>
            </a:r>
            <a:endParaRPr lang="en-GB" sz="1600" dirty="0">
              <a:solidFill>
                <a:srgbClr val="74C90D"/>
              </a:solidFill>
            </a:endParaRPr>
          </a:p>
        </p:txBody>
      </p:sp>
      <p:sp>
        <p:nvSpPr>
          <p:cNvPr id="12" name="Oval 11"/>
          <p:cNvSpPr/>
          <p:nvPr/>
        </p:nvSpPr>
        <p:spPr bwMode="auto">
          <a:xfrm>
            <a:off x="5829300" y="1126459"/>
            <a:ext cx="409575" cy="530880"/>
          </a:xfrm>
          <a:prstGeom prst="ellipse">
            <a:avLst/>
          </a:prstGeom>
          <a:noFill/>
          <a:ln w="28575" cap="flat" cmpd="sng" algn="ctr">
            <a:solidFill>
              <a:srgbClr val="74C90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13" name="Oval 12"/>
          <p:cNvSpPr/>
          <p:nvPr/>
        </p:nvSpPr>
        <p:spPr bwMode="auto">
          <a:xfrm>
            <a:off x="6238875" y="1118866"/>
            <a:ext cx="409575" cy="530880"/>
          </a:xfrm>
          <a:prstGeom prst="ellipse">
            <a:avLst/>
          </a:prstGeom>
          <a:noFill/>
          <a:ln w="28575" cap="flat" cmpd="sng" algn="ctr">
            <a:solidFill>
              <a:srgbClr val="74C90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14" name="Oval 13"/>
          <p:cNvSpPr/>
          <p:nvPr/>
        </p:nvSpPr>
        <p:spPr bwMode="auto">
          <a:xfrm>
            <a:off x="6781800" y="1140059"/>
            <a:ext cx="733425" cy="530880"/>
          </a:xfrm>
          <a:prstGeom prst="ellipse">
            <a:avLst/>
          </a:prstGeom>
          <a:noFill/>
          <a:ln w="28575" cap="flat" cmpd="sng" algn="ctr">
            <a:solidFill>
              <a:srgbClr val="74C90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15" name="Oval 14"/>
          <p:cNvSpPr/>
          <p:nvPr/>
        </p:nvSpPr>
        <p:spPr>
          <a:xfrm>
            <a:off x="4192810" y="5315895"/>
            <a:ext cx="144016" cy="84600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grpSp>
        <p:nvGrpSpPr>
          <p:cNvPr id="21" name="Group 20"/>
          <p:cNvGrpSpPr/>
          <p:nvPr/>
        </p:nvGrpSpPr>
        <p:grpSpPr>
          <a:xfrm>
            <a:off x="3246418" y="5189725"/>
            <a:ext cx="414424" cy="1076322"/>
            <a:chOff x="3626740" y="2520226"/>
            <a:chExt cx="414424" cy="1076322"/>
          </a:xfrm>
        </p:grpSpPr>
        <p:sp>
          <p:nvSpPr>
            <p:cNvPr id="17" name="Rectangle 16"/>
            <p:cNvSpPr/>
            <p:nvPr/>
          </p:nvSpPr>
          <p:spPr bwMode="auto">
            <a:xfrm>
              <a:off x="3640958" y="2542287"/>
              <a:ext cx="383827" cy="1054215"/>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18" name="Oval 17"/>
            <p:cNvSpPr/>
            <p:nvPr/>
          </p:nvSpPr>
          <p:spPr bwMode="auto">
            <a:xfrm>
              <a:off x="3626740" y="2542246"/>
              <a:ext cx="100651" cy="1054302"/>
            </a:xfrm>
            <a:custGeom>
              <a:avLst/>
              <a:gdLst>
                <a:gd name="connsiteX0" fmla="*/ 0 w 257175"/>
                <a:gd name="connsiteY0" fmla="*/ 684076 h 1368152"/>
                <a:gd name="connsiteX1" fmla="*/ 128588 w 257175"/>
                <a:gd name="connsiteY1" fmla="*/ 0 h 1368152"/>
                <a:gd name="connsiteX2" fmla="*/ 257176 w 257175"/>
                <a:gd name="connsiteY2" fmla="*/ 684076 h 1368152"/>
                <a:gd name="connsiteX3" fmla="*/ 128588 w 257175"/>
                <a:gd name="connsiteY3" fmla="*/ 1368152 h 1368152"/>
                <a:gd name="connsiteX4" fmla="*/ 0 w 257175"/>
                <a:gd name="connsiteY4" fmla="*/ 684076 h 1368152"/>
                <a:gd name="connsiteX0" fmla="*/ 6522 w 139873"/>
                <a:gd name="connsiteY0" fmla="*/ 712704 h 1368264"/>
                <a:gd name="connsiteX1" fmla="*/ 11285 w 139873"/>
                <a:gd name="connsiteY1" fmla="*/ 53 h 1368264"/>
                <a:gd name="connsiteX2" fmla="*/ 139873 w 139873"/>
                <a:gd name="connsiteY2" fmla="*/ 684129 h 1368264"/>
                <a:gd name="connsiteX3" fmla="*/ 11285 w 139873"/>
                <a:gd name="connsiteY3" fmla="*/ 1368205 h 1368264"/>
                <a:gd name="connsiteX4" fmla="*/ 6522 w 139873"/>
                <a:gd name="connsiteY4" fmla="*/ 712704 h 1368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73" h="1368264">
                  <a:moveTo>
                    <a:pt x="6522" y="712704"/>
                  </a:moveTo>
                  <a:cubicBezTo>
                    <a:pt x="6522" y="334899"/>
                    <a:pt x="-10940" y="4816"/>
                    <a:pt x="11285" y="53"/>
                  </a:cubicBezTo>
                  <a:cubicBezTo>
                    <a:pt x="33510" y="-4710"/>
                    <a:pt x="139873" y="306324"/>
                    <a:pt x="139873" y="684129"/>
                  </a:cubicBezTo>
                  <a:cubicBezTo>
                    <a:pt x="139873" y="1061934"/>
                    <a:pt x="33510" y="1363442"/>
                    <a:pt x="11285" y="1368205"/>
                  </a:cubicBezTo>
                  <a:cubicBezTo>
                    <a:pt x="-10940" y="1372968"/>
                    <a:pt x="6522" y="1090509"/>
                    <a:pt x="6522" y="712704"/>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19" name="Oval 17"/>
            <p:cNvSpPr/>
            <p:nvPr/>
          </p:nvSpPr>
          <p:spPr bwMode="auto">
            <a:xfrm flipH="1">
              <a:off x="3940513" y="2520226"/>
              <a:ext cx="100651" cy="1054302"/>
            </a:xfrm>
            <a:custGeom>
              <a:avLst/>
              <a:gdLst>
                <a:gd name="connsiteX0" fmla="*/ 0 w 257175"/>
                <a:gd name="connsiteY0" fmla="*/ 684076 h 1368152"/>
                <a:gd name="connsiteX1" fmla="*/ 128588 w 257175"/>
                <a:gd name="connsiteY1" fmla="*/ 0 h 1368152"/>
                <a:gd name="connsiteX2" fmla="*/ 257176 w 257175"/>
                <a:gd name="connsiteY2" fmla="*/ 684076 h 1368152"/>
                <a:gd name="connsiteX3" fmla="*/ 128588 w 257175"/>
                <a:gd name="connsiteY3" fmla="*/ 1368152 h 1368152"/>
                <a:gd name="connsiteX4" fmla="*/ 0 w 257175"/>
                <a:gd name="connsiteY4" fmla="*/ 684076 h 1368152"/>
                <a:gd name="connsiteX0" fmla="*/ 6522 w 139873"/>
                <a:gd name="connsiteY0" fmla="*/ 712704 h 1368264"/>
                <a:gd name="connsiteX1" fmla="*/ 11285 w 139873"/>
                <a:gd name="connsiteY1" fmla="*/ 53 h 1368264"/>
                <a:gd name="connsiteX2" fmla="*/ 139873 w 139873"/>
                <a:gd name="connsiteY2" fmla="*/ 684129 h 1368264"/>
                <a:gd name="connsiteX3" fmla="*/ 11285 w 139873"/>
                <a:gd name="connsiteY3" fmla="*/ 1368205 h 1368264"/>
                <a:gd name="connsiteX4" fmla="*/ 6522 w 139873"/>
                <a:gd name="connsiteY4" fmla="*/ 712704 h 1368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73" h="1368264">
                  <a:moveTo>
                    <a:pt x="6522" y="712704"/>
                  </a:moveTo>
                  <a:cubicBezTo>
                    <a:pt x="6522" y="334899"/>
                    <a:pt x="-10940" y="4816"/>
                    <a:pt x="11285" y="53"/>
                  </a:cubicBezTo>
                  <a:cubicBezTo>
                    <a:pt x="33510" y="-4710"/>
                    <a:pt x="139873" y="306324"/>
                    <a:pt x="139873" y="684129"/>
                  </a:cubicBezTo>
                  <a:cubicBezTo>
                    <a:pt x="139873" y="1061934"/>
                    <a:pt x="33510" y="1363442"/>
                    <a:pt x="11285" y="1368205"/>
                  </a:cubicBezTo>
                  <a:cubicBezTo>
                    <a:pt x="-10940" y="1372968"/>
                    <a:pt x="6522" y="1090509"/>
                    <a:pt x="6522" y="712704"/>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grpSp>
      <p:sp>
        <p:nvSpPr>
          <p:cNvPr id="23" name="Rectangle 22"/>
          <p:cNvSpPr/>
          <p:nvPr/>
        </p:nvSpPr>
        <p:spPr bwMode="auto">
          <a:xfrm>
            <a:off x="2659857" y="4965886"/>
            <a:ext cx="3067050" cy="1552575"/>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24" name="TextBox 23"/>
          <p:cNvSpPr txBox="1"/>
          <p:nvPr/>
        </p:nvSpPr>
        <p:spPr>
          <a:xfrm>
            <a:off x="3981450" y="5016715"/>
            <a:ext cx="1847850" cy="276999"/>
          </a:xfrm>
          <a:prstGeom prst="rect">
            <a:avLst/>
          </a:prstGeom>
          <a:noFill/>
        </p:spPr>
        <p:txBody>
          <a:bodyPr wrap="square" rtlCol="0">
            <a:spAutoFit/>
          </a:bodyPr>
          <a:lstStyle/>
          <a:p>
            <a:pPr>
              <a:buNone/>
            </a:pPr>
            <a:r>
              <a:rPr lang="en-US" sz="1200" dirty="0" smtClean="0"/>
              <a:t>Quad, Drift, etc…</a:t>
            </a:r>
            <a:endParaRPr lang="en-GB" sz="1200" dirty="0"/>
          </a:p>
        </p:txBody>
      </p:sp>
      <p:sp>
        <p:nvSpPr>
          <p:cNvPr id="25" name="TextBox 24"/>
          <p:cNvSpPr txBox="1"/>
          <p:nvPr/>
        </p:nvSpPr>
        <p:spPr>
          <a:xfrm>
            <a:off x="3093814" y="4564808"/>
            <a:ext cx="2465562" cy="338554"/>
          </a:xfrm>
          <a:prstGeom prst="rect">
            <a:avLst/>
          </a:prstGeom>
          <a:noFill/>
        </p:spPr>
        <p:txBody>
          <a:bodyPr wrap="square" rtlCol="0">
            <a:spAutoFit/>
          </a:bodyPr>
          <a:lstStyle/>
          <a:p>
            <a:pPr>
              <a:buNone/>
            </a:pPr>
            <a:r>
              <a:rPr lang="en-US" sz="1600" dirty="0" smtClean="0">
                <a:solidFill>
                  <a:srgbClr val="FF0000"/>
                </a:solidFill>
              </a:rPr>
              <a:t>Transfer matrix </a:t>
            </a:r>
            <a:r>
              <a:rPr lang="en-US" sz="1600" dirty="0" err="1" smtClean="0">
                <a:solidFill>
                  <a:srgbClr val="FF0000"/>
                </a:solidFill>
              </a:rPr>
              <a:t>R</a:t>
            </a:r>
            <a:r>
              <a:rPr lang="en-US" sz="1600" baseline="30000" dirty="0" err="1" smtClean="0">
                <a:solidFill>
                  <a:srgbClr val="FF0000"/>
                </a:solidFill>
              </a:rPr>
              <a:t>i</a:t>
            </a:r>
            <a:r>
              <a:rPr lang="en-US" sz="1600" dirty="0" smtClean="0">
                <a:solidFill>
                  <a:srgbClr val="FF0000"/>
                </a:solidFill>
              </a:rPr>
              <a:t>  </a:t>
            </a:r>
            <a:endParaRPr lang="en-GB" sz="1600" dirty="0">
              <a:solidFill>
                <a:srgbClr val="FF0000"/>
              </a:solidFill>
            </a:endParaRPr>
          </a:p>
        </p:txBody>
      </p:sp>
      <p:sp>
        <p:nvSpPr>
          <p:cNvPr id="26" name="Oval 25"/>
          <p:cNvSpPr/>
          <p:nvPr/>
        </p:nvSpPr>
        <p:spPr bwMode="auto">
          <a:xfrm>
            <a:off x="4480499" y="2509456"/>
            <a:ext cx="496248" cy="66203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rgbClr val="FF0000"/>
              </a:solidFill>
              <a:effectLst/>
              <a:latin typeface="Arial" charset="0"/>
            </a:endParaRPr>
          </a:p>
        </p:txBody>
      </p:sp>
      <p:cxnSp>
        <p:nvCxnSpPr>
          <p:cNvPr id="31" name="Straight Connector 30"/>
          <p:cNvCxnSpPr/>
          <p:nvPr/>
        </p:nvCxnSpPr>
        <p:spPr bwMode="auto">
          <a:xfrm>
            <a:off x="7265677" y="5185992"/>
            <a:ext cx="0" cy="1104900"/>
          </a:xfrm>
          <a:prstGeom prst="line">
            <a:avLst/>
          </a:prstGeom>
          <a:solidFill>
            <a:schemeClr val="accent1"/>
          </a:solidFill>
          <a:ln w="28575" cap="flat" cmpd="sng" algn="ctr">
            <a:solidFill>
              <a:schemeClr val="accent2"/>
            </a:solidFill>
            <a:prstDash val="solid"/>
            <a:round/>
            <a:headEnd type="none" w="med" len="med"/>
            <a:tailEnd type="none" w="med" len="med"/>
          </a:ln>
          <a:effectLst/>
        </p:spPr>
      </p:cxnSp>
      <p:sp>
        <p:nvSpPr>
          <p:cNvPr id="32" name="TextBox 31"/>
          <p:cNvSpPr txBox="1"/>
          <p:nvPr/>
        </p:nvSpPr>
        <p:spPr>
          <a:xfrm>
            <a:off x="6257925" y="4751734"/>
            <a:ext cx="2151701" cy="338554"/>
          </a:xfrm>
          <a:prstGeom prst="rect">
            <a:avLst/>
          </a:prstGeom>
          <a:noFill/>
        </p:spPr>
        <p:txBody>
          <a:bodyPr wrap="square" rtlCol="0">
            <a:spAutoFit/>
          </a:bodyPr>
          <a:lstStyle/>
          <a:p>
            <a:pPr>
              <a:buNone/>
            </a:pPr>
            <a:r>
              <a:rPr lang="en-US" sz="1600" dirty="0" smtClean="0">
                <a:solidFill>
                  <a:schemeClr val="accent2"/>
                </a:solidFill>
              </a:rPr>
              <a:t>measurement point </a:t>
            </a:r>
            <a:r>
              <a:rPr lang="en-US" sz="1600" dirty="0" err="1" smtClean="0">
                <a:solidFill>
                  <a:schemeClr val="accent2"/>
                </a:solidFill>
              </a:rPr>
              <a:t>i</a:t>
            </a:r>
            <a:r>
              <a:rPr lang="en-US" sz="1600" dirty="0" smtClean="0">
                <a:solidFill>
                  <a:schemeClr val="accent2"/>
                </a:solidFill>
              </a:rPr>
              <a:t> </a:t>
            </a:r>
            <a:endParaRPr lang="en-GB" sz="1600" dirty="0">
              <a:solidFill>
                <a:schemeClr val="accent2"/>
              </a:solidFill>
            </a:endParaRPr>
          </a:p>
        </p:txBody>
      </p:sp>
      <p:sp>
        <p:nvSpPr>
          <p:cNvPr id="33" name="TextBox 32"/>
          <p:cNvSpPr txBox="1"/>
          <p:nvPr/>
        </p:nvSpPr>
        <p:spPr>
          <a:xfrm>
            <a:off x="91263" y="2677449"/>
            <a:ext cx="4083272" cy="369332"/>
          </a:xfrm>
          <a:prstGeom prst="rect">
            <a:avLst/>
          </a:prstGeom>
          <a:noFill/>
        </p:spPr>
        <p:txBody>
          <a:bodyPr wrap="square">
            <a:spAutoFit/>
          </a:bodyPr>
          <a:lstStyle/>
          <a:p>
            <a:pPr marL="285750" indent="-285750" eaLnBrk="0" hangingPunct="0">
              <a:buClr>
                <a:schemeClr val="accent2"/>
              </a:buClr>
              <a:buFont typeface="Arial" charset="0"/>
              <a:buChar char="•"/>
            </a:pPr>
            <a:r>
              <a:rPr lang="en-US" sz="1800" dirty="0" smtClean="0">
                <a:solidFill>
                  <a:schemeClr val="accent1"/>
                </a:solidFill>
              </a:rPr>
              <a:t>Transfer matrix (beam optics)</a:t>
            </a:r>
            <a:endParaRPr lang="en-US" sz="1800" b="0" dirty="0" smtClean="0">
              <a:ea typeface="Cambria Math"/>
            </a:endParaRPr>
          </a:p>
        </p:txBody>
      </p:sp>
      <p:sp>
        <p:nvSpPr>
          <p:cNvPr id="35" name="TextBox 34"/>
          <p:cNvSpPr txBox="1"/>
          <p:nvPr/>
        </p:nvSpPr>
        <p:spPr>
          <a:xfrm>
            <a:off x="91263" y="1954579"/>
            <a:ext cx="4083272" cy="369332"/>
          </a:xfrm>
          <a:prstGeom prst="rect">
            <a:avLst/>
          </a:prstGeom>
          <a:noFill/>
        </p:spPr>
        <p:txBody>
          <a:bodyPr wrap="square">
            <a:spAutoFit/>
          </a:bodyPr>
          <a:lstStyle/>
          <a:p>
            <a:pPr marL="285750" indent="-285750" eaLnBrk="0" hangingPunct="0">
              <a:buClr>
                <a:schemeClr val="accent2"/>
              </a:buClr>
              <a:buFont typeface="Arial" charset="0"/>
              <a:buChar char="•"/>
            </a:pPr>
            <a:r>
              <a:rPr lang="en-US" sz="1800" dirty="0" smtClean="0">
                <a:solidFill>
                  <a:schemeClr val="accent1"/>
                </a:solidFill>
              </a:rPr>
              <a:t>Beam size at point  is measured</a:t>
            </a:r>
            <a:endParaRPr lang="en-US" sz="1800" b="0" dirty="0" smtClean="0">
              <a:ea typeface="Cambria Math"/>
            </a:endParaRPr>
          </a:p>
        </p:txBody>
      </p:sp>
      <p:sp>
        <p:nvSpPr>
          <p:cNvPr id="36" name="Oval 35"/>
          <p:cNvSpPr/>
          <p:nvPr/>
        </p:nvSpPr>
        <p:spPr bwMode="auto">
          <a:xfrm>
            <a:off x="4480499" y="1773631"/>
            <a:ext cx="496248" cy="662030"/>
          </a:xfrm>
          <a:prstGeom prst="ellipse">
            <a:avLst/>
          </a:prstGeom>
          <a:noFill/>
          <a:ln w="2857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rgbClr val="FF0000"/>
              </a:solidFill>
              <a:effectLst/>
              <a:latin typeface="Arial" charset="0"/>
            </a:endParaRPr>
          </a:p>
        </p:txBody>
      </p:sp>
      <p:grpSp>
        <p:nvGrpSpPr>
          <p:cNvPr id="42" name="Group 41"/>
          <p:cNvGrpSpPr/>
          <p:nvPr/>
        </p:nvGrpSpPr>
        <p:grpSpPr>
          <a:xfrm>
            <a:off x="4731166" y="5368024"/>
            <a:ext cx="398045" cy="793872"/>
            <a:chOff x="3626740" y="2520226"/>
            <a:chExt cx="414424" cy="1076322"/>
          </a:xfrm>
        </p:grpSpPr>
        <p:sp>
          <p:nvSpPr>
            <p:cNvPr id="43" name="Rectangle 42"/>
            <p:cNvSpPr/>
            <p:nvPr/>
          </p:nvSpPr>
          <p:spPr bwMode="auto">
            <a:xfrm>
              <a:off x="3640958" y="2542287"/>
              <a:ext cx="383827" cy="1054215"/>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44" name="Oval 17"/>
            <p:cNvSpPr/>
            <p:nvPr/>
          </p:nvSpPr>
          <p:spPr bwMode="auto">
            <a:xfrm>
              <a:off x="3626740" y="2542246"/>
              <a:ext cx="100651" cy="1054302"/>
            </a:xfrm>
            <a:custGeom>
              <a:avLst/>
              <a:gdLst>
                <a:gd name="connsiteX0" fmla="*/ 0 w 257175"/>
                <a:gd name="connsiteY0" fmla="*/ 684076 h 1368152"/>
                <a:gd name="connsiteX1" fmla="*/ 128588 w 257175"/>
                <a:gd name="connsiteY1" fmla="*/ 0 h 1368152"/>
                <a:gd name="connsiteX2" fmla="*/ 257176 w 257175"/>
                <a:gd name="connsiteY2" fmla="*/ 684076 h 1368152"/>
                <a:gd name="connsiteX3" fmla="*/ 128588 w 257175"/>
                <a:gd name="connsiteY3" fmla="*/ 1368152 h 1368152"/>
                <a:gd name="connsiteX4" fmla="*/ 0 w 257175"/>
                <a:gd name="connsiteY4" fmla="*/ 684076 h 1368152"/>
                <a:gd name="connsiteX0" fmla="*/ 6522 w 139873"/>
                <a:gd name="connsiteY0" fmla="*/ 712704 h 1368264"/>
                <a:gd name="connsiteX1" fmla="*/ 11285 w 139873"/>
                <a:gd name="connsiteY1" fmla="*/ 53 h 1368264"/>
                <a:gd name="connsiteX2" fmla="*/ 139873 w 139873"/>
                <a:gd name="connsiteY2" fmla="*/ 684129 h 1368264"/>
                <a:gd name="connsiteX3" fmla="*/ 11285 w 139873"/>
                <a:gd name="connsiteY3" fmla="*/ 1368205 h 1368264"/>
                <a:gd name="connsiteX4" fmla="*/ 6522 w 139873"/>
                <a:gd name="connsiteY4" fmla="*/ 712704 h 1368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73" h="1368264">
                  <a:moveTo>
                    <a:pt x="6522" y="712704"/>
                  </a:moveTo>
                  <a:cubicBezTo>
                    <a:pt x="6522" y="334899"/>
                    <a:pt x="-10940" y="4816"/>
                    <a:pt x="11285" y="53"/>
                  </a:cubicBezTo>
                  <a:cubicBezTo>
                    <a:pt x="33510" y="-4710"/>
                    <a:pt x="139873" y="306324"/>
                    <a:pt x="139873" y="684129"/>
                  </a:cubicBezTo>
                  <a:cubicBezTo>
                    <a:pt x="139873" y="1061934"/>
                    <a:pt x="33510" y="1363442"/>
                    <a:pt x="11285" y="1368205"/>
                  </a:cubicBezTo>
                  <a:cubicBezTo>
                    <a:pt x="-10940" y="1372968"/>
                    <a:pt x="6522" y="1090509"/>
                    <a:pt x="6522" y="712704"/>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45" name="Oval 17"/>
            <p:cNvSpPr/>
            <p:nvPr/>
          </p:nvSpPr>
          <p:spPr bwMode="auto">
            <a:xfrm flipH="1">
              <a:off x="3940513" y="2520226"/>
              <a:ext cx="100651" cy="1054302"/>
            </a:xfrm>
            <a:custGeom>
              <a:avLst/>
              <a:gdLst>
                <a:gd name="connsiteX0" fmla="*/ 0 w 257175"/>
                <a:gd name="connsiteY0" fmla="*/ 684076 h 1368152"/>
                <a:gd name="connsiteX1" fmla="*/ 128588 w 257175"/>
                <a:gd name="connsiteY1" fmla="*/ 0 h 1368152"/>
                <a:gd name="connsiteX2" fmla="*/ 257176 w 257175"/>
                <a:gd name="connsiteY2" fmla="*/ 684076 h 1368152"/>
                <a:gd name="connsiteX3" fmla="*/ 128588 w 257175"/>
                <a:gd name="connsiteY3" fmla="*/ 1368152 h 1368152"/>
                <a:gd name="connsiteX4" fmla="*/ 0 w 257175"/>
                <a:gd name="connsiteY4" fmla="*/ 684076 h 1368152"/>
                <a:gd name="connsiteX0" fmla="*/ 6522 w 139873"/>
                <a:gd name="connsiteY0" fmla="*/ 712704 h 1368264"/>
                <a:gd name="connsiteX1" fmla="*/ 11285 w 139873"/>
                <a:gd name="connsiteY1" fmla="*/ 53 h 1368264"/>
                <a:gd name="connsiteX2" fmla="*/ 139873 w 139873"/>
                <a:gd name="connsiteY2" fmla="*/ 684129 h 1368264"/>
                <a:gd name="connsiteX3" fmla="*/ 11285 w 139873"/>
                <a:gd name="connsiteY3" fmla="*/ 1368205 h 1368264"/>
                <a:gd name="connsiteX4" fmla="*/ 6522 w 139873"/>
                <a:gd name="connsiteY4" fmla="*/ 712704 h 1368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73" h="1368264">
                  <a:moveTo>
                    <a:pt x="6522" y="712704"/>
                  </a:moveTo>
                  <a:cubicBezTo>
                    <a:pt x="6522" y="334899"/>
                    <a:pt x="-10940" y="4816"/>
                    <a:pt x="11285" y="53"/>
                  </a:cubicBezTo>
                  <a:cubicBezTo>
                    <a:pt x="33510" y="-4710"/>
                    <a:pt x="139873" y="306324"/>
                    <a:pt x="139873" y="684129"/>
                  </a:cubicBezTo>
                  <a:cubicBezTo>
                    <a:pt x="139873" y="1061934"/>
                    <a:pt x="33510" y="1363442"/>
                    <a:pt x="11285" y="1368205"/>
                  </a:cubicBezTo>
                  <a:cubicBezTo>
                    <a:pt x="-10940" y="1372968"/>
                    <a:pt x="6522" y="1090509"/>
                    <a:pt x="6522" y="712704"/>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grpSp>
      <p:sp>
        <p:nvSpPr>
          <p:cNvPr id="37" name="Title 1"/>
          <p:cNvSpPr txBox="1">
            <a:spLocks/>
          </p:cNvSpPr>
          <p:nvPr/>
        </p:nvSpPr>
        <p:spPr>
          <a:xfrm>
            <a:off x="1093788" y="541338"/>
            <a:ext cx="7283450" cy="481012"/>
          </a:xfrm>
          <a:prstGeom prst="rect">
            <a:avLst/>
          </a:prstGeom>
        </p:spPr>
        <p:txBody>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buNone/>
            </a:pPr>
            <a:r>
              <a:rPr lang="en-US" dirty="0" smtClean="0"/>
              <a:t>2. How to measure </a:t>
            </a:r>
            <a:r>
              <a:rPr lang="en-US" dirty="0" err="1" smtClean="0"/>
              <a:t>emittance</a:t>
            </a:r>
            <a:r>
              <a:rPr lang="en-US" dirty="0" smtClean="0"/>
              <a:t>?</a:t>
            </a:r>
            <a:endParaRPr lang="en-US" dirty="0"/>
          </a:p>
        </p:txBody>
      </p:sp>
      <p:sp>
        <p:nvSpPr>
          <p:cNvPr id="2" name="TextBox 1"/>
          <p:cNvSpPr txBox="1"/>
          <p:nvPr/>
        </p:nvSpPr>
        <p:spPr>
          <a:xfrm>
            <a:off x="2284289" y="1973491"/>
            <a:ext cx="241673" cy="338554"/>
          </a:xfrm>
          <a:prstGeom prst="rect">
            <a:avLst/>
          </a:prstGeom>
          <a:noFill/>
        </p:spPr>
        <p:txBody>
          <a:bodyPr wrap="none" rtlCol="0">
            <a:spAutoFit/>
          </a:bodyPr>
          <a:lstStyle/>
          <a:p>
            <a:pPr>
              <a:buNone/>
            </a:pPr>
            <a:r>
              <a:rPr lang="en-US" sz="1600" dirty="0" err="1" smtClean="0">
                <a:latin typeface="Times New Roman"/>
                <a:cs typeface="Times New Roman"/>
              </a:rPr>
              <a:t>i</a:t>
            </a:r>
            <a:endParaRPr lang="en-US" sz="1600" dirty="0">
              <a:latin typeface="Times New Roman"/>
              <a:cs typeface="Times New Roman"/>
            </a:endParaRPr>
          </a:p>
        </p:txBody>
      </p:sp>
      <p:sp>
        <p:nvSpPr>
          <p:cNvPr id="5" name="TextBox 4"/>
          <p:cNvSpPr txBox="1"/>
          <p:nvPr/>
        </p:nvSpPr>
        <p:spPr>
          <a:xfrm>
            <a:off x="4480499" y="2622157"/>
            <a:ext cx="3709683" cy="400110"/>
          </a:xfrm>
          <a:prstGeom prst="rect">
            <a:avLst/>
          </a:prstGeom>
          <a:noFill/>
        </p:spPr>
        <p:txBody>
          <a:bodyPr wrap="square" rtlCol="0">
            <a:spAutoFit/>
          </a:bodyPr>
          <a:lstStyle/>
          <a:p>
            <a:pPr>
              <a:buNone/>
            </a:pPr>
            <a:r>
              <a:rPr lang="en-US" sz="2000" i="1" dirty="0" err="1" smtClean="0">
                <a:latin typeface="Times New Roman"/>
                <a:cs typeface="Times New Roman"/>
              </a:rPr>
              <a:t>R</a:t>
            </a:r>
            <a:r>
              <a:rPr lang="en-US" sz="2000" baseline="30000" dirty="0" err="1" smtClean="0">
                <a:latin typeface="Times New Roman"/>
                <a:cs typeface="Times New Roman"/>
              </a:rPr>
              <a:t>i</a:t>
            </a:r>
            <a:r>
              <a:rPr lang="en-US" sz="2000" dirty="0" smtClean="0">
                <a:latin typeface="Times New Roman"/>
                <a:cs typeface="Times New Roman"/>
              </a:rPr>
              <a:t> = </a:t>
            </a:r>
            <a:r>
              <a:rPr lang="en-US" sz="2000" i="1" dirty="0" err="1" smtClean="0">
                <a:latin typeface="Times New Roman"/>
                <a:cs typeface="Times New Roman"/>
              </a:rPr>
              <a:t>R</a:t>
            </a:r>
            <a:r>
              <a:rPr lang="en-US" sz="2000" baseline="30000" dirty="0" err="1" smtClean="0">
                <a:latin typeface="Times New Roman"/>
                <a:cs typeface="Times New Roman"/>
              </a:rPr>
              <a:t>i</a:t>
            </a:r>
            <a:r>
              <a:rPr lang="en-US" sz="2000" baseline="-25000" dirty="0" err="1" smtClean="0">
                <a:latin typeface="Times New Roman"/>
                <a:cs typeface="Times New Roman"/>
              </a:rPr>
              <a:t>quad</a:t>
            </a:r>
            <a:r>
              <a:rPr lang="en-US" sz="2000" baseline="-25000" dirty="0" smtClean="0">
                <a:latin typeface="Times New Roman"/>
                <a:cs typeface="Times New Roman"/>
              </a:rPr>
              <a:t> </a:t>
            </a:r>
            <a:r>
              <a:rPr lang="en-US" sz="2000" i="1" dirty="0" err="1" smtClean="0">
                <a:latin typeface="Times New Roman"/>
                <a:cs typeface="Times New Roman"/>
              </a:rPr>
              <a:t>R</a:t>
            </a:r>
            <a:r>
              <a:rPr lang="en-US" sz="2000" baseline="30000" dirty="0" err="1" smtClean="0">
                <a:latin typeface="Times New Roman"/>
                <a:cs typeface="Times New Roman"/>
              </a:rPr>
              <a:t>i</a:t>
            </a:r>
            <a:r>
              <a:rPr lang="en-US" sz="2000" baseline="-25000" dirty="0" err="1" smtClean="0">
                <a:latin typeface="Times New Roman"/>
                <a:cs typeface="Times New Roman"/>
              </a:rPr>
              <a:t>drift</a:t>
            </a:r>
            <a:r>
              <a:rPr lang="en-US" sz="2000" dirty="0" smtClean="0">
                <a:latin typeface="Times New Roman"/>
                <a:cs typeface="Times New Roman"/>
              </a:rPr>
              <a:t> </a:t>
            </a:r>
            <a:r>
              <a:rPr lang="en-US" sz="2000" baseline="30000" dirty="0" smtClean="0">
                <a:latin typeface="Times New Roman"/>
                <a:cs typeface="Times New Roman"/>
              </a:rPr>
              <a:t> </a:t>
            </a:r>
            <a:r>
              <a:rPr lang="en-US" sz="2000" i="1" dirty="0" err="1" smtClean="0">
                <a:latin typeface="Times New Roman"/>
                <a:cs typeface="Times New Roman"/>
              </a:rPr>
              <a:t>R</a:t>
            </a:r>
            <a:r>
              <a:rPr lang="en-US" sz="2000" baseline="30000" dirty="0" err="1" smtClean="0">
                <a:latin typeface="Times New Roman"/>
                <a:cs typeface="Times New Roman"/>
              </a:rPr>
              <a:t>i</a:t>
            </a:r>
            <a:r>
              <a:rPr lang="en-US" sz="2000" baseline="-25000" dirty="0" err="1" smtClean="0">
                <a:latin typeface="Times New Roman"/>
                <a:cs typeface="Times New Roman"/>
              </a:rPr>
              <a:t>quad</a:t>
            </a:r>
            <a:r>
              <a:rPr lang="en-US" sz="2000" dirty="0" smtClean="0">
                <a:latin typeface="Times New Roman"/>
                <a:cs typeface="Times New Roman"/>
              </a:rPr>
              <a:t> …  </a:t>
            </a:r>
            <a:endParaRPr lang="en-US" sz="2000" baseline="30000" dirty="0">
              <a:latin typeface="Times New Roman"/>
              <a:cs typeface="Times New Roman"/>
            </a:endParaRPr>
          </a:p>
        </p:txBody>
      </p:sp>
    </p:spTree>
    <p:extLst>
      <p:ext uri="{BB962C8B-B14F-4D97-AF65-F5344CB8AC3E}">
        <p14:creationId xmlns:p14="http://schemas.microsoft.com/office/powerpoint/2010/main" val="8827826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91263" y="1135983"/>
            <a:ext cx="4083272" cy="646331"/>
          </a:xfrm>
          <a:prstGeom prst="rect">
            <a:avLst/>
          </a:prstGeom>
          <a:noFill/>
        </p:spPr>
        <p:txBody>
          <a:bodyPr wrap="square">
            <a:spAutoFit/>
          </a:bodyPr>
          <a:lstStyle/>
          <a:p>
            <a:pPr marL="285750" indent="-285750" eaLnBrk="0" hangingPunct="0">
              <a:buClr>
                <a:schemeClr val="accent2"/>
              </a:buClr>
              <a:buFont typeface="Arial" charset="0"/>
              <a:buChar char="•"/>
            </a:pPr>
            <a:r>
              <a:rPr lang="en-US" sz="1800" dirty="0" smtClean="0">
                <a:solidFill>
                  <a:schemeClr val="accent1"/>
                </a:solidFill>
              </a:rPr>
              <a:t>Definition of </a:t>
            </a:r>
            <a:r>
              <a:rPr lang="en-US" sz="1800" dirty="0" err="1" smtClean="0">
                <a:solidFill>
                  <a:schemeClr val="accent1"/>
                </a:solidFill>
              </a:rPr>
              <a:t>emittance</a:t>
            </a:r>
            <a:r>
              <a:rPr lang="en-US" sz="1800" dirty="0" smtClean="0">
                <a:solidFill>
                  <a:schemeClr val="accent1"/>
                </a:solidFill>
              </a:rPr>
              <a:t> with beam moments</a:t>
            </a:r>
            <a:endParaRPr lang="en-US" sz="1800" b="0" dirty="0" smtClean="0">
              <a:ea typeface="Cambria Math"/>
            </a:endParaRPr>
          </a:p>
        </p:txBody>
      </p:sp>
      <p:pic>
        <p:nvPicPr>
          <p:cNvPr id="4" name="Picture 14" descr="http://latex.codecogs.com/gif.latex?%5Cdpi%7B200%7D%20%5Cbg_white%20%5Cvarepsilon_x%20=%20%5Csqrt%7B%5Cleft%3Cx_0%5E2%5Cright%3E%5Cleft%3Cx%27_0%5E2%5Cright%3E-%5Cleft%3Cx_0x%27_0%5Cright%3E%5E2%7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66377" y="1135983"/>
            <a:ext cx="2194560" cy="46482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bwMode="auto">
          <a:xfrm>
            <a:off x="897731" y="5727886"/>
            <a:ext cx="7591425" cy="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7" name="Oval 6"/>
          <p:cNvSpPr/>
          <p:nvPr/>
        </p:nvSpPr>
        <p:spPr>
          <a:xfrm>
            <a:off x="2949798" y="5043810"/>
            <a:ext cx="144016" cy="13681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pic>
        <p:nvPicPr>
          <p:cNvPr id="8" name="Picture 4" descr="http://latex.codecogs.com/gif.latex?%5Cdpi%7B200%7D%20%5Cbg_white%20%5C%5C%20%5Csigma_%7Bx,i%7D%5E2%20=%20%5Cleft%3Cx_i%5E2%5Cright%3E%20=%20%7BR_%7B11%7D%5Ei%7D%5E2%5Cleft%3Cx_0%5E2%5Cright%3E%20+%20%7BR_%7B12%7D%5Ei%7D%5E2%5Cleft%3Cx_0%27%5E2%5Cright%3E%20+%202R_%7B11%7D%5EiR_%7B12%7D%5Ei%5Cleft%3Cx_0x_0%27%5Cright%3E%20%5C%5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4374" y="1912390"/>
            <a:ext cx="4303395" cy="36576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bwMode="auto">
          <a:xfrm>
            <a:off x="1621631" y="5146861"/>
            <a:ext cx="0" cy="1104900"/>
          </a:xfrm>
          <a:prstGeom prst="line">
            <a:avLst/>
          </a:prstGeom>
          <a:solidFill>
            <a:schemeClr val="accent1"/>
          </a:solidFill>
          <a:ln w="28575" cap="flat" cmpd="sng" algn="ctr">
            <a:solidFill>
              <a:srgbClr val="74C90D"/>
            </a:solidFill>
            <a:prstDash val="dash"/>
            <a:round/>
            <a:headEnd type="none" w="med" len="med"/>
            <a:tailEnd type="none" w="med" len="med"/>
          </a:ln>
          <a:effectLst/>
        </p:spPr>
      </p:cxnSp>
      <p:sp>
        <p:nvSpPr>
          <p:cNvPr id="11" name="TextBox 10"/>
          <p:cNvSpPr txBox="1"/>
          <p:nvPr/>
        </p:nvSpPr>
        <p:spPr>
          <a:xfrm>
            <a:off x="823912" y="4705256"/>
            <a:ext cx="1835945" cy="338554"/>
          </a:xfrm>
          <a:prstGeom prst="rect">
            <a:avLst/>
          </a:prstGeom>
          <a:noFill/>
        </p:spPr>
        <p:txBody>
          <a:bodyPr wrap="square" rtlCol="0">
            <a:spAutoFit/>
          </a:bodyPr>
          <a:lstStyle/>
          <a:p>
            <a:pPr>
              <a:buNone/>
            </a:pPr>
            <a:r>
              <a:rPr lang="en-US" sz="1600" dirty="0" smtClean="0">
                <a:solidFill>
                  <a:srgbClr val="74C90D"/>
                </a:solidFill>
              </a:rPr>
              <a:t>reference point 0</a:t>
            </a:r>
            <a:endParaRPr lang="en-GB" sz="1600" dirty="0">
              <a:solidFill>
                <a:srgbClr val="74C90D"/>
              </a:solidFill>
            </a:endParaRPr>
          </a:p>
        </p:txBody>
      </p:sp>
      <p:sp>
        <p:nvSpPr>
          <p:cNvPr id="12" name="Oval 11"/>
          <p:cNvSpPr/>
          <p:nvPr/>
        </p:nvSpPr>
        <p:spPr bwMode="auto">
          <a:xfrm>
            <a:off x="5829300" y="1126459"/>
            <a:ext cx="409575" cy="530880"/>
          </a:xfrm>
          <a:prstGeom prst="ellipse">
            <a:avLst/>
          </a:prstGeom>
          <a:noFill/>
          <a:ln w="28575" cap="flat" cmpd="sng" algn="ctr">
            <a:solidFill>
              <a:srgbClr val="74C90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13" name="Oval 12"/>
          <p:cNvSpPr/>
          <p:nvPr/>
        </p:nvSpPr>
        <p:spPr bwMode="auto">
          <a:xfrm>
            <a:off x="6238875" y="1118866"/>
            <a:ext cx="409575" cy="530880"/>
          </a:xfrm>
          <a:prstGeom prst="ellipse">
            <a:avLst/>
          </a:prstGeom>
          <a:noFill/>
          <a:ln w="28575" cap="flat" cmpd="sng" algn="ctr">
            <a:solidFill>
              <a:srgbClr val="74C90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14" name="Oval 13"/>
          <p:cNvSpPr/>
          <p:nvPr/>
        </p:nvSpPr>
        <p:spPr bwMode="auto">
          <a:xfrm>
            <a:off x="6781800" y="1140059"/>
            <a:ext cx="733425" cy="530880"/>
          </a:xfrm>
          <a:prstGeom prst="ellipse">
            <a:avLst/>
          </a:prstGeom>
          <a:noFill/>
          <a:ln w="28575" cap="flat" cmpd="sng" algn="ctr">
            <a:solidFill>
              <a:srgbClr val="74C90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15" name="Oval 14"/>
          <p:cNvSpPr/>
          <p:nvPr/>
        </p:nvSpPr>
        <p:spPr>
          <a:xfrm>
            <a:off x="4192810" y="5315895"/>
            <a:ext cx="144016" cy="84600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grpSp>
        <p:nvGrpSpPr>
          <p:cNvPr id="21" name="Group 20"/>
          <p:cNvGrpSpPr/>
          <p:nvPr/>
        </p:nvGrpSpPr>
        <p:grpSpPr>
          <a:xfrm>
            <a:off x="3246418" y="5189725"/>
            <a:ext cx="414424" cy="1076322"/>
            <a:chOff x="3626740" y="2520226"/>
            <a:chExt cx="414424" cy="1076322"/>
          </a:xfrm>
        </p:grpSpPr>
        <p:sp>
          <p:nvSpPr>
            <p:cNvPr id="17" name="Rectangle 16"/>
            <p:cNvSpPr/>
            <p:nvPr/>
          </p:nvSpPr>
          <p:spPr bwMode="auto">
            <a:xfrm>
              <a:off x="3640958" y="2542287"/>
              <a:ext cx="383827" cy="1054215"/>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18" name="Oval 17"/>
            <p:cNvSpPr/>
            <p:nvPr/>
          </p:nvSpPr>
          <p:spPr bwMode="auto">
            <a:xfrm>
              <a:off x="3626740" y="2542246"/>
              <a:ext cx="100651" cy="1054302"/>
            </a:xfrm>
            <a:custGeom>
              <a:avLst/>
              <a:gdLst>
                <a:gd name="connsiteX0" fmla="*/ 0 w 257175"/>
                <a:gd name="connsiteY0" fmla="*/ 684076 h 1368152"/>
                <a:gd name="connsiteX1" fmla="*/ 128588 w 257175"/>
                <a:gd name="connsiteY1" fmla="*/ 0 h 1368152"/>
                <a:gd name="connsiteX2" fmla="*/ 257176 w 257175"/>
                <a:gd name="connsiteY2" fmla="*/ 684076 h 1368152"/>
                <a:gd name="connsiteX3" fmla="*/ 128588 w 257175"/>
                <a:gd name="connsiteY3" fmla="*/ 1368152 h 1368152"/>
                <a:gd name="connsiteX4" fmla="*/ 0 w 257175"/>
                <a:gd name="connsiteY4" fmla="*/ 684076 h 1368152"/>
                <a:gd name="connsiteX0" fmla="*/ 6522 w 139873"/>
                <a:gd name="connsiteY0" fmla="*/ 712704 h 1368264"/>
                <a:gd name="connsiteX1" fmla="*/ 11285 w 139873"/>
                <a:gd name="connsiteY1" fmla="*/ 53 h 1368264"/>
                <a:gd name="connsiteX2" fmla="*/ 139873 w 139873"/>
                <a:gd name="connsiteY2" fmla="*/ 684129 h 1368264"/>
                <a:gd name="connsiteX3" fmla="*/ 11285 w 139873"/>
                <a:gd name="connsiteY3" fmla="*/ 1368205 h 1368264"/>
                <a:gd name="connsiteX4" fmla="*/ 6522 w 139873"/>
                <a:gd name="connsiteY4" fmla="*/ 712704 h 1368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73" h="1368264">
                  <a:moveTo>
                    <a:pt x="6522" y="712704"/>
                  </a:moveTo>
                  <a:cubicBezTo>
                    <a:pt x="6522" y="334899"/>
                    <a:pt x="-10940" y="4816"/>
                    <a:pt x="11285" y="53"/>
                  </a:cubicBezTo>
                  <a:cubicBezTo>
                    <a:pt x="33510" y="-4710"/>
                    <a:pt x="139873" y="306324"/>
                    <a:pt x="139873" y="684129"/>
                  </a:cubicBezTo>
                  <a:cubicBezTo>
                    <a:pt x="139873" y="1061934"/>
                    <a:pt x="33510" y="1363442"/>
                    <a:pt x="11285" y="1368205"/>
                  </a:cubicBezTo>
                  <a:cubicBezTo>
                    <a:pt x="-10940" y="1372968"/>
                    <a:pt x="6522" y="1090509"/>
                    <a:pt x="6522" y="712704"/>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19" name="Oval 17"/>
            <p:cNvSpPr/>
            <p:nvPr/>
          </p:nvSpPr>
          <p:spPr bwMode="auto">
            <a:xfrm flipH="1">
              <a:off x="3940513" y="2520226"/>
              <a:ext cx="100651" cy="1054302"/>
            </a:xfrm>
            <a:custGeom>
              <a:avLst/>
              <a:gdLst>
                <a:gd name="connsiteX0" fmla="*/ 0 w 257175"/>
                <a:gd name="connsiteY0" fmla="*/ 684076 h 1368152"/>
                <a:gd name="connsiteX1" fmla="*/ 128588 w 257175"/>
                <a:gd name="connsiteY1" fmla="*/ 0 h 1368152"/>
                <a:gd name="connsiteX2" fmla="*/ 257176 w 257175"/>
                <a:gd name="connsiteY2" fmla="*/ 684076 h 1368152"/>
                <a:gd name="connsiteX3" fmla="*/ 128588 w 257175"/>
                <a:gd name="connsiteY3" fmla="*/ 1368152 h 1368152"/>
                <a:gd name="connsiteX4" fmla="*/ 0 w 257175"/>
                <a:gd name="connsiteY4" fmla="*/ 684076 h 1368152"/>
                <a:gd name="connsiteX0" fmla="*/ 6522 w 139873"/>
                <a:gd name="connsiteY0" fmla="*/ 712704 h 1368264"/>
                <a:gd name="connsiteX1" fmla="*/ 11285 w 139873"/>
                <a:gd name="connsiteY1" fmla="*/ 53 h 1368264"/>
                <a:gd name="connsiteX2" fmla="*/ 139873 w 139873"/>
                <a:gd name="connsiteY2" fmla="*/ 684129 h 1368264"/>
                <a:gd name="connsiteX3" fmla="*/ 11285 w 139873"/>
                <a:gd name="connsiteY3" fmla="*/ 1368205 h 1368264"/>
                <a:gd name="connsiteX4" fmla="*/ 6522 w 139873"/>
                <a:gd name="connsiteY4" fmla="*/ 712704 h 1368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73" h="1368264">
                  <a:moveTo>
                    <a:pt x="6522" y="712704"/>
                  </a:moveTo>
                  <a:cubicBezTo>
                    <a:pt x="6522" y="334899"/>
                    <a:pt x="-10940" y="4816"/>
                    <a:pt x="11285" y="53"/>
                  </a:cubicBezTo>
                  <a:cubicBezTo>
                    <a:pt x="33510" y="-4710"/>
                    <a:pt x="139873" y="306324"/>
                    <a:pt x="139873" y="684129"/>
                  </a:cubicBezTo>
                  <a:cubicBezTo>
                    <a:pt x="139873" y="1061934"/>
                    <a:pt x="33510" y="1363442"/>
                    <a:pt x="11285" y="1368205"/>
                  </a:cubicBezTo>
                  <a:cubicBezTo>
                    <a:pt x="-10940" y="1372968"/>
                    <a:pt x="6522" y="1090509"/>
                    <a:pt x="6522" y="712704"/>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grpSp>
      <p:sp>
        <p:nvSpPr>
          <p:cNvPr id="23" name="Rectangle 22"/>
          <p:cNvSpPr/>
          <p:nvPr/>
        </p:nvSpPr>
        <p:spPr bwMode="auto">
          <a:xfrm>
            <a:off x="2659857" y="4965886"/>
            <a:ext cx="3067050" cy="1552575"/>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24" name="TextBox 23"/>
          <p:cNvSpPr txBox="1"/>
          <p:nvPr/>
        </p:nvSpPr>
        <p:spPr>
          <a:xfrm>
            <a:off x="3981450" y="5016715"/>
            <a:ext cx="1847850" cy="276999"/>
          </a:xfrm>
          <a:prstGeom prst="rect">
            <a:avLst/>
          </a:prstGeom>
          <a:noFill/>
        </p:spPr>
        <p:txBody>
          <a:bodyPr wrap="square" rtlCol="0">
            <a:spAutoFit/>
          </a:bodyPr>
          <a:lstStyle/>
          <a:p>
            <a:pPr>
              <a:buNone/>
            </a:pPr>
            <a:r>
              <a:rPr lang="en-US" sz="1200" dirty="0" smtClean="0"/>
              <a:t>Quad, Drift, etc…</a:t>
            </a:r>
            <a:endParaRPr lang="en-GB" sz="1200" dirty="0"/>
          </a:p>
        </p:txBody>
      </p:sp>
      <p:sp>
        <p:nvSpPr>
          <p:cNvPr id="25" name="TextBox 24"/>
          <p:cNvSpPr txBox="1"/>
          <p:nvPr/>
        </p:nvSpPr>
        <p:spPr>
          <a:xfrm>
            <a:off x="3093814" y="4564808"/>
            <a:ext cx="2465562" cy="338554"/>
          </a:xfrm>
          <a:prstGeom prst="rect">
            <a:avLst/>
          </a:prstGeom>
          <a:noFill/>
        </p:spPr>
        <p:txBody>
          <a:bodyPr wrap="square" rtlCol="0">
            <a:spAutoFit/>
          </a:bodyPr>
          <a:lstStyle/>
          <a:p>
            <a:pPr>
              <a:buNone/>
            </a:pPr>
            <a:r>
              <a:rPr lang="en-US" sz="1600" dirty="0" smtClean="0">
                <a:solidFill>
                  <a:srgbClr val="FF0000"/>
                </a:solidFill>
              </a:rPr>
              <a:t>Transfer matrix </a:t>
            </a:r>
            <a:r>
              <a:rPr lang="en-US" sz="1600" dirty="0" err="1" smtClean="0">
                <a:solidFill>
                  <a:srgbClr val="FF0000"/>
                </a:solidFill>
              </a:rPr>
              <a:t>R</a:t>
            </a:r>
            <a:r>
              <a:rPr lang="en-US" sz="1600" baseline="30000" dirty="0" err="1" smtClean="0">
                <a:solidFill>
                  <a:srgbClr val="FF0000"/>
                </a:solidFill>
              </a:rPr>
              <a:t>i</a:t>
            </a:r>
            <a:r>
              <a:rPr lang="en-US" sz="1600" dirty="0" smtClean="0">
                <a:solidFill>
                  <a:srgbClr val="FF0000"/>
                </a:solidFill>
              </a:rPr>
              <a:t>  </a:t>
            </a:r>
            <a:endParaRPr lang="en-GB" sz="1600" dirty="0">
              <a:solidFill>
                <a:srgbClr val="FF0000"/>
              </a:solidFill>
            </a:endParaRPr>
          </a:p>
        </p:txBody>
      </p:sp>
      <p:sp>
        <p:nvSpPr>
          <p:cNvPr id="26" name="Oval 25"/>
          <p:cNvSpPr/>
          <p:nvPr/>
        </p:nvSpPr>
        <p:spPr bwMode="auto">
          <a:xfrm>
            <a:off x="4480499" y="2509456"/>
            <a:ext cx="496248" cy="66203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rgbClr val="FF0000"/>
              </a:solidFill>
              <a:effectLst/>
              <a:latin typeface="Arial" charset="0"/>
            </a:endParaRPr>
          </a:p>
        </p:txBody>
      </p:sp>
      <p:cxnSp>
        <p:nvCxnSpPr>
          <p:cNvPr id="31" name="Straight Connector 30"/>
          <p:cNvCxnSpPr/>
          <p:nvPr/>
        </p:nvCxnSpPr>
        <p:spPr bwMode="auto">
          <a:xfrm>
            <a:off x="7265677" y="5185992"/>
            <a:ext cx="0" cy="1104900"/>
          </a:xfrm>
          <a:prstGeom prst="line">
            <a:avLst/>
          </a:prstGeom>
          <a:solidFill>
            <a:schemeClr val="accent1"/>
          </a:solidFill>
          <a:ln w="28575" cap="flat" cmpd="sng" algn="ctr">
            <a:solidFill>
              <a:schemeClr val="accent2"/>
            </a:solidFill>
            <a:prstDash val="solid"/>
            <a:round/>
            <a:headEnd type="none" w="med" len="med"/>
            <a:tailEnd type="none" w="med" len="med"/>
          </a:ln>
          <a:effectLst/>
        </p:spPr>
      </p:cxnSp>
      <p:sp>
        <p:nvSpPr>
          <p:cNvPr id="32" name="TextBox 31"/>
          <p:cNvSpPr txBox="1"/>
          <p:nvPr/>
        </p:nvSpPr>
        <p:spPr>
          <a:xfrm>
            <a:off x="6257925" y="4751734"/>
            <a:ext cx="2151701" cy="338554"/>
          </a:xfrm>
          <a:prstGeom prst="rect">
            <a:avLst/>
          </a:prstGeom>
          <a:noFill/>
        </p:spPr>
        <p:txBody>
          <a:bodyPr wrap="square" rtlCol="0">
            <a:spAutoFit/>
          </a:bodyPr>
          <a:lstStyle/>
          <a:p>
            <a:pPr>
              <a:buNone/>
            </a:pPr>
            <a:r>
              <a:rPr lang="en-US" sz="1600" dirty="0" smtClean="0">
                <a:solidFill>
                  <a:schemeClr val="accent2"/>
                </a:solidFill>
              </a:rPr>
              <a:t>measurement point </a:t>
            </a:r>
            <a:r>
              <a:rPr lang="en-US" sz="1600" dirty="0" err="1" smtClean="0">
                <a:solidFill>
                  <a:schemeClr val="accent2"/>
                </a:solidFill>
              </a:rPr>
              <a:t>i</a:t>
            </a:r>
            <a:r>
              <a:rPr lang="en-US" sz="1600" dirty="0" smtClean="0">
                <a:solidFill>
                  <a:schemeClr val="accent2"/>
                </a:solidFill>
              </a:rPr>
              <a:t> </a:t>
            </a:r>
            <a:endParaRPr lang="en-GB" sz="1600" dirty="0">
              <a:solidFill>
                <a:schemeClr val="accent2"/>
              </a:solidFill>
            </a:endParaRPr>
          </a:p>
        </p:txBody>
      </p:sp>
      <p:sp>
        <p:nvSpPr>
          <p:cNvPr id="33" name="TextBox 32"/>
          <p:cNvSpPr txBox="1"/>
          <p:nvPr/>
        </p:nvSpPr>
        <p:spPr>
          <a:xfrm>
            <a:off x="91263" y="2677449"/>
            <a:ext cx="4083272" cy="369332"/>
          </a:xfrm>
          <a:prstGeom prst="rect">
            <a:avLst/>
          </a:prstGeom>
          <a:noFill/>
        </p:spPr>
        <p:txBody>
          <a:bodyPr wrap="square">
            <a:spAutoFit/>
          </a:bodyPr>
          <a:lstStyle/>
          <a:p>
            <a:pPr marL="285750" indent="-285750" eaLnBrk="0" hangingPunct="0">
              <a:buClr>
                <a:schemeClr val="accent2"/>
              </a:buClr>
              <a:buFont typeface="Arial" charset="0"/>
              <a:buChar char="•"/>
            </a:pPr>
            <a:r>
              <a:rPr lang="en-US" sz="1800" dirty="0" smtClean="0">
                <a:solidFill>
                  <a:schemeClr val="accent1"/>
                </a:solidFill>
              </a:rPr>
              <a:t>Transfer matrix (beam optics)</a:t>
            </a:r>
            <a:endParaRPr lang="en-US" sz="1800" b="0" dirty="0" smtClean="0">
              <a:ea typeface="Cambria Math"/>
            </a:endParaRPr>
          </a:p>
        </p:txBody>
      </p:sp>
      <p:sp>
        <p:nvSpPr>
          <p:cNvPr id="35" name="TextBox 34"/>
          <p:cNvSpPr txBox="1"/>
          <p:nvPr/>
        </p:nvSpPr>
        <p:spPr>
          <a:xfrm>
            <a:off x="91263" y="1954579"/>
            <a:ext cx="4083272" cy="369332"/>
          </a:xfrm>
          <a:prstGeom prst="rect">
            <a:avLst/>
          </a:prstGeom>
          <a:noFill/>
        </p:spPr>
        <p:txBody>
          <a:bodyPr wrap="square">
            <a:spAutoFit/>
          </a:bodyPr>
          <a:lstStyle/>
          <a:p>
            <a:pPr marL="285750" indent="-285750" eaLnBrk="0" hangingPunct="0">
              <a:buClr>
                <a:schemeClr val="accent2"/>
              </a:buClr>
              <a:buFont typeface="Arial" charset="0"/>
              <a:buChar char="•"/>
            </a:pPr>
            <a:r>
              <a:rPr lang="en-US" sz="1800" dirty="0" smtClean="0">
                <a:solidFill>
                  <a:schemeClr val="accent1"/>
                </a:solidFill>
              </a:rPr>
              <a:t>Beam size at point  is measured</a:t>
            </a:r>
            <a:endParaRPr lang="en-US" sz="1800" b="0" dirty="0" smtClean="0">
              <a:ea typeface="Cambria Math"/>
            </a:endParaRPr>
          </a:p>
        </p:txBody>
      </p:sp>
      <p:sp>
        <p:nvSpPr>
          <p:cNvPr id="36" name="Oval 35"/>
          <p:cNvSpPr/>
          <p:nvPr/>
        </p:nvSpPr>
        <p:spPr bwMode="auto">
          <a:xfrm>
            <a:off x="4480499" y="1773631"/>
            <a:ext cx="496248" cy="662030"/>
          </a:xfrm>
          <a:prstGeom prst="ellipse">
            <a:avLst/>
          </a:prstGeom>
          <a:noFill/>
          <a:ln w="2857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rgbClr val="FF0000"/>
              </a:solidFill>
              <a:effectLst/>
              <a:latin typeface="Arial" charset="0"/>
            </a:endParaRPr>
          </a:p>
        </p:txBody>
      </p:sp>
      <p:pic>
        <p:nvPicPr>
          <p:cNvPr id="29" name="Picture 6" descr="http://latex.codecogs.com/gif.latex?%5Cdpi%7B200%7D%20%5Cbg_white%20%5C%5C%20%5Csigma_%7Bx,1%7D%5E2%20=%20%5Cleft%3Cx_1%5E2%5Cright%3E%20=%20%7BR_%7B11%7D%5E1%7D%5E2%5Cleft%3Cx_0%5E2%5Cright%3E%20+%20%7BR_%7B12%7D%5E1%7D%5E2%5Cleft%3Cx_0%27%5E2%5Cright%3E%20+%202R_%7B11%7D%5E1R_%7B12%7D%5E1%5Cleft%3Cx_0x_0%27%5Cright%3E%20%5C%5C%20%5Csigma_%7Bx,2%7D%5E2%20=%20%5Cleft%3Cx_2%5E2%5Cright%3E%20=%20%7BR_%7B11%7D%5E2%7D%5E2%5Cleft%3Cx_0%5E2%5Cright%3E%20+%20%7BR_%7B12%7D%5E2%7D%5E2%5Cleft%3Cx_0%27%5E2%5Cright%3E%20+%202R_%7B11%7D%5E2R_%7B12%7D%5E2%5Cleft%3Cx_0x_0%27%5Cright%3E%20%5C%5C%20%5Csigma_%7Bx,3%7D%5E2%20=%20%5Cleft%3Cx_3%5E2%5Cright%3E%20=%20%7BR_%7B11%7D%5E3%7D%5E2%5Cleft%3Cx_0%5E2%5Cright%3E%20+%20%7BR_%7B12%7D%5E3%7D%5E2%5Cleft%3Cx_0%27%5E2%5Cright%3E%20+%202R_%7B11%7D%5E3R_%7B12%7D%5E3%5Cleft%3Cx_0x_0%27%5Cright%3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31514" y="3284823"/>
            <a:ext cx="4326255" cy="11049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0" name="TextBox 29"/>
              <p:cNvSpPr txBox="1"/>
              <p:nvPr/>
            </p:nvSpPr>
            <p:spPr>
              <a:xfrm>
                <a:off x="91263" y="3521591"/>
                <a:ext cx="4352774" cy="655244"/>
              </a:xfrm>
              <a:prstGeom prst="rect">
                <a:avLst/>
              </a:prstGeom>
              <a:noFill/>
            </p:spPr>
            <p:txBody>
              <a:bodyPr wrap="square">
                <a:spAutoFit/>
              </a:bodyPr>
              <a:lstStyle/>
              <a:p>
                <a:pPr marL="285750" indent="-285750" eaLnBrk="0" hangingPunct="0">
                  <a:buClr>
                    <a:schemeClr val="accent2"/>
                  </a:buClr>
                  <a:buFont typeface="Arial" charset="0"/>
                  <a:buChar char="•"/>
                </a:pPr>
                <a:r>
                  <a:rPr lang="en-US" sz="1800" dirty="0" smtClean="0">
                    <a:solidFill>
                      <a:schemeClr val="accent1"/>
                    </a:solidFill>
                  </a:rPr>
                  <a:t>At least 3 measurements with different </a:t>
                </a:r>
                <a14:m>
                  <m:oMath xmlns:m="http://schemas.openxmlformats.org/officeDocument/2006/math">
                    <m:sSup>
                      <m:sSupPr>
                        <m:ctrlPr>
                          <a:rPr lang="en-GB" sz="1800" i="1" smtClean="0">
                            <a:solidFill>
                              <a:schemeClr val="accent1"/>
                            </a:solidFill>
                            <a:latin typeface="Cambria Math"/>
                          </a:rPr>
                        </m:ctrlPr>
                      </m:sSupPr>
                      <m:e>
                        <m:r>
                          <a:rPr lang="en-US" sz="1800" i="1">
                            <a:solidFill>
                              <a:schemeClr val="accent1"/>
                            </a:solidFill>
                            <a:latin typeface="Cambria Math"/>
                          </a:rPr>
                          <m:t>𝑅</m:t>
                        </m:r>
                      </m:e>
                      <m:sup>
                        <m:r>
                          <a:rPr lang="en-US" sz="1800" i="1">
                            <a:solidFill>
                              <a:schemeClr val="accent1"/>
                            </a:solidFill>
                            <a:latin typeface="Cambria Math"/>
                          </a:rPr>
                          <m:t>𝑖</m:t>
                        </m:r>
                      </m:sup>
                    </m:sSup>
                  </m:oMath>
                </a14:m>
                <a:r>
                  <a:rPr lang="en-US" sz="1800" b="0" dirty="0" smtClean="0">
                    <a:solidFill>
                      <a:schemeClr val="accent1"/>
                    </a:solidFill>
                    <a:ea typeface="Cambria Math"/>
                  </a:rPr>
                  <a:t> gives you the beam moments</a:t>
                </a:r>
              </a:p>
            </p:txBody>
          </p:sp>
        </mc:Choice>
        <mc:Fallback xmlns="">
          <p:sp>
            <p:nvSpPr>
              <p:cNvPr id="30" name="TextBox 29"/>
              <p:cNvSpPr txBox="1">
                <a:spLocks noRot="1" noChangeAspect="1" noMove="1" noResize="1" noEditPoints="1" noAdjustHandles="1" noChangeArrowheads="1" noChangeShapeType="1" noTextEdit="1"/>
              </p:cNvSpPr>
              <p:nvPr/>
            </p:nvSpPr>
            <p:spPr>
              <a:xfrm>
                <a:off x="91263" y="3521591"/>
                <a:ext cx="4352774" cy="655244"/>
              </a:xfrm>
              <a:prstGeom prst="rect">
                <a:avLst/>
              </a:prstGeom>
              <a:blipFill rotWithShape="1">
                <a:blip r:embed="rId5"/>
                <a:stretch>
                  <a:fillRect/>
                </a:stretch>
              </a:blipFill>
            </p:spPr>
            <p:txBody>
              <a:bodyPr/>
              <a:lstStyle/>
              <a:p>
                <a:r>
                  <a:rPr lang="en-US">
                    <a:noFill/>
                  </a:rPr>
                  <a:t> </a:t>
                </a:r>
              </a:p>
            </p:txBody>
          </p:sp>
        </mc:Fallback>
      </mc:AlternateContent>
      <p:grpSp>
        <p:nvGrpSpPr>
          <p:cNvPr id="42" name="Group 41"/>
          <p:cNvGrpSpPr/>
          <p:nvPr/>
        </p:nvGrpSpPr>
        <p:grpSpPr>
          <a:xfrm>
            <a:off x="4731166" y="5368024"/>
            <a:ext cx="398045" cy="793872"/>
            <a:chOff x="3626740" y="2520226"/>
            <a:chExt cx="414424" cy="1076322"/>
          </a:xfrm>
        </p:grpSpPr>
        <p:sp>
          <p:nvSpPr>
            <p:cNvPr id="43" name="Rectangle 42"/>
            <p:cNvSpPr/>
            <p:nvPr/>
          </p:nvSpPr>
          <p:spPr bwMode="auto">
            <a:xfrm>
              <a:off x="3640958" y="2542287"/>
              <a:ext cx="383827" cy="1054215"/>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44" name="Oval 17"/>
            <p:cNvSpPr/>
            <p:nvPr/>
          </p:nvSpPr>
          <p:spPr bwMode="auto">
            <a:xfrm>
              <a:off x="3626740" y="2542246"/>
              <a:ext cx="100651" cy="1054302"/>
            </a:xfrm>
            <a:custGeom>
              <a:avLst/>
              <a:gdLst>
                <a:gd name="connsiteX0" fmla="*/ 0 w 257175"/>
                <a:gd name="connsiteY0" fmla="*/ 684076 h 1368152"/>
                <a:gd name="connsiteX1" fmla="*/ 128588 w 257175"/>
                <a:gd name="connsiteY1" fmla="*/ 0 h 1368152"/>
                <a:gd name="connsiteX2" fmla="*/ 257176 w 257175"/>
                <a:gd name="connsiteY2" fmla="*/ 684076 h 1368152"/>
                <a:gd name="connsiteX3" fmla="*/ 128588 w 257175"/>
                <a:gd name="connsiteY3" fmla="*/ 1368152 h 1368152"/>
                <a:gd name="connsiteX4" fmla="*/ 0 w 257175"/>
                <a:gd name="connsiteY4" fmla="*/ 684076 h 1368152"/>
                <a:gd name="connsiteX0" fmla="*/ 6522 w 139873"/>
                <a:gd name="connsiteY0" fmla="*/ 712704 h 1368264"/>
                <a:gd name="connsiteX1" fmla="*/ 11285 w 139873"/>
                <a:gd name="connsiteY1" fmla="*/ 53 h 1368264"/>
                <a:gd name="connsiteX2" fmla="*/ 139873 w 139873"/>
                <a:gd name="connsiteY2" fmla="*/ 684129 h 1368264"/>
                <a:gd name="connsiteX3" fmla="*/ 11285 w 139873"/>
                <a:gd name="connsiteY3" fmla="*/ 1368205 h 1368264"/>
                <a:gd name="connsiteX4" fmla="*/ 6522 w 139873"/>
                <a:gd name="connsiteY4" fmla="*/ 712704 h 1368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73" h="1368264">
                  <a:moveTo>
                    <a:pt x="6522" y="712704"/>
                  </a:moveTo>
                  <a:cubicBezTo>
                    <a:pt x="6522" y="334899"/>
                    <a:pt x="-10940" y="4816"/>
                    <a:pt x="11285" y="53"/>
                  </a:cubicBezTo>
                  <a:cubicBezTo>
                    <a:pt x="33510" y="-4710"/>
                    <a:pt x="139873" y="306324"/>
                    <a:pt x="139873" y="684129"/>
                  </a:cubicBezTo>
                  <a:cubicBezTo>
                    <a:pt x="139873" y="1061934"/>
                    <a:pt x="33510" y="1363442"/>
                    <a:pt x="11285" y="1368205"/>
                  </a:cubicBezTo>
                  <a:cubicBezTo>
                    <a:pt x="-10940" y="1372968"/>
                    <a:pt x="6522" y="1090509"/>
                    <a:pt x="6522" y="712704"/>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45" name="Oval 17"/>
            <p:cNvSpPr/>
            <p:nvPr/>
          </p:nvSpPr>
          <p:spPr bwMode="auto">
            <a:xfrm flipH="1">
              <a:off x="3940513" y="2520226"/>
              <a:ext cx="100651" cy="1054302"/>
            </a:xfrm>
            <a:custGeom>
              <a:avLst/>
              <a:gdLst>
                <a:gd name="connsiteX0" fmla="*/ 0 w 257175"/>
                <a:gd name="connsiteY0" fmla="*/ 684076 h 1368152"/>
                <a:gd name="connsiteX1" fmla="*/ 128588 w 257175"/>
                <a:gd name="connsiteY1" fmla="*/ 0 h 1368152"/>
                <a:gd name="connsiteX2" fmla="*/ 257176 w 257175"/>
                <a:gd name="connsiteY2" fmla="*/ 684076 h 1368152"/>
                <a:gd name="connsiteX3" fmla="*/ 128588 w 257175"/>
                <a:gd name="connsiteY3" fmla="*/ 1368152 h 1368152"/>
                <a:gd name="connsiteX4" fmla="*/ 0 w 257175"/>
                <a:gd name="connsiteY4" fmla="*/ 684076 h 1368152"/>
                <a:gd name="connsiteX0" fmla="*/ 6522 w 139873"/>
                <a:gd name="connsiteY0" fmla="*/ 712704 h 1368264"/>
                <a:gd name="connsiteX1" fmla="*/ 11285 w 139873"/>
                <a:gd name="connsiteY1" fmla="*/ 53 h 1368264"/>
                <a:gd name="connsiteX2" fmla="*/ 139873 w 139873"/>
                <a:gd name="connsiteY2" fmla="*/ 684129 h 1368264"/>
                <a:gd name="connsiteX3" fmla="*/ 11285 w 139873"/>
                <a:gd name="connsiteY3" fmla="*/ 1368205 h 1368264"/>
                <a:gd name="connsiteX4" fmla="*/ 6522 w 139873"/>
                <a:gd name="connsiteY4" fmla="*/ 712704 h 1368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73" h="1368264">
                  <a:moveTo>
                    <a:pt x="6522" y="712704"/>
                  </a:moveTo>
                  <a:cubicBezTo>
                    <a:pt x="6522" y="334899"/>
                    <a:pt x="-10940" y="4816"/>
                    <a:pt x="11285" y="53"/>
                  </a:cubicBezTo>
                  <a:cubicBezTo>
                    <a:pt x="33510" y="-4710"/>
                    <a:pt x="139873" y="306324"/>
                    <a:pt x="139873" y="684129"/>
                  </a:cubicBezTo>
                  <a:cubicBezTo>
                    <a:pt x="139873" y="1061934"/>
                    <a:pt x="33510" y="1363442"/>
                    <a:pt x="11285" y="1368205"/>
                  </a:cubicBezTo>
                  <a:cubicBezTo>
                    <a:pt x="-10940" y="1372968"/>
                    <a:pt x="6522" y="1090509"/>
                    <a:pt x="6522" y="712704"/>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grpSp>
      <p:sp>
        <p:nvSpPr>
          <p:cNvPr id="37" name="Title 1"/>
          <p:cNvSpPr txBox="1">
            <a:spLocks/>
          </p:cNvSpPr>
          <p:nvPr/>
        </p:nvSpPr>
        <p:spPr>
          <a:xfrm>
            <a:off x="1093788" y="541338"/>
            <a:ext cx="7283450" cy="481012"/>
          </a:xfrm>
          <a:prstGeom prst="rect">
            <a:avLst/>
          </a:prstGeom>
        </p:spPr>
        <p:txBody>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buNone/>
            </a:pPr>
            <a:r>
              <a:rPr lang="en-US" dirty="0" smtClean="0"/>
              <a:t>2. How to measure </a:t>
            </a:r>
            <a:r>
              <a:rPr lang="en-US" dirty="0" err="1" smtClean="0"/>
              <a:t>emittance</a:t>
            </a:r>
            <a:r>
              <a:rPr lang="en-US" dirty="0" smtClean="0"/>
              <a:t>?</a:t>
            </a:r>
            <a:endParaRPr lang="en-US" dirty="0"/>
          </a:p>
        </p:txBody>
      </p:sp>
      <p:sp>
        <p:nvSpPr>
          <p:cNvPr id="2" name="TextBox 1"/>
          <p:cNvSpPr txBox="1"/>
          <p:nvPr/>
        </p:nvSpPr>
        <p:spPr>
          <a:xfrm>
            <a:off x="2293426" y="1973491"/>
            <a:ext cx="241673" cy="338554"/>
          </a:xfrm>
          <a:prstGeom prst="rect">
            <a:avLst/>
          </a:prstGeom>
          <a:noFill/>
        </p:spPr>
        <p:txBody>
          <a:bodyPr wrap="none" rtlCol="0">
            <a:spAutoFit/>
          </a:bodyPr>
          <a:lstStyle/>
          <a:p>
            <a:pPr>
              <a:buNone/>
            </a:pPr>
            <a:r>
              <a:rPr lang="en-US" sz="1600" dirty="0" err="1" smtClean="0">
                <a:latin typeface="Times New Roman"/>
                <a:cs typeface="Times New Roman"/>
              </a:rPr>
              <a:t>i</a:t>
            </a:r>
            <a:endParaRPr lang="en-US" sz="1600" dirty="0">
              <a:latin typeface="Times New Roman"/>
              <a:cs typeface="Times New Roman"/>
            </a:endParaRPr>
          </a:p>
        </p:txBody>
      </p:sp>
      <p:sp>
        <p:nvSpPr>
          <p:cNvPr id="5" name="TextBox 4"/>
          <p:cNvSpPr txBox="1"/>
          <p:nvPr/>
        </p:nvSpPr>
        <p:spPr>
          <a:xfrm>
            <a:off x="4480499" y="2622157"/>
            <a:ext cx="3709683" cy="400110"/>
          </a:xfrm>
          <a:prstGeom prst="rect">
            <a:avLst/>
          </a:prstGeom>
          <a:noFill/>
        </p:spPr>
        <p:txBody>
          <a:bodyPr wrap="square" rtlCol="0">
            <a:spAutoFit/>
          </a:bodyPr>
          <a:lstStyle/>
          <a:p>
            <a:pPr>
              <a:buNone/>
            </a:pPr>
            <a:r>
              <a:rPr lang="en-US" sz="2000" i="1" dirty="0" err="1" smtClean="0">
                <a:latin typeface="Times New Roman"/>
                <a:cs typeface="Times New Roman"/>
              </a:rPr>
              <a:t>R</a:t>
            </a:r>
            <a:r>
              <a:rPr lang="en-US" sz="2000" baseline="30000" dirty="0" err="1" smtClean="0">
                <a:latin typeface="Times New Roman"/>
                <a:cs typeface="Times New Roman"/>
              </a:rPr>
              <a:t>i</a:t>
            </a:r>
            <a:r>
              <a:rPr lang="en-US" sz="2000" dirty="0" smtClean="0">
                <a:latin typeface="Times New Roman"/>
                <a:cs typeface="Times New Roman"/>
              </a:rPr>
              <a:t> = </a:t>
            </a:r>
            <a:r>
              <a:rPr lang="en-US" sz="2000" i="1" dirty="0" err="1" smtClean="0">
                <a:latin typeface="Times New Roman"/>
                <a:cs typeface="Times New Roman"/>
              </a:rPr>
              <a:t>R</a:t>
            </a:r>
            <a:r>
              <a:rPr lang="en-US" sz="2000" baseline="30000" dirty="0" err="1" smtClean="0">
                <a:latin typeface="Times New Roman"/>
                <a:cs typeface="Times New Roman"/>
              </a:rPr>
              <a:t>i</a:t>
            </a:r>
            <a:r>
              <a:rPr lang="en-US" sz="2000" baseline="-25000" dirty="0" err="1" smtClean="0">
                <a:latin typeface="Times New Roman"/>
                <a:cs typeface="Times New Roman"/>
              </a:rPr>
              <a:t>quad</a:t>
            </a:r>
            <a:r>
              <a:rPr lang="en-US" sz="2000" baseline="-25000" dirty="0" smtClean="0">
                <a:latin typeface="Times New Roman"/>
                <a:cs typeface="Times New Roman"/>
              </a:rPr>
              <a:t> </a:t>
            </a:r>
            <a:r>
              <a:rPr lang="en-US" sz="2000" i="1" dirty="0" err="1" smtClean="0">
                <a:latin typeface="Times New Roman"/>
                <a:cs typeface="Times New Roman"/>
              </a:rPr>
              <a:t>R</a:t>
            </a:r>
            <a:r>
              <a:rPr lang="en-US" sz="2000" baseline="30000" dirty="0" err="1" smtClean="0">
                <a:latin typeface="Times New Roman"/>
                <a:cs typeface="Times New Roman"/>
              </a:rPr>
              <a:t>i</a:t>
            </a:r>
            <a:r>
              <a:rPr lang="en-US" sz="2000" baseline="-25000" dirty="0" err="1" smtClean="0">
                <a:latin typeface="Times New Roman"/>
                <a:cs typeface="Times New Roman"/>
              </a:rPr>
              <a:t>drift</a:t>
            </a:r>
            <a:r>
              <a:rPr lang="en-US" sz="2000" dirty="0" smtClean="0">
                <a:latin typeface="Times New Roman"/>
                <a:cs typeface="Times New Roman"/>
              </a:rPr>
              <a:t> </a:t>
            </a:r>
            <a:r>
              <a:rPr lang="en-US" sz="2000" baseline="30000" dirty="0" smtClean="0">
                <a:latin typeface="Times New Roman"/>
                <a:cs typeface="Times New Roman"/>
              </a:rPr>
              <a:t> </a:t>
            </a:r>
            <a:r>
              <a:rPr lang="en-US" sz="2000" i="1" dirty="0" err="1" smtClean="0">
                <a:latin typeface="Times New Roman"/>
                <a:cs typeface="Times New Roman"/>
              </a:rPr>
              <a:t>R</a:t>
            </a:r>
            <a:r>
              <a:rPr lang="en-US" sz="2000" baseline="30000" dirty="0" err="1" smtClean="0">
                <a:latin typeface="Times New Roman"/>
                <a:cs typeface="Times New Roman"/>
              </a:rPr>
              <a:t>i</a:t>
            </a:r>
            <a:r>
              <a:rPr lang="en-US" sz="2000" baseline="-25000" dirty="0" err="1" smtClean="0">
                <a:latin typeface="Times New Roman"/>
                <a:cs typeface="Times New Roman"/>
              </a:rPr>
              <a:t>quad</a:t>
            </a:r>
            <a:r>
              <a:rPr lang="en-US" sz="2000" dirty="0" smtClean="0">
                <a:latin typeface="Times New Roman"/>
                <a:cs typeface="Times New Roman"/>
              </a:rPr>
              <a:t> …  </a:t>
            </a:r>
            <a:endParaRPr lang="en-US" sz="2000" baseline="30000" dirty="0">
              <a:latin typeface="Times New Roman"/>
              <a:cs typeface="Times New Roman"/>
            </a:endParaRPr>
          </a:p>
        </p:txBody>
      </p:sp>
    </p:spTree>
    <p:extLst>
      <p:ext uri="{BB962C8B-B14F-4D97-AF65-F5344CB8AC3E}">
        <p14:creationId xmlns:p14="http://schemas.microsoft.com/office/powerpoint/2010/main" val="28740823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p:cNvCxnSpPr/>
          <p:nvPr/>
        </p:nvCxnSpPr>
        <p:spPr bwMode="auto">
          <a:xfrm>
            <a:off x="699243" y="2510003"/>
            <a:ext cx="7591425" cy="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7" name="Oval 6"/>
          <p:cNvSpPr/>
          <p:nvPr/>
        </p:nvSpPr>
        <p:spPr>
          <a:xfrm>
            <a:off x="2751310" y="1825927"/>
            <a:ext cx="144016" cy="13681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cxnSp>
        <p:nvCxnSpPr>
          <p:cNvPr id="9" name="Straight Connector 8"/>
          <p:cNvCxnSpPr/>
          <p:nvPr/>
        </p:nvCxnSpPr>
        <p:spPr bwMode="auto">
          <a:xfrm>
            <a:off x="1423143" y="1928978"/>
            <a:ext cx="0" cy="1104900"/>
          </a:xfrm>
          <a:prstGeom prst="line">
            <a:avLst/>
          </a:prstGeom>
          <a:solidFill>
            <a:schemeClr val="accent1"/>
          </a:solidFill>
          <a:ln w="28575" cap="flat" cmpd="sng" algn="ctr">
            <a:solidFill>
              <a:schemeClr val="bg1">
                <a:lumMod val="75000"/>
              </a:schemeClr>
            </a:solidFill>
            <a:prstDash val="dash"/>
            <a:round/>
            <a:headEnd type="none" w="med" len="med"/>
            <a:tailEnd type="none" w="med" len="med"/>
          </a:ln>
          <a:effectLst/>
        </p:spPr>
      </p:cxnSp>
      <p:sp>
        <p:nvSpPr>
          <p:cNvPr id="11" name="TextBox 10"/>
          <p:cNvSpPr txBox="1"/>
          <p:nvPr/>
        </p:nvSpPr>
        <p:spPr>
          <a:xfrm>
            <a:off x="625424" y="1487373"/>
            <a:ext cx="1835945" cy="307777"/>
          </a:xfrm>
          <a:prstGeom prst="rect">
            <a:avLst/>
          </a:prstGeom>
          <a:noFill/>
        </p:spPr>
        <p:txBody>
          <a:bodyPr wrap="square" rtlCol="0">
            <a:spAutoFit/>
          </a:bodyPr>
          <a:lstStyle/>
          <a:p>
            <a:pPr>
              <a:buNone/>
            </a:pPr>
            <a:r>
              <a:rPr lang="en-US" sz="1400" dirty="0" smtClean="0">
                <a:solidFill>
                  <a:schemeClr val="bg1">
                    <a:lumMod val="75000"/>
                  </a:schemeClr>
                </a:solidFill>
              </a:rPr>
              <a:t>reference point 0</a:t>
            </a:r>
            <a:endParaRPr lang="en-GB" sz="1400" dirty="0">
              <a:solidFill>
                <a:schemeClr val="bg1">
                  <a:lumMod val="75000"/>
                </a:schemeClr>
              </a:solidFill>
            </a:endParaRPr>
          </a:p>
        </p:txBody>
      </p:sp>
      <p:sp>
        <p:nvSpPr>
          <p:cNvPr id="15" name="Oval 14"/>
          <p:cNvSpPr/>
          <p:nvPr/>
        </p:nvSpPr>
        <p:spPr>
          <a:xfrm>
            <a:off x="3994322" y="2098012"/>
            <a:ext cx="144016" cy="84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chemeClr val="bg1">
                  <a:lumMod val="75000"/>
                </a:schemeClr>
              </a:solidFill>
            </a:endParaRPr>
          </a:p>
        </p:txBody>
      </p:sp>
      <p:grpSp>
        <p:nvGrpSpPr>
          <p:cNvPr id="21" name="Group 20"/>
          <p:cNvGrpSpPr/>
          <p:nvPr/>
        </p:nvGrpSpPr>
        <p:grpSpPr>
          <a:xfrm>
            <a:off x="3047930" y="1971842"/>
            <a:ext cx="414424" cy="1076322"/>
            <a:chOff x="3626740" y="2520226"/>
            <a:chExt cx="414424" cy="1076322"/>
          </a:xfrm>
        </p:grpSpPr>
        <p:sp>
          <p:nvSpPr>
            <p:cNvPr id="17" name="Rectangle 16"/>
            <p:cNvSpPr/>
            <p:nvPr/>
          </p:nvSpPr>
          <p:spPr bwMode="auto">
            <a:xfrm>
              <a:off x="3640958" y="2542287"/>
              <a:ext cx="383827" cy="105421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bg1">
                    <a:lumMod val="75000"/>
                  </a:schemeClr>
                </a:solidFill>
                <a:effectLst/>
                <a:latin typeface="Arial" charset="0"/>
              </a:endParaRPr>
            </a:p>
          </p:txBody>
        </p:sp>
        <p:sp>
          <p:nvSpPr>
            <p:cNvPr id="18" name="Oval 17"/>
            <p:cNvSpPr/>
            <p:nvPr/>
          </p:nvSpPr>
          <p:spPr bwMode="auto">
            <a:xfrm>
              <a:off x="3626740" y="2542246"/>
              <a:ext cx="100651" cy="1054302"/>
            </a:xfrm>
            <a:custGeom>
              <a:avLst/>
              <a:gdLst>
                <a:gd name="connsiteX0" fmla="*/ 0 w 257175"/>
                <a:gd name="connsiteY0" fmla="*/ 684076 h 1368152"/>
                <a:gd name="connsiteX1" fmla="*/ 128588 w 257175"/>
                <a:gd name="connsiteY1" fmla="*/ 0 h 1368152"/>
                <a:gd name="connsiteX2" fmla="*/ 257176 w 257175"/>
                <a:gd name="connsiteY2" fmla="*/ 684076 h 1368152"/>
                <a:gd name="connsiteX3" fmla="*/ 128588 w 257175"/>
                <a:gd name="connsiteY3" fmla="*/ 1368152 h 1368152"/>
                <a:gd name="connsiteX4" fmla="*/ 0 w 257175"/>
                <a:gd name="connsiteY4" fmla="*/ 684076 h 1368152"/>
                <a:gd name="connsiteX0" fmla="*/ 6522 w 139873"/>
                <a:gd name="connsiteY0" fmla="*/ 712704 h 1368264"/>
                <a:gd name="connsiteX1" fmla="*/ 11285 w 139873"/>
                <a:gd name="connsiteY1" fmla="*/ 53 h 1368264"/>
                <a:gd name="connsiteX2" fmla="*/ 139873 w 139873"/>
                <a:gd name="connsiteY2" fmla="*/ 684129 h 1368264"/>
                <a:gd name="connsiteX3" fmla="*/ 11285 w 139873"/>
                <a:gd name="connsiteY3" fmla="*/ 1368205 h 1368264"/>
                <a:gd name="connsiteX4" fmla="*/ 6522 w 139873"/>
                <a:gd name="connsiteY4" fmla="*/ 712704 h 1368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73" h="1368264">
                  <a:moveTo>
                    <a:pt x="6522" y="712704"/>
                  </a:moveTo>
                  <a:cubicBezTo>
                    <a:pt x="6522" y="334899"/>
                    <a:pt x="-10940" y="4816"/>
                    <a:pt x="11285" y="53"/>
                  </a:cubicBezTo>
                  <a:cubicBezTo>
                    <a:pt x="33510" y="-4710"/>
                    <a:pt x="139873" y="306324"/>
                    <a:pt x="139873" y="684129"/>
                  </a:cubicBezTo>
                  <a:cubicBezTo>
                    <a:pt x="139873" y="1061934"/>
                    <a:pt x="33510" y="1363442"/>
                    <a:pt x="11285" y="1368205"/>
                  </a:cubicBezTo>
                  <a:cubicBezTo>
                    <a:pt x="-10940" y="1372968"/>
                    <a:pt x="6522" y="1090509"/>
                    <a:pt x="6522" y="712704"/>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bg1">
                    <a:lumMod val="75000"/>
                  </a:schemeClr>
                </a:solidFill>
                <a:effectLst/>
                <a:latin typeface="Arial" charset="0"/>
              </a:endParaRPr>
            </a:p>
          </p:txBody>
        </p:sp>
        <p:sp>
          <p:nvSpPr>
            <p:cNvPr id="19" name="Oval 17"/>
            <p:cNvSpPr/>
            <p:nvPr/>
          </p:nvSpPr>
          <p:spPr bwMode="auto">
            <a:xfrm flipH="1">
              <a:off x="3940513" y="2520226"/>
              <a:ext cx="100651" cy="1054302"/>
            </a:xfrm>
            <a:custGeom>
              <a:avLst/>
              <a:gdLst>
                <a:gd name="connsiteX0" fmla="*/ 0 w 257175"/>
                <a:gd name="connsiteY0" fmla="*/ 684076 h 1368152"/>
                <a:gd name="connsiteX1" fmla="*/ 128588 w 257175"/>
                <a:gd name="connsiteY1" fmla="*/ 0 h 1368152"/>
                <a:gd name="connsiteX2" fmla="*/ 257176 w 257175"/>
                <a:gd name="connsiteY2" fmla="*/ 684076 h 1368152"/>
                <a:gd name="connsiteX3" fmla="*/ 128588 w 257175"/>
                <a:gd name="connsiteY3" fmla="*/ 1368152 h 1368152"/>
                <a:gd name="connsiteX4" fmla="*/ 0 w 257175"/>
                <a:gd name="connsiteY4" fmla="*/ 684076 h 1368152"/>
                <a:gd name="connsiteX0" fmla="*/ 6522 w 139873"/>
                <a:gd name="connsiteY0" fmla="*/ 712704 h 1368264"/>
                <a:gd name="connsiteX1" fmla="*/ 11285 w 139873"/>
                <a:gd name="connsiteY1" fmla="*/ 53 h 1368264"/>
                <a:gd name="connsiteX2" fmla="*/ 139873 w 139873"/>
                <a:gd name="connsiteY2" fmla="*/ 684129 h 1368264"/>
                <a:gd name="connsiteX3" fmla="*/ 11285 w 139873"/>
                <a:gd name="connsiteY3" fmla="*/ 1368205 h 1368264"/>
                <a:gd name="connsiteX4" fmla="*/ 6522 w 139873"/>
                <a:gd name="connsiteY4" fmla="*/ 712704 h 1368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73" h="1368264">
                  <a:moveTo>
                    <a:pt x="6522" y="712704"/>
                  </a:moveTo>
                  <a:cubicBezTo>
                    <a:pt x="6522" y="334899"/>
                    <a:pt x="-10940" y="4816"/>
                    <a:pt x="11285" y="53"/>
                  </a:cubicBezTo>
                  <a:cubicBezTo>
                    <a:pt x="33510" y="-4710"/>
                    <a:pt x="139873" y="306324"/>
                    <a:pt x="139873" y="684129"/>
                  </a:cubicBezTo>
                  <a:cubicBezTo>
                    <a:pt x="139873" y="1061934"/>
                    <a:pt x="33510" y="1363442"/>
                    <a:pt x="11285" y="1368205"/>
                  </a:cubicBezTo>
                  <a:cubicBezTo>
                    <a:pt x="-10940" y="1372968"/>
                    <a:pt x="6522" y="1090509"/>
                    <a:pt x="6522" y="712704"/>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bg1">
                    <a:lumMod val="75000"/>
                  </a:schemeClr>
                </a:solidFill>
                <a:effectLst/>
                <a:latin typeface="Arial" charset="0"/>
              </a:endParaRPr>
            </a:p>
          </p:txBody>
        </p:sp>
      </p:grpSp>
      <p:sp>
        <p:nvSpPr>
          <p:cNvPr id="23" name="Rectangle 22"/>
          <p:cNvSpPr/>
          <p:nvPr/>
        </p:nvSpPr>
        <p:spPr bwMode="auto">
          <a:xfrm>
            <a:off x="2461369" y="1748003"/>
            <a:ext cx="3067050" cy="1552575"/>
          </a:xfrm>
          <a:prstGeom prst="rect">
            <a:avLst/>
          </a:prstGeom>
          <a:noFill/>
          <a:ln w="285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bg1">
                  <a:lumMod val="75000"/>
                </a:schemeClr>
              </a:solidFill>
              <a:effectLst/>
              <a:latin typeface="Arial" charset="0"/>
            </a:endParaRPr>
          </a:p>
        </p:txBody>
      </p:sp>
      <p:sp>
        <p:nvSpPr>
          <p:cNvPr id="24" name="TextBox 23"/>
          <p:cNvSpPr txBox="1"/>
          <p:nvPr/>
        </p:nvSpPr>
        <p:spPr>
          <a:xfrm>
            <a:off x="3782962" y="1798832"/>
            <a:ext cx="1847850" cy="307777"/>
          </a:xfrm>
          <a:prstGeom prst="rect">
            <a:avLst/>
          </a:prstGeom>
          <a:noFill/>
        </p:spPr>
        <p:txBody>
          <a:bodyPr wrap="square" rtlCol="0">
            <a:spAutoFit/>
          </a:bodyPr>
          <a:lstStyle/>
          <a:p>
            <a:pPr>
              <a:buNone/>
            </a:pPr>
            <a:r>
              <a:rPr lang="en-US" sz="1400" dirty="0" smtClean="0">
                <a:solidFill>
                  <a:schemeClr val="bg1">
                    <a:lumMod val="75000"/>
                  </a:schemeClr>
                </a:solidFill>
              </a:rPr>
              <a:t>Quad, Drift, etc…</a:t>
            </a:r>
            <a:endParaRPr lang="en-GB" sz="1400" dirty="0">
              <a:solidFill>
                <a:schemeClr val="bg1">
                  <a:lumMod val="75000"/>
                </a:schemeClr>
              </a:solidFill>
            </a:endParaRPr>
          </a:p>
        </p:txBody>
      </p:sp>
      <mc:AlternateContent xmlns:mc="http://schemas.openxmlformats.org/markup-compatibility/2006" xmlns:a14="http://schemas.microsoft.com/office/drawing/2010/main">
        <mc:Choice Requires="a14">
          <p:sp>
            <p:nvSpPr>
              <p:cNvPr id="25" name="TextBox 24"/>
              <p:cNvSpPr txBox="1"/>
              <p:nvPr/>
            </p:nvSpPr>
            <p:spPr>
              <a:xfrm>
                <a:off x="2895325" y="1346925"/>
                <a:ext cx="2886349" cy="307777"/>
              </a:xfrm>
              <a:prstGeom prst="rect">
                <a:avLst/>
              </a:prstGeom>
              <a:noFill/>
            </p:spPr>
            <p:txBody>
              <a:bodyPr wrap="square" rtlCol="0">
                <a:spAutoFit/>
              </a:bodyPr>
              <a:lstStyle/>
              <a:p>
                <a:pPr>
                  <a:buNone/>
                </a:pPr>
                <a:r>
                  <a:rPr lang="en-US" sz="1400" dirty="0" smtClean="0">
                    <a:solidFill>
                      <a:schemeClr val="bg1">
                        <a:lumMod val="75000"/>
                      </a:schemeClr>
                    </a:solidFill>
                  </a:rPr>
                  <a:t>Transfer matrix </a:t>
                </a:r>
                <a:endParaRPr lang="en-GB" sz="1400" dirty="0">
                  <a:solidFill>
                    <a:schemeClr val="bg1">
                      <a:lumMod val="75000"/>
                    </a:schemeClr>
                  </a:solidFill>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2895325" y="1346925"/>
                <a:ext cx="2886349" cy="307777"/>
              </a:xfrm>
              <a:prstGeom prst="rect">
                <a:avLst/>
              </a:prstGeom>
              <a:blipFill rotWithShape="1">
                <a:blip r:embed="rId2"/>
                <a:stretch>
                  <a:fillRect/>
                </a:stretch>
              </a:blipFill>
            </p:spPr>
            <p:txBody>
              <a:bodyPr/>
              <a:lstStyle/>
              <a:p>
                <a:r>
                  <a:rPr lang="en-US">
                    <a:noFill/>
                  </a:rPr>
                  <a:t> </a:t>
                </a:r>
              </a:p>
            </p:txBody>
          </p:sp>
        </mc:Fallback>
      </mc:AlternateContent>
      <p:cxnSp>
        <p:nvCxnSpPr>
          <p:cNvPr id="31" name="Straight Connector 30"/>
          <p:cNvCxnSpPr/>
          <p:nvPr/>
        </p:nvCxnSpPr>
        <p:spPr bwMode="auto">
          <a:xfrm>
            <a:off x="7067189" y="1968109"/>
            <a:ext cx="0" cy="1104900"/>
          </a:xfrm>
          <a:prstGeom prst="line">
            <a:avLst/>
          </a:prstGeom>
          <a:solidFill>
            <a:schemeClr val="accent1"/>
          </a:solidFill>
          <a:ln w="28575" cap="flat" cmpd="sng" algn="ctr">
            <a:solidFill>
              <a:schemeClr val="accent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32" name="TextBox 31"/>
              <p:cNvSpPr txBox="1"/>
              <p:nvPr/>
            </p:nvSpPr>
            <p:spPr>
              <a:xfrm>
                <a:off x="6059437" y="1533851"/>
                <a:ext cx="2522588" cy="307777"/>
              </a:xfrm>
              <a:prstGeom prst="rect">
                <a:avLst/>
              </a:prstGeom>
              <a:noFill/>
            </p:spPr>
            <p:txBody>
              <a:bodyPr wrap="square" rtlCol="0">
                <a:spAutoFit/>
              </a:bodyPr>
              <a:lstStyle/>
              <a:p>
                <a:pPr>
                  <a:buNone/>
                </a:pPr>
                <a:r>
                  <a:rPr lang="en-US" sz="1400" dirty="0" smtClean="0">
                    <a:solidFill>
                      <a:schemeClr val="bg1">
                        <a:lumMod val="75000"/>
                      </a:schemeClr>
                    </a:solidFill>
                  </a:rPr>
                  <a:t>measured </a:t>
                </a:r>
                <a:endParaRPr lang="en-GB" sz="1400" dirty="0">
                  <a:solidFill>
                    <a:schemeClr val="accent2"/>
                  </a:solidFill>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6059437" y="1533851"/>
                <a:ext cx="2522588" cy="307777"/>
              </a:xfrm>
              <a:prstGeom prst="rect">
                <a:avLst/>
              </a:prstGeom>
              <a:blipFill rotWithShape="1">
                <a:blip r:embed="rId3"/>
                <a:stretch>
                  <a:fillRect/>
                </a:stretch>
              </a:blipFill>
            </p:spPr>
            <p:txBody>
              <a:bodyPr/>
              <a:lstStyle/>
              <a:p>
                <a:r>
                  <a:rPr lang="en-US">
                    <a:noFill/>
                  </a:rPr>
                  <a:t> </a:t>
                </a:r>
              </a:p>
            </p:txBody>
          </p:sp>
        </mc:Fallback>
      </mc:AlternateContent>
      <p:sp>
        <p:nvSpPr>
          <p:cNvPr id="41" name="TextBox 40"/>
          <p:cNvSpPr txBox="1"/>
          <p:nvPr/>
        </p:nvSpPr>
        <p:spPr>
          <a:xfrm>
            <a:off x="7074091" y="1035839"/>
            <a:ext cx="1216577" cy="307777"/>
          </a:xfrm>
          <a:prstGeom prst="rect">
            <a:avLst/>
          </a:prstGeom>
          <a:noFill/>
          <a:ln w="28575">
            <a:solidFill>
              <a:schemeClr val="accent2"/>
            </a:solidFill>
          </a:ln>
        </p:spPr>
        <p:txBody>
          <a:bodyPr wrap="square" rtlCol="0">
            <a:spAutoFit/>
          </a:bodyPr>
          <a:lstStyle/>
          <a:p>
            <a:pPr>
              <a:buNone/>
            </a:pPr>
            <a:r>
              <a:rPr lang="en-US" sz="1400" dirty="0" smtClean="0">
                <a:solidFill>
                  <a:schemeClr val="accent2"/>
                </a:solidFill>
              </a:rPr>
              <a:t>Quad Scan</a:t>
            </a:r>
            <a:endParaRPr lang="en-GB" sz="1400" dirty="0">
              <a:solidFill>
                <a:schemeClr val="accent2"/>
              </a:solidFill>
            </a:endParaRPr>
          </a:p>
        </p:txBody>
      </p:sp>
      <p:grpSp>
        <p:nvGrpSpPr>
          <p:cNvPr id="42" name="Group 41"/>
          <p:cNvGrpSpPr/>
          <p:nvPr/>
        </p:nvGrpSpPr>
        <p:grpSpPr>
          <a:xfrm>
            <a:off x="4610643" y="2127354"/>
            <a:ext cx="398045" cy="793872"/>
            <a:chOff x="3626740" y="2520226"/>
            <a:chExt cx="414424" cy="1076322"/>
          </a:xfrm>
        </p:grpSpPr>
        <p:sp>
          <p:nvSpPr>
            <p:cNvPr id="43" name="Rectangle 42"/>
            <p:cNvSpPr/>
            <p:nvPr/>
          </p:nvSpPr>
          <p:spPr bwMode="auto">
            <a:xfrm>
              <a:off x="3640958" y="2542287"/>
              <a:ext cx="383827" cy="105421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44" name="Oval 17"/>
            <p:cNvSpPr/>
            <p:nvPr/>
          </p:nvSpPr>
          <p:spPr bwMode="auto">
            <a:xfrm>
              <a:off x="3626740" y="2542246"/>
              <a:ext cx="100651" cy="1054302"/>
            </a:xfrm>
            <a:custGeom>
              <a:avLst/>
              <a:gdLst>
                <a:gd name="connsiteX0" fmla="*/ 0 w 257175"/>
                <a:gd name="connsiteY0" fmla="*/ 684076 h 1368152"/>
                <a:gd name="connsiteX1" fmla="*/ 128588 w 257175"/>
                <a:gd name="connsiteY1" fmla="*/ 0 h 1368152"/>
                <a:gd name="connsiteX2" fmla="*/ 257176 w 257175"/>
                <a:gd name="connsiteY2" fmla="*/ 684076 h 1368152"/>
                <a:gd name="connsiteX3" fmla="*/ 128588 w 257175"/>
                <a:gd name="connsiteY3" fmla="*/ 1368152 h 1368152"/>
                <a:gd name="connsiteX4" fmla="*/ 0 w 257175"/>
                <a:gd name="connsiteY4" fmla="*/ 684076 h 1368152"/>
                <a:gd name="connsiteX0" fmla="*/ 6522 w 139873"/>
                <a:gd name="connsiteY0" fmla="*/ 712704 h 1368264"/>
                <a:gd name="connsiteX1" fmla="*/ 11285 w 139873"/>
                <a:gd name="connsiteY1" fmla="*/ 53 h 1368264"/>
                <a:gd name="connsiteX2" fmla="*/ 139873 w 139873"/>
                <a:gd name="connsiteY2" fmla="*/ 684129 h 1368264"/>
                <a:gd name="connsiteX3" fmla="*/ 11285 w 139873"/>
                <a:gd name="connsiteY3" fmla="*/ 1368205 h 1368264"/>
                <a:gd name="connsiteX4" fmla="*/ 6522 w 139873"/>
                <a:gd name="connsiteY4" fmla="*/ 712704 h 1368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73" h="1368264">
                  <a:moveTo>
                    <a:pt x="6522" y="712704"/>
                  </a:moveTo>
                  <a:cubicBezTo>
                    <a:pt x="6522" y="334899"/>
                    <a:pt x="-10940" y="4816"/>
                    <a:pt x="11285" y="53"/>
                  </a:cubicBezTo>
                  <a:cubicBezTo>
                    <a:pt x="33510" y="-4710"/>
                    <a:pt x="139873" y="306324"/>
                    <a:pt x="139873" y="684129"/>
                  </a:cubicBezTo>
                  <a:cubicBezTo>
                    <a:pt x="139873" y="1061934"/>
                    <a:pt x="33510" y="1363442"/>
                    <a:pt x="11285" y="1368205"/>
                  </a:cubicBezTo>
                  <a:cubicBezTo>
                    <a:pt x="-10940" y="1372968"/>
                    <a:pt x="6522" y="1090509"/>
                    <a:pt x="6522" y="712704"/>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45" name="Oval 17"/>
            <p:cNvSpPr/>
            <p:nvPr/>
          </p:nvSpPr>
          <p:spPr bwMode="auto">
            <a:xfrm flipH="1">
              <a:off x="3940513" y="2520226"/>
              <a:ext cx="100651" cy="1054302"/>
            </a:xfrm>
            <a:custGeom>
              <a:avLst/>
              <a:gdLst>
                <a:gd name="connsiteX0" fmla="*/ 0 w 257175"/>
                <a:gd name="connsiteY0" fmla="*/ 684076 h 1368152"/>
                <a:gd name="connsiteX1" fmla="*/ 128588 w 257175"/>
                <a:gd name="connsiteY1" fmla="*/ 0 h 1368152"/>
                <a:gd name="connsiteX2" fmla="*/ 257176 w 257175"/>
                <a:gd name="connsiteY2" fmla="*/ 684076 h 1368152"/>
                <a:gd name="connsiteX3" fmla="*/ 128588 w 257175"/>
                <a:gd name="connsiteY3" fmla="*/ 1368152 h 1368152"/>
                <a:gd name="connsiteX4" fmla="*/ 0 w 257175"/>
                <a:gd name="connsiteY4" fmla="*/ 684076 h 1368152"/>
                <a:gd name="connsiteX0" fmla="*/ 6522 w 139873"/>
                <a:gd name="connsiteY0" fmla="*/ 712704 h 1368264"/>
                <a:gd name="connsiteX1" fmla="*/ 11285 w 139873"/>
                <a:gd name="connsiteY1" fmla="*/ 53 h 1368264"/>
                <a:gd name="connsiteX2" fmla="*/ 139873 w 139873"/>
                <a:gd name="connsiteY2" fmla="*/ 684129 h 1368264"/>
                <a:gd name="connsiteX3" fmla="*/ 11285 w 139873"/>
                <a:gd name="connsiteY3" fmla="*/ 1368205 h 1368264"/>
                <a:gd name="connsiteX4" fmla="*/ 6522 w 139873"/>
                <a:gd name="connsiteY4" fmla="*/ 712704 h 1368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73" h="1368264">
                  <a:moveTo>
                    <a:pt x="6522" y="712704"/>
                  </a:moveTo>
                  <a:cubicBezTo>
                    <a:pt x="6522" y="334899"/>
                    <a:pt x="-10940" y="4816"/>
                    <a:pt x="11285" y="53"/>
                  </a:cubicBezTo>
                  <a:cubicBezTo>
                    <a:pt x="33510" y="-4710"/>
                    <a:pt x="139873" y="306324"/>
                    <a:pt x="139873" y="684129"/>
                  </a:cubicBezTo>
                  <a:cubicBezTo>
                    <a:pt x="139873" y="1061934"/>
                    <a:pt x="33510" y="1363442"/>
                    <a:pt x="11285" y="1368205"/>
                  </a:cubicBezTo>
                  <a:cubicBezTo>
                    <a:pt x="-10940" y="1372968"/>
                    <a:pt x="6522" y="1090509"/>
                    <a:pt x="6522" y="712704"/>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grpSp>
      <p:sp>
        <p:nvSpPr>
          <p:cNvPr id="26" name="Title 1"/>
          <p:cNvSpPr txBox="1">
            <a:spLocks/>
          </p:cNvSpPr>
          <p:nvPr/>
        </p:nvSpPr>
        <p:spPr>
          <a:xfrm>
            <a:off x="1093788" y="541338"/>
            <a:ext cx="7283450" cy="481012"/>
          </a:xfrm>
          <a:prstGeom prst="rect">
            <a:avLst/>
          </a:prstGeom>
        </p:spPr>
        <p:txBody>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buNone/>
            </a:pPr>
            <a:r>
              <a:rPr lang="en-US" dirty="0" smtClean="0"/>
              <a:t>3. Quad Scan vs. Multi Screen Method </a:t>
            </a:r>
            <a:endParaRPr lang="en-US" dirty="0"/>
          </a:p>
        </p:txBody>
      </p:sp>
    </p:spTree>
    <p:extLst>
      <p:ext uri="{BB962C8B-B14F-4D97-AF65-F5344CB8AC3E}">
        <p14:creationId xmlns:p14="http://schemas.microsoft.com/office/powerpoint/2010/main" val="25901521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p:cNvCxnSpPr/>
          <p:nvPr/>
        </p:nvCxnSpPr>
        <p:spPr bwMode="auto">
          <a:xfrm>
            <a:off x="699243" y="2510003"/>
            <a:ext cx="7591425" cy="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7" name="Oval 6"/>
          <p:cNvSpPr/>
          <p:nvPr/>
        </p:nvSpPr>
        <p:spPr>
          <a:xfrm>
            <a:off x="2751310" y="1825927"/>
            <a:ext cx="144016" cy="13681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cxnSp>
        <p:nvCxnSpPr>
          <p:cNvPr id="9" name="Straight Connector 8"/>
          <p:cNvCxnSpPr/>
          <p:nvPr/>
        </p:nvCxnSpPr>
        <p:spPr bwMode="auto">
          <a:xfrm>
            <a:off x="1423143" y="1928978"/>
            <a:ext cx="0" cy="1104900"/>
          </a:xfrm>
          <a:prstGeom prst="line">
            <a:avLst/>
          </a:prstGeom>
          <a:solidFill>
            <a:schemeClr val="accent1"/>
          </a:solidFill>
          <a:ln w="28575" cap="flat" cmpd="sng" algn="ctr">
            <a:solidFill>
              <a:schemeClr val="bg1">
                <a:lumMod val="75000"/>
              </a:schemeClr>
            </a:solidFill>
            <a:prstDash val="dash"/>
            <a:round/>
            <a:headEnd type="none" w="med" len="med"/>
            <a:tailEnd type="none" w="med" len="med"/>
          </a:ln>
          <a:effectLst/>
        </p:spPr>
      </p:cxnSp>
      <p:sp>
        <p:nvSpPr>
          <p:cNvPr id="11" name="TextBox 10"/>
          <p:cNvSpPr txBox="1"/>
          <p:nvPr/>
        </p:nvSpPr>
        <p:spPr>
          <a:xfrm>
            <a:off x="625424" y="1487373"/>
            <a:ext cx="1835945" cy="307777"/>
          </a:xfrm>
          <a:prstGeom prst="rect">
            <a:avLst/>
          </a:prstGeom>
          <a:noFill/>
        </p:spPr>
        <p:txBody>
          <a:bodyPr wrap="square" rtlCol="0">
            <a:spAutoFit/>
          </a:bodyPr>
          <a:lstStyle/>
          <a:p>
            <a:pPr>
              <a:buNone/>
            </a:pPr>
            <a:r>
              <a:rPr lang="en-US" sz="1400" dirty="0" smtClean="0">
                <a:solidFill>
                  <a:schemeClr val="bg1">
                    <a:lumMod val="75000"/>
                  </a:schemeClr>
                </a:solidFill>
              </a:rPr>
              <a:t>reference point 0</a:t>
            </a:r>
            <a:endParaRPr lang="en-GB" sz="1400" dirty="0">
              <a:solidFill>
                <a:schemeClr val="bg1">
                  <a:lumMod val="75000"/>
                </a:schemeClr>
              </a:solidFill>
            </a:endParaRPr>
          </a:p>
        </p:txBody>
      </p:sp>
      <p:sp>
        <p:nvSpPr>
          <p:cNvPr id="15" name="Oval 14"/>
          <p:cNvSpPr/>
          <p:nvPr/>
        </p:nvSpPr>
        <p:spPr>
          <a:xfrm>
            <a:off x="3994322" y="2098012"/>
            <a:ext cx="144016" cy="84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chemeClr val="bg1">
                  <a:lumMod val="75000"/>
                </a:schemeClr>
              </a:solidFill>
            </a:endParaRPr>
          </a:p>
        </p:txBody>
      </p:sp>
      <p:grpSp>
        <p:nvGrpSpPr>
          <p:cNvPr id="21" name="Group 20"/>
          <p:cNvGrpSpPr/>
          <p:nvPr/>
        </p:nvGrpSpPr>
        <p:grpSpPr>
          <a:xfrm>
            <a:off x="3047930" y="1971842"/>
            <a:ext cx="414424" cy="1076322"/>
            <a:chOff x="3626740" y="2520226"/>
            <a:chExt cx="414424" cy="1076322"/>
          </a:xfrm>
        </p:grpSpPr>
        <p:sp>
          <p:nvSpPr>
            <p:cNvPr id="17" name="Rectangle 16"/>
            <p:cNvSpPr/>
            <p:nvPr/>
          </p:nvSpPr>
          <p:spPr bwMode="auto">
            <a:xfrm>
              <a:off x="3640958" y="2542287"/>
              <a:ext cx="383827" cy="105421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bg1">
                    <a:lumMod val="75000"/>
                  </a:schemeClr>
                </a:solidFill>
                <a:effectLst/>
                <a:latin typeface="Arial" charset="0"/>
              </a:endParaRPr>
            </a:p>
          </p:txBody>
        </p:sp>
        <p:sp>
          <p:nvSpPr>
            <p:cNvPr id="18" name="Oval 17"/>
            <p:cNvSpPr/>
            <p:nvPr/>
          </p:nvSpPr>
          <p:spPr bwMode="auto">
            <a:xfrm>
              <a:off x="3626740" y="2542246"/>
              <a:ext cx="100651" cy="1054302"/>
            </a:xfrm>
            <a:custGeom>
              <a:avLst/>
              <a:gdLst>
                <a:gd name="connsiteX0" fmla="*/ 0 w 257175"/>
                <a:gd name="connsiteY0" fmla="*/ 684076 h 1368152"/>
                <a:gd name="connsiteX1" fmla="*/ 128588 w 257175"/>
                <a:gd name="connsiteY1" fmla="*/ 0 h 1368152"/>
                <a:gd name="connsiteX2" fmla="*/ 257176 w 257175"/>
                <a:gd name="connsiteY2" fmla="*/ 684076 h 1368152"/>
                <a:gd name="connsiteX3" fmla="*/ 128588 w 257175"/>
                <a:gd name="connsiteY3" fmla="*/ 1368152 h 1368152"/>
                <a:gd name="connsiteX4" fmla="*/ 0 w 257175"/>
                <a:gd name="connsiteY4" fmla="*/ 684076 h 1368152"/>
                <a:gd name="connsiteX0" fmla="*/ 6522 w 139873"/>
                <a:gd name="connsiteY0" fmla="*/ 712704 h 1368264"/>
                <a:gd name="connsiteX1" fmla="*/ 11285 w 139873"/>
                <a:gd name="connsiteY1" fmla="*/ 53 h 1368264"/>
                <a:gd name="connsiteX2" fmla="*/ 139873 w 139873"/>
                <a:gd name="connsiteY2" fmla="*/ 684129 h 1368264"/>
                <a:gd name="connsiteX3" fmla="*/ 11285 w 139873"/>
                <a:gd name="connsiteY3" fmla="*/ 1368205 h 1368264"/>
                <a:gd name="connsiteX4" fmla="*/ 6522 w 139873"/>
                <a:gd name="connsiteY4" fmla="*/ 712704 h 1368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73" h="1368264">
                  <a:moveTo>
                    <a:pt x="6522" y="712704"/>
                  </a:moveTo>
                  <a:cubicBezTo>
                    <a:pt x="6522" y="334899"/>
                    <a:pt x="-10940" y="4816"/>
                    <a:pt x="11285" y="53"/>
                  </a:cubicBezTo>
                  <a:cubicBezTo>
                    <a:pt x="33510" y="-4710"/>
                    <a:pt x="139873" y="306324"/>
                    <a:pt x="139873" y="684129"/>
                  </a:cubicBezTo>
                  <a:cubicBezTo>
                    <a:pt x="139873" y="1061934"/>
                    <a:pt x="33510" y="1363442"/>
                    <a:pt x="11285" y="1368205"/>
                  </a:cubicBezTo>
                  <a:cubicBezTo>
                    <a:pt x="-10940" y="1372968"/>
                    <a:pt x="6522" y="1090509"/>
                    <a:pt x="6522" y="712704"/>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bg1">
                    <a:lumMod val="75000"/>
                  </a:schemeClr>
                </a:solidFill>
                <a:effectLst/>
                <a:latin typeface="Arial" charset="0"/>
              </a:endParaRPr>
            </a:p>
          </p:txBody>
        </p:sp>
        <p:sp>
          <p:nvSpPr>
            <p:cNvPr id="19" name="Oval 17"/>
            <p:cNvSpPr/>
            <p:nvPr/>
          </p:nvSpPr>
          <p:spPr bwMode="auto">
            <a:xfrm flipH="1">
              <a:off x="3940513" y="2520226"/>
              <a:ext cx="100651" cy="1054302"/>
            </a:xfrm>
            <a:custGeom>
              <a:avLst/>
              <a:gdLst>
                <a:gd name="connsiteX0" fmla="*/ 0 w 257175"/>
                <a:gd name="connsiteY0" fmla="*/ 684076 h 1368152"/>
                <a:gd name="connsiteX1" fmla="*/ 128588 w 257175"/>
                <a:gd name="connsiteY1" fmla="*/ 0 h 1368152"/>
                <a:gd name="connsiteX2" fmla="*/ 257176 w 257175"/>
                <a:gd name="connsiteY2" fmla="*/ 684076 h 1368152"/>
                <a:gd name="connsiteX3" fmla="*/ 128588 w 257175"/>
                <a:gd name="connsiteY3" fmla="*/ 1368152 h 1368152"/>
                <a:gd name="connsiteX4" fmla="*/ 0 w 257175"/>
                <a:gd name="connsiteY4" fmla="*/ 684076 h 1368152"/>
                <a:gd name="connsiteX0" fmla="*/ 6522 w 139873"/>
                <a:gd name="connsiteY0" fmla="*/ 712704 h 1368264"/>
                <a:gd name="connsiteX1" fmla="*/ 11285 w 139873"/>
                <a:gd name="connsiteY1" fmla="*/ 53 h 1368264"/>
                <a:gd name="connsiteX2" fmla="*/ 139873 w 139873"/>
                <a:gd name="connsiteY2" fmla="*/ 684129 h 1368264"/>
                <a:gd name="connsiteX3" fmla="*/ 11285 w 139873"/>
                <a:gd name="connsiteY3" fmla="*/ 1368205 h 1368264"/>
                <a:gd name="connsiteX4" fmla="*/ 6522 w 139873"/>
                <a:gd name="connsiteY4" fmla="*/ 712704 h 1368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73" h="1368264">
                  <a:moveTo>
                    <a:pt x="6522" y="712704"/>
                  </a:moveTo>
                  <a:cubicBezTo>
                    <a:pt x="6522" y="334899"/>
                    <a:pt x="-10940" y="4816"/>
                    <a:pt x="11285" y="53"/>
                  </a:cubicBezTo>
                  <a:cubicBezTo>
                    <a:pt x="33510" y="-4710"/>
                    <a:pt x="139873" y="306324"/>
                    <a:pt x="139873" y="684129"/>
                  </a:cubicBezTo>
                  <a:cubicBezTo>
                    <a:pt x="139873" y="1061934"/>
                    <a:pt x="33510" y="1363442"/>
                    <a:pt x="11285" y="1368205"/>
                  </a:cubicBezTo>
                  <a:cubicBezTo>
                    <a:pt x="-10940" y="1372968"/>
                    <a:pt x="6522" y="1090509"/>
                    <a:pt x="6522" y="712704"/>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bg1">
                    <a:lumMod val="75000"/>
                  </a:schemeClr>
                </a:solidFill>
                <a:effectLst/>
                <a:latin typeface="Arial" charset="0"/>
              </a:endParaRPr>
            </a:p>
          </p:txBody>
        </p:sp>
      </p:grpSp>
      <p:sp>
        <p:nvSpPr>
          <p:cNvPr id="23" name="Rectangle 22"/>
          <p:cNvSpPr/>
          <p:nvPr/>
        </p:nvSpPr>
        <p:spPr bwMode="auto">
          <a:xfrm>
            <a:off x="2461369" y="1748003"/>
            <a:ext cx="3067050" cy="1552575"/>
          </a:xfrm>
          <a:prstGeom prst="rect">
            <a:avLst/>
          </a:prstGeom>
          <a:noFill/>
          <a:ln w="285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bg1">
                  <a:lumMod val="75000"/>
                </a:schemeClr>
              </a:solidFill>
              <a:effectLst/>
              <a:latin typeface="Arial" charset="0"/>
            </a:endParaRPr>
          </a:p>
        </p:txBody>
      </p:sp>
      <p:sp>
        <p:nvSpPr>
          <p:cNvPr id="24" name="TextBox 23"/>
          <p:cNvSpPr txBox="1"/>
          <p:nvPr/>
        </p:nvSpPr>
        <p:spPr>
          <a:xfrm>
            <a:off x="3782962" y="1798832"/>
            <a:ext cx="1847850" cy="307777"/>
          </a:xfrm>
          <a:prstGeom prst="rect">
            <a:avLst/>
          </a:prstGeom>
          <a:noFill/>
        </p:spPr>
        <p:txBody>
          <a:bodyPr wrap="square" rtlCol="0">
            <a:spAutoFit/>
          </a:bodyPr>
          <a:lstStyle/>
          <a:p>
            <a:pPr>
              <a:buNone/>
            </a:pPr>
            <a:r>
              <a:rPr lang="en-US" sz="1400" dirty="0" smtClean="0">
                <a:solidFill>
                  <a:schemeClr val="bg1">
                    <a:lumMod val="75000"/>
                  </a:schemeClr>
                </a:solidFill>
              </a:rPr>
              <a:t>Quad, Drift, etc…</a:t>
            </a:r>
            <a:endParaRPr lang="en-GB" sz="1400" dirty="0">
              <a:solidFill>
                <a:schemeClr val="bg1">
                  <a:lumMod val="75000"/>
                </a:schemeClr>
              </a:solidFill>
            </a:endParaRPr>
          </a:p>
        </p:txBody>
      </p:sp>
      <mc:AlternateContent xmlns:mc="http://schemas.openxmlformats.org/markup-compatibility/2006" xmlns:a14="http://schemas.microsoft.com/office/drawing/2010/main">
        <mc:Choice Requires="a14">
          <p:sp>
            <p:nvSpPr>
              <p:cNvPr id="25" name="TextBox 24"/>
              <p:cNvSpPr txBox="1"/>
              <p:nvPr/>
            </p:nvSpPr>
            <p:spPr>
              <a:xfrm>
                <a:off x="2895325" y="1346925"/>
                <a:ext cx="2886349" cy="307777"/>
              </a:xfrm>
              <a:prstGeom prst="rect">
                <a:avLst/>
              </a:prstGeom>
              <a:noFill/>
            </p:spPr>
            <p:txBody>
              <a:bodyPr wrap="square" rtlCol="0">
                <a:spAutoFit/>
              </a:bodyPr>
              <a:lstStyle/>
              <a:p>
                <a:pPr>
                  <a:buNone/>
                </a:pPr>
                <a:r>
                  <a:rPr lang="en-US" sz="1400" dirty="0" smtClean="0">
                    <a:solidFill>
                      <a:schemeClr val="bg1">
                        <a:lumMod val="75000"/>
                      </a:schemeClr>
                    </a:solidFill>
                  </a:rPr>
                  <a:t>Transfer matrix ,</a:t>
                </a:r>
                <a:r>
                  <a:rPr lang="en-US" sz="1400" dirty="0" smtClean="0">
                    <a:solidFill>
                      <a:schemeClr val="accent1"/>
                    </a:solidFill>
                  </a:rPr>
                  <a:t> </a:t>
                </a:r>
                <a:endParaRPr lang="en-GB" sz="1400" dirty="0">
                  <a:solidFill>
                    <a:schemeClr val="bg1">
                      <a:lumMod val="75000"/>
                    </a:schemeClr>
                  </a:solidFill>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2895325" y="1346925"/>
                <a:ext cx="2886349" cy="307777"/>
              </a:xfrm>
              <a:prstGeom prst="rect">
                <a:avLst/>
              </a:prstGeom>
              <a:blipFill rotWithShape="1">
                <a:blip r:embed="rId2"/>
                <a:stretch>
                  <a:fillRect/>
                </a:stretch>
              </a:blipFill>
            </p:spPr>
            <p:txBody>
              <a:bodyPr/>
              <a:lstStyle/>
              <a:p>
                <a:r>
                  <a:rPr lang="en-US">
                    <a:noFill/>
                  </a:rPr>
                  <a:t> </a:t>
                </a:r>
              </a:p>
            </p:txBody>
          </p:sp>
        </mc:Fallback>
      </mc:AlternateContent>
      <p:cxnSp>
        <p:nvCxnSpPr>
          <p:cNvPr id="31" name="Straight Connector 30"/>
          <p:cNvCxnSpPr/>
          <p:nvPr/>
        </p:nvCxnSpPr>
        <p:spPr bwMode="auto">
          <a:xfrm>
            <a:off x="7067189" y="1968109"/>
            <a:ext cx="0" cy="1104900"/>
          </a:xfrm>
          <a:prstGeom prst="line">
            <a:avLst/>
          </a:prstGeom>
          <a:solidFill>
            <a:schemeClr val="accent1"/>
          </a:solidFill>
          <a:ln w="28575" cap="flat" cmpd="sng" algn="ctr">
            <a:solidFill>
              <a:schemeClr val="accent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32" name="TextBox 31"/>
              <p:cNvSpPr txBox="1"/>
              <p:nvPr/>
            </p:nvSpPr>
            <p:spPr>
              <a:xfrm>
                <a:off x="6059437" y="1533851"/>
                <a:ext cx="2522588" cy="307777"/>
              </a:xfrm>
              <a:prstGeom prst="rect">
                <a:avLst/>
              </a:prstGeom>
              <a:noFill/>
            </p:spPr>
            <p:txBody>
              <a:bodyPr wrap="square" rtlCol="0">
                <a:spAutoFit/>
              </a:bodyPr>
              <a:lstStyle/>
              <a:p>
                <a:pPr>
                  <a:buNone/>
                </a:pPr>
                <a:r>
                  <a:rPr lang="en-US" sz="1400" dirty="0" smtClean="0">
                    <a:solidFill>
                      <a:schemeClr val="bg1">
                        <a:lumMod val="75000"/>
                      </a:schemeClr>
                    </a:solidFill>
                  </a:rPr>
                  <a:t>measured </a:t>
                </a:r>
                <a:endParaRPr lang="en-GB" sz="1400" dirty="0">
                  <a:solidFill>
                    <a:schemeClr val="accent2"/>
                  </a:solidFill>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6059437" y="1533851"/>
                <a:ext cx="2522588" cy="307777"/>
              </a:xfrm>
              <a:prstGeom prst="rect">
                <a:avLst/>
              </a:prstGeom>
              <a:blipFill rotWithShape="1">
                <a:blip r:embed="rId3"/>
                <a:stretch>
                  <a:fillRect/>
                </a:stretch>
              </a:blipFill>
            </p:spPr>
            <p:txBody>
              <a:bodyPr/>
              <a:lstStyle/>
              <a:p>
                <a:r>
                  <a:rPr lang="en-US">
                    <a:noFill/>
                  </a:rPr>
                  <a:t> </a:t>
                </a:r>
              </a:p>
            </p:txBody>
          </p:sp>
        </mc:Fallback>
      </mc:AlternateContent>
      <p:sp>
        <p:nvSpPr>
          <p:cNvPr id="37" name="Oval 36"/>
          <p:cNvSpPr/>
          <p:nvPr/>
        </p:nvSpPr>
        <p:spPr>
          <a:xfrm>
            <a:off x="2759694" y="2067528"/>
            <a:ext cx="135632" cy="86292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cxnSp>
        <p:nvCxnSpPr>
          <p:cNvPr id="39" name="Straight Connector 38"/>
          <p:cNvCxnSpPr/>
          <p:nvPr/>
        </p:nvCxnSpPr>
        <p:spPr bwMode="auto">
          <a:xfrm>
            <a:off x="7067189" y="2120509"/>
            <a:ext cx="0" cy="704850"/>
          </a:xfrm>
          <a:prstGeom prst="line">
            <a:avLst/>
          </a:prstGeom>
          <a:solidFill>
            <a:schemeClr val="accent1"/>
          </a:solidFill>
          <a:ln w="28575" cap="flat" cmpd="sng" algn="ctr">
            <a:solidFill>
              <a:srgbClr val="FF0000"/>
            </a:solidFill>
            <a:prstDash val="solid"/>
            <a:round/>
            <a:headEnd type="none" w="med" len="med"/>
            <a:tailEnd type="none" w="med" len="med"/>
          </a:ln>
          <a:effectLst/>
        </p:spPr>
      </p:cxnSp>
      <p:sp>
        <p:nvSpPr>
          <p:cNvPr id="41" name="TextBox 40"/>
          <p:cNvSpPr txBox="1"/>
          <p:nvPr/>
        </p:nvSpPr>
        <p:spPr>
          <a:xfrm>
            <a:off x="7074091" y="1035839"/>
            <a:ext cx="1216577" cy="307777"/>
          </a:xfrm>
          <a:prstGeom prst="rect">
            <a:avLst/>
          </a:prstGeom>
          <a:noFill/>
          <a:ln w="28575">
            <a:solidFill>
              <a:schemeClr val="accent2"/>
            </a:solidFill>
          </a:ln>
        </p:spPr>
        <p:txBody>
          <a:bodyPr wrap="square" rtlCol="0">
            <a:spAutoFit/>
          </a:bodyPr>
          <a:lstStyle/>
          <a:p>
            <a:pPr>
              <a:buNone/>
            </a:pPr>
            <a:r>
              <a:rPr lang="en-US" sz="1400" dirty="0" smtClean="0">
                <a:solidFill>
                  <a:schemeClr val="accent2"/>
                </a:solidFill>
              </a:rPr>
              <a:t>Quad Scan</a:t>
            </a:r>
            <a:endParaRPr lang="en-GB" sz="1400" dirty="0">
              <a:solidFill>
                <a:schemeClr val="accent2"/>
              </a:solidFill>
            </a:endParaRPr>
          </a:p>
        </p:txBody>
      </p:sp>
      <p:grpSp>
        <p:nvGrpSpPr>
          <p:cNvPr id="42" name="Group 41"/>
          <p:cNvGrpSpPr/>
          <p:nvPr/>
        </p:nvGrpSpPr>
        <p:grpSpPr>
          <a:xfrm>
            <a:off x="4610643" y="2127354"/>
            <a:ext cx="398045" cy="793872"/>
            <a:chOff x="3626740" y="2520226"/>
            <a:chExt cx="414424" cy="1076322"/>
          </a:xfrm>
        </p:grpSpPr>
        <p:sp>
          <p:nvSpPr>
            <p:cNvPr id="43" name="Rectangle 42"/>
            <p:cNvSpPr/>
            <p:nvPr/>
          </p:nvSpPr>
          <p:spPr bwMode="auto">
            <a:xfrm>
              <a:off x="3640958" y="2542287"/>
              <a:ext cx="383827" cy="105421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44" name="Oval 17"/>
            <p:cNvSpPr/>
            <p:nvPr/>
          </p:nvSpPr>
          <p:spPr bwMode="auto">
            <a:xfrm>
              <a:off x="3626740" y="2542246"/>
              <a:ext cx="100651" cy="1054302"/>
            </a:xfrm>
            <a:custGeom>
              <a:avLst/>
              <a:gdLst>
                <a:gd name="connsiteX0" fmla="*/ 0 w 257175"/>
                <a:gd name="connsiteY0" fmla="*/ 684076 h 1368152"/>
                <a:gd name="connsiteX1" fmla="*/ 128588 w 257175"/>
                <a:gd name="connsiteY1" fmla="*/ 0 h 1368152"/>
                <a:gd name="connsiteX2" fmla="*/ 257176 w 257175"/>
                <a:gd name="connsiteY2" fmla="*/ 684076 h 1368152"/>
                <a:gd name="connsiteX3" fmla="*/ 128588 w 257175"/>
                <a:gd name="connsiteY3" fmla="*/ 1368152 h 1368152"/>
                <a:gd name="connsiteX4" fmla="*/ 0 w 257175"/>
                <a:gd name="connsiteY4" fmla="*/ 684076 h 1368152"/>
                <a:gd name="connsiteX0" fmla="*/ 6522 w 139873"/>
                <a:gd name="connsiteY0" fmla="*/ 712704 h 1368264"/>
                <a:gd name="connsiteX1" fmla="*/ 11285 w 139873"/>
                <a:gd name="connsiteY1" fmla="*/ 53 h 1368264"/>
                <a:gd name="connsiteX2" fmla="*/ 139873 w 139873"/>
                <a:gd name="connsiteY2" fmla="*/ 684129 h 1368264"/>
                <a:gd name="connsiteX3" fmla="*/ 11285 w 139873"/>
                <a:gd name="connsiteY3" fmla="*/ 1368205 h 1368264"/>
                <a:gd name="connsiteX4" fmla="*/ 6522 w 139873"/>
                <a:gd name="connsiteY4" fmla="*/ 712704 h 1368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73" h="1368264">
                  <a:moveTo>
                    <a:pt x="6522" y="712704"/>
                  </a:moveTo>
                  <a:cubicBezTo>
                    <a:pt x="6522" y="334899"/>
                    <a:pt x="-10940" y="4816"/>
                    <a:pt x="11285" y="53"/>
                  </a:cubicBezTo>
                  <a:cubicBezTo>
                    <a:pt x="33510" y="-4710"/>
                    <a:pt x="139873" y="306324"/>
                    <a:pt x="139873" y="684129"/>
                  </a:cubicBezTo>
                  <a:cubicBezTo>
                    <a:pt x="139873" y="1061934"/>
                    <a:pt x="33510" y="1363442"/>
                    <a:pt x="11285" y="1368205"/>
                  </a:cubicBezTo>
                  <a:cubicBezTo>
                    <a:pt x="-10940" y="1372968"/>
                    <a:pt x="6522" y="1090509"/>
                    <a:pt x="6522" y="712704"/>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45" name="Oval 17"/>
            <p:cNvSpPr/>
            <p:nvPr/>
          </p:nvSpPr>
          <p:spPr bwMode="auto">
            <a:xfrm flipH="1">
              <a:off x="3940513" y="2520226"/>
              <a:ext cx="100651" cy="1054302"/>
            </a:xfrm>
            <a:custGeom>
              <a:avLst/>
              <a:gdLst>
                <a:gd name="connsiteX0" fmla="*/ 0 w 257175"/>
                <a:gd name="connsiteY0" fmla="*/ 684076 h 1368152"/>
                <a:gd name="connsiteX1" fmla="*/ 128588 w 257175"/>
                <a:gd name="connsiteY1" fmla="*/ 0 h 1368152"/>
                <a:gd name="connsiteX2" fmla="*/ 257176 w 257175"/>
                <a:gd name="connsiteY2" fmla="*/ 684076 h 1368152"/>
                <a:gd name="connsiteX3" fmla="*/ 128588 w 257175"/>
                <a:gd name="connsiteY3" fmla="*/ 1368152 h 1368152"/>
                <a:gd name="connsiteX4" fmla="*/ 0 w 257175"/>
                <a:gd name="connsiteY4" fmla="*/ 684076 h 1368152"/>
                <a:gd name="connsiteX0" fmla="*/ 6522 w 139873"/>
                <a:gd name="connsiteY0" fmla="*/ 712704 h 1368264"/>
                <a:gd name="connsiteX1" fmla="*/ 11285 w 139873"/>
                <a:gd name="connsiteY1" fmla="*/ 53 h 1368264"/>
                <a:gd name="connsiteX2" fmla="*/ 139873 w 139873"/>
                <a:gd name="connsiteY2" fmla="*/ 684129 h 1368264"/>
                <a:gd name="connsiteX3" fmla="*/ 11285 w 139873"/>
                <a:gd name="connsiteY3" fmla="*/ 1368205 h 1368264"/>
                <a:gd name="connsiteX4" fmla="*/ 6522 w 139873"/>
                <a:gd name="connsiteY4" fmla="*/ 712704 h 1368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73" h="1368264">
                  <a:moveTo>
                    <a:pt x="6522" y="712704"/>
                  </a:moveTo>
                  <a:cubicBezTo>
                    <a:pt x="6522" y="334899"/>
                    <a:pt x="-10940" y="4816"/>
                    <a:pt x="11285" y="53"/>
                  </a:cubicBezTo>
                  <a:cubicBezTo>
                    <a:pt x="33510" y="-4710"/>
                    <a:pt x="139873" y="306324"/>
                    <a:pt x="139873" y="684129"/>
                  </a:cubicBezTo>
                  <a:cubicBezTo>
                    <a:pt x="139873" y="1061934"/>
                    <a:pt x="33510" y="1363442"/>
                    <a:pt x="11285" y="1368205"/>
                  </a:cubicBezTo>
                  <a:cubicBezTo>
                    <a:pt x="-10940" y="1372968"/>
                    <a:pt x="6522" y="1090509"/>
                    <a:pt x="6522" y="712704"/>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grpSp>
      <p:sp>
        <p:nvSpPr>
          <p:cNvPr id="26" name="Title 1"/>
          <p:cNvSpPr txBox="1">
            <a:spLocks/>
          </p:cNvSpPr>
          <p:nvPr/>
        </p:nvSpPr>
        <p:spPr>
          <a:xfrm>
            <a:off x="1093788" y="541338"/>
            <a:ext cx="7283450" cy="481012"/>
          </a:xfrm>
          <a:prstGeom prst="rect">
            <a:avLst/>
          </a:prstGeom>
        </p:spPr>
        <p:txBody>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buNone/>
            </a:pPr>
            <a:r>
              <a:rPr lang="en-US" dirty="0" smtClean="0"/>
              <a:t>3. Quad Scan vs. Multi Screen Method </a:t>
            </a:r>
            <a:endParaRPr lang="en-US" dirty="0"/>
          </a:p>
        </p:txBody>
      </p:sp>
    </p:spTree>
    <p:extLst>
      <p:ext uri="{BB962C8B-B14F-4D97-AF65-F5344CB8AC3E}">
        <p14:creationId xmlns:p14="http://schemas.microsoft.com/office/powerpoint/2010/main" val="25402071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p:cNvCxnSpPr/>
          <p:nvPr/>
        </p:nvCxnSpPr>
        <p:spPr bwMode="auto">
          <a:xfrm>
            <a:off x="699243" y="2510003"/>
            <a:ext cx="7591425" cy="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7" name="Oval 6"/>
          <p:cNvSpPr/>
          <p:nvPr/>
        </p:nvSpPr>
        <p:spPr>
          <a:xfrm>
            <a:off x="2751310" y="1825927"/>
            <a:ext cx="144016" cy="13681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cxnSp>
        <p:nvCxnSpPr>
          <p:cNvPr id="9" name="Straight Connector 8"/>
          <p:cNvCxnSpPr/>
          <p:nvPr/>
        </p:nvCxnSpPr>
        <p:spPr bwMode="auto">
          <a:xfrm>
            <a:off x="1423143" y="1928978"/>
            <a:ext cx="0" cy="1104900"/>
          </a:xfrm>
          <a:prstGeom prst="line">
            <a:avLst/>
          </a:prstGeom>
          <a:solidFill>
            <a:schemeClr val="accent1"/>
          </a:solidFill>
          <a:ln w="28575" cap="flat" cmpd="sng" algn="ctr">
            <a:solidFill>
              <a:schemeClr val="bg1">
                <a:lumMod val="75000"/>
              </a:schemeClr>
            </a:solidFill>
            <a:prstDash val="dash"/>
            <a:round/>
            <a:headEnd type="none" w="med" len="med"/>
            <a:tailEnd type="none" w="med" len="med"/>
          </a:ln>
          <a:effectLst/>
        </p:spPr>
      </p:cxnSp>
      <p:sp>
        <p:nvSpPr>
          <p:cNvPr id="11" name="TextBox 10"/>
          <p:cNvSpPr txBox="1"/>
          <p:nvPr/>
        </p:nvSpPr>
        <p:spPr>
          <a:xfrm>
            <a:off x="625424" y="1487373"/>
            <a:ext cx="1835945" cy="307777"/>
          </a:xfrm>
          <a:prstGeom prst="rect">
            <a:avLst/>
          </a:prstGeom>
          <a:noFill/>
        </p:spPr>
        <p:txBody>
          <a:bodyPr wrap="square" rtlCol="0">
            <a:spAutoFit/>
          </a:bodyPr>
          <a:lstStyle/>
          <a:p>
            <a:pPr>
              <a:buNone/>
            </a:pPr>
            <a:r>
              <a:rPr lang="en-US" sz="1400" dirty="0" smtClean="0">
                <a:solidFill>
                  <a:schemeClr val="bg1">
                    <a:lumMod val="75000"/>
                  </a:schemeClr>
                </a:solidFill>
              </a:rPr>
              <a:t>reference point 0</a:t>
            </a:r>
            <a:endParaRPr lang="en-GB" sz="1400" dirty="0">
              <a:solidFill>
                <a:schemeClr val="bg1">
                  <a:lumMod val="75000"/>
                </a:schemeClr>
              </a:solidFill>
            </a:endParaRPr>
          </a:p>
        </p:txBody>
      </p:sp>
      <p:sp>
        <p:nvSpPr>
          <p:cNvPr id="15" name="Oval 14"/>
          <p:cNvSpPr/>
          <p:nvPr/>
        </p:nvSpPr>
        <p:spPr>
          <a:xfrm>
            <a:off x="3994322" y="2098012"/>
            <a:ext cx="144016" cy="84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chemeClr val="bg1">
                  <a:lumMod val="75000"/>
                </a:schemeClr>
              </a:solidFill>
            </a:endParaRPr>
          </a:p>
        </p:txBody>
      </p:sp>
      <p:grpSp>
        <p:nvGrpSpPr>
          <p:cNvPr id="21" name="Group 20"/>
          <p:cNvGrpSpPr/>
          <p:nvPr/>
        </p:nvGrpSpPr>
        <p:grpSpPr>
          <a:xfrm>
            <a:off x="3047930" y="1971842"/>
            <a:ext cx="414424" cy="1076322"/>
            <a:chOff x="3626740" y="2520226"/>
            <a:chExt cx="414424" cy="1076322"/>
          </a:xfrm>
        </p:grpSpPr>
        <p:sp>
          <p:nvSpPr>
            <p:cNvPr id="17" name="Rectangle 16"/>
            <p:cNvSpPr/>
            <p:nvPr/>
          </p:nvSpPr>
          <p:spPr bwMode="auto">
            <a:xfrm>
              <a:off x="3640958" y="2542287"/>
              <a:ext cx="383827" cy="105421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bg1">
                    <a:lumMod val="75000"/>
                  </a:schemeClr>
                </a:solidFill>
                <a:effectLst/>
                <a:latin typeface="Arial" charset="0"/>
              </a:endParaRPr>
            </a:p>
          </p:txBody>
        </p:sp>
        <p:sp>
          <p:nvSpPr>
            <p:cNvPr id="18" name="Oval 17"/>
            <p:cNvSpPr/>
            <p:nvPr/>
          </p:nvSpPr>
          <p:spPr bwMode="auto">
            <a:xfrm>
              <a:off x="3626740" y="2542246"/>
              <a:ext cx="100651" cy="1054302"/>
            </a:xfrm>
            <a:custGeom>
              <a:avLst/>
              <a:gdLst>
                <a:gd name="connsiteX0" fmla="*/ 0 w 257175"/>
                <a:gd name="connsiteY0" fmla="*/ 684076 h 1368152"/>
                <a:gd name="connsiteX1" fmla="*/ 128588 w 257175"/>
                <a:gd name="connsiteY1" fmla="*/ 0 h 1368152"/>
                <a:gd name="connsiteX2" fmla="*/ 257176 w 257175"/>
                <a:gd name="connsiteY2" fmla="*/ 684076 h 1368152"/>
                <a:gd name="connsiteX3" fmla="*/ 128588 w 257175"/>
                <a:gd name="connsiteY3" fmla="*/ 1368152 h 1368152"/>
                <a:gd name="connsiteX4" fmla="*/ 0 w 257175"/>
                <a:gd name="connsiteY4" fmla="*/ 684076 h 1368152"/>
                <a:gd name="connsiteX0" fmla="*/ 6522 w 139873"/>
                <a:gd name="connsiteY0" fmla="*/ 712704 h 1368264"/>
                <a:gd name="connsiteX1" fmla="*/ 11285 w 139873"/>
                <a:gd name="connsiteY1" fmla="*/ 53 h 1368264"/>
                <a:gd name="connsiteX2" fmla="*/ 139873 w 139873"/>
                <a:gd name="connsiteY2" fmla="*/ 684129 h 1368264"/>
                <a:gd name="connsiteX3" fmla="*/ 11285 w 139873"/>
                <a:gd name="connsiteY3" fmla="*/ 1368205 h 1368264"/>
                <a:gd name="connsiteX4" fmla="*/ 6522 w 139873"/>
                <a:gd name="connsiteY4" fmla="*/ 712704 h 1368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73" h="1368264">
                  <a:moveTo>
                    <a:pt x="6522" y="712704"/>
                  </a:moveTo>
                  <a:cubicBezTo>
                    <a:pt x="6522" y="334899"/>
                    <a:pt x="-10940" y="4816"/>
                    <a:pt x="11285" y="53"/>
                  </a:cubicBezTo>
                  <a:cubicBezTo>
                    <a:pt x="33510" y="-4710"/>
                    <a:pt x="139873" y="306324"/>
                    <a:pt x="139873" y="684129"/>
                  </a:cubicBezTo>
                  <a:cubicBezTo>
                    <a:pt x="139873" y="1061934"/>
                    <a:pt x="33510" y="1363442"/>
                    <a:pt x="11285" y="1368205"/>
                  </a:cubicBezTo>
                  <a:cubicBezTo>
                    <a:pt x="-10940" y="1372968"/>
                    <a:pt x="6522" y="1090509"/>
                    <a:pt x="6522" y="712704"/>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bg1">
                    <a:lumMod val="75000"/>
                  </a:schemeClr>
                </a:solidFill>
                <a:effectLst/>
                <a:latin typeface="Arial" charset="0"/>
              </a:endParaRPr>
            </a:p>
          </p:txBody>
        </p:sp>
        <p:sp>
          <p:nvSpPr>
            <p:cNvPr id="19" name="Oval 17"/>
            <p:cNvSpPr/>
            <p:nvPr/>
          </p:nvSpPr>
          <p:spPr bwMode="auto">
            <a:xfrm flipH="1">
              <a:off x="3940513" y="2520226"/>
              <a:ext cx="100651" cy="1054302"/>
            </a:xfrm>
            <a:custGeom>
              <a:avLst/>
              <a:gdLst>
                <a:gd name="connsiteX0" fmla="*/ 0 w 257175"/>
                <a:gd name="connsiteY0" fmla="*/ 684076 h 1368152"/>
                <a:gd name="connsiteX1" fmla="*/ 128588 w 257175"/>
                <a:gd name="connsiteY1" fmla="*/ 0 h 1368152"/>
                <a:gd name="connsiteX2" fmla="*/ 257176 w 257175"/>
                <a:gd name="connsiteY2" fmla="*/ 684076 h 1368152"/>
                <a:gd name="connsiteX3" fmla="*/ 128588 w 257175"/>
                <a:gd name="connsiteY3" fmla="*/ 1368152 h 1368152"/>
                <a:gd name="connsiteX4" fmla="*/ 0 w 257175"/>
                <a:gd name="connsiteY4" fmla="*/ 684076 h 1368152"/>
                <a:gd name="connsiteX0" fmla="*/ 6522 w 139873"/>
                <a:gd name="connsiteY0" fmla="*/ 712704 h 1368264"/>
                <a:gd name="connsiteX1" fmla="*/ 11285 w 139873"/>
                <a:gd name="connsiteY1" fmla="*/ 53 h 1368264"/>
                <a:gd name="connsiteX2" fmla="*/ 139873 w 139873"/>
                <a:gd name="connsiteY2" fmla="*/ 684129 h 1368264"/>
                <a:gd name="connsiteX3" fmla="*/ 11285 w 139873"/>
                <a:gd name="connsiteY3" fmla="*/ 1368205 h 1368264"/>
                <a:gd name="connsiteX4" fmla="*/ 6522 w 139873"/>
                <a:gd name="connsiteY4" fmla="*/ 712704 h 1368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73" h="1368264">
                  <a:moveTo>
                    <a:pt x="6522" y="712704"/>
                  </a:moveTo>
                  <a:cubicBezTo>
                    <a:pt x="6522" y="334899"/>
                    <a:pt x="-10940" y="4816"/>
                    <a:pt x="11285" y="53"/>
                  </a:cubicBezTo>
                  <a:cubicBezTo>
                    <a:pt x="33510" y="-4710"/>
                    <a:pt x="139873" y="306324"/>
                    <a:pt x="139873" y="684129"/>
                  </a:cubicBezTo>
                  <a:cubicBezTo>
                    <a:pt x="139873" y="1061934"/>
                    <a:pt x="33510" y="1363442"/>
                    <a:pt x="11285" y="1368205"/>
                  </a:cubicBezTo>
                  <a:cubicBezTo>
                    <a:pt x="-10940" y="1372968"/>
                    <a:pt x="6522" y="1090509"/>
                    <a:pt x="6522" y="712704"/>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bg1">
                    <a:lumMod val="75000"/>
                  </a:schemeClr>
                </a:solidFill>
                <a:effectLst/>
                <a:latin typeface="Arial" charset="0"/>
              </a:endParaRPr>
            </a:p>
          </p:txBody>
        </p:sp>
      </p:grpSp>
      <p:sp>
        <p:nvSpPr>
          <p:cNvPr id="23" name="Rectangle 22"/>
          <p:cNvSpPr/>
          <p:nvPr/>
        </p:nvSpPr>
        <p:spPr bwMode="auto">
          <a:xfrm>
            <a:off x="2461369" y="1748003"/>
            <a:ext cx="3067050" cy="1552575"/>
          </a:xfrm>
          <a:prstGeom prst="rect">
            <a:avLst/>
          </a:prstGeom>
          <a:noFill/>
          <a:ln w="285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bg1">
                  <a:lumMod val="75000"/>
                </a:schemeClr>
              </a:solidFill>
              <a:effectLst/>
              <a:latin typeface="Arial" charset="0"/>
            </a:endParaRPr>
          </a:p>
        </p:txBody>
      </p:sp>
      <p:sp>
        <p:nvSpPr>
          <p:cNvPr id="24" name="TextBox 23"/>
          <p:cNvSpPr txBox="1"/>
          <p:nvPr/>
        </p:nvSpPr>
        <p:spPr>
          <a:xfrm>
            <a:off x="3782962" y="1798832"/>
            <a:ext cx="1847850" cy="307777"/>
          </a:xfrm>
          <a:prstGeom prst="rect">
            <a:avLst/>
          </a:prstGeom>
          <a:noFill/>
        </p:spPr>
        <p:txBody>
          <a:bodyPr wrap="square" rtlCol="0">
            <a:spAutoFit/>
          </a:bodyPr>
          <a:lstStyle/>
          <a:p>
            <a:pPr>
              <a:buNone/>
            </a:pPr>
            <a:r>
              <a:rPr lang="en-US" sz="1400" dirty="0" smtClean="0">
                <a:solidFill>
                  <a:schemeClr val="bg1">
                    <a:lumMod val="75000"/>
                  </a:schemeClr>
                </a:solidFill>
              </a:rPr>
              <a:t>Quad, Drift, etc…</a:t>
            </a:r>
            <a:endParaRPr lang="en-GB" sz="1400" dirty="0">
              <a:solidFill>
                <a:schemeClr val="bg1">
                  <a:lumMod val="75000"/>
                </a:schemeClr>
              </a:solidFill>
            </a:endParaRPr>
          </a:p>
        </p:txBody>
      </p:sp>
      <mc:AlternateContent xmlns:mc="http://schemas.openxmlformats.org/markup-compatibility/2006" xmlns:a14="http://schemas.microsoft.com/office/drawing/2010/main">
        <mc:Choice Requires="a14">
          <p:sp>
            <p:nvSpPr>
              <p:cNvPr id="25" name="TextBox 24"/>
              <p:cNvSpPr txBox="1"/>
              <p:nvPr/>
            </p:nvSpPr>
            <p:spPr>
              <a:xfrm>
                <a:off x="2895325" y="1346925"/>
                <a:ext cx="2886349" cy="307777"/>
              </a:xfrm>
              <a:prstGeom prst="rect">
                <a:avLst/>
              </a:prstGeom>
              <a:noFill/>
            </p:spPr>
            <p:txBody>
              <a:bodyPr wrap="square" rtlCol="0">
                <a:spAutoFit/>
              </a:bodyPr>
              <a:lstStyle/>
              <a:p>
                <a:pPr>
                  <a:buNone/>
                </a:pPr>
                <a:r>
                  <a:rPr lang="en-US" sz="1400" dirty="0" smtClean="0">
                    <a:solidFill>
                      <a:schemeClr val="bg1">
                        <a:lumMod val="75000"/>
                      </a:schemeClr>
                    </a:solidFill>
                  </a:rPr>
                  <a:t>Transfer matrix ,</a:t>
                </a:r>
                <a:r>
                  <a:rPr lang="en-US" sz="1400" dirty="0" smtClean="0">
                    <a:solidFill>
                      <a:schemeClr val="accent1"/>
                    </a:solidFill>
                  </a:rPr>
                  <a:t> </a:t>
                </a:r>
                <a:r>
                  <a:rPr lang="en-US" sz="1400" dirty="0" smtClean="0">
                    <a:solidFill>
                      <a:schemeClr val="bg1">
                        <a:lumMod val="75000"/>
                      </a:schemeClr>
                    </a:solidFill>
                  </a:rPr>
                  <a:t>, </a:t>
                </a:r>
                <a:endParaRPr lang="en-GB" sz="1400" dirty="0">
                  <a:solidFill>
                    <a:schemeClr val="bg1">
                      <a:lumMod val="75000"/>
                    </a:schemeClr>
                  </a:solidFill>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2895325" y="1346925"/>
                <a:ext cx="2886349" cy="307777"/>
              </a:xfrm>
              <a:prstGeom prst="rect">
                <a:avLst/>
              </a:prstGeom>
              <a:blipFill rotWithShape="1">
                <a:blip r:embed="rId2"/>
                <a:stretch>
                  <a:fillRect/>
                </a:stretch>
              </a:blipFill>
            </p:spPr>
            <p:txBody>
              <a:bodyPr/>
              <a:lstStyle/>
              <a:p>
                <a:r>
                  <a:rPr lang="en-US">
                    <a:noFill/>
                  </a:rPr>
                  <a:t> </a:t>
                </a:r>
              </a:p>
            </p:txBody>
          </p:sp>
        </mc:Fallback>
      </mc:AlternateContent>
      <p:cxnSp>
        <p:nvCxnSpPr>
          <p:cNvPr id="31" name="Straight Connector 30"/>
          <p:cNvCxnSpPr/>
          <p:nvPr/>
        </p:nvCxnSpPr>
        <p:spPr bwMode="auto">
          <a:xfrm>
            <a:off x="7067189" y="1968109"/>
            <a:ext cx="0" cy="1104900"/>
          </a:xfrm>
          <a:prstGeom prst="line">
            <a:avLst/>
          </a:prstGeom>
          <a:solidFill>
            <a:schemeClr val="accent1"/>
          </a:solidFill>
          <a:ln w="28575" cap="flat" cmpd="sng" algn="ctr">
            <a:solidFill>
              <a:schemeClr val="accent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32" name="TextBox 31"/>
              <p:cNvSpPr txBox="1"/>
              <p:nvPr/>
            </p:nvSpPr>
            <p:spPr>
              <a:xfrm>
                <a:off x="6059437" y="1533851"/>
                <a:ext cx="2840144" cy="307777"/>
              </a:xfrm>
              <a:prstGeom prst="rect">
                <a:avLst/>
              </a:prstGeom>
              <a:noFill/>
            </p:spPr>
            <p:txBody>
              <a:bodyPr wrap="square" rtlCol="0">
                <a:spAutoFit/>
              </a:bodyPr>
              <a:lstStyle/>
              <a:p>
                <a:pPr>
                  <a:buNone/>
                </a:pPr>
                <a:r>
                  <a:rPr lang="en-US" sz="1400" dirty="0" smtClean="0">
                    <a:solidFill>
                      <a:schemeClr val="bg1">
                        <a:lumMod val="75000"/>
                      </a:schemeClr>
                    </a:solidFill>
                  </a:rPr>
                  <a:t>measured </a:t>
                </a:r>
                <a:r>
                  <a:rPr lang="en-GB" sz="1400" dirty="0" smtClean="0">
                    <a:solidFill>
                      <a:schemeClr val="bg1">
                        <a:lumMod val="75000"/>
                      </a:schemeClr>
                    </a:solidFill>
                  </a:rPr>
                  <a:t>,</a:t>
                </a:r>
                <a:r>
                  <a:rPr lang="en-US" sz="1400" dirty="0">
                    <a:solidFill>
                      <a:schemeClr val="bg1">
                        <a:lumMod val="75000"/>
                      </a:schemeClr>
                    </a:solidFill>
                  </a:rPr>
                  <a:t> </a:t>
                </a:r>
                <a:endParaRPr lang="en-GB" sz="1400" dirty="0">
                  <a:solidFill>
                    <a:schemeClr val="accent2"/>
                  </a:solidFill>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6059437" y="1533851"/>
                <a:ext cx="2840144" cy="307777"/>
              </a:xfrm>
              <a:prstGeom prst="rect">
                <a:avLst/>
              </a:prstGeom>
              <a:blipFill rotWithShape="1">
                <a:blip r:embed="rId3"/>
                <a:stretch>
                  <a:fillRect/>
                </a:stretch>
              </a:blipFill>
            </p:spPr>
            <p:txBody>
              <a:bodyPr/>
              <a:lstStyle/>
              <a:p>
                <a:r>
                  <a:rPr lang="en-US">
                    <a:noFill/>
                  </a:rPr>
                  <a:t> </a:t>
                </a:r>
              </a:p>
            </p:txBody>
          </p:sp>
        </mc:Fallback>
      </mc:AlternateContent>
      <p:sp>
        <p:nvSpPr>
          <p:cNvPr id="37" name="Oval 36"/>
          <p:cNvSpPr/>
          <p:nvPr/>
        </p:nvSpPr>
        <p:spPr>
          <a:xfrm>
            <a:off x="2759694" y="2067528"/>
            <a:ext cx="135632" cy="86292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38" name="Oval 37"/>
          <p:cNvSpPr/>
          <p:nvPr/>
        </p:nvSpPr>
        <p:spPr>
          <a:xfrm>
            <a:off x="2759694" y="2248367"/>
            <a:ext cx="135632" cy="523272"/>
          </a:xfrm>
          <a:prstGeom prst="ellipse">
            <a:avLst/>
          </a:prstGeom>
          <a:solidFill>
            <a:srgbClr val="74C9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cxnSp>
        <p:nvCxnSpPr>
          <p:cNvPr id="39" name="Straight Connector 38"/>
          <p:cNvCxnSpPr/>
          <p:nvPr/>
        </p:nvCxnSpPr>
        <p:spPr bwMode="auto">
          <a:xfrm>
            <a:off x="7067189" y="2120509"/>
            <a:ext cx="0" cy="704850"/>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40" name="Straight Connector 39"/>
          <p:cNvCxnSpPr/>
          <p:nvPr/>
        </p:nvCxnSpPr>
        <p:spPr bwMode="auto">
          <a:xfrm>
            <a:off x="7067189" y="2272909"/>
            <a:ext cx="0" cy="394091"/>
          </a:xfrm>
          <a:prstGeom prst="line">
            <a:avLst/>
          </a:prstGeom>
          <a:solidFill>
            <a:schemeClr val="accent1"/>
          </a:solidFill>
          <a:ln w="28575" cap="flat" cmpd="sng" algn="ctr">
            <a:solidFill>
              <a:srgbClr val="74C90D"/>
            </a:solidFill>
            <a:prstDash val="solid"/>
            <a:round/>
            <a:headEnd type="none" w="med" len="med"/>
            <a:tailEnd type="none" w="med" len="med"/>
          </a:ln>
          <a:effectLst/>
        </p:spPr>
      </p:cxnSp>
      <p:sp>
        <p:nvSpPr>
          <p:cNvPr id="41" name="TextBox 40"/>
          <p:cNvSpPr txBox="1"/>
          <p:nvPr/>
        </p:nvSpPr>
        <p:spPr>
          <a:xfrm>
            <a:off x="7074091" y="1035839"/>
            <a:ext cx="1216577" cy="307777"/>
          </a:xfrm>
          <a:prstGeom prst="rect">
            <a:avLst/>
          </a:prstGeom>
          <a:noFill/>
          <a:ln w="28575">
            <a:solidFill>
              <a:schemeClr val="accent2"/>
            </a:solidFill>
          </a:ln>
        </p:spPr>
        <p:txBody>
          <a:bodyPr wrap="square" rtlCol="0">
            <a:spAutoFit/>
          </a:bodyPr>
          <a:lstStyle/>
          <a:p>
            <a:pPr>
              <a:buNone/>
            </a:pPr>
            <a:r>
              <a:rPr lang="en-US" sz="1400" dirty="0" smtClean="0">
                <a:solidFill>
                  <a:schemeClr val="accent2"/>
                </a:solidFill>
              </a:rPr>
              <a:t>Quad Scan</a:t>
            </a:r>
            <a:endParaRPr lang="en-GB" sz="1400" dirty="0">
              <a:solidFill>
                <a:schemeClr val="accent2"/>
              </a:solidFill>
            </a:endParaRPr>
          </a:p>
        </p:txBody>
      </p:sp>
      <p:grpSp>
        <p:nvGrpSpPr>
          <p:cNvPr id="42" name="Group 41"/>
          <p:cNvGrpSpPr/>
          <p:nvPr/>
        </p:nvGrpSpPr>
        <p:grpSpPr>
          <a:xfrm>
            <a:off x="4610643" y="2127354"/>
            <a:ext cx="398045" cy="793872"/>
            <a:chOff x="3626740" y="2520226"/>
            <a:chExt cx="414424" cy="1076322"/>
          </a:xfrm>
        </p:grpSpPr>
        <p:sp>
          <p:nvSpPr>
            <p:cNvPr id="43" name="Rectangle 42"/>
            <p:cNvSpPr/>
            <p:nvPr/>
          </p:nvSpPr>
          <p:spPr bwMode="auto">
            <a:xfrm>
              <a:off x="3640958" y="2542287"/>
              <a:ext cx="383827" cy="105421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44" name="Oval 17"/>
            <p:cNvSpPr/>
            <p:nvPr/>
          </p:nvSpPr>
          <p:spPr bwMode="auto">
            <a:xfrm>
              <a:off x="3626740" y="2542246"/>
              <a:ext cx="100651" cy="1054302"/>
            </a:xfrm>
            <a:custGeom>
              <a:avLst/>
              <a:gdLst>
                <a:gd name="connsiteX0" fmla="*/ 0 w 257175"/>
                <a:gd name="connsiteY0" fmla="*/ 684076 h 1368152"/>
                <a:gd name="connsiteX1" fmla="*/ 128588 w 257175"/>
                <a:gd name="connsiteY1" fmla="*/ 0 h 1368152"/>
                <a:gd name="connsiteX2" fmla="*/ 257176 w 257175"/>
                <a:gd name="connsiteY2" fmla="*/ 684076 h 1368152"/>
                <a:gd name="connsiteX3" fmla="*/ 128588 w 257175"/>
                <a:gd name="connsiteY3" fmla="*/ 1368152 h 1368152"/>
                <a:gd name="connsiteX4" fmla="*/ 0 w 257175"/>
                <a:gd name="connsiteY4" fmla="*/ 684076 h 1368152"/>
                <a:gd name="connsiteX0" fmla="*/ 6522 w 139873"/>
                <a:gd name="connsiteY0" fmla="*/ 712704 h 1368264"/>
                <a:gd name="connsiteX1" fmla="*/ 11285 w 139873"/>
                <a:gd name="connsiteY1" fmla="*/ 53 h 1368264"/>
                <a:gd name="connsiteX2" fmla="*/ 139873 w 139873"/>
                <a:gd name="connsiteY2" fmla="*/ 684129 h 1368264"/>
                <a:gd name="connsiteX3" fmla="*/ 11285 w 139873"/>
                <a:gd name="connsiteY3" fmla="*/ 1368205 h 1368264"/>
                <a:gd name="connsiteX4" fmla="*/ 6522 w 139873"/>
                <a:gd name="connsiteY4" fmla="*/ 712704 h 1368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73" h="1368264">
                  <a:moveTo>
                    <a:pt x="6522" y="712704"/>
                  </a:moveTo>
                  <a:cubicBezTo>
                    <a:pt x="6522" y="334899"/>
                    <a:pt x="-10940" y="4816"/>
                    <a:pt x="11285" y="53"/>
                  </a:cubicBezTo>
                  <a:cubicBezTo>
                    <a:pt x="33510" y="-4710"/>
                    <a:pt x="139873" y="306324"/>
                    <a:pt x="139873" y="684129"/>
                  </a:cubicBezTo>
                  <a:cubicBezTo>
                    <a:pt x="139873" y="1061934"/>
                    <a:pt x="33510" y="1363442"/>
                    <a:pt x="11285" y="1368205"/>
                  </a:cubicBezTo>
                  <a:cubicBezTo>
                    <a:pt x="-10940" y="1372968"/>
                    <a:pt x="6522" y="1090509"/>
                    <a:pt x="6522" y="712704"/>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45" name="Oval 17"/>
            <p:cNvSpPr/>
            <p:nvPr/>
          </p:nvSpPr>
          <p:spPr bwMode="auto">
            <a:xfrm flipH="1">
              <a:off x="3940513" y="2520226"/>
              <a:ext cx="100651" cy="1054302"/>
            </a:xfrm>
            <a:custGeom>
              <a:avLst/>
              <a:gdLst>
                <a:gd name="connsiteX0" fmla="*/ 0 w 257175"/>
                <a:gd name="connsiteY0" fmla="*/ 684076 h 1368152"/>
                <a:gd name="connsiteX1" fmla="*/ 128588 w 257175"/>
                <a:gd name="connsiteY1" fmla="*/ 0 h 1368152"/>
                <a:gd name="connsiteX2" fmla="*/ 257176 w 257175"/>
                <a:gd name="connsiteY2" fmla="*/ 684076 h 1368152"/>
                <a:gd name="connsiteX3" fmla="*/ 128588 w 257175"/>
                <a:gd name="connsiteY3" fmla="*/ 1368152 h 1368152"/>
                <a:gd name="connsiteX4" fmla="*/ 0 w 257175"/>
                <a:gd name="connsiteY4" fmla="*/ 684076 h 1368152"/>
                <a:gd name="connsiteX0" fmla="*/ 6522 w 139873"/>
                <a:gd name="connsiteY0" fmla="*/ 712704 h 1368264"/>
                <a:gd name="connsiteX1" fmla="*/ 11285 w 139873"/>
                <a:gd name="connsiteY1" fmla="*/ 53 h 1368264"/>
                <a:gd name="connsiteX2" fmla="*/ 139873 w 139873"/>
                <a:gd name="connsiteY2" fmla="*/ 684129 h 1368264"/>
                <a:gd name="connsiteX3" fmla="*/ 11285 w 139873"/>
                <a:gd name="connsiteY3" fmla="*/ 1368205 h 1368264"/>
                <a:gd name="connsiteX4" fmla="*/ 6522 w 139873"/>
                <a:gd name="connsiteY4" fmla="*/ 712704 h 1368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73" h="1368264">
                  <a:moveTo>
                    <a:pt x="6522" y="712704"/>
                  </a:moveTo>
                  <a:cubicBezTo>
                    <a:pt x="6522" y="334899"/>
                    <a:pt x="-10940" y="4816"/>
                    <a:pt x="11285" y="53"/>
                  </a:cubicBezTo>
                  <a:cubicBezTo>
                    <a:pt x="33510" y="-4710"/>
                    <a:pt x="139873" y="306324"/>
                    <a:pt x="139873" y="684129"/>
                  </a:cubicBezTo>
                  <a:cubicBezTo>
                    <a:pt x="139873" y="1061934"/>
                    <a:pt x="33510" y="1363442"/>
                    <a:pt x="11285" y="1368205"/>
                  </a:cubicBezTo>
                  <a:cubicBezTo>
                    <a:pt x="-10940" y="1372968"/>
                    <a:pt x="6522" y="1090509"/>
                    <a:pt x="6522" y="712704"/>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grpSp>
      <p:sp>
        <p:nvSpPr>
          <p:cNvPr id="27" name="Title 1"/>
          <p:cNvSpPr txBox="1">
            <a:spLocks/>
          </p:cNvSpPr>
          <p:nvPr/>
        </p:nvSpPr>
        <p:spPr>
          <a:xfrm>
            <a:off x="1093788" y="541338"/>
            <a:ext cx="7283450" cy="481012"/>
          </a:xfrm>
          <a:prstGeom prst="rect">
            <a:avLst/>
          </a:prstGeom>
        </p:spPr>
        <p:txBody>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buNone/>
            </a:pPr>
            <a:r>
              <a:rPr lang="en-US" dirty="0" smtClean="0"/>
              <a:t>Quad Scan vs. Multi Screen Method </a:t>
            </a:r>
            <a:endParaRPr lang="en-US" dirty="0"/>
          </a:p>
        </p:txBody>
      </p:sp>
    </p:spTree>
    <p:extLst>
      <p:ext uri="{BB962C8B-B14F-4D97-AF65-F5344CB8AC3E}">
        <p14:creationId xmlns:p14="http://schemas.microsoft.com/office/powerpoint/2010/main" val="9588562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p:cNvCxnSpPr/>
          <p:nvPr/>
        </p:nvCxnSpPr>
        <p:spPr bwMode="auto">
          <a:xfrm>
            <a:off x="699243" y="2510003"/>
            <a:ext cx="7591425" cy="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7" name="Oval 6"/>
          <p:cNvSpPr/>
          <p:nvPr/>
        </p:nvSpPr>
        <p:spPr>
          <a:xfrm>
            <a:off x="2751310" y="1825927"/>
            <a:ext cx="144016" cy="13681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cxnSp>
        <p:nvCxnSpPr>
          <p:cNvPr id="9" name="Straight Connector 8"/>
          <p:cNvCxnSpPr/>
          <p:nvPr/>
        </p:nvCxnSpPr>
        <p:spPr bwMode="auto">
          <a:xfrm>
            <a:off x="1423143" y="1928978"/>
            <a:ext cx="0" cy="1104900"/>
          </a:xfrm>
          <a:prstGeom prst="line">
            <a:avLst/>
          </a:prstGeom>
          <a:solidFill>
            <a:schemeClr val="accent1"/>
          </a:solidFill>
          <a:ln w="28575" cap="flat" cmpd="sng" algn="ctr">
            <a:solidFill>
              <a:schemeClr val="bg1">
                <a:lumMod val="75000"/>
              </a:schemeClr>
            </a:solidFill>
            <a:prstDash val="dash"/>
            <a:round/>
            <a:headEnd type="none" w="med" len="med"/>
            <a:tailEnd type="none" w="med" len="med"/>
          </a:ln>
          <a:effectLst/>
        </p:spPr>
      </p:cxnSp>
      <p:sp>
        <p:nvSpPr>
          <p:cNvPr id="11" name="TextBox 10"/>
          <p:cNvSpPr txBox="1"/>
          <p:nvPr/>
        </p:nvSpPr>
        <p:spPr>
          <a:xfrm>
            <a:off x="625424" y="1487373"/>
            <a:ext cx="1835945" cy="307777"/>
          </a:xfrm>
          <a:prstGeom prst="rect">
            <a:avLst/>
          </a:prstGeom>
          <a:noFill/>
        </p:spPr>
        <p:txBody>
          <a:bodyPr wrap="square" rtlCol="0">
            <a:spAutoFit/>
          </a:bodyPr>
          <a:lstStyle/>
          <a:p>
            <a:pPr>
              <a:buNone/>
            </a:pPr>
            <a:r>
              <a:rPr lang="en-US" sz="1400" dirty="0" smtClean="0">
                <a:solidFill>
                  <a:schemeClr val="bg1">
                    <a:lumMod val="75000"/>
                  </a:schemeClr>
                </a:solidFill>
              </a:rPr>
              <a:t>reference point 0</a:t>
            </a:r>
            <a:endParaRPr lang="en-GB" sz="1400" dirty="0">
              <a:solidFill>
                <a:schemeClr val="bg1">
                  <a:lumMod val="75000"/>
                </a:schemeClr>
              </a:solidFill>
            </a:endParaRPr>
          </a:p>
        </p:txBody>
      </p:sp>
      <p:sp>
        <p:nvSpPr>
          <p:cNvPr id="15" name="Oval 14"/>
          <p:cNvSpPr/>
          <p:nvPr/>
        </p:nvSpPr>
        <p:spPr>
          <a:xfrm>
            <a:off x="3994322" y="2098012"/>
            <a:ext cx="144016" cy="84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chemeClr val="bg1">
                  <a:lumMod val="75000"/>
                </a:schemeClr>
              </a:solidFill>
            </a:endParaRPr>
          </a:p>
        </p:txBody>
      </p:sp>
      <p:grpSp>
        <p:nvGrpSpPr>
          <p:cNvPr id="21" name="Group 20"/>
          <p:cNvGrpSpPr/>
          <p:nvPr/>
        </p:nvGrpSpPr>
        <p:grpSpPr>
          <a:xfrm>
            <a:off x="3047930" y="1971842"/>
            <a:ext cx="414424" cy="1076322"/>
            <a:chOff x="3626740" y="2520226"/>
            <a:chExt cx="414424" cy="1076322"/>
          </a:xfrm>
        </p:grpSpPr>
        <p:sp>
          <p:nvSpPr>
            <p:cNvPr id="17" name="Rectangle 16"/>
            <p:cNvSpPr/>
            <p:nvPr/>
          </p:nvSpPr>
          <p:spPr bwMode="auto">
            <a:xfrm>
              <a:off x="3640958" y="2542287"/>
              <a:ext cx="383827" cy="105421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bg1">
                    <a:lumMod val="75000"/>
                  </a:schemeClr>
                </a:solidFill>
                <a:effectLst/>
                <a:latin typeface="Arial" charset="0"/>
              </a:endParaRPr>
            </a:p>
          </p:txBody>
        </p:sp>
        <p:sp>
          <p:nvSpPr>
            <p:cNvPr id="18" name="Oval 17"/>
            <p:cNvSpPr/>
            <p:nvPr/>
          </p:nvSpPr>
          <p:spPr bwMode="auto">
            <a:xfrm>
              <a:off x="3626740" y="2542246"/>
              <a:ext cx="100651" cy="1054302"/>
            </a:xfrm>
            <a:custGeom>
              <a:avLst/>
              <a:gdLst>
                <a:gd name="connsiteX0" fmla="*/ 0 w 257175"/>
                <a:gd name="connsiteY0" fmla="*/ 684076 h 1368152"/>
                <a:gd name="connsiteX1" fmla="*/ 128588 w 257175"/>
                <a:gd name="connsiteY1" fmla="*/ 0 h 1368152"/>
                <a:gd name="connsiteX2" fmla="*/ 257176 w 257175"/>
                <a:gd name="connsiteY2" fmla="*/ 684076 h 1368152"/>
                <a:gd name="connsiteX3" fmla="*/ 128588 w 257175"/>
                <a:gd name="connsiteY3" fmla="*/ 1368152 h 1368152"/>
                <a:gd name="connsiteX4" fmla="*/ 0 w 257175"/>
                <a:gd name="connsiteY4" fmla="*/ 684076 h 1368152"/>
                <a:gd name="connsiteX0" fmla="*/ 6522 w 139873"/>
                <a:gd name="connsiteY0" fmla="*/ 712704 h 1368264"/>
                <a:gd name="connsiteX1" fmla="*/ 11285 w 139873"/>
                <a:gd name="connsiteY1" fmla="*/ 53 h 1368264"/>
                <a:gd name="connsiteX2" fmla="*/ 139873 w 139873"/>
                <a:gd name="connsiteY2" fmla="*/ 684129 h 1368264"/>
                <a:gd name="connsiteX3" fmla="*/ 11285 w 139873"/>
                <a:gd name="connsiteY3" fmla="*/ 1368205 h 1368264"/>
                <a:gd name="connsiteX4" fmla="*/ 6522 w 139873"/>
                <a:gd name="connsiteY4" fmla="*/ 712704 h 1368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73" h="1368264">
                  <a:moveTo>
                    <a:pt x="6522" y="712704"/>
                  </a:moveTo>
                  <a:cubicBezTo>
                    <a:pt x="6522" y="334899"/>
                    <a:pt x="-10940" y="4816"/>
                    <a:pt x="11285" y="53"/>
                  </a:cubicBezTo>
                  <a:cubicBezTo>
                    <a:pt x="33510" y="-4710"/>
                    <a:pt x="139873" y="306324"/>
                    <a:pt x="139873" y="684129"/>
                  </a:cubicBezTo>
                  <a:cubicBezTo>
                    <a:pt x="139873" y="1061934"/>
                    <a:pt x="33510" y="1363442"/>
                    <a:pt x="11285" y="1368205"/>
                  </a:cubicBezTo>
                  <a:cubicBezTo>
                    <a:pt x="-10940" y="1372968"/>
                    <a:pt x="6522" y="1090509"/>
                    <a:pt x="6522" y="712704"/>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bg1">
                    <a:lumMod val="75000"/>
                  </a:schemeClr>
                </a:solidFill>
                <a:effectLst/>
                <a:latin typeface="Arial" charset="0"/>
              </a:endParaRPr>
            </a:p>
          </p:txBody>
        </p:sp>
        <p:sp>
          <p:nvSpPr>
            <p:cNvPr id="19" name="Oval 17"/>
            <p:cNvSpPr/>
            <p:nvPr/>
          </p:nvSpPr>
          <p:spPr bwMode="auto">
            <a:xfrm flipH="1">
              <a:off x="3940513" y="2520226"/>
              <a:ext cx="100651" cy="1054302"/>
            </a:xfrm>
            <a:custGeom>
              <a:avLst/>
              <a:gdLst>
                <a:gd name="connsiteX0" fmla="*/ 0 w 257175"/>
                <a:gd name="connsiteY0" fmla="*/ 684076 h 1368152"/>
                <a:gd name="connsiteX1" fmla="*/ 128588 w 257175"/>
                <a:gd name="connsiteY1" fmla="*/ 0 h 1368152"/>
                <a:gd name="connsiteX2" fmla="*/ 257176 w 257175"/>
                <a:gd name="connsiteY2" fmla="*/ 684076 h 1368152"/>
                <a:gd name="connsiteX3" fmla="*/ 128588 w 257175"/>
                <a:gd name="connsiteY3" fmla="*/ 1368152 h 1368152"/>
                <a:gd name="connsiteX4" fmla="*/ 0 w 257175"/>
                <a:gd name="connsiteY4" fmla="*/ 684076 h 1368152"/>
                <a:gd name="connsiteX0" fmla="*/ 6522 w 139873"/>
                <a:gd name="connsiteY0" fmla="*/ 712704 h 1368264"/>
                <a:gd name="connsiteX1" fmla="*/ 11285 w 139873"/>
                <a:gd name="connsiteY1" fmla="*/ 53 h 1368264"/>
                <a:gd name="connsiteX2" fmla="*/ 139873 w 139873"/>
                <a:gd name="connsiteY2" fmla="*/ 684129 h 1368264"/>
                <a:gd name="connsiteX3" fmla="*/ 11285 w 139873"/>
                <a:gd name="connsiteY3" fmla="*/ 1368205 h 1368264"/>
                <a:gd name="connsiteX4" fmla="*/ 6522 w 139873"/>
                <a:gd name="connsiteY4" fmla="*/ 712704 h 1368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73" h="1368264">
                  <a:moveTo>
                    <a:pt x="6522" y="712704"/>
                  </a:moveTo>
                  <a:cubicBezTo>
                    <a:pt x="6522" y="334899"/>
                    <a:pt x="-10940" y="4816"/>
                    <a:pt x="11285" y="53"/>
                  </a:cubicBezTo>
                  <a:cubicBezTo>
                    <a:pt x="33510" y="-4710"/>
                    <a:pt x="139873" y="306324"/>
                    <a:pt x="139873" y="684129"/>
                  </a:cubicBezTo>
                  <a:cubicBezTo>
                    <a:pt x="139873" y="1061934"/>
                    <a:pt x="33510" y="1363442"/>
                    <a:pt x="11285" y="1368205"/>
                  </a:cubicBezTo>
                  <a:cubicBezTo>
                    <a:pt x="-10940" y="1372968"/>
                    <a:pt x="6522" y="1090509"/>
                    <a:pt x="6522" y="712704"/>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bg1">
                    <a:lumMod val="75000"/>
                  </a:schemeClr>
                </a:solidFill>
                <a:effectLst/>
                <a:latin typeface="Arial" charset="0"/>
              </a:endParaRPr>
            </a:p>
          </p:txBody>
        </p:sp>
      </p:grpSp>
      <p:sp>
        <p:nvSpPr>
          <p:cNvPr id="23" name="Rectangle 22"/>
          <p:cNvSpPr/>
          <p:nvPr/>
        </p:nvSpPr>
        <p:spPr bwMode="auto">
          <a:xfrm>
            <a:off x="2461369" y="1748003"/>
            <a:ext cx="3067050" cy="1552575"/>
          </a:xfrm>
          <a:prstGeom prst="rect">
            <a:avLst/>
          </a:prstGeom>
          <a:noFill/>
          <a:ln w="285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bg1">
                  <a:lumMod val="75000"/>
                </a:schemeClr>
              </a:solidFill>
              <a:effectLst/>
              <a:latin typeface="Arial" charset="0"/>
            </a:endParaRPr>
          </a:p>
        </p:txBody>
      </p:sp>
      <p:sp>
        <p:nvSpPr>
          <p:cNvPr id="24" name="TextBox 23"/>
          <p:cNvSpPr txBox="1"/>
          <p:nvPr/>
        </p:nvSpPr>
        <p:spPr>
          <a:xfrm>
            <a:off x="3782962" y="1798832"/>
            <a:ext cx="1847850" cy="307777"/>
          </a:xfrm>
          <a:prstGeom prst="rect">
            <a:avLst/>
          </a:prstGeom>
          <a:noFill/>
        </p:spPr>
        <p:txBody>
          <a:bodyPr wrap="square" rtlCol="0">
            <a:spAutoFit/>
          </a:bodyPr>
          <a:lstStyle/>
          <a:p>
            <a:pPr>
              <a:buNone/>
            </a:pPr>
            <a:r>
              <a:rPr lang="en-US" sz="1400" dirty="0" smtClean="0">
                <a:solidFill>
                  <a:schemeClr val="bg1">
                    <a:lumMod val="75000"/>
                  </a:schemeClr>
                </a:solidFill>
              </a:rPr>
              <a:t>Quad, Drift, etc…</a:t>
            </a:r>
            <a:endParaRPr lang="en-GB" sz="1400" dirty="0">
              <a:solidFill>
                <a:schemeClr val="bg1">
                  <a:lumMod val="75000"/>
                </a:schemeClr>
              </a:solidFill>
            </a:endParaRPr>
          </a:p>
        </p:txBody>
      </p:sp>
      <mc:AlternateContent xmlns:mc="http://schemas.openxmlformats.org/markup-compatibility/2006" xmlns:a14="http://schemas.microsoft.com/office/drawing/2010/main">
        <mc:Choice Requires="a14">
          <p:sp>
            <p:nvSpPr>
              <p:cNvPr id="25" name="TextBox 24"/>
              <p:cNvSpPr txBox="1"/>
              <p:nvPr/>
            </p:nvSpPr>
            <p:spPr>
              <a:xfrm>
                <a:off x="2895325" y="1346925"/>
                <a:ext cx="2886349" cy="307777"/>
              </a:xfrm>
              <a:prstGeom prst="rect">
                <a:avLst/>
              </a:prstGeom>
              <a:noFill/>
            </p:spPr>
            <p:txBody>
              <a:bodyPr wrap="square" rtlCol="0">
                <a:spAutoFit/>
              </a:bodyPr>
              <a:lstStyle/>
              <a:p>
                <a:pPr>
                  <a:buNone/>
                </a:pPr>
                <a:r>
                  <a:rPr lang="en-US" sz="1400" dirty="0" smtClean="0">
                    <a:solidFill>
                      <a:schemeClr val="bg1">
                        <a:lumMod val="75000"/>
                      </a:schemeClr>
                    </a:solidFill>
                  </a:rPr>
                  <a:t>Transfer matrix ,</a:t>
                </a:r>
                <a:r>
                  <a:rPr lang="en-US" sz="1400" dirty="0" smtClean="0">
                    <a:solidFill>
                      <a:schemeClr val="accent1"/>
                    </a:solidFill>
                  </a:rPr>
                  <a:t> </a:t>
                </a:r>
                <a:r>
                  <a:rPr lang="en-US" sz="1400" dirty="0" smtClean="0">
                    <a:solidFill>
                      <a:schemeClr val="bg1">
                        <a:lumMod val="75000"/>
                      </a:schemeClr>
                    </a:solidFill>
                  </a:rPr>
                  <a:t>, </a:t>
                </a:r>
                <a:endParaRPr lang="en-GB" sz="1400" dirty="0">
                  <a:solidFill>
                    <a:schemeClr val="bg1">
                      <a:lumMod val="75000"/>
                    </a:schemeClr>
                  </a:solidFill>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2895325" y="1346925"/>
                <a:ext cx="2886349" cy="307777"/>
              </a:xfrm>
              <a:prstGeom prst="rect">
                <a:avLst/>
              </a:prstGeom>
              <a:blipFill rotWithShape="1">
                <a:blip r:embed="rId2"/>
                <a:stretch>
                  <a:fillRect/>
                </a:stretch>
              </a:blipFill>
            </p:spPr>
            <p:txBody>
              <a:bodyPr/>
              <a:lstStyle/>
              <a:p>
                <a:r>
                  <a:rPr lang="en-US">
                    <a:noFill/>
                  </a:rPr>
                  <a:t> </a:t>
                </a:r>
              </a:p>
            </p:txBody>
          </p:sp>
        </mc:Fallback>
      </mc:AlternateContent>
      <p:cxnSp>
        <p:nvCxnSpPr>
          <p:cNvPr id="31" name="Straight Connector 30"/>
          <p:cNvCxnSpPr/>
          <p:nvPr/>
        </p:nvCxnSpPr>
        <p:spPr bwMode="auto">
          <a:xfrm>
            <a:off x="7067189" y="1968109"/>
            <a:ext cx="0" cy="1104900"/>
          </a:xfrm>
          <a:prstGeom prst="line">
            <a:avLst/>
          </a:prstGeom>
          <a:solidFill>
            <a:schemeClr val="accent1"/>
          </a:solidFill>
          <a:ln w="28575" cap="flat" cmpd="sng" algn="ctr">
            <a:solidFill>
              <a:schemeClr val="accent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32" name="TextBox 31"/>
              <p:cNvSpPr txBox="1"/>
              <p:nvPr/>
            </p:nvSpPr>
            <p:spPr>
              <a:xfrm>
                <a:off x="6059436" y="1533851"/>
                <a:ext cx="2831007" cy="307777"/>
              </a:xfrm>
              <a:prstGeom prst="rect">
                <a:avLst/>
              </a:prstGeom>
              <a:noFill/>
            </p:spPr>
            <p:txBody>
              <a:bodyPr wrap="square" rtlCol="0">
                <a:spAutoFit/>
              </a:bodyPr>
              <a:lstStyle/>
              <a:p>
                <a:pPr>
                  <a:buNone/>
                </a:pPr>
                <a:r>
                  <a:rPr lang="en-US" sz="1400" dirty="0" smtClean="0">
                    <a:solidFill>
                      <a:schemeClr val="bg1">
                        <a:lumMod val="75000"/>
                      </a:schemeClr>
                    </a:solidFill>
                  </a:rPr>
                  <a:t>measured </a:t>
                </a:r>
                <a:r>
                  <a:rPr lang="en-GB" sz="1400" dirty="0" smtClean="0">
                    <a:solidFill>
                      <a:schemeClr val="bg1">
                        <a:lumMod val="75000"/>
                      </a:schemeClr>
                    </a:solidFill>
                  </a:rPr>
                  <a:t>,</a:t>
                </a:r>
                <a:r>
                  <a:rPr lang="en-US" sz="1400" dirty="0">
                    <a:solidFill>
                      <a:schemeClr val="bg1">
                        <a:lumMod val="75000"/>
                      </a:schemeClr>
                    </a:solidFill>
                  </a:rPr>
                  <a:t> </a:t>
                </a:r>
                <a:endParaRPr lang="en-GB" sz="1400" dirty="0">
                  <a:solidFill>
                    <a:schemeClr val="accent2"/>
                  </a:solidFill>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6059436" y="1533851"/>
                <a:ext cx="2831007" cy="307777"/>
              </a:xfrm>
              <a:prstGeom prst="rect">
                <a:avLst/>
              </a:prstGeom>
              <a:blipFill rotWithShape="1">
                <a:blip r:embed="rId3"/>
                <a:stretch>
                  <a:fillRect/>
                </a:stretch>
              </a:blipFill>
            </p:spPr>
            <p:txBody>
              <a:bodyPr/>
              <a:lstStyle/>
              <a:p>
                <a:r>
                  <a:rPr lang="en-US">
                    <a:noFill/>
                  </a:rPr>
                  <a:t> </a:t>
                </a:r>
              </a:p>
            </p:txBody>
          </p:sp>
        </mc:Fallback>
      </mc:AlternateContent>
      <p:sp>
        <p:nvSpPr>
          <p:cNvPr id="37" name="Oval 36"/>
          <p:cNvSpPr/>
          <p:nvPr/>
        </p:nvSpPr>
        <p:spPr>
          <a:xfrm>
            <a:off x="2759694" y="2067528"/>
            <a:ext cx="135632" cy="86292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38" name="Oval 37"/>
          <p:cNvSpPr/>
          <p:nvPr/>
        </p:nvSpPr>
        <p:spPr>
          <a:xfrm>
            <a:off x="2759694" y="2248367"/>
            <a:ext cx="135632" cy="523272"/>
          </a:xfrm>
          <a:prstGeom prst="ellipse">
            <a:avLst/>
          </a:prstGeom>
          <a:solidFill>
            <a:srgbClr val="74C9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cxnSp>
        <p:nvCxnSpPr>
          <p:cNvPr id="39" name="Straight Connector 38"/>
          <p:cNvCxnSpPr/>
          <p:nvPr/>
        </p:nvCxnSpPr>
        <p:spPr bwMode="auto">
          <a:xfrm>
            <a:off x="7067189" y="2120509"/>
            <a:ext cx="0" cy="704850"/>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40" name="Straight Connector 39"/>
          <p:cNvCxnSpPr/>
          <p:nvPr/>
        </p:nvCxnSpPr>
        <p:spPr bwMode="auto">
          <a:xfrm>
            <a:off x="7067189" y="2272909"/>
            <a:ext cx="0" cy="394091"/>
          </a:xfrm>
          <a:prstGeom prst="line">
            <a:avLst/>
          </a:prstGeom>
          <a:solidFill>
            <a:schemeClr val="accent1"/>
          </a:solidFill>
          <a:ln w="28575" cap="flat" cmpd="sng" algn="ctr">
            <a:solidFill>
              <a:srgbClr val="74C90D"/>
            </a:solidFill>
            <a:prstDash val="solid"/>
            <a:round/>
            <a:headEnd type="none" w="med" len="med"/>
            <a:tailEnd type="none" w="med" len="med"/>
          </a:ln>
          <a:effectLst/>
        </p:spPr>
      </p:cxnSp>
      <p:cxnSp>
        <p:nvCxnSpPr>
          <p:cNvPr id="22" name="Straight Arrow Connector 21"/>
          <p:cNvCxnSpPr/>
          <p:nvPr/>
        </p:nvCxnSpPr>
        <p:spPr bwMode="auto">
          <a:xfrm>
            <a:off x="699243" y="5110328"/>
            <a:ext cx="7591425" cy="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26" name="Oval 25"/>
          <p:cNvSpPr/>
          <p:nvPr/>
        </p:nvSpPr>
        <p:spPr>
          <a:xfrm>
            <a:off x="2751310" y="4426252"/>
            <a:ext cx="144016" cy="136815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cxnSp>
        <p:nvCxnSpPr>
          <p:cNvPr id="27" name="Straight Connector 26"/>
          <p:cNvCxnSpPr/>
          <p:nvPr/>
        </p:nvCxnSpPr>
        <p:spPr bwMode="auto">
          <a:xfrm>
            <a:off x="1423143" y="4529303"/>
            <a:ext cx="0" cy="1104900"/>
          </a:xfrm>
          <a:prstGeom prst="line">
            <a:avLst/>
          </a:prstGeom>
          <a:solidFill>
            <a:schemeClr val="accent1"/>
          </a:solidFill>
          <a:ln w="28575" cap="flat" cmpd="sng" algn="ctr">
            <a:solidFill>
              <a:schemeClr val="bg1">
                <a:lumMod val="75000"/>
              </a:schemeClr>
            </a:solidFill>
            <a:prstDash val="dash"/>
            <a:round/>
            <a:headEnd type="none" w="med" len="med"/>
            <a:tailEnd type="none" w="med" len="med"/>
          </a:ln>
          <a:effectLst/>
        </p:spPr>
      </p:cxnSp>
      <p:sp>
        <p:nvSpPr>
          <p:cNvPr id="28" name="TextBox 27"/>
          <p:cNvSpPr txBox="1"/>
          <p:nvPr/>
        </p:nvSpPr>
        <p:spPr>
          <a:xfrm>
            <a:off x="625424" y="4087698"/>
            <a:ext cx="1835945" cy="307777"/>
          </a:xfrm>
          <a:prstGeom prst="rect">
            <a:avLst/>
          </a:prstGeom>
          <a:noFill/>
        </p:spPr>
        <p:txBody>
          <a:bodyPr wrap="square" rtlCol="0">
            <a:spAutoFit/>
          </a:bodyPr>
          <a:lstStyle/>
          <a:p>
            <a:pPr>
              <a:buNone/>
            </a:pPr>
            <a:r>
              <a:rPr lang="en-US" sz="1400" dirty="0" smtClean="0">
                <a:solidFill>
                  <a:schemeClr val="bg1">
                    <a:lumMod val="75000"/>
                  </a:schemeClr>
                </a:solidFill>
              </a:rPr>
              <a:t>reference point 0</a:t>
            </a:r>
            <a:endParaRPr lang="en-GB" sz="1400" dirty="0">
              <a:solidFill>
                <a:schemeClr val="bg1">
                  <a:lumMod val="75000"/>
                </a:schemeClr>
              </a:solidFill>
            </a:endParaRPr>
          </a:p>
        </p:txBody>
      </p:sp>
      <p:sp>
        <p:nvSpPr>
          <p:cNvPr id="29" name="Oval 28"/>
          <p:cNvSpPr/>
          <p:nvPr/>
        </p:nvSpPr>
        <p:spPr>
          <a:xfrm>
            <a:off x="3994322" y="4698337"/>
            <a:ext cx="144016" cy="84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chemeClr val="bg1">
                  <a:lumMod val="75000"/>
                </a:schemeClr>
              </a:solidFill>
            </a:endParaRPr>
          </a:p>
        </p:txBody>
      </p:sp>
      <p:grpSp>
        <p:nvGrpSpPr>
          <p:cNvPr id="30" name="Group 29"/>
          <p:cNvGrpSpPr/>
          <p:nvPr/>
        </p:nvGrpSpPr>
        <p:grpSpPr>
          <a:xfrm>
            <a:off x="3047930" y="4572167"/>
            <a:ext cx="414424" cy="1076322"/>
            <a:chOff x="3626740" y="2520226"/>
            <a:chExt cx="414424" cy="1076322"/>
          </a:xfrm>
        </p:grpSpPr>
        <p:sp>
          <p:nvSpPr>
            <p:cNvPr id="33" name="Rectangle 32"/>
            <p:cNvSpPr/>
            <p:nvPr/>
          </p:nvSpPr>
          <p:spPr bwMode="auto">
            <a:xfrm>
              <a:off x="3640958" y="2542287"/>
              <a:ext cx="383827" cy="105421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bg1">
                    <a:lumMod val="75000"/>
                  </a:schemeClr>
                </a:solidFill>
                <a:effectLst/>
                <a:latin typeface="Arial" charset="0"/>
              </a:endParaRPr>
            </a:p>
          </p:txBody>
        </p:sp>
        <p:sp>
          <p:nvSpPr>
            <p:cNvPr id="34" name="Oval 17"/>
            <p:cNvSpPr/>
            <p:nvPr/>
          </p:nvSpPr>
          <p:spPr bwMode="auto">
            <a:xfrm>
              <a:off x="3626740" y="2542246"/>
              <a:ext cx="100651" cy="1054302"/>
            </a:xfrm>
            <a:custGeom>
              <a:avLst/>
              <a:gdLst>
                <a:gd name="connsiteX0" fmla="*/ 0 w 257175"/>
                <a:gd name="connsiteY0" fmla="*/ 684076 h 1368152"/>
                <a:gd name="connsiteX1" fmla="*/ 128588 w 257175"/>
                <a:gd name="connsiteY1" fmla="*/ 0 h 1368152"/>
                <a:gd name="connsiteX2" fmla="*/ 257176 w 257175"/>
                <a:gd name="connsiteY2" fmla="*/ 684076 h 1368152"/>
                <a:gd name="connsiteX3" fmla="*/ 128588 w 257175"/>
                <a:gd name="connsiteY3" fmla="*/ 1368152 h 1368152"/>
                <a:gd name="connsiteX4" fmla="*/ 0 w 257175"/>
                <a:gd name="connsiteY4" fmla="*/ 684076 h 1368152"/>
                <a:gd name="connsiteX0" fmla="*/ 6522 w 139873"/>
                <a:gd name="connsiteY0" fmla="*/ 712704 h 1368264"/>
                <a:gd name="connsiteX1" fmla="*/ 11285 w 139873"/>
                <a:gd name="connsiteY1" fmla="*/ 53 h 1368264"/>
                <a:gd name="connsiteX2" fmla="*/ 139873 w 139873"/>
                <a:gd name="connsiteY2" fmla="*/ 684129 h 1368264"/>
                <a:gd name="connsiteX3" fmla="*/ 11285 w 139873"/>
                <a:gd name="connsiteY3" fmla="*/ 1368205 h 1368264"/>
                <a:gd name="connsiteX4" fmla="*/ 6522 w 139873"/>
                <a:gd name="connsiteY4" fmla="*/ 712704 h 1368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73" h="1368264">
                  <a:moveTo>
                    <a:pt x="6522" y="712704"/>
                  </a:moveTo>
                  <a:cubicBezTo>
                    <a:pt x="6522" y="334899"/>
                    <a:pt x="-10940" y="4816"/>
                    <a:pt x="11285" y="53"/>
                  </a:cubicBezTo>
                  <a:cubicBezTo>
                    <a:pt x="33510" y="-4710"/>
                    <a:pt x="139873" y="306324"/>
                    <a:pt x="139873" y="684129"/>
                  </a:cubicBezTo>
                  <a:cubicBezTo>
                    <a:pt x="139873" y="1061934"/>
                    <a:pt x="33510" y="1363442"/>
                    <a:pt x="11285" y="1368205"/>
                  </a:cubicBezTo>
                  <a:cubicBezTo>
                    <a:pt x="-10940" y="1372968"/>
                    <a:pt x="6522" y="1090509"/>
                    <a:pt x="6522" y="712704"/>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bg1">
                    <a:lumMod val="75000"/>
                  </a:schemeClr>
                </a:solidFill>
                <a:effectLst/>
                <a:latin typeface="Arial" charset="0"/>
              </a:endParaRPr>
            </a:p>
          </p:txBody>
        </p:sp>
        <p:sp>
          <p:nvSpPr>
            <p:cNvPr id="35" name="Oval 17"/>
            <p:cNvSpPr/>
            <p:nvPr/>
          </p:nvSpPr>
          <p:spPr bwMode="auto">
            <a:xfrm flipH="1">
              <a:off x="3940513" y="2520226"/>
              <a:ext cx="100651" cy="1054302"/>
            </a:xfrm>
            <a:custGeom>
              <a:avLst/>
              <a:gdLst>
                <a:gd name="connsiteX0" fmla="*/ 0 w 257175"/>
                <a:gd name="connsiteY0" fmla="*/ 684076 h 1368152"/>
                <a:gd name="connsiteX1" fmla="*/ 128588 w 257175"/>
                <a:gd name="connsiteY1" fmla="*/ 0 h 1368152"/>
                <a:gd name="connsiteX2" fmla="*/ 257176 w 257175"/>
                <a:gd name="connsiteY2" fmla="*/ 684076 h 1368152"/>
                <a:gd name="connsiteX3" fmla="*/ 128588 w 257175"/>
                <a:gd name="connsiteY3" fmla="*/ 1368152 h 1368152"/>
                <a:gd name="connsiteX4" fmla="*/ 0 w 257175"/>
                <a:gd name="connsiteY4" fmla="*/ 684076 h 1368152"/>
                <a:gd name="connsiteX0" fmla="*/ 6522 w 139873"/>
                <a:gd name="connsiteY0" fmla="*/ 712704 h 1368264"/>
                <a:gd name="connsiteX1" fmla="*/ 11285 w 139873"/>
                <a:gd name="connsiteY1" fmla="*/ 53 h 1368264"/>
                <a:gd name="connsiteX2" fmla="*/ 139873 w 139873"/>
                <a:gd name="connsiteY2" fmla="*/ 684129 h 1368264"/>
                <a:gd name="connsiteX3" fmla="*/ 11285 w 139873"/>
                <a:gd name="connsiteY3" fmla="*/ 1368205 h 1368264"/>
                <a:gd name="connsiteX4" fmla="*/ 6522 w 139873"/>
                <a:gd name="connsiteY4" fmla="*/ 712704 h 1368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73" h="1368264">
                  <a:moveTo>
                    <a:pt x="6522" y="712704"/>
                  </a:moveTo>
                  <a:cubicBezTo>
                    <a:pt x="6522" y="334899"/>
                    <a:pt x="-10940" y="4816"/>
                    <a:pt x="11285" y="53"/>
                  </a:cubicBezTo>
                  <a:cubicBezTo>
                    <a:pt x="33510" y="-4710"/>
                    <a:pt x="139873" y="306324"/>
                    <a:pt x="139873" y="684129"/>
                  </a:cubicBezTo>
                  <a:cubicBezTo>
                    <a:pt x="139873" y="1061934"/>
                    <a:pt x="33510" y="1363442"/>
                    <a:pt x="11285" y="1368205"/>
                  </a:cubicBezTo>
                  <a:cubicBezTo>
                    <a:pt x="-10940" y="1372968"/>
                    <a:pt x="6522" y="1090509"/>
                    <a:pt x="6522" y="712704"/>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bg1">
                    <a:lumMod val="75000"/>
                  </a:schemeClr>
                </a:solidFill>
                <a:effectLst/>
                <a:latin typeface="Arial" charset="0"/>
              </a:endParaRPr>
            </a:p>
          </p:txBody>
        </p:sp>
      </p:grpSp>
      <p:sp>
        <p:nvSpPr>
          <p:cNvPr id="36" name="Rectangle 35"/>
          <p:cNvSpPr/>
          <p:nvPr/>
        </p:nvSpPr>
        <p:spPr bwMode="auto">
          <a:xfrm>
            <a:off x="2461369" y="4348328"/>
            <a:ext cx="3067050" cy="1552575"/>
          </a:xfrm>
          <a:prstGeom prst="rect">
            <a:avLst/>
          </a:prstGeom>
          <a:noFill/>
          <a:ln w="285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solidFill>
                  <a:schemeClr val="accent1"/>
                </a:solidFill>
              </a:ln>
              <a:solidFill>
                <a:schemeClr val="accent1"/>
              </a:solidFill>
              <a:effectLst/>
              <a:latin typeface="Arial" charset="0"/>
            </a:endParaRPr>
          </a:p>
        </p:txBody>
      </p:sp>
      <p:sp>
        <p:nvSpPr>
          <p:cNvPr id="41" name="TextBox 40"/>
          <p:cNvSpPr txBox="1"/>
          <p:nvPr/>
        </p:nvSpPr>
        <p:spPr>
          <a:xfrm>
            <a:off x="3782962" y="4399157"/>
            <a:ext cx="1847850" cy="307777"/>
          </a:xfrm>
          <a:prstGeom prst="rect">
            <a:avLst/>
          </a:prstGeom>
          <a:noFill/>
        </p:spPr>
        <p:txBody>
          <a:bodyPr wrap="square" rtlCol="0">
            <a:spAutoFit/>
          </a:bodyPr>
          <a:lstStyle/>
          <a:p>
            <a:pPr>
              <a:buNone/>
            </a:pPr>
            <a:r>
              <a:rPr lang="en-US" sz="1400" dirty="0" smtClean="0">
                <a:solidFill>
                  <a:schemeClr val="bg1">
                    <a:lumMod val="75000"/>
                  </a:schemeClr>
                </a:solidFill>
              </a:rPr>
              <a:t>Quad, Drift, etc…</a:t>
            </a:r>
            <a:endParaRPr lang="en-GB" sz="1400" dirty="0">
              <a:solidFill>
                <a:schemeClr val="bg1">
                  <a:lumMod val="75000"/>
                </a:schemeClr>
              </a:solidFill>
            </a:endParaRPr>
          </a:p>
        </p:txBody>
      </p:sp>
      <mc:AlternateContent xmlns:mc="http://schemas.openxmlformats.org/markup-compatibility/2006" xmlns:a14="http://schemas.microsoft.com/office/drawing/2010/main">
        <mc:Choice Requires="a14">
          <p:sp>
            <p:nvSpPr>
              <p:cNvPr id="42" name="TextBox 41"/>
              <p:cNvSpPr txBox="1"/>
              <p:nvPr/>
            </p:nvSpPr>
            <p:spPr>
              <a:xfrm>
                <a:off x="2895325" y="3947250"/>
                <a:ext cx="2886349" cy="307777"/>
              </a:xfrm>
              <a:prstGeom prst="rect">
                <a:avLst/>
              </a:prstGeom>
              <a:noFill/>
            </p:spPr>
            <p:txBody>
              <a:bodyPr wrap="square" rtlCol="0">
                <a:spAutoFit/>
              </a:bodyPr>
              <a:lstStyle/>
              <a:p>
                <a:pPr>
                  <a:buNone/>
                </a:pPr>
                <a:r>
                  <a:rPr lang="en-US" sz="1400" dirty="0" smtClean="0">
                    <a:solidFill>
                      <a:schemeClr val="bg1">
                        <a:lumMod val="75000"/>
                      </a:schemeClr>
                    </a:solidFill>
                  </a:rPr>
                  <a:t>Transfer matrix </a:t>
                </a:r>
                <a:endParaRPr lang="en-GB" sz="1400" dirty="0">
                  <a:solidFill>
                    <a:schemeClr val="bg1">
                      <a:lumMod val="75000"/>
                    </a:schemeClr>
                  </a:solidFill>
                </a:endParaRPr>
              </a:p>
            </p:txBody>
          </p:sp>
        </mc:Choice>
        <mc:Fallback xmlns="">
          <p:sp>
            <p:nvSpPr>
              <p:cNvPr id="42" name="TextBox 41"/>
              <p:cNvSpPr txBox="1">
                <a:spLocks noRot="1" noChangeAspect="1" noMove="1" noResize="1" noEditPoints="1" noAdjustHandles="1" noChangeArrowheads="1" noChangeShapeType="1" noTextEdit="1"/>
              </p:cNvSpPr>
              <p:nvPr/>
            </p:nvSpPr>
            <p:spPr>
              <a:xfrm>
                <a:off x="2895325" y="3947250"/>
                <a:ext cx="2886349" cy="307777"/>
              </a:xfrm>
              <a:prstGeom prst="rect">
                <a:avLst/>
              </a:prstGeom>
              <a:blipFill rotWithShape="1">
                <a:blip r:embed="rId4"/>
                <a:stretch>
                  <a:fillRect/>
                </a:stretch>
              </a:blipFill>
            </p:spPr>
            <p:txBody>
              <a:bodyPr/>
              <a:lstStyle/>
              <a:p>
                <a:r>
                  <a:rPr lang="en-US">
                    <a:noFill/>
                  </a:rPr>
                  <a:t> </a:t>
                </a:r>
              </a:p>
            </p:txBody>
          </p:sp>
        </mc:Fallback>
      </mc:AlternateContent>
      <p:cxnSp>
        <p:nvCxnSpPr>
          <p:cNvPr id="43" name="Straight Connector 42"/>
          <p:cNvCxnSpPr/>
          <p:nvPr/>
        </p:nvCxnSpPr>
        <p:spPr bwMode="auto">
          <a:xfrm>
            <a:off x="5781674" y="4594228"/>
            <a:ext cx="0" cy="1104900"/>
          </a:xfrm>
          <a:prstGeom prst="line">
            <a:avLst/>
          </a:prstGeom>
          <a:solidFill>
            <a:schemeClr val="accent1"/>
          </a:solidFill>
          <a:ln w="28575" cap="flat" cmpd="sng" algn="ctr">
            <a:solidFill>
              <a:schemeClr val="accent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44" name="TextBox 43"/>
              <p:cNvSpPr txBox="1"/>
              <p:nvPr/>
            </p:nvSpPr>
            <p:spPr>
              <a:xfrm>
                <a:off x="5936117" y="3956847"/>
                <a:ext cx="2522588" cy="307777"/>
              </a:xfrm>
              <a:prstGeom prst="rect">
                <a:avLst/>
              </a:prstGeom>
              <a:noFill/>
            </p:spPr>
            <p:txBody>
              <a:bodyPr wrap="square" rtlCol="0">
                <a:spAutoFit/>
              </a:bodyPr>
              <a:lstStyle/>
              <a:p>
                <a:pPr>
                  <a:buNone/>
                </a:pPr>
                <a:r>
                  <a:rPr lang="en-US" sz="1400" dirty="0" smtClean="0">
                    <a:solidFill>
                      <a:schemeClr val="bg1">
                        <a:lumMod val="75000"/>
                      </a:schemeClr>
                    </a:solidFill>
                  </a:rPr>
                  <a:t>measured </a:t>
                </a:r>
                <a:endParaRPr lang="en-GB" sz="1400" dirty="0">
                  <a:solidFill>
                    <a:schemeClr val="accent2"/>
                  </a:solidFill>
                </a:endParaRPr>
              </a:p>
            </p:txBody>
          </p:sp>
        </mc:Choice>
        <mc:Fallback xmlns="">
          <p:sp>
            <p:nvSpPr>
              <p:cNvPr id="44" name="TextBox 43"/>
              <p:cNvSpPr txBox="1">
                <a:spLocks noRot="1" noChangeAspect="1" noMove="1" noResize="1" noEditPoints="1" noAdjustHandles="1" noChangeArrowheads="1" noChangeShapeType="1" noTextEdit="1"/>
              </p:cNvSpPr>
              <p:nvPr/>
            </p:nvSpPr>
            <p:spPr>
              <a:xfrm>
                <a:off x="5936117" y="3956847"/>
                <a:ext cx="2522588" cy="307777"/>
              </a:xfrm>
              <a:prstGeom prst="rect">
                <a:avLst/>
              </a:prstGeom>
              <a:blipFill rotWithShape="1">
                <a:blip r:embed="rId5"/>
                <a:stretch>
                  <a:fillRect/>
                </a:stretch>
              </a:blipFill>
            </p:spPr>
            <p:txBody>
              <a:bodyPr/>
              <a:lstStyle/>
              <a:p>
                <a:r>
                  <a:rPr lang="en-US">
                    <a:noFill/>
                  </a:rPr>
                  <a:t> </a:t>
                </a:r>
              </a:p>
            </p:txBody>
          </p:sp>
        </mc:Fallback>
      </mc:AlternateContent>
      <p:sp>
        <p:nvSpPr>
          <p:cNvPr id="49" name="Oval 48"/>
          <p:cNvSpPr/>
          <p:nvPr/>
        </p:nvSpPr>
        <p:spPr>
          <a:xfrm>
            <a:off x="6170785" y="4484190"/>
            <a:ext cx="144016" cy="136815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grpSp>
        <p:nvGrpSpPr>
          <p:cNvPr id="50" name="Group 49"/>
          <p:cNvGrpSpPr/>
          <p:nvPr/>
        </p:nvGrpSpPr>
        <p:grpSpPr>
          <a:xfrm>
            <a:off x="6991280" y="4583174"/>
            <a:ext cx="414424" cy="1076322"/>
            <a:chOff x="3626740" y="2520226"/>
            <a:chExt cx="414424" cy="1076322"/>
          </a:xfrm>
        </p:grpSpPr>
        <p:sp>
          <p:nvSpPr>
            <p:cNvPr id="51" name="Rectangle 50"/>
            <p:cNvSpPr/>
            <p:nvPr/>
          </p:nvSpPr>
          <p:spPr bwMode="auto">
            <a:xfrm>
              <a:off x="3640958" y="2542287"/>
              <a:ext cx="383827" cy="105421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bg1">
                    <a:lumMod val="75000"/>
                  </a:schemeClr>
                </a:solidFill>
                <a:effectLst/>
                <a:latin typeface="Arial" charset="0"/>
              </a:endParaRPr>
            </a:p>
          </p:txBody>
        </p:sp>
        <p:sp>
          <p:nvSpPr>
            <p:cNvPr id="52" name="Oval 17"/>
            <p:cNvSpPr/>
            <p:nvPr/>
          </p:nvSpPr>
          <p:spPr bwMode="auto">
            <a:xfrm>
              <a:off x="3626740" y="2542246"/>
              <a:ext cx="100651" cy="1054302"/>
            </a:xfrm>
            <a:custGeom>
              <a:avLst/>
              <a:gdLst>
                <a:gd name="connsiteX0" fmla="*/ 0 w 257175"/>
                <a:gd name="connsiteY0" fmla="*/ 684076 h 1368152"/>
                <a:gd name="connsiteX1" fmla="*/ 128588 w 257175"/>
                <a:gd name="connsiteY1" fmla="*/ 0 h 1368152"/>
                <a:gd name="connsiteX2" fmla="*/ 257176 w 257175"/>
                <a:gd name="connsiteY2" fmla="*/ 684076 h 1368152"/>
                <a:gd name="connsiteX3" fmla="*/ 128588 w 257175"/>
                <a:gd name="connsiteY3" fmla="*/ 1368152 h 1368152"/>
                <a:gd name="connsiteX4" fmla="*/ 0 w 257175"/>
                <a:gd name="connsiteY4" fmla="*/ 684076 h 1368152"/>
                <a:gd name="connsiteX0" fmla="*/ 6522 w 139873"/>
                <a:gd name="connsiteY0" fmla="*/ 712704 h 1368264"/>
                <a:gd name="connsiteX1" fmla="*/ 11285 w 139873"/>
                <a:gd name="connsiteY1" fmla="*/ 53 h 1368264"/>
                <a:gd name="connsiteX2" fmla="*/ 139873 w 139873"/>
                <a:gd name="connsiteY2" fmla="*/ 684129 h 1368264"/>
                <a:gd name="connsiteX3" fmla="*/ 11285 w 139873"/>
                <a:gd name="connsiteY3" fmla="*/ 1368205 h 1368264"/>
                <a:gd name="connsiteX4" fmla="*/ 6522 w 139873"/>
                <a:gd name="connsiteY4" fmla="*/ 712704 h 1368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73" h="1368264">
                  <a:moveTo>
                    <a:pt x="6522" y="712704"/>
                  </a:moveTo>
                  <a:cubicBezTo>
                    <a:pt x="6522" y="334899"/>
                    <a:pt x="-10940" y="4816"/>
                    <a:pt x="11285" y="53"/>
                  </a:cubicBezTo>
                  <a:cubicBezTo>
                    <a:pt x="33510" y="-4710"/>
                    <a:pt x="139873" y="306324"/>
                    <a:pt x="139873" y="684129"/>
                  </a:cubicBezTo>
                  <a:cubicBezTo>
                    <a:pt x="139873" y="1061934"/>
                    <a:pt x="33510" y="1363442"/>
                    <a:pt x="11285" y="1368205"/>
                  </a:cubicBezTo>
                  <a:cubicBezTo>
                    <a:pt x="-10940" y="1372968"/>
                    <a:pt x="6522" y="1090509"/>
                    <a:pt x="6522" y="712704"/>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bg1">
                    <a:lumMod val="75000"/>
                  </a:schemeClr>
                </a:solidFill>
                <a:effectLst/>
                <a:latin typeface="Arial" charset="0"/>
              </a:endParaRPr>
            </a:p>
          </p:txBody>
        </p:sp>
        <p:sp>
          <p:nvSpPr>
            <p:cNvPr id="53" name="Oval 17"/>
            <p:cNvSpPr/>
            <p:nvPr/>
          </p:nvSpPr>
          <p:spPr bwMode="auto">
            <a:xfrm flipH="1">
              <a:off x="3940513" y="2520226"/>
              <a:ext cx="100651" cy="1054302"/>
            </a:xfrm>
            <a:custGeom>
              <a:avLst/>
              <a:gdLst>
                <a:gd name="connsiteX0" fmla="*/ 0 w 257175"/>
                <a:gd name="connsiteY0" fmla="*/ 684076 h 1368152"/>
                <a:gd name="connsiteX1" fmla="*/ 128588 w 257175"/>
                <a:gd name="connsiteY1" fmla="*/ 0 h 1368152"/>
                <a:gd name="connsiteX2" fmla="*/ 257176 w 257175"/>
                <a:gd name="connsiteY2" fmla="*/ 684076 h 1368152"/>
                <a:gd name="connsiteX3" fmla="*/ 128588 w 257175"/>
                <a:gd name="connsiteY3" fmla="*/ 1368152 h 1368152"/>
                <a:gd name="connsiteX4" fmla="*/ 0 w 257175"/>
                <a:gd name="connsiteY4" fmla="*/ 684076 h 1368152"/>
                <a:gd name="connsiteX0" fmla="*/ 6522 w 139873"/>
                <a:gd name="connsiteY0" fmla="*/ 712704 h 1368264"/>
                <a:gd name="connsiteX1" fmla="*/ 11285 w 139873"/>
                <a:gd name="connsiteY1" fmla="*/ 53 h 1368264"/>
                <a:gd name="connsiteX2" fmla="*/ 139873 w 139873"/>
                <a:gd name="connsiteY2" fmla="*/ 684129 h 1368264"/>
                <a:gd name="connsiteX3" fmla="*/ 11285 w 139873"/>
                <a:gd name="connsiteY3" fmla="*/ 1368205 h 1368264"/>
                <a:gd name="connsiteX4" fmla="*/ 6522 w 139873"/>
                <a:gd name="connsiteY4" fmla="*/ 712704 h 1368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73" h="1368264">
                  <a:moveTo>
                    <a:pt x="6522" y="712704"/>
                  </a:moveTo>
                  <a:cubicBezTo>
                    <a:pt x="6522" y="334899"/>
                    <a:pt x="-10940" y="4816"/>
                    <a:pt x="11285" y="53"/>
                  </a:cubicBezTo>
                  <a:cubicBezTo>
                    <a:pt x="33510" y="-4710"/>
                    <a:pt x="139873" y="306324"/>
                    <a:pt x="139873" y="684129"/>
                  </a:cubicBezTo>
                  <a:cubicBezTo>
                    <a:pt x="139873" y="1061934"/>
                    <a:pt x="33510" y="1363442"/>
                    <a:pt x="11285" y="1368205"/>
                  </a:cubicBezTo>
                  <a:cubicBezTo>
                    <a:pt x="-10940" y="1372968"/>
                    <a:pt x="6522" y="1090509"/>
                    <a:pt x="6522" y="712704"/>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bg1">
                    <a:lumMod val="75000"/>
                  </a:schemeClr>
                </a:solidFill>
                <a:effectLst/>
                <a:latin typeface="Arial" charset="0"/>
              </a:endParaRPr>
            </a:p>
          </p:txBody>
        </p:sp>
      </p:grpSp>
      <p:cxnSp>
        <p:nvCxnSpPr>
          <p:cNvPr id="12" name="Straight Arrow Connector 11"/>
          <p:cNvCxnSpPr/>
          <p:nvPr/>
        </p:nvCxnSpPr>
        <p:spPr bwMode="auto">
          <a:xfrm>
            <a:off x="2461369" y="6067425"/>
            <a:ext cx="3320305" cy="0"/>
          </a:xfrm>
          <a:prstGeom prst="straightConnector1">
            <a:avLst/>
          </a:prstGeom>
          <a:solidFill>
            <a:schemeClr val="accent1"/>
          </a:solidFill>
          <a:ln w="28575" cap="flat" cmpd="sng" algn="ctr">
            <a:solidFill>
              <a:schemeClr val="accent1"/>
            </a:solidFill>
            <a:prstDash val="solid"/>
            <a:round/>
            <a:headEnd type="arrow" w="med" len="med"/>
            <a:tailEnd type="arrow" w="med" len="med"/>
          </a:ln>
          <a:effectLst/>
        </p:spPr>
      </p:cxnSp>
      <p:sp>
        <p:nvSpPr>
          <p:cNvPr id="16" name="TextBox 15"/>
          <p:cNvSpPr txBox="1"/>
          <p:nvPr/>
        </p:nvSpPr>
        <p:spPr>
          <a:xfrm>
            <a:off x="7074091" y="1035839"/>
            <a:ext cx="1216577" cy="307777"/>
          </a:xfrm>
          <a:prstGeom prst="rect">
            <a:avLst/>
          </a:prstGeom>
          <a:noFill/>
          <a:ln w="28575">
            <a:solidFill>
              <a:schemeClr val="accent2"/>
            </a:solidFill>
          </a:ln>
        </p:spPr>
        <p:txBody>
          <a:bodyPr wrap="square" rtlCol="0">
            <a:spAutoFit/>
          </a:bodyPr>
          <a:lstStyle/>
          <a:p>
            <a:pPr>
              <a:buNone/>
            </a:pPr>
            <a:r>
              <a:rPr lang="en-US" sz="1400" dirty="0" smtClean="0">
                <a:solidFill>
                  <a:schemeClr val="accent2"/>
                </a:solidFill>
              </a:rPr>
              <a:t>Quad scan</a:t>
            </a:r>
            <a:endParaRPr lang="en-GB" sz="1400" dirty="0">
              <a:solidFill>
                <a:schemeClr val="accent2"/>
              </a:solidFill>
            </a:endParaRPr>
          </a:p>
        </p:txBody>
      </p:sp>
      <p:sp>
        <p:nvSpPr>
          <p:cNvPr id="58" name="TextBox 57"/>
          <p:cNvSpPr txBox="1"/>
          <p:nvPr/>
        </p:nvSpPr>
        <p:spPr>
          <a:xfrm>
            <a:off x="7305053" y="3608696"/>
            <a:ext cx="1238180" cy="307777"/>
          </a:xfrm>
          <a:prstGeom prst="rect">
            <a:avLst/>
          </a:prstGeom>
          <a:noFill/>
          <a:ln w="28575">
            <a:solidFill>
              <a:schemeClr val="accent2"/>
            </a:solidFill>
          </a:ln>
        </p:spPr>
        <p:txBody>
          <a:bodyPr wrap="square" rtlCol="0">
            <a:spAutoFit/>
          </a:bodyPr>
          <a:lstStyle/>
          <a:p>
            <a:pPr>
              <a:buNone/>
            </a:pPr>
            <a:r>
              <a:rPr lang="en-US" sz="1400" dirty="0" smtClean="0">
                <a:solidFill>
                  <a:schemeClr val="accent2"/>
                </a:solidFill>
              </a:rPr>
              <a:t>Multi Screen</a:t>
            </a:r>
            <a:endParaRPr lang="en-GB" sz="1400" dirty="0">
              <a:solidFill>
                <a:schemeClr val="accent2"/>
              </a:solidFill>
            </a:endParaRPr>
          </a:p>
        </p:txBody>
      </p:sp>
      <p:grpSp>
        <p:nvGrpSpPr>
          <p:cNvPr id="59" name="Group 58"/>
          <p:cNvGrpSpPr/>
          <p:nvPr/>
        </p:nvGrpSpPr>
        <p:grpSpPr>
          <a:xfrm>
            <a:off x="4610643" y="2127354"/>
            <a:ext cx="398045" cy="793872"/>
            <a:chOff x="3626740" y="2520226"/>
            <a:chExt cx="414424" cy="1076322"/>
          </a:xfrm>
        </p:grpSpPr>
        <p:sp>
          <p:nvSpPr>
            <p:cNvPr id="60" name="Rectangle 59"/>
            <p:cNvSpPr/>
            <p:nvPr/>
          </p:nvSpPr>
          <p:spPr bwMode="auto">
            <a:xfrm>
              <a:off x="3640958" y="2542287"/>
              <a:ext cx="383827" cy="105421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61" name="Oval 17"/>
            <p:cNvSpPr/>
            <p:nvPr/>
          </p:nvSpPr>
          <p:spPr bwMode="auto">
            <a:xfrm>
              <a:off x="3626740" y="2542246"/>
              <a:ext cx="100651" cy="1054302"/>
            </a:xfrm>
            <a:custGeom>
              <a:avLst/>
              <a:gdLst>
                <a:gd name="connsiteX0" fmla="*/ 0 w 257175"/>
                <a:gd name="connsiteY0" fmla="*/ 684076 h 1368152"/>
                <a:gd name="connsiteX1" fmla="*/ 128588 w 257175"/>
                <a:gd name="connsiteY1" fmla="*/ 0 h 1368152"/>
                <a:gd name="connsiteX2" fmla="*/ 257176 w 257175"/>
                <a:gd name="connsiteY2" fmla="*/ 684076 h 1368152"/>
                <a:gd name="connsiteX3" fmla="*/ 128588 w 257175"/>
                <a:gd name="connsiteY3" fmla="*/ 1368152 h 1368152"/>
                <a:gd name="connsiteX4" fmla="*/ 0 w 257175"/>
                <a:gd name="connsiteY4" fmla="*/ 684076 h 1368152"/>
                <a:gd name="connsiteX0" fmla="*/ 6522 w 139873"/>
                <a:gd name="connsiteY0" fmla="*/ 712704 h 1368264"/>
                <a:gd name="connsiteX1" fmla="*/ 11285 w 139873"/>
                <a:gd name="connsiteY1" fmla="*/ 53 h 1368264"/>
                <a:gd name="connsiteX2" fmla="*/ 139873 w 139873"/>
                <a:gd name="connsiteY2" fmla="*/ 684129 h 1368264"/>
                <a:gd name="connsiteX3" fmla="*/ 11285 w 139873"/>
                <a:gd name="connsiteY3" fmla="*/ 1368205 h 1368264"/>
                <a:gd name="connsiteX4" fmla="*/ 6522 w 139873"/>
                <a:gd name="connsiteY4" fmla="*/ 712704 h 1368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73" h="1368264">
                  <a:moveTo>
                    <a:pt x="6522" y="712704"/>
                  </a:moveTo>
                  <a:cubicBezTo>
                    <a:pt x="6522" y="334899"/>
                    <a:pt x="-10940" y="4816"/>
                    <a:pt x="11285" y="53"/>
                  </a:cubicBezTo>
                  <a:cubicBezTo>
                    <a:pt x="33510" y="-4710"/>
                    <a:pt x="139873" y="306324"/>
                    <a:pt x="139873" y="684129"/>
                  </a:cubicBezTo>
                  <a:cubicBezTo>
                    <a:pt x="139873" y="1061934"/>
                    <a:pt x="33510" y="1363442"/>
                    <a:pt x="11285" y="1368205"/>
                  </a:cubicBezTo>
                  <a:cubicBezTo>
                    <a:pt x="-10940" y="1372968"/>
                    <a:pt x="6522" y="1090509"/>
                    <a:pt x="6522" y="712704"/>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62" name="Oval 17"/>
            <p:cNvSpPr/>
            <p:nvPr/>
          </p:nvSpPr>
          <p:spPr bwMode="auto">
            <a:xfrm flipH="1">
              <a:off x="3940513" y="2520226"/>
              <a:ext cx="100651" cy="1054302"/>
            </a:xfrm>
            <a:custGeom>
              <a:avLst/>
              <a:gdLst>
                <a:gd name="connsiteX0" fmla="*/ 0 w 257175"/>
                <a:gd name="connsiteY0" fmla="*/ 684076 h 1368152"/>
                <a:gd name="connsiteX1" fmla="*/ 128588 w 257175"/>
                <a:gd name="connsiteY1" fmla="*/ 0 h 1368152"/>
                <a:gd name="connsiteX2" fmla="*/ 257176 w 257175"/>
                <a:gd name="connsiteY2" fmla="*/ 684076 h 1368152"/>
                <a:gd name="connsiteX3" fmla="*/ 128588 w 257175"/>
                <a:gd name="connsiteY3" fmla="*/ 1368152 h 1368152"/>
                <a:gd name="connsiteX4" fmla="*/ 0 w 257175"/>
                <a:gd name="connsiteY4" fmla="*/ 684076 h 1368152"/>
                <a:gd name="connsiteX0" fmla="*/ 6522 w 139873"/>
                <a:gd name="connsiteY0" fmla="*/ 712704 h 1368264"/>
                <a:gd name="connsiteX1" fmla="*/ 11285 w 139873"/>
                <a:gd name="connsiteY1" fmla="*/ 53 h 1368264"/>
                <a:gd name="connsiteX2" fmla="*/ 139873 w 139873"/>
                <a:gd name="connsiteY2" fmla="*/ 684129 h 1368264"/>
                <a:gd name="connsiteX3" fmla="*/ 11285 w 139873"/>
                <a:gd name="connsiteY3" fmla="*/ 1368205 h 1368264"/>
                <a:gd name="connsiteX4" fmla="*/ 6522 w 139873"/>
                <a:gd name="connsiteY4" fmla="*/ 712704 h 1368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73" h="1368264">
                  <a:moveTo>
                    <a:pt x="6522" y="712704"/>
                  </a:moveTo>
                  <a:cubicBezTo>
                    <a:pt x="6522" y="334899"/>
                    <a:pt x="-10940" y="4816"/>
                    <a:pt x="11285" y="53"/>
                  </a:cubicBezTo>
                  <a:cubicBezTo>
                    <a:pt x="33510" y="-4710"/>
                    <a:pt x="139873" y="306324"/>
                    <a:pt x="139873" y="684129"/>
                  </a:cubicBezTo>
                  <a:cubicBezTo>
                    <a:pt x="139873" y="1061934"/>
                    <a:pt x="33510" y="1363442"/>
                    <a:pt x="11285" y="1368205"/>
                  </a:cubicBezTo>
                  <a:cubicBezTo>
                    <a:pt x="-10940" y="1372968"/>
                    <a:pt x="6522" y="1090509"/>
                    <a:pt x="6522" y="712704"/>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grpSp>
      <p:grpSp>
        <p:nvGrpSpPr>
          <p:cNvPr id="63" name="Group 62"/>
          <p:cNvGrpSpPr/>
          <p:nvPr/>
        </p:nvGrpSpPr>
        <p:grpSpPr>
          <a:xfrm>
            <a:off x="4599656" y="4737711"/>
            <a:ext cx="398045" cy="793872"/>
            <a:chOff x="3626740" y="2520226"/>
            <a:chExt cx="414424" cy="1076322"/>
          </a:xfrm>
        </p:grpSpPr>
        <p:sp>
          <p:nvSpPr>
            <p:cNvPr id="64" name="Rectangle 63"/>
            <p:cNvSpPr/>
            <p:nvPr/>
          </p:nvSpPr>
          <p:spPr bwMode="auto">
            <a:xfrm>
              <a:off x="3640958" y="2542287"/>
              <a:ext cx="383827" cy="105421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65" name="Oval 17"/>
            <p:cNvSpPr/>
            <p:nvPr/>
          </p:nvSpPr>
          <p:spPr bwMode="auto">
            <a:xfrm>
              <a:off x="3626740" y="2542246"/>
              <a:ext cx="100651" cy="1054302"/>
            </a:xfrm>
            <a:custGeom>
              <a:avLst/>
              <a:gdLst>
                <a:gd name="connsiteX0" fmla="*/ 0 w 257175"/>
                <a:gd name="connsiteY0" fmla="*/ 684076 h 1368152"/>
                <a:gd name="connsiteX1" fmla="*/ 128588 w 257175"/>
                <a:gd name="connsiteY1" fmla="*/ 0 h 1368152"/>
                <a:gd name="connsiteX2" fmla="*/ 257176 w 257175"/>
                <a:gd name="connsiteY2" fmla="*/ 684076 h 1368152"/>
                <a:gd name="connsiteX3" fmla="*/ 128588 w 257175"/>
                <a:gd name="connsiteY3" fmla="*/ 1368152 h 1368152"/>
                <a:gd name="connsiteX4" fmla="*/ 0 w 257175"/>
                <a:gd name="connsiteY4" fmla="*/ 684076 h 1368152"/>
                <a:gd name="connsiteX0" fmla="*/ 6522 w 139873"/>
                <a:gd name="connsiteY0" fmla="*/ 712704 h 1368264"/>
                <a:gd name="connsiteX1" fmla="*/ 11285 w 139873"/>
                <a:gd name="connsiteY1" fmla="*/ 53 h 1368264"/>
                <a:gd name="connsiteX2" fmla="*/ 139873 w 139873"/>
                <a:gd name="connsiteY2" fmla="*/ 684129 h 1368264"/>
                <a:gd name="connsiteX3" fmla="*/ 11285 w 139873"/>
                <a:gd name="connsiteY3" fmla="*/ 1368205 h 1368264"/>
                <a:gd name="connsiteX4" fmla="*/ 6522 w 139873"/>
                <a:gd name="connsiteY4" fmla="*/ 712704 h 1368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73" h="1368264">
                  <a:moveTo>
                    <a:pt x="6522" y="712704"/>
                  </a:moveTo>
                  <a:cubicBezTo>
                    <a:pt x="6522" y="334899"/>
                    <a:pt x="-10940" y="4816"/>
                    <a:pt x="11285" y="53"/>
                  </a:cubicBezTo>
                  <a:cubicBezTo>
                    <a:pt x="33510" y="-4710"/>
                    <a:pt x="139873" y="306324"/>
                    <a:pt x="139873" y="684129"/>
                  </a:cubicBezTo>
                  <a:cubicBezTo>
                    <a:pt x="139873" y="1061934"/>
                    <a:pt x="33510" y="1363442"/>
                    <a:pt x="11285" y="1368205"/>
                  </a:cubicBezTo>
                  <a:cubicBezTo>
                    <a:pt x="-10940" y="1372968"/>
                    <a:pt x="6522" y="1090509"/>
                    <a:pt x="6522" y="712704"/>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66" name="Oval 17"/>
            <p:cNvSpPr/>
            <p:nvPr/>
          </p:nvSpPr>
          <p:spPr bwMode="auto">
            <a:xfrm flipH="1">
              <a:off x="3940513" y="2520226"/>
              <a:ext cx="100651" cy="1054302"/>
            </a:xfrm>
            <a:custGeom>
              <a:avLst/>
              <a:gdLst>
                <a:gd name="connsiteX0" fmla="*/ 0 w 257175"/>
                <a:gd name="connsiteY0" fmla="*/ 684076 h 1368152"/>
                <a:gd name="connsiteX1" fmla="*/ 128588 w 257175"/>
                <a:gd name="connsiteY1" fmla="*/ 0 h 1368152"/>
                <a:gd name="connsiteX2" fmla="*/ 257176 w 257175"/>
                <a:gd name="connsiteY2" fmla="*/ 684076 h 1368152"/>
                <a:gd name="connsiteX3" fmla="*/ 128588 w 257175"/>
                <a:gd name="connsiteY3" fmla="*/ 1368152 h 1368152"/>
                <a:gd name="connsiteX4" fmla="*/ 0 w 257175"/>
                <a:gd name="connsiteY4" fmla="*/ 684076 h 1368152"/>
                <a:gd name="connsiteX0" fmla="*/ 6522 w 139873"/>
                <a:gd name="connsiteY0" fmla="*/ 712704 h 1368264"/>
                <a:gd name="connsiteX1" fmla="*/ 11285 w 139873"/>
                <a:gd name="connsiteY1" fmla="*/ 53 h 1368264"/>
                <a:gd name="connsiteX2" fmla="*/ 139873 w 139873"/>
                <a:gd name="connsiteY2" fmla="*/ 684129 h 1368264"/>
                <a:gd name="connsiteX3" fmla="*/ 11285 w 139873"/>
                <a:gd name="connsiteY3" fmla="*/ 1368205 h 1368264"/>
                <a:gd name="connsiteX4" fmla="*/ 6522 w 139873"/>
                <a:gd name="connsiteY4" fmla="*/ 712704 h 1368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73" h="1368264">
                  <a:moveTo>
                    <a:pt x="6522" y="712704"/>
                  </a:moveTo>
                  <a:cubicBezTo>
                    <a:pt x="6522" y="334899"/>
                    <a:pt x="-10940" y="4816"/>
                    <a:pt x="11285" y="53"/>
                  </a:cubicBezTo>
                  <a:cubicBezTo>
                    <a:pt x="33510" y="-4710"/>
                    <a:pt x="139873" y="306324"/>
                    <a:pt x="139873" y="684129"/>
                  </a:cubicBezTo>
                  <a:cubicBezTo>
                    <a:pt x="139873" y="1061934"/>
                    <a:pt x="33510" y="1363442"/>
                    <a:pt x="11285" y="1368205"/>
                  </a:cubicBezTo>
                  <a:cubicBezTo>
                    <a:pt x="-10940" y="1372968"/>
                    <a:pt x="6522" y="1090509"/>
                    <a:pt x="6522" y="712704"/>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grpSp>
      <p:sp>
        <p:nvSpPr>
          <p:cNvPr id="54" name="Title 1"/>
          <p:cNvSpPr txBox="1">
            <a:spLocks/>
          </p:cNvSpPr>
          <p:nvPr/>
        </p:nvSpPr>
        <p:spPr>
          <a:xfrm>
            <a:off x="1093788" y="541338"/>
            <a:ext cx="7283450" cy="481012"/>
          </a:xfrm>
          <a:prstGeom prst="rect">
            <a:avLst/>
          </a:prstGeom>
        </p:spPr>
        <p:txBody>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buNone/>
            </a:pPr>
            <a:r>
              <a:rPr lang="en-US" dirty="0" smtClean="0"/>
              <a:t>3. Quad Scan vs. Multi Screen Method </a:t>
            </a:r>
            <a:endParaRPr lang="en-US" dirty="0"/>
          </a:p>
        </p:txBody>
      </p:sp>
    </p:spTree>
    <p:extLst>
      <p:ext uri="{BB962C8B-B14F-4D97-AF65-F5344CB8AC3E}">
        <p14:creationId xmlns:p14="http://schemas.microsoft.com/office/powerpoint/2010/main" val="18231065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p:cNvCxnSpPr/>
          <p:nvPr/>
        </p:nvCxnSpPr>
        <p:spPr bwMode="auto">
          <a:xfrm>
            <a:off x="699243" y="2510003"/>
            <a:ext cx="7591425" cy="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7" name="Oval 6"/>
          <p:cNvSpPr/>
          <p:nvPr/>
        </p:nvSpPr>
        <p:spPr>
          <a:xfrm>
            <a:off x="2751310" y="1825927"/>
            <a:ext cx="144016" cy="13681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cxnSp>
        <p:nvCxnSpPr>
          <p:cNvPr id="9" name="Straight Connector 8"/>
          <p:cNvCxnSpPr/>
          <p:nvPr/>
        </p:nvCxnSpPr>
        <p:spPr bwMode="auto">
          <a:xfrm>
            <a:off x="1423143" y="1928978"/>
            <a:ext cx="0" cy="1104900"/>
          </a:xfrm>
          <a:prstGeom prst="line">
            <a:avLst/>
          </a:prstGeom>
          <a:solidFill>
            <a:schemeClr val="accent1"/>
          </a:solidFill>
          <a:ln w="28575" cap="flat" cmpd="sng" algn="ctr">
            <a:solidFill>
              <a:schemeClr val="bg1">
                <a:lumMod val="75000"/>
              </a:schemeClr>
            </a:solidFill>
            <a:prstDash val="dash"/>
            <a:round/>
            <a:headEnd type="none" w="med" len="med"/>
            <a:tailEnd type="none" w="med" len="med"/>
          </a:ln>
          <a:effectLst/>
        </p:spPr>
      </p:cxnSp>
      <p:sp>
        <p:nvSpPr>
          <p:cNvPr id="11" name="TextBox 10"/>
          <p:cNvSpPr txBox="1"/>
          <p:nvPr/>
        </p:nvSpPr>
        <p:spPr>
          <a:xfrm>
            <a:off x="625424" y="1487373"/>
            <a:ext cx="1835945" cy="307777"/>
          </a:xfrm>
          <a:prstGeom prst="rect">
            <a:avLst/>
          </a:prstGeom>
          <a:noFill/>
        </p:spPr>
        <p:txBody>
          <a:bodyPr wrap="square" rtlCol="0">
            <a:spAutoFit/>
          </a:bodyPr>
          <a:lstStyle/>
          <a:p>
            <a:pPr>
              <a:buNone/>
            </a:pPr>
            <a:r>
              <a:rPr lang="en-US" sz="1400" dirty="0" smtClean="0">
                <a:solidFill>
                  <a:schemeClr val="bg1">
                    <a:lumMod val="75000"/>
                  </a:schemeClr>
                </a:solidFill>
              </a:rPr>
              <a:t>reference point 0</a:t>
            </a:r>
            <a:endParaRPr lang="en-GB" sz="1400" dirty="0">
              <a:solidFill>
                <a:schemeClr val="bg1">
                  <a:lumMod val="75000"/>
                </a:schemeClr>
              </a:solidFill>
            </a:endParaRPr>
          </a:p>
        </p:txBody>
      </p:sp>
      <p:sp>
        <p:nvSpPr>
          <p:cNvPr id="15" name="Oval 14"/>
          <p:cNvSpPr/>
          <p:nvPr/>
        </p:nvSpPr>
        <p:spPr>
          <a:xfrm>
            <a:off x="3994322" y="2098012"/>
            <a:ext cx="144016" cy="84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chemeClr val="bg1">
                  <a:lumMod val="75000"/>
                </a:schemeClr>
              </a:solidFill>
            </a:endParaRPr>
          </a:p>
        </p:txBody>
      </p:sp>
      <p:grpSp>
        <p:nvGrpSpPr>
          <p:cNvPr id="21" name="Group 20"/>
          <p:cNvGrpSpPr/>
          <p:nvPr/>
        </p:nvGrpSpPr>
        <p:grpSpPr>
          <a:xfrm>
            <a:off x="3047930" y="1971842"/>
            <a:ext cx="414424" cy="1076322"/>
            <a:chOff x="3626740" y="2520226"/>
            <a:chExt cx="414424" cy="1076322"/>
          </a:xfrm>
        </p:grpSpPr>
        <p:sp>
          <p:nvSpPr>
            <p:cNvPr id="17" name="Rectangle 16"/>
            <p:cNvSpPr/>
            <p:nvPr/>
          </p:nvSpPr>
          <p:spPr bwMode="auto">
            <a:xfrm>
              <a:off x="3640958" y="2542287"/>
              <a:ext cx="383827" cy="105421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bg1">
                    <a:lumMod val="75000"/>
                  </a:schemeClr>
                </a:solidFill>
                <a:effectLst/>
                <a:latin typeface="Arial" charset="0"/>
              </a:endParaRPr>
            </a:p>
          </p:txBody>
        </p:sp>
        <p:sp>
          <p:nvSpPr>
            <p:cNvPr id="18" name="Oval 17"/>
            <p:cNvSpPr/>
            <p:nvPr/>
          </p:nvSpPr>
          <p:spPr bwMode="auto">
            <a:xfrm>
              <a:off x="3626740" y="2542246"/>
              <a:ext cx="100651" cy="1054302"/>
            </a:xfrm>
            <a:custGeom>
              <a:avLst/>
              <a:gdLst>
                <a:gd name="connsiteX0" fmla="*/ 0 w 257175"/>
                <a:gd name="connsiteY0" fmla="*/ 684076 h 1368152"/>
                <a:gd name="connsiteX1" fmla="*/ 128588 w 257175"/>
                <a:gd name="connsiteY1" fmla="*/ 0 h 1368152"/>
                <a:gd name="connsiteX2" fmla="*/ 257176 w 257175"/>
                <a:gd name="connsiteY2" fmla="*/ 684076 h 1368152"/>
                <a:gd name="connsiteX3" fmla="*/ 128588 w 257175"/>
                <a:gd name="connsiteY3" fmla="*/ 1368152 h 1368152"/>
                <a:gd name="connsiteX4" fmla="*/ 0 w 257175"/>
                <a:gd name="connsiteY4" fmla="*/ 684076 h 1368152"/>
                <a:gd name="connsiteX0" fmla="*/ 6522 w 139873"/>
                <a:gd name="connsiteY0" fmla="*/ 712704 h 1368264"/>
                <a:gd name="connsiteX1" fmla="*/ 11285 w 139873"/>
                <a:gd name="connsiteY1" fmla="*/ 53 h 1368264"/>
                <a:gd name="connsiteX2" fmla="*/ 139873 w 139873"/>
                <a:gd name="connsiteY2" fmla="*/ 684129 h 1368264"/>
                <a:gd name="connsiteX3" fmla="*/ 11285 w 139873"/>
                <a:gd name="connsiteY3" fmla="*/ 1368205 h 1368264"/>
                <a:gd name="connsiteX4" fmla="*/ 6522 w 139873"/>
                <a:gd name="connsiteY4" fmla="*/ 712704 h 1368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73" h="1368264">
                  <a:moveTo>
                    <a:pt x="6522" y="712704"/>
                  </a:moveTo>
                  <a:cubicBezTo>
                    <a:pt x="6522" y="334899"/>
                    <a:pt x="-10940" y="4816"/>
                    <a:pt x="11285" y="53"/>
                  </a:cubicBezTo>
                  <a:cubicBezTo>
                    <a:pt x="33510" y="-4710"/>
                    <a:pt x="139873" y="306324"/>
                    <a:pt x="139873" y="684129"/>
                  </a:cubicBezTo>
                  <a:cubicBezTo>
                    <a:pt x="139873" y="1061934"/>
                    <a:pt x="33510" y="1363442"/>
                    <a:pt x="11285" y="1368205"/>
                  </a:cubicBezTo>
                  <a:cubicBezTo>
                    <a:pt x="-10940" y="1372968"/>
                    <a:pt x="6522" y="1090509"/>
                    <a:pt x="6522" y="712704"/>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bg1">
                    <a:lumMod val="75000"/>
                  </a:schemeClr>
                </a:solidFill>
                <a:effectLst/>
                <a:latin typeface="Arial" charset="0"/>
              </a:endParaRPr>
            </a:p>
          </p:txBody>
        </p:sp>
        <p:sp>
          <p:nvSpPr>
            <p:cNvPr id="19" name="Oval 17"/>
            <p:cNvSpPr/>
            <p:nvPr/>
          </p:nvSpPr>
          <p:spPr bwMode="auto">
            <a:xfrm flipH="1">
              <a:off x="3940513" y="2520226"/>
              <a:ext cx="100651" cy="1054302"/>
            </a:xfrm>
            <a:custGeom>
              <a:avLst/>
              <a:gdLst>
                <a:gd name="connsiteX0" fmla="*/ 0 w 257175"/>
                <a:gd name="connsiteY0" fmla="*/ 684076 h 1368152"/>
                <a:gd name="connsiteX1" fmla="*/ 128588 w 257175"/>
                <a:gd name="connsiteY1" fmla="*/ 0 h 1368152"/>
                <a:gd name="connsiteX2" fmla="*/ 257176 w 257175"/>
                <a:gd name="connsiteY2" fmla="*/ 684076 h 1368152"/>
                <a:gd name="connsiteX3" fmla="*/ 128588 w 257175"/>
                <a:gd name="connsiteY3" fmla="*/ 1368152 h 1368152"/>
                <a:gd name="connsiteX4" fmla="*/ 0 w 257175"/>
                <a:gd name="connsiteY4" fmla="*/ 684076 h 1368152"/>
                <a:gd name="connsiteX0" fmla="*/ 6522 w 139873"/>
                <a:gd name="connsiteY0" fmla="*/ 712704 h 1368264"/>
                <a:gd name="connsiteX1" fmla="*/ 11285 w 139873"/>
                <a:gd name="connsiteY1" fmla="*/ 53 h 1368264"/>
                <a:gd name="connsiteX2" fmla="*/ 139873 w 139873"/>
                <a:gd name="connsiteY2" fmla="*/ 684129 h 1368264"/>
                <a:gd name="connsiteX3" fmla="*/ 11285 w 139873"/>
                <a:gd name="connsiteY3" fmla="*/ 1368205 h 1368264"/>
                <a:gd name="connsiteX4" fmla="*/ 6522 w 139873"/>
                <a:gd name="connsiteY4" fmla="*/ 712704 h 1368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73" h="1368264">
                  <a:moveTo>
                    <a:pt x="6522" y="712704"/>
                  </a:moveTo>
                  <a:cubicBezTo>
                    <a:pt x="6522" y="334899"/>
                    <a:pt x="-10940" y="4816"/>
                    <a:pt x="11285" y="53"/>
                  </a:cubicBezTo>
                  <a:cubicBezTo>
                    <a:pt x="33510" y="-4710"/>
                    <a:pt x="139873" y="306324"/>
                    <a:pt x="139873" y="684129"/>
                  </a:cubicBezTo>
                  <a:cubicBezTo>
                    <a:pt x="139873" y="1061934"/>
                    <a:pt x="33510" y="1363442"/>
                    <a:pt x="11285" y="1368205"/>
                  </a:cubicBezTo>
                  <a:cubicBezTo>
                    <a:pt x="-10940" y="1372968"/>
                    <a:pt x="6522" y="1090509"/>
                    <a:pt x="6522" y="712704"/>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bg1">
                    <a:lumMod val="75000"/>
                  </a:schemeClr>
                </a:solidFill>
                <a:effectLst/>
                <a:latin typeface="Arial" charset="0"/>
              </a:endParaRPr>
            </a:p>
          </p:txBody>
        </p:sp>
      </p:grpSp>
      <p:sp>
        <p:nvSpPr>
          <p:cNvPr id="23" name="Rectangle 22"/>
          <p:cNvSpPr/>
          <p:nvPr/>
        </p:nvSpPr>
        <p:spPr bwMode="auto">
          <a:xfrm>
            <a:off x="2461369" y="1748003"/>
            <a:ext cx="3067050" cy="1552575"/>
          </a:xfrm>
          <a:prstGeom prst="rect">
            <a:avLst/>
          </a:prstGeom>
          <a:noFill/>
          <a:ln w="285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bg1">
                  <a:lumMod val="75000"/>
                </a:schemeClr>
              </a:solidFill>
              <a:effectLst/>
              <a:latin typeface="Arial" charset="0"/>
            </a:endParaRPr>
          </a:p>
        </p:txBody>
      </p:sp>
      <p:sp>
        <p:nvSpPr>
          <p:cNvPr id="24" name="TextBox 23"/>
          <p:cNvSpPr txBox="1"/>
          <p:nvPr/>
        </p:nvSpPr>
        <p:spPr>
          <a:xfrm>
            <a:off x="3782962" y="1798832"/>
            <a:ext cx="1847850" cy="307777"/>
          </a:xfrm>
          <a:prstGeom prst="rect">
            <a:avLst/>
          </a:prstGeom>
          <a:noFill/>
        </p:spPr>
        <p:txBody>
          <a:bodyPr wrap="square" rtlCol="0">
            <a:spAutoFit/>
          </a:bodyPr>
          <a:lstStyle/>
          <a:p>
            <a:pPr>
              <a:buNone/>
            </a:pPr>
            <a:r>
              <a:rPr lang="en-US" sz="1400" dirty="0" smtClean="0">
                <a:solidFill>
                  <a:schemeClr val="bg1">
                    <a:lumMod val="75000"/>
                  </a:schemeClr>
                </a:solidFill>
              </a:rPr>
              <a:t>Quad, Drift, etc…</a:t>
            </a:r>
            <a:endParaRPr lang="en-GB" sz="1400" dirty="0">
              <a:solidFill>
                <a:schemeClr val="bg1">
                  <a:lumMod val="75000"/>
                </a:schemeClr>
              </a:solidFill>
            </a:endParaRPr>
          </a:p>
        </p:txBody>
      </p:sp>
      <mc:AlternateContent xmlns:mc="http://schemas.openxmlformats.org/markup-compatibility/2006" xmlns:a14="http://schemas.microsoft.com/office/drawing/2010/main">
        <mc:Choice Requires="a14">
          <p:sp>
            <p:nvSpPr>
              <p:cNvPr id="25" name="TextBox 24"/>
              <p:cNvSpPr txBox="1"/>
              <p:nvPr/>
            </p:nvSpPr>
            <p:spPr>
              <a:xfrm>
                <a:off x="2895325" y="1346925"/>
                <a:ext cx="2886349" cy="307777"/>
              </a:xfrm>
              <a:prstGeom prst="rect">
                <a:avLst/>
              </a:prstGeom>
              <a:noFill/>
            </p:spPr>
            <p:txBody>
              <a:bodyPr wrap="square" rtlCol="0">
                <a:spAutoFit/>
              </a:bodyPr>
              <a:lstStyle/>
              <a:p>
                <a:pPr>
                  <a:buNone/>
                </a:pPr>
                <a:r>
                  <a:rPr lang="en-US" sz="1400" dirty="0" smtClean="0">
                    <a:solidFill>
                      <a:schemeClr val="bg1">
                        <a:lumMod val="75000"/>
                      </a:schemeClr>
                    </a:solidFill>
                  </a:rPr>
                  <a:t>Transfer matrix ,</a:t>
                </a:r>
                <a:r>
                  <a:rPr lang="en-US" sz="1400" dirty="0" smtClean="0">
                    <a:solidFill>
                      <a:schemeClr val="accent1"/>
                    </a:solidFill>
                  </a:rPr>
                  <a:t> </a:t>
                </a:r>
                <a:r>
                  <a:rPr lang="en-US" sz="1400" dirty="0" smtClean="0">
                    <a:solidFill>
                      <a:schemeClr val="bg1">
                        <a:lumMod val="75000"/>
                      </a:schemeClr>
                    </a:solidFill>
                  </a:rPr>
                  <a:t>, </a:t>
                </a:r>
                <a:endParaRPr lang="en-GB" sz="1400" dirty="0">
                  <a:solidFill>
                    <a:schemeClr val="bg1">
                      <a:lumMod val="75000"/>
                    </a:schemeClr>
                  </a:solidFill>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2895325" y="1346925"/>
                <a:ext cx="2886349" cy="307777"/>
              </a:xfrm>
              <a:prstGeom prst="rect">
                <a:avLst/>
              </a:prstGeom>
              <a:blipFill rotWithShape="1">
                <a:blip r:embed="rId2"/>
                <a:stretch>
                  <a:fillRect/>
                </a:stretch>
              </a:blipFill>
            </p:spPr>
            <p:txBody>
              <a:bodyPr/>
              <a:lstStyle/>
              <a:p>
                <a:r>
                  <a:rPr lang="en-US">
                    <a:noFill/>
                  </a:rPr>
                  <a:t> </a:t>
                </a:r>
              </a:p>
            </p:txBody>
          </p:sp>
        </mc:Fallback>
      </mc:AlternateContent>
      <p:cxnSp>
        <p:nvCxnSpPr>
          <p:cNvPr id="31" name="Straight Connector 30"/>
          <p:cNvCxnSpPr/>
          <p:nvPr/>
        </p:nvCxnSpPr>
        <p:spPr bwMode="auto">
          <a:xfrm>
            <a:off x="7067189" y="1968109"/>
            <a:ext cx="0" cy="1104900"/>
          </a:xfrm>
          <a:prstGeom prst="line">
            <a:avLst/>
          </a:prstGeom>
          <a:solidFill>
            <a:schemeClr val="accent1"/>
          </a:solidFill>
          <a:ln w="28575" cap="flat" cmpd="sng" algn="ctr">
            <a:solidFill>
              <a:schemeClr val="accent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32" name="TextBox 31"/>
              <p:cNvSpPr txBox="1"/>
              <p:nvPr/>
            </p:nvSpPr>
            <p:spPr>
              <a:xfrm>
                <a:off x="6059437" y="1533851"/>
                <a:ext cx="2757910" cy="307777"/>
              </a:xfrm>
              <a:prstGeom prst="rect">
                <a:avLst/>
              </a:prstGeom>
              <a:noFill/>
            </p:spPr>
            <p:txBody>
              <a:bodyPr wrap="square" rtlCol="0">
                <a:spAutoFit/>
              </a:bodyPr>
              <a:lstStyle/>
              <a:p>
                <a:pPr>
                  <a:buNone/>
                </a:pPr>
                <a:r>
                  <a:rPr lang="en-US" sz="1400" dirty="0" smtClean="0">
                    <a:solidFill>
                      <a:schemeClr val="bg1">
                        <a:lumMod val="75000"/>
                      </a:schemeClr>
                    </a:solidFill>
                  </a:rPr>
                  <a:t>measured </a:t>
                </a:r>
                <a:r>
                  <a:rPr lang="en-GB" sz="1400" dirty="0" smtClean="0">
                    <a:solidFill>
                      <a:schemeClr val="bg1">
                        <a:lumMod val="75000"/>
                      </a:schemeClr>
                    </a:solidFill>
                  </a:rPr>
                  <a:t>,</a:t>
                </a:r>
                <a:r>
                  <a:rPr lang="en-US" sz="1400" dirty="0">
                    <a:solidFill>
                      <a:schemeClr val="bg1">
                        <a:lumMod val="75000"/>
                      </a:schemeClr>
                    </a:solidFill>
                  </a:rPr>
                  <a:t> </a:t>
                </a:r>
                <a:endParaRPr lang="en-GB" sz="1400" dirty="0">
                  <a:solidFill>
                    <a:schemeClr val="accent2"/>
                  </a:solidFill>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6059437" y="1533851"/>
                <a:ext cx="2757910" cy="307777"/>
              </a:xfrm>
              <a:prstGeom prst="rect">
                <a:avLst/>
              </a:prstGeom>
              <a:blipFill rotWithShape="1">
                <a:blip r:embed="rId3"/>
                <a:stretch>
                  <a:fillRect/>
                </a:stretch>
              </a:blipFill>
            </p:spPr>
            <p:txBody>
              <a:bodyPr/>
              <a:lstStyle/>
              <a:p>
                <a:r>
                  <a:rPr lang="en-US">
                    <a:noFill/>
                  </a:rPr>
                  <a:t> </a:t>
                </a:r>
              </a:p>
            </p:txBody>
          </p:sp>
        </mc:Fallback>
      </mc:AlternateContent>
      <p:sp>
        <p:nvSpPr>
          <p:cNvPr id="37" name="Oval 36"/>
          <p:cNvSpPr/>
          <p:nvPr/>
        </p:nvSpPr>
        <p:spPr>
          <a:xfrm>
            <a:off x="2759694" y="2067528"/>
            <a:ext cx="135632" cy="86292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38" name="Oval 37"/>
          <p:cNvSpPr/>
          <p:nvPr/>
        </p:nvSpPr>
        <p:spPr>
          <a:xfrm>
            <a:off x="2759694" y="2248367"/>
            <a:ext cx="135632" cy="523272"/>
          </a:xfrm>
          <a:prstGeom prst="ellipse">
            <a:avLst/>
          </a:prstGeom>
          <a:solidFill>
            <a:srgbClr val="74C9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cxnSp>
        <p:nvCxnSpPr>
          <p:cNvPr id="39" name="Straight Connector 38"/>
          <p:cNvCxnSpPr/>
          <p:nvPr/>
        </p:nvCxnSpPr>
        <p:spPr bwMode="auto">
          <a:xfrm>
            <a:off x="7067189" y="2120509"/>
            <a:ext cx="0" cy="704850"/>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40" name="Straight Connector 39"/>
          <p:cNvCxnSpPr/>
          <p:nvPr/>
        </p:nvCxnSpPr>
        <p:spPr bwMode="auto">
          <a:xfrm>
            <a:off x="7067189" y="2272909"/>
            <a:ext cx="0" cy="394091"/>
          </a:xfrm>
          <a:prstGeom prst="line">
            <a:avLst/>
          </a:prstGeom>
          <a:solidFill>
            <a:schemeClr val="accent1"/>
          </a:solidFill>
          <a:ln w="28575" cap="flat" cmpd="sng" algn="ctr">
            <a:solidFill>
              <a:srgbClr val="74C90D"/>
            </a:solidFill>
            <a:prstDash val="solid"/>
            <a:round/>
            <a:headEnd type="none" w="med" len="med"/>
            <a:tailEnd type="none" w="med" len="med"/>
          </a:ln>
          <a:effectLst/>
        </p:spPr>
      </p:cxnSp>
      <p:cxnSp>
        <p:nvCxnSpPr>
          <p:cNvPr id="22" name="Straight Arrow Connector 21"/>
          <p:cNvCxnSpPr/>
          <p:nvPr/>
        </p:nvCxnSpPr>
        <p:spPr bwMode="auto">
          <a:xfrm>
            <a:off x="699243" y="5110328"/>
            <a:ext cx="7591425" cy="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26" name="Oval 25"/>
          <p:cNvSpPr/>
          <p:nvPr/>
        </p:nvSpPr>
        <p:spPr>
          <a:xfrm>
            <a:off x="2751310" y="4426252"/>
            <a:ext cx="144016" cy="136815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cxnSp>
        <p:nvCxnSpPr>
          <p:cNvPr id="27" name="Straight Connector 26"/>
          <p:cNvCxnSpPr/>
          <p:nvPr/>
        </p:nvCxnSpPr>
        <p:spPr bwMode="auto">
          <a:xfrm>
            <a:off x="1423143" y="4529303"/>
            <a:ext cx="0" cy="1104900"/>
          </a:xfrm>
          <a:prstGeom prst="line">
            <a:avLst/>
          </a:prstGeom>
          <a:solidFill>
            <a:schemeClr val="accent1"/>
          </a:solidFill>
          <a:ln w="28575" cap="flat" cmpd="sng" algn="ctr">
            <a:solidFill>
              <a:schemeClr val="bg1">
                <a:lumMod val="75000"/>
              </a:schemeClr>
            </a:solidFill>
            <a:prstDash val="dash"/>
            <a:round/>
            <a:headEnd type="none" w="med" len="med"/>
            <a:tailEnd type="none" w="med" len="med"/>
          </a:ln>
          <a:effectLst/>
        </p:spPr>
      </p:cxnSp>
      <p:sp>
        <p:nvSpPr>
          <p:cNvPr id="28" name="TextBox 27"/>
          <p:cNvSpPr txBox="1"/>
          <p:nvPr/>
        </p:nvSpPr>
        <p:spPr>
          <a:xfrm>
            <a:off x="625424" y="4087698"/>
            <a:ext cx="1835945" cy="307777"/>
          </a:xfrm>
          <a:prstGeom prst="rect">
            <a:avLst/>
          </a:prstGeom>
          <a:noFill/>
        </p:spPr>
        <p:txBody>
          <a:bodyPr wrap="square" rtlCol="0">
            <a:spAutoFit/>
          </a:bodyPr>
          <a:lstStyle/>
          <a:p>
            <a:pPr>
              <a:buNone/>
            </a:pPr>
            <a:r>
              <a:rPr lang="en-US" sz="1400" dirty="0" smtClean="0">
                <a:solidFill>
                  <a:schemeClr val="bg1">
                    <a:lumMod val="75000"/>
                  </a:schemeClr>
                </a:solidFill>
              </a:rPr>
              <a:t>reference point 0</a:t>
            </a:r>
            <a:endParaRPr lang="en-GB" sz="1400" dirty="0">
              <a:solidFill>
                <a:schemeClr val="bg1">
                  <a:lumMod val="75000"/>
                </a:schemeClr>
              </a:solidFill>
            </a:endParaRPr>
          </a:p>
        </p:txBody>
      </p:sp>
      <p:sp>
        <p:nvSpPr>
          <p:cNvPr id="29" name="Oval 28"/>
          <p:cNvSpPr/>
          <p:nvPr/>
        </p:nvSpPr>
        <p:spPr>
          <a:xfrm>
            <a:off x="3994322" y="4698337"/>
            <a:ext cx="144016" cy="84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chemeClr val="bg1">
                  <a:lumMod val="75000"/>
                </a:schemeClr>
              </a:solidFill>
            </a:endParaRPr>
          </a:p>
        </p:txBody>
      </p:sp>
      <p:grpSp>
        <p:nvGrpSpPr>
          <p:cNvPr id="30" name="Group 29"/>
          <p:cNvGrpSpPr/>
          <p:nvPr/>
        </p:nvGrpSpPr>
        <p:grpSpPr>
          <a:xfrm>
            <a:off x="3047930" y="4572167"/>
            <a:ext cx="414424" cy="1076322"/>
            <a:chOff x="3626740" y="2520226"/>
            <a:chExt cx="414424" cy="1076322"/>
          </a:xfrm>
        </p:grpSpPr>
        <p:sp>
          <p:nvSpPr>
            <p:cNvPr id="33" name="Rectangle 32"/>
            <p:cNvSpPr/>
            <p:nvPr/>
          </p:nvSpPr>
          <p:spPr bwMode="auto">
            <a:xfrm>
              <a:off x="3640958" y="2542287"/>
              <a:ext cx="383827" cy="105421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bg1">
                    <a:lumMod val="75000"/>
                  </a:schemeClr>
                </a:solidFill>
                <a:effectLst/>
                <a:latin typeface="Arial" charset="0"/>
              </a:endParaRPr>
            </a:p>
          </p:txBody>
        </p:sp>
        <p:sp>
          <p:nvSpPr>
            <p:cNvPr id="34" name="Oval 17"/>
            <p:cNvSpPr/>
            <p:nvPr/>
          </p:nvSpPr>
          <p:spPr bwMode="auto">
            <a:xfrm>
              <a:off x="3626740" y="2542246"/>
              <a:ext cx="100651" cy="1054302"/>
            </a:xfrm>
            <a:custGeom>
              <a:avLst/>
              <a:gdLst>
                <a:gd name="connsiteX0" fmla="*/ 0 w 257175"/>
                <a:gd name="connsiteY0" fmla="*/ 684076 h 1368152"/>
                <a:gd name="connsiteX1" fmla="*/ 128588 w 257175"/>
                <a:gd name="connsiteY1" fmla="*/ 0 h 1368152"/>
                <a:gd name="connsiteX2" fmla="*/ 257176 w 257175"/>
                <a:gd name="connsiteY2" fmla="*/ 684076 h 1368152"/>
                <a:gd name="connsiteX3" fmla="*/ 128588 w 257175"/>
                <a:gd name="connsiteY3" fmla="*/ 1368152 h 1368152"/>
                <a:gd name="connsiteX4" fmla="*/ 0 w 257175"/>
                <a:gd name="connsiteY4" fmla="*/ 684076 h 1368152"/>
                <a:gd name="connsiteX0" fmla="*/ 6522 w 139873"/>
                <a:gd name="connsiteY0" fmla="*/ 712704 h 1368264"/>
                <a:gd name="connsiteX1" fmla="*/ 11285 w 139873"/>
                <a:gd name="connsiteY1" fmla="*/ 53 h 1368264"/>
                <a:gd name="connsiteX2" fmla="*/ 139873 w 139873"/>
                <a:gd name="connsiteY2" fmla="*/ 684129 h 1368264"/>
                <a:gd name="connsiteX3" fmla="*/ 11285 w 139873"/>
                <a:gd name="connsiteY3" fmla="*/ 1368205 h 1368264"/>
                <a:gd name="connsiteX4" fmla="*/ 6522 w 139873"/>
                <a:gd name="connsiteY4" fmla="*/ 712704 h 1368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73" h="1368264">
                  <a:moveTo>
                    <a:pt x="6522" y="712704"/>
                  </a:moveTo>
                  <a:cubicBezTo>
                    <a:pt x="6522" y="334899"/>
                    <a:pt x="-10940" y="4816"/>
                    <a:pt x="11285" y="53"/>
                  </a:cubicBezTo>
                  <a:cubicBezTo>
                    <a:pt x="33510" y="-4710"/>
                    <a:pt x="139873" y="306324"/>
                    <a:pt x="139873" y="684129"/>
                  </a:cubicBezTo>
                  <a:cubicBezTo>
                    <a:pt x="139873" y="1061934"/>
                    <a:pt x="33510" y="1363442"/>
                    <a:pt x="11285" y="1368205"/>
                  </a:cubicBezTo>
                  <a:cubicBezTo>
                    <a:pt x="-10940" y="1372968"/>
                    <a:pt x="6522" y="1090509"/>
                    <a:pt x="6522" y="712704"/>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bg1">
                    <a:lumMod val="75000"/>
                  </a:schemeClr>
                </a:solidFill>
                <a:effectLst/>
                <a:latin typeface="Arial" charset="0"/>
              </a:endParaRPr>
            </a:p>
          </p:txBody>
        </p:sp>
        <p:sp>
          <p:nvSpPr>
            <p:cNvPr id="35" name="Oval 17"/>
            <p:cNvSpPr/>
            <p:nvPr/>
          </p:nvSpPr>
          <p:spPr bwMode="auto">
            <a:xfrm flipH="1">
              <a:off x="3940513" y="2520226"/>
              <a:ext cx="100651" cy="1054302"/>
            </a:xfrm>
            <a:custGeom>
              <a:avLst/>
              <a:gdLst>
                <a:gd name="connsiteX0" fmla="*/ 0 w 257175"/>
                <a:gd name="connsiteY0" fmla="*/ 684076 h 1368152"/>
                <a:gd name="connsiteX1" fmla="*/ 128588 w 257175"/>
                <a:gd name="connsiteY1" fmla="*/ 0 h 1368152"/>
                <a:gd name="connsiteX2" fmla="*/ 257176 w 257175"/>
                <a:gd name="connsiteY2" fmla="*/ 684076 h 1368152"/>
                <a:gd name="connsiteX3" fmla="*/ 128588 w 257175"/>
                <a:gd name="connsiteY3" fmla="*/ 1368152 h 1368152"/>
                <a:gd name="connsiteX4" fmla="*/ 0 w 257175"/>
                <a:gd name="connsiteY4" fmla="*/ 684076 h 1368152"/>
                <a:gd name="connsiteX0" fmla="*/ 6522 w 139873"/>
                <a:gd name="connsiteY0" fmla="*/ 712704 h 1368264"/>
                <a:gd name="connsiteX1" fmla="*/ 11285 w 139873"/>
                <a:gd name="connsiteY1" fmla="*/ 53 h 1368264"/>
                <a:gd name="connsiteX2" fmla="*/ 139873 w 139873"/>
                <a:gd name="connsiteY2" fmla="*/ 684129 h 1368264"/>
                <a:gd name="connsiteX3" fmla="*/ 11285 w 139873"/>
                <a:gd name="connsiteY3" fmla="*/ 1368205 h 1368264"/>
                <a:gd name="connsiteX4" fmla="*/ 6522 w 139873"/>
                <a:gd name="connsiteY4" fmla="*/ 712704 h 1368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73" h="1368264">
                  <a:moveTo>
                    <a:pt x="6522" y="712704"/>
                  </a:moveTo>
                  <a:cubicBezTo>
                    <a:pt x="6522" y="334899"/>
                    <a:pt x="-10940" y="4816"/>
                    <a:pt x="11285" y="53"/>
                  </a:cubicBezTo>
                  <a:cubicBezTo>
                    <a:pt x="33510" y="-4710"/>
                    <a:pt x="139873" y="306324"/>
                    <a:pt x="139873" y="684129"/>
                  </a:cubicBezTo>
                  <a:cubicBezTo>
                    <a:pt x="139873" y="1061934"/>
                    <a:pt x="33510" y="1363442"/>
                    <a:pt x="11285" y="1368205"/>
                  </a:cubicBezTo>
                  <a:cubicBezTo>
                    <a:pt x="-10940" y="1372968"/>
                    <a:pt x="6522" y="1090509"/>
                    <a:pt x="6522" y="712704"/>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bg1">
                    <a:lumMod val="75000"/>
                  </a:schemeClr>
                </a:solidFill>
                <a:effectLst/>
                <a:latin typeface="Arial" charset="0"/>
              </a:endParaRPr>
            </a:p>
          </p:txBody>
        </p:sp>
      </p:grpSp>
      <p:sp>
        <p:nvSpPr>
          <p:cNvPr id="36" name="Rectangle 35"/>
          <p:cNvSpPr/>
          <p:nvPr/>
        </p:nvSpPr>
        <p:spPr bwMode="auto">
          <a:xfrm>
            <a:off x="2461369" y="4348328"/>
            <a:ext cx="3067050" cy="1552575"/>
          </a:xfrm>
          <a:prstGeom prst="rect">
            <a:avLst/>
          </a:prstGeom>
          <a:noFill/>
          <a:ln w="285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solidFill>
                  <a:schemeClr val="accent1"/>
                </a:solidFill>
              </a:ln>
              <a:solidFill>
                <a:schemeClr val="accent1"/>
              </a:solidFill>
              <a:effectLst/>
              <a:latin typeface="Arial" charset="0"/>
            </a:endParaRPr>
          </a:p>
        </p:txBody>
      </p:sp>
      <p:sp>
        <p:nvSpPr>
          <p:cNvPr id="41" name="TextBox 40"/>
          <p:cNvSpPr txBox="1"/>
          <p:nvPr/>
        </p:nvSpPr>
        <p:spPr>
          <a:xfrm>
            <a:off x="3782962" y="4399157"/>
            <a:ext cx="1847850" cy="307777"/>
          </a:xfrm>
          <a:prstGeom prst="rect">
            <a:avLst/>
          </a:prstGeom>
          <a:noFill/>
        </p:spPr>
        <p:txBody>
          <a:bodyPr wrap="square" rtlCol="0">
            <a:spAutoFit/>
          </a:bodyPr>
          <a:lstStyle/>
          <a:p>
            <a:pPr>
              <a:buNone/>
            </a:pPr>
            <a:r>
              <a:rPr lang="en-US" sz="1400" dirty="0" smtClean="0">
                <a:solidFill>
                  <a:schemeClr val="bg1">
                    <a:lumMod val="75000"/>
                  </a:schemeClr>
                </a:solidFill>
              </a:rPr>
              <a:t>Quad, Drift, etc…</a:t>
            </a:r>
            <a:endParaRPr lang="en-GB" sz="1400" dirty="0">
              <a:solidFill>
                <a:schemeClr val="bg1">
                  <a:lumMod val="75000"/>
                </a:schemeClr>
              </a:solidFill>
            </a:endParaRPr>
          </a:p>
        </p:txBody>
      </p:sp>
      <mc:AlternateContent xmlns:mc="http://schemas.openxmlformats.org/markup-compatibility/2006" xmlns:a14="http://schemas.microsoft.com/office/drawing/2010/main">
        <mc:Choice Requires="a14">
          <p:sp>
            <p:nvSpPr>
              <p:cNvPr id="42" name="TextBox 41"/>
              <p:cNvSpPr txBox="1"/>
              <p:nvPr/>
            </p:nvSpPr>
            <p:spPr>
              <a:xfrm>
                <a:off x="2895325" y="3947250"/>
                <a:ext cx="2886349" cy="307777"/>
              </a:xfrm>
              <a:prstGeom prst="rect">
                <a:avLst/>
              </a:prstGeom>
              <a:noFill/>
            </p:spPr>
            <p:txBody>
              <a:bodyPr wrap="square" rtlCol="0">
                <a:spAutoFit/>
              </a:bodyPr>
              <a:lstStyle/>
              <a:p>
                <a:pPr>
                  <a:buNone/>
                </a:pPr>
                <a:r>
                  <a:rPr lang="en-US" sz="1400" dirty="0" smtClean="0">
                    <a:solidFill>
                      <a:schemeClr val="bg1">
                        <a:lumMod val="75000"/>
                      </a:schemeClr>
                    </a:solidFill>
                  </a:rPr>
                  <a:t>Transfer matrix ,</a:t>
                </a:r>
                <a:r>
                  <a:rPr lang="en-US" sz="1400" dirty="0" smtClean="0">
                    <a:solidFill>
                      <a:schemeClr val="accent1"/>
                    </a:solidFill>
                  </a:rPr>
                  <a:t> </a:t>
                </a:r>
                <a:endParaRPr lang="en-GB" sz="1400" dirty="0">
                  <a:solidFill>
                    <a:schemeClr val="bg1">
                      <a:lumMod val="75000"/>
                    </a:schemeClr>
                  </a:solidFill>
                </a:endParaRPr>
              </a:p>
            </p:txBody>
          </p:sp>
        </mc:Choice>
        <mc:Fallback xmlns="">
          <p:sp>
            <p:nvSpPr>
              <p:cNvPr id="42" name="TextBox 41"/>
              <p:cNvSpPr txBox="1">
                <a:spLocks noRot="1" noChangeAspect="1" noMove="1" noResize="1" noEditPoints="1" noAdjustHandles="1" noChangeArrowheads="1" noChangeShapeType="1" noTextEdit="1"/>
              </p:cNvSpPr>
              <p:nvPr/>
            </p:nvSpPr>
            <p:spPr>
              <a:xfrm>
                <a:off x="2895325" y="3947250"/>
                <a:ext cx="2886349" cy="307777"/>
              </a:xfrm>
              <a:prstGeom prst="rect">
                <a:avLst/>
              </a:prstGeom>
              <a:blipFill rotWithShape="1">
                <a:blip r:embed="rId4"/>
                <a:stretch>
                  <a:fillRect/>
                </a:stretch>
              </a:blipFill>
            </p:spPr>
            <p:txBody>
              <a:bodyPr/>
              <a:lstStyle/>
              <a:p>
                <a:r>
                  <a:rPr lang="en-US">
                    <a:noFill/>
                  </a:rPr>
                  <a:t> </a:t>
                </a:r>
              </a:p>
            </p:txBody>
          </p:sp>
        </mc:Fallback>
      </mc:AlternateContent>
      <p:cxnSp>
        <p:nvCxnSpPr>
          <p:cNvPr id="43" name="Straight Connector 42"/>
          <p:cNvCxnSpPr/>
          <p:nvPr/>
        </p:nvCxnSpPr>
        <p:spPr bwMode="auto">
          <a:xfrm>
            <a:off x="5781674" y="4594228"/>
            <a:ext cx="0" cy="1104900"/>
          </a:xfrm>
          <a:prstGeom prst="line">
            <a:avLst/>
          </a:prstGeom>
          <a:solidFill>
            <a:schemeClr val="accent1"/>
          </a:solidFill>
          <a:ln w="28575" cap="flat" cmpd="sng" algn="ctr">
            <a:solidFill>
              <a:schemeClr val="accent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44" name="TextBox 43"/>
              <p:cNvSpPr txBox="1"/>
              <p:nvPr/>
            </p:nvSpPr>
            <p:spPr>
              <a:xfrm>
                <a:off x="5936117" y="3956847"/>
                <a:ext cx="2522588" cy="307777"/>
              </a:xfrm>
              <a:prstGeom prst="rect">
                <a:avLst/>
              </a:prstGeom>
              <a:noFill/>
            </p:spPr>
            <p:txBody>
              <a:bodyPr wrap="square" rtlCol="0">
                <a:spAutoFit/>
              </a:bodyPr>
              <a:lstStyle/>
              <a:p>
                <a:pPr>
                  <a:buNone/>
                </a:pPr>
                <a:r>
                  <a:rPr lang="en-US" sz="1400" dirty="0" smtClean="0">
                    <a:solidFill>
                      <a:schemeClr val="bg1">
                        <a:lumMod val="75000"/>
                      </a:schemeClr>
                    </a:solidFill>
                  </a:rPr>
                  <a:t>measured </a:t>
                </a:r>
                <a:endParaRPr lang="en-GB" sz="1400" dirty="0">
                  <a:solidFill>
                    <a:schemeClr val="accent2"/>
                  </a:solidFill>
                </a:endParaRPr>
              </a:p>
            </p:txBody>
          </p:sp>
        </mc:Choice>
        <mc:Fallback xmlns="">
          <p:sp>
            <p:nvSpPr>
              <p:cNvPr id="44" name="TextBox 43"/>
              <p:cNvSpPr txBox="1">
                <a:spLocks noRot="1" noChangeAspect="1" noMove="1" noResize="1" noEditPoints="1" noAdjustHandles="1" noChangeArrowheads="1" noChangeShapeType="1" noTextEdit="1"/>
              </p:cNvSpPr>
              <p:nvPr/>
            </p:nvSpPr>
            <p:spPr>
              <a:xfrm>
                <a:off x="5936117" y="3956847"/>
                <a:ext cx="2522588" cy="307777"/>
              </a:xfrm>
              <a:prstGeom prst="rect">
                <a:avLst/>
              </a:prstGeom>
              <a:blipFill rotWithShape="1">
                <a:blip r:embed="rId5"/>
                <a:stretch>
                  <a:fillRect/>
                </a:stretch>
              </a:blipFill>
            </p:spPr>
            <p:txBody>
              <a:bodyPr/>
              <a:lstStyle/>
              <a:p>
                <a:r>
                  <a:rPr lang="en-US">
                    <a:noFill/>
                  </a:rPr>
                  <a:t> </a:t>
                </a:r>
              </a:p>
            </p:txBody>
          </p:sp>
        </mc:Fallback>
      </mc:AlternateContent>
      <p:cxnSp>
        <p:nvCxnSpPr>
          <p:cNvPr id="47" name="Straight Connector 46"/>
          <p:cNvCxnSpPr/>
          <p:nvPr/>
        </p:nvCxnSpPr>
        <p:spPr bwMode="auto">
          <a:xfrm>
            <a:off x="6648089" y="4615924"/>
            <a:ext cx="0" cy="1061507"/>
          </a:xfrm>
          <a:prstGeom prst="line">
            <a:avLst/>
          </a:prstGeom>
          <a:solidFill>
            <a:schemeClr val="accent1"/>
          </a:solidFill>
          <a:ln w="28575" cap="flat" cmpd="sng" algn="ctr">
            <a:solidFill>
              <a:srgbClr val="FF0000"/>
            </a:solidFill>
            <a:prstDash val="solid"/>
            <a:round/>
            <a:headEnd type="none" w="med" len="med"/>
            <a:tailEnd type="none" w="med" len="med"/>
          </a:ln>
          <a:effectLst/>
        </p:spPr>
      </p:cxnSp>
      <p:sp>
        <p:nvSpPr>
          <p:cNvPr id="49" name="Oval 48"/>
          <p:cNvSpPr/>
          <p:nvPr/>
        </p:nvSpPr>
        <p:spPr>
          <a:xfrm>
            <a:off x="6170785" y="4484190"/>
            <a:ext cx="144016" cy="136815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grpSp>
        <p:nvGrpSpPr>
          <p:cNvPr id="50" name="Group 49"/>
          <p:cNvGrpSpPr/>
          <p:nvPr/>
        </p:nvGrpSpPr>
        <p:grpSpPr>
          <a:xfrm>
            <a:off x="6991280" y="4583174"/>
            <a:ext cx="414424" cy="1076322"/>
            <a:chOff x="3626740" y="2520226"/>
            <a:chExt cx="414424" cy="1076322"/>
          </a:xfrm>
        </p:grpSpPr>
        <p:sp>
          <p:nvSpPr>
            <p:cNvPr id="51" name="Rectangle 50"/>
            <p:cNvSpPr/>
            <p:nvPr/>
          </p:nvSpPr>
          <p:spPr bwMode="auto">
            <a:xfrm>
              <a:off x="3640958" y="2542287"/>
              <a:ext cx="383827" cy="105421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bg1">
                    <a:lumMod val="75000"/>
                  </a:schemeClr>
                </a:solidFill>
                <a:effectLst/>
                <a:latin typeface="Arial" charset="0"/>
              </a:endParaRPr>
            </a:p>
          </p:txBody>
        </p:sp>
        <p:sp>
          <p:nvSpPr>
            <p:cNvPr id="52" name="Oval 17"/>
            <p:cNvSpPr/>
            <p:nvPr/>
          </p:nvSpPr>
          <p:spPr bwMode="auto">
            <a:xfrm>
              <a:off x="3626740" y="2542246"/>
              <a:ext cx="100651" cy="1054302"/>
            </a:xfrm>
            <a:custGeom>
              <a:avLst/>
              <a:gdLst>
                <a:gd name="connsiteX0" fmla="*/ 0 w 257175"/>
                <a:gd name="connsiteY0" fmla="*/ 684076 h 1368152"/>
                <a:gd name="connsiteX1" fmla="*/ 128588 w 257175"/>
                <a:gd name="connsiteY1" fmla="*/ 0 h 1368152"/>
                <a:gd name="connsiteX2" fmla="*/ 257176 w 257175"/>
                <a:gd name="connsiteY2" fmla="*/ 684076 h 1368152"/>
                <a:gd name="connsiteX3" fmla="*/ 128588 w 257175"/>
                <a:gd name="connsiteY3" fmla="*/ 1368152 h 1368152"/>
                <a:gd name="connsiteX4" fmla="*/ 0 w 257175"/>
                <a:gd name="connsiteY4" fmla="*/ 684076 h 1368152"/>
                <a:gd name="connsiteX0" fmla="*/ 6522 w 139873"/>
                <a:gd name="connsiteY0" fmla="*/ 712704 h 1368264"/>
                <a:gd name="connsiteX1" fmla="*/ 11285 w 139873"/>
                <a:gd name="connsiteY1" fmla="*/ 53 h 1368264"/>
                <a:gd name="connsiteX2" fmla="*/ 139873 w 139873"/>
                <a:gd name="connsiteY2" fmla="*/ 684129 h 1368264"/>
                <a:gd name="connsiteX3" fmla="*/ 11285 w 139873"/>
                <a:gd name="connsiteY3" fmla="*/ 1368205 h 1368264"/>
                <a:gd name="connsiteX4" fmla="*/ 6522 w 139873"/>
                <a:gd name="connsiteY4" fmla="*/ 712704 h 1368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73" h="1368264">
                  <a:moveTo>
                    <a:pt x="6522" y="712704"/>
                  </a:moveTo>
                  <a:cubicBezTo>
                    <a:pt x="6522" y="334899"/>
                    <a:pt x="-10940" y="4816"/>
                    <a:pt x="11285" y="53"/>
                  </a:cubicBezTo>
                  <a:cubicBezTo>
                    <a:pt x="33510" y="-4710"/>
                    <a:pt x="139873" y="306324"/>
                    <a:pt x="139873" y="684129"/>
                  </a:cubicBezTo>
                  <a:cubicBezTo>
                    <a:pt x="139873" y="1061934"/>
                    <a:pt x="33510" y="1363442"/>
                    <a:pt x="11285" y="1368205"/>
                  </a:cubicBezTo>
                  <a:cubicBezTo>
                    <a:pt x="-10940" y="1372968"/>
                    <a:pt x="6522" y="1090509"/>
                    <a:pt x="6522" y="712704"/>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bg1">
                    <a:lumMod val="75000"/>
                  </a:schemeClr>
                </a:solidFill>
                <a:effectLst/>
                <a:latin typeface="Arial" charset="0"/>
              </a:endParaRPr>
            </a:p>
          </p:txBody>
        </p:sp>
        <p:sp>
          <p:nvSpPr>
            <p:cNvPr id="53" name="Oval 17"/>
            <p:cNvSpPr/>
            <p:nvPr/>
          </p:nvSpPr>
          <p:spPr bwMode="auto">
            <a:xfrm flipH="1">
              <a:off x="3940513" y="2520226"/>
              <a:ext cx="100651" cy="1054302"/>
            </a:xfrm>
            <a:custGeom>
              <a:avLst/>
              <a:gdLst>
                <a:gd name="connsiteX0" fmla="*/ 0 w 257175"/>
                <a:gd name="connsiteY0" fmla="*/ 684076 h 1368152"/>
                <a:gd name="connsiteX1" fmla="*/ 128588 w 257175"/>
                <a:gd name="connsiteY1" fmla="*/ 0 h 1368152"/>
                <a:gd name="connsiteX2" fmla="*/ 257176 w 257175"/>
                <a:gd name="connsiteY2" fmla="*/ 684076 h 1368152"/>
                <a:gd name="connsiteX3" fmla="*/ 128588 w 257175"/>
                <a:gd name="connsiteY3" fmla="*/ 1368152 h 1368152"/>
                <a:gd name="connsiteX4" fmla="*/ 0 w 257175"/>
                <a:gd name="connsiteY4" fmla="*/ 684076 h 1368152"/>
                <a:gd name="connsiteX0" fmla="*/ 6522 w 139873"/>
                <a:gd name="connsiteY0" fmla="*/ 712704 h 1368264"/>
                <a:gd name="connsiteX1" fmla="*/ 11285 w 139873"/>
                <a:gd name="connsiteY1" fmla="*/ 53 h 1368264"/>
                <a:gd name="connsiteX2" fmla="*/ 139873 w 139873"/>
                <a:gd name="connsiteY2" fmla="*/ 684129 h 1368264"/>
                <a:gd name="connsiteX3" fmla="*/ 11285 w 139873"/>
                <a:gd name="connsiteY3" fmla="*/ 1368205 h 1368264"/>
                <a:gd name="connsiteX4" fmla="*/ 6522 w 139873"/>
                <a:gd name="connsiteY4" fmla="*/ 712704 h 1368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73" h="1368264">
                  <a:moveTo>
                    <a:pt x="6522" y="712704"/>
                  </a:moveTo>
                  <a:cubicBezTo>
                    <a:pt x="6522" y="334899"/>
                    <a:pt x="-10940" y="4816"/>
                    <a:pt x="11285" y="53"/>
                  </a:cubicBezTo>
                  <a:cubicBezTo>
                    <a:pt x="33510" y="-4710"/>
                    <a:pt x="139873" y="306324"/>
                    <a:pt x="139873" y="684129"/>
                  </a:cubicBezTo>
                  <a:cubicBezTo>
                    <a:pt x="139873" y="1061934"/>
                    <a:pt x="33510" y="1363442"/>
                    <a:pt x="11285" y="1368205"/>
                  </a:cubicBezTo>
                  <a:cubicBezTo>
                    <a:pt x="-10940" y="1372968"/>
                    <a:pt x="6522" y="1090509"/>
                    <a:pt x="6522" y="712704"/>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bg1">
                    <a:lumMod val="75000"/>
                  </a:schemeClr>
                </a:solidFill>
                <a:effectLst/>
                <a:latin typeface="Arial" charset="0"/>
              </a:endParaRPr>
            </a:p>
          </p:txBody>
        </p:sp>
      </p:grpSp>
      <p:cxnSp>
        <p:nvCxnSpPr>
          <p:cNvPr id="12" name="Straight Arrow Connector 11"/>
          <p:cNvCxnSpPr/>
          <p:nvPr/>
        </p:nvCxnSpPr>
        <p:spPr bwMode="auto">
          <a:xfrm>
            <a:off x="2461369" y="6067425"/>
            <a:ext cx="3320305" cy="0"/>
          </a:xfrm>
          <a:prstGeom prst="straightConnector1">
            <a:avLst/>
          </a:prstGeom>
          <a:solidFill>
            <a:schemeClr val="accent1"/>
          </a:solidFill>
          <a:ln w="28575" cap="flat" cmpd="sng" algn="ctr">
            <a:solidFill>
              <a:schemeClr val="accent1"/>
            </a:solidFill>
            <a:prstDash val="solid"/>
            <a:round/>
            <a:headEnd type="arrow" w="med" len="med"/>
            <a:tailEnd type="arrow" w="med" len="med"/>
          </a:ln>
          <a:effectLst/>
        </p:spPr>
      </p:cxnSp>
      <p:cxnSp>
        <p:nvCxnSpPr>
          <p:cNvPr id="55" name="Straight Arrow Connector 54"/>
          <p:cNvCxnSpPr/>
          <p:nvPr/>
        </p:nvCxnSpPr>
        <p:spPr bwMode="auto">
          <a:xfrm>
            <a:off x="2461369" y="6219825"/>
            <a:ext cx="4186720" cy="0"/>
          </a:xfrm>
          <a:prstGeom prst="straightConnector1">
            <a:avLst/>
          </a:prstGeom>
          <a:solidFill>
            <a:schemeClr val="accent1"/>
          </a:solidFill>
          <a:ln w="28575" cap="flat" cmpd="sng" algn="ctr">
            <a:solidFill>
              <a:srgbClr val="FF0000"/>
            </a:solidFill>
            <a:prstDash val="solid"/>
            <a:round/>
            <a:headEnd type="arrow" w="med" len="med"/>
            <a:tailEnd type="arrow" w="med" len="med"/>
          </a:ln>
          <a:effectLst/>
        </p:spPr>
      </p:cxnSp>
      <p:sp>
        <p:nvSpPr>
          <p:cNvPr id="16" name="TextBox 15"/>
          <p:cNvSpPr txBox="1"/>
          <p:nvPr/>
        </p:nvSpPr>
        <p:spPr>
          <a:xfrm>
            <a:off x="7074091" y="1035839"/>
            <a:ext cx="1216577" cy="307777"/>
          </a:xfrm>
          <a:prstGeom prst="rect">
            <a:avLst/>
          </a:prstGeom>
          <a:noFill/>
          <a:ln w="28575">
            <a:solidFill>
              <a:schemeClr val="accent2"/>
            </a:solidFill>
          </a:ln>
        </p:spPr>
        <p:txBody>
          <a:bodyPr wrap="square" rtlCol="0">
            <a:spAutoFit/>
          </a:bodyPr>
          <a:lstStyle/>
          <a:p>
            <a:pPr>
              <a:buNone/>
            </a:pPr>
            <a:r>
              <a:rPr lang="en-US" sz="1400" dirty="0" smtClean="0">
                <a:solidFill>
                  <a:schemeClr val="accent2"/>
                </a:solidFill>
              </a:rPr>
              <a:t>Quad scan</a:t>
            </a:r>
            <a:endParaRPr lang="en-GB" sz="1400" dirty="0">
              <a:solidFill>
                <a:schemeClr val="accent2"/>
              </a:solidFill>
            </a:endParaRPr>
          </a:p>
        </p:txBody>
      </p:sp>
      <p:grpSp>
        <p:nvGrpSpPr>
          <p:cNvPr id="59" name="Group 58"/>
          <p:cNvGrpSpPr/>
          <p:nvPr/>
        </p:nvGrpSpPr>
        <p:grpSpPr>
          <a:xfrm>
            <a:off x="4610643" y="2127354"/>
            <a:ext cx="398045" cy="793872"/>
            <a:chOff x="3626740" y="2520226"/>
            <a:chExt cx="414424" cy="1076322"/>
          </a:xfrm>
        </p:grpSpPr>
        <p:sp>
          <p:nvSpPr>
            <p:cNvPr id="60" name="Rectangle 59"/>
            <p:cNvSpPr/>
            <p:nvPr/>
          </p:nvSpPr>
          <p:spPr bwMode="auto">
            <a:xfrm>
              <a:off x="3640958" y="2542287"/>
              <a:ext cx="383827" cy="105421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61" name="Oval 17"/>
            <p:cNvSpPr/>
            <p:nvPr/>
          </p:nvSpPr>
          <p:spPr bwMode="auto">
            <a:xfrm>
              <a:off x="3626740" y="2542246"/>
              <a:ext cx="100651" cy="1054302"/>
            </a:xfrm>
            <a:custGeom>
              <a:avLst/>
              <a:gdLst>
                <a:gd name="connsiteX0" fmla="*/ 0 w 257175"/>
                <a:gd name="connsiteY0" fmla="*/ 684076 h 1368152"/>
                <a:gd name="connsiteX1" fmla="*/ 128588 w 257175"/>
                <a:gd name="connsiteY1" fmla="*/ 0 h 1368152"/>
                <a:gd name="connsiteX2" fmla="*/ 257176 w 257175"/>
                <a:gd name="connsiteY2" fmla="*/ 684076 h 1368152"/>
                <a:gd name="connsiteX3" fmla="*/ 128588 w 257175"/>
                <a:gd name="connsiteY3" fmla="*/ 1368152 h 1368152"/>
                <a:gd name="connsiteX4" fmla="*/ 0 w 257175"/>
                <a:gd name="connsiteY4" fmla="*/ 684076 h 1368152"/>
                <a:gd name="connsiteX0" fmla="*/ 6522 w 139873"/>
                <a:gd name="connsiteY0" fmla="*/ 712704 h 1368264"/>
                <a:gd name="connsiteX1" fmla="*/ 11285 w 139873"/>
                <a:gd name="connsiteY1" fmla="*/ 53 h 1368264"/>
                <a:gd name="connsiteX2" fmla="*/ 139873 w 139873"/>
                <a:gd name="connsiteY2" fmla="*/ 684129 h 1368264"/>
                <a:gd name="connsiteX3" fmla="*/ 11285 w 139873"/>
                <a:gd name="connsiteY3" fmla="*/ 1368205 h 1368264"/>
                <a:gd name="connsiteX4" fmla="*/ 6522 w 139873"/>
                <a:gd name="connsiteY4" fmla="*/ 712704 h 1368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73" h="1368264">
                  <a:moveTo>
                    <a:pt x="6522" y="712704"/>
                  </a:moveTo>
                  <a:cubicBezTo>
                    <a:pt x="6522" y="334899"/>
                    <a:pt x="-10940" y="4816"/>
                    <a:pt x="11285" y="53"/>
                  </a:cubicBezTo>
                  <a:cubicBezTo>
                    <a:pt x="33510" y="-4710"/>
                    <a:pt x="139873" y="306324"/>
                    <a:pt x="139873" y="684129"/>
                  </a:cubicBezTo>
                  <a:cubicBezTo>
                    <a:pt x="139873" y="1061934"/>
                    <a:pt x="33510" y="1363442"/>
                    <a:pt x="11285" y="1368205"/>
                  </a:cubicBezTo>
                  <a:cubicBezTo>
                    <a:pt x="-10940" y="1372968"/>
                    <a:pt x="6522" y="1090509"/>
                    <a:pt x="6522" y="712704"/>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62" name="Oval 17"/>
            <p:cNvSpPr/>
            <p:nvPr/>
          </p:nvSpPr>
          <p:spPr bwMode="auto">
            <a:xfrm flipH="1">
              <a:off x="3940513" y="2520226"/>
              <a:ext cx="100651" cy="1054302"/>
            </a:xfrm>
            <a:custGeom>
              <a:avLst/>
              <a:gdLst>
                <a:gd name="connsiteX0" fmla="*/ 0 w 257175"/>
                <a:gd name="connsiteY0" fmla="*/ 684076 h 1368152"/>
                <a:gd name="connsiteX1" fmla="*/ 128588 w 257175"/>
                <a:gd name="connsiteY1" fmla="*/ 0 h 1368152"/>
                <a:gd name="connsiteX2" fmla="*/ 257176 w 257175"/>
                <a:gd name="connsiteY2" fmla="*/ 684076 h 1368152"/>
                <a:gd name="connsiteX3" fmla="*/ 128588 w 257175"/>
                <a:gd name="connsiteY3" fmla="*/ 1368152 h 1368152"/>
                <a:gd name="connsiteX4" fmla="*/ 0 w 257175"/>
                <a:gd name="connsiteY4" fmla="*/ 684076 h 1368152"/>
                <a:gd name="connsiteX0" fmla="*/ 6522 w 139873"/>
                <a:gd name="connsiteY0" fmla="*/ 712704 h 1368264"/>
                <a:gd name="connsiteX1" fmla="*/ 11285 w 139873"/>
                <a:gd name="connsiteY1" fmla="*/ 53 h 1368264"/>
                <a:gd name="connsiteX2" fmla="*/ 139873 w 139873"/>
                <a:gd name="connsiteY2" fmla="*/ 684129 h 1368264"/>
                <a:gd name="connsiteX3" fmla="*/ 11285 w 139873"/>
                <a:gd name="connsiteY3" fmla="*/ 1368205 h 1368264"/>
                <a:gd name="connsiteX4" fmla="*/ 6522 w 139873"/>
                <a:gd name="connsiteY4" fmla="*/ 712704 h 1368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73" h="1368264">
                  <a:moveTo>
                    <a:pt x="6522" y="712704"/>
                  </a:moveTo>
                  <a:cubicBezTo>
                    <a:pt x="6522" y="334899"/>
                    <a:pt x="-10940" y="4816"/>
                    <a:pt x="11285" y="53"/>
                  </a:cubicBezTo>
                  <a:cubicBezTo>
                    <a:pt x="33510" y="-4710"/>
                    <a:pt x="139873" y="306324"/>
                    <a:pt x="139873" y="684129"/>
                  </a:cubicBezTo>
                  <a:cubicBezTo>
                    <a:pt x="139873" y="1061934"/>
                    <a:pt x="33510" y="1363442"/>
                    <a:pt x="11285" y="1368205"/>
                  </a:cubicBezTo>
                  <a:cubicBezTo>
                    <a:pt x="-10940" y="1372968"/>
                    <a:pt x="6522" y="1090509"/>
                    <a:pt x="6522" y="712704"/>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grpSp>
      <p:grpSp>
        <p:nvGrpSpPr>
          <p:cNvPr id="63" name="Group 62"/>
          <p:cNvGrpSpPr/>
          <p:nvPr/>
        </p:nvGrpSpPr>
        <p:grpSpPr>
          <a:xfrm>
            <a:off x="4599656" y="4737711"/>
            <a:ext cx="398045" cy="793872"/>
            <a:chOff x="3626740" y="2520226"/>
            <a:chExt cx="414424" cy="1076322"/>
          </a:xfrm>
        </p:grpSpPr>
        <p:sp>
          <p:nvSpPr>
            <p:cNvPr id="64" name="Rectangle 63"/>
            <p:cNvSpPr/>
            <p:nvPr/>
          </p:nvSpPr>
          <p:spPr bwMode="auto">
            <a:xfrm>
              <a:off x="3640958" y="2542287"/>
              <a:ext cx="383827" cy="105421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65" name="Oval 17"/>
            <p:cNvSpPr/>
            <p:nvPr/>
          </p:nvSpPr>
          <p:spPr bwMode="auto">
            <a:xfrm>
              <a:off x="3626740" y="2542246"/>
              <a:ext cx="100651" cy="1054302"/>
            </a:xfrm>
            <a:custGeom>
              <a:avLst/>
              <a:gdLst>
                <a:gd name="connsiteX0" fmla="*/ 0 w 257175"/>
                <a:gd name="connsiteY0" fmla="*/ 684076 h 1368152"/>
                <a:gd name="connsiteX1" fmla="*/ 128588 w 257175"/>
                <a:gd name="connsiteY1" fmla="*/ 0 h 1368152"/>
                <a:gd name="connsiteX2" fmla="*/ 257176 w 257175"/>
                <a:gd name="connsiteY2" fmla="*/ 684076 h 1368152"/>
                <a:gd name="connsiteX3" fmla="*/ 128588 w 257175"/>
                <a:gd name="connsiteY3" fmla="*/ 1368152 h 1368152"/>
                <a:gd name="connsiteX4" fmla="*/ 0 w 257175"/>
                <a:gd name="connsiteY4" fmla="*/ 684076 h 1368152"/>
                <a:gd name="connsiteX0" fmla="*/ 6522 w 139873"/>
                <a:gd name="connsiteY0" fmla="*/ 712704 h 1368264"/>
                <a:gd name="connsiteX1" fmla="*/ 11285 w 139873"/>
                <a:gd name="connsiteY1" fmla="*/ 53 h 1368264"/>
                <a:gd name="connsiteX2" fmla="*/ 139873 w 139873"/>
                <a:gd name="connsiteY2" fmla="*/ 684129 h 1368264"/>
                <a:gd name="connsiteX3" fmla="*/ 11285 w 139873"/>
                <a:gd name="connsiteY3" fmla="*/ 1368205 h 1368264"/>
                <a:gd name="connsiteX4" fmla="*/ 6522 w 139873"/>
                <a:gd name="connsiteY4" fmla="*/ 712704 h 1368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73" h="1368264">
                  <a:moveTo>
                    <a:pt x="6522" y="712704"/>
                  </a:moveTo>
                  <a:cubicBezTo>
                    <a:pt x="6522" y="334899"/>
                    <a:pt x="-10940" y="4816"/>
                    <a:pt x="11285" y="53"/>
                  </a:cubicBezTo>
                  <a:cubicBezTo>
                    <a:pt x="33510" y="-4710"/>
                    <a:pt x="139873" y="306324"/>
                    <a:pt x="139873" y="684129"/>
                  </a:cubicBezTo>
                  <a:cubicBezTo>
                    <a:pt x="139873" y="1061934"/>
                    <a:pt x="33510" y="1363442"/>
                    <a:pt x="11285" y="1368205"/>
                  </a:cubicBezTo>
                  <a:cubicBezTo>
                    <a:pt x="-10940" y="1372968"/>
                    <a:pt x="6522" y="1090509"/>
                    <a:pt x="6522" y="712704"/>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66" name="Oval 17"/>
            <p:cNvSpPr/>
            <p:nvPr/>
          </p:nvSpPr>
          <p:spPr bwMode="auto">
            <a:xfrm flipH="1">
              <a:off x="3940513" y="2520226"/>
              <a:ext cx="100651" cy="1054302"/>
            </a:xfrm>
            <a:custGeom>
              <a:avLst/>
              <a:gdLst>
                <a:gd name="connsiteX0" fmla="*/ 0 w 257175"/>
                <a:gd name="connsiteY0" fmla="*/ 684076 h 1368152"/>
                <a:gd name="connsiteX1" fmla="*/ 128588 w 257175"/>
                <a:gd name="connsiteY1" fmla="*/ 0 h 1368152"/>
                <a:gd name="connsiteX2" fmla="*/ 257176 w 257175"/>
                <a:gd name="connsiteY2" fmla="*/ 684076 h 1368152"/>
                <a:gd name="connsiteX3" fmla="*/ 128588 w 257175"/>
                <a:gd name="connsiteY3" fmla="*/ 1368152 h 1368152"/>
                <a:gd name="connsiteX4" fmla="*/ 0 w 257175"/>
                <a:gd name="connsiteY4" fmla="*/ 684076 h 1368152"/>
                <a:gd name="connsiteX0" fmla="*/ 6522 w 139873"/>
                <a:gd name="connsiteY0" fmla="*/ 712704 h 1368264"/>
                <a:gd name="connsiteX1" fmla="*/ 11285 w 139873"/>
                <a:gd name="connsiteY1" fmla="*/ 53 h 1368264"/>
                <a:gd name="connsiteX2" fmla="*/ 139873 w 139873"/>
                <a:gd name="connsiteY2" fmla="*/ 684129 h 1368264"/>
                <a:gd name="connsiteX3" fmla="*/ 11285 w 139873"/>
                <a:gd name="connsiteY3" fmla="*/ 1368205 h 1368264"/>
                <a:gd name="connsiteX4" fmla="*/ 6522 w 139873"/>
                <a:gd name="connsiteY4" fmla="*/ 712704 h 1368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73" h="1368264">
                  <a:moveTo>
                    <a:pt x="6522" y="712704"/>
                  </a:moveTo>
                  <a:cubicBezTo>
                    <a:pt x="6522" y="334899"/>
                    <a:pt x="-10940" y="4816"/>
                    <a:pt x="11285" y="53"/>
                  </a:cubicBezTo>
                  <a:cubicBezTo>
                    <a:pt x="33510" y="-4710"/>
                    <a:pt x="139873" y="306324"/>
                    <a:pt x="139873" y="684129"/>
                  </a:cubicBezTo>
                  <a:cubicBezTo>
                    <a:pt x="139873" y="1061934"/>
                    <a:pt x="33510" y="1363442"/>
                    <a:pt x="11285" y="1368205"/>
                  </a:cubicBezTo>
                  <a:cubicBezTo>
                    <a:pt x="-10940" y="1372968"/>
                    <a:pt x="6522" y="1090509"/>
                    <a:pt x="6522" y="712704"/>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grpSp>
      <p:sp>
        <p:nvSpPr>
          <p:cNvPr id="54" name="Title 1"/>
          <p:cNvSpPr txBox="1">
            <a:spLocks/>
          </p:cNvSpPr>
          <p:nvPr/>
        </p:nvSpPr>
        <p:spPr>
          <a:xfrm>
            <a:off x="1093788" y="541338"/>
            <a:ext cx="7283450" cy="481012"/>
          </a:xfrm>
          <a:prstGeom prst="rect">
            <a:avLst/>
          </a:prstGeom>
        </p:spPr>
        <p:txBody>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buNone/>
            </a:pPr>
            <a:r>
              <a:rPr lang="en-US" dirty="0" smtClean="0"/>
              <a:t>3. Quad Scan vs. Multi Screen Method </a:t>
            </a:r>
            <a:endParaRPr lang="en-US" dirty="0"/>
          </a:p>
        </p:txBody>
      </p:sp>
      <p:sp>
        <p:nvSpPr>
          <p:cNvPr id="56" name="TextBox 55"/>
          <p:cNvSpPr txBox="1"/>
          <p:nvPr/>
        </p:nvSpPr>
        <p:spPr>
          <a:xfrm>
            <a:off x="7305053" y="3608696"/>
            <a:ext cx="1238180" cy="307777"/>
          </a:xfrm>
          <a:prstGeom prst="rect">
            <a:avLst/>
          </a:prstGeom>
          <a:noFill/>
          <a:ln w="28575">
            <a:solidFill>
              <a:schemeClr val="accent2"/>
            </a:solidFill>
          </a:ln>
        </p:spPr>
        <p:txBody>
          <a:bodyPr wrap="square" rtlCol="0">
            <a:spAutoFit/>
          </a:bodyPr>
          <a:lstStyle/>
          <a:p>
            <a:pPr>
              <a:buNone/>
            </a:pPr>
            <a:r>
              <a:rPr lang="en-US" sz="1400" dirty="0" smtClean="0">
                <a:solidFill>
                  <a:schemeClr val="accent2"/>
                </a:solidFill>
              </a:rPr>
              <a:t>Multi Screen</a:t>
            </a:r>
            <a:endParaRPr lang="en-GB" sz="1400" dirty="0">
              <a:solidFill>
                <a:schemeClr val="accent2"/>
              </a:solidFill>
            </a:endParaRPr>
          </a:p>
        </p:txBody>
      </p:sp>
    </p:spTree>
    <p:extLst>
      <p:ext uri="{BB962C8B-B14F-4D97-AF65-F5344CB8AC3E}">
        <p14:creationId xmlns:p14="http://schemas.microsoft.com/office/powerpoint/2010/main" val="42426669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p:cNvCxnSpPr/>
          <p:nvPr/>
        </p:nvCxnSpPr>
        <p:spPr bwMode="auto">
          <a:xfrm>
            <a:off x="699243" y="2510003"/>
            <a:ext cx="7591425" cy="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7" name="Oval 6"/>
          <p:cNvSpPr/>
          <p:nvPr/>
        </p:nvSpPr>
        <p:spPr>
          <a:xfrm>
            <a:off x="2751310" y="1825927"/>
            <a:ext cx="144016" cy="13681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cxnSp>
        <p:nvCxnSpPr>
          <p:cNvPr id="9" name="Straight Connector 8"/>
          <p:cNvCxnSpPr/>
          <p:nvPr/>
        </p:nvCxnSpPr>
        <p:spPr bwMode="auto">
          <a:xfrm>
            <a:off x="1423143" y="1928978"/>
            <a:ext cx="0" cy="1104900"/>
          </a:xfrm>
          <a:prstGeom prst="line">
            <a:avLst/>
          </a:prstGeom>
          <a:solidFill>
            <a:schemeClr val="accent1"/>
          </a:solidFill>
          <a:ln w="28575" cap="flat" cmpd="sng" algn="ctr">
            <a:solidFill>
              <a:schemeClr val="bg1">
                <a:lumMod val="75000"/>
              </a:schemeClr>
            </a:solidFill>
            <a:prstDash val="dash"/>
            <a:round/>
            <a:headEnd type="none" w="med" len="med"/>
            <a:tailEnd type="none" w="med" len="med"/>
          </a:ln>
          <a:effectLst/>
        </p:spPr>
      </p:cxnSp>
      <p:sp>
        <p:nvSpPr>
          <p:cNvPr id="11" name="TextBox 10"/>
          <p:cNvSpPr txBox="1"/>
          <p:nvPr/>
        </p:nvSpPr>
        <p:spPr>
          <a:xfrm>
            <a:off x="625424" y="1487373"/>
            <a:ext cx="1835945" cy="307777"/>
          </a:xfrm>
          <a:prstGeom prst="rect">
            <a:avLst/>
          </a:prstGeom>
          <a:noFill/>
        </p:spPr>
        <p:txBody>
          <a:bodyPr wrap="square" rtlCol="0">
            <a:spAutoFit/>
          </a:bodyPr>
          <a:lstStyle/>
          <a:p>
            <a:pPr>
              <a:buNone/>
            </a:pPr>
            <a:r>
              <a:rPr lang="en-US" sz="1400" dirty="0" smtClean="0">
                <a:solidFill>
                  <a:schemeClr val="bg1">
                    <a:lumMod val="75000"/>
                  </a:schemeClr>
                </a:solidFill>
              </a:rPr>
              <a:t>reference point 0</a:t>
            </a:r>
            <a:endParaRPr lang="en-GB" sz="1400" dirty="0">
              <a:solidFill>
                <a:schemeClr val="bg1">
                  <a:lumMod val="75000"/>
                </a:schemeClr>
              </a:solidFill>
            </a:endParaRPr>
          </a:p>
        </p:txBody>
      </p:sp>
      <p:sp>
        <p:nvSpPr>
          <p:cNvPr id="15" name="Oval 14"/>
          <p:cNvSpPr/>
          <p:nvPr/>
        </p:nvSpPr>
        <p:spPr>
          <a:xfrm>
            <a:off x="3994322" y="2098012"/>
            <a:ext cx="144016" cy="84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chemeClr val="bg1">
                  <a:lumMod val="75000"/>
                </a:schemeClr>
              </a:solidFill>
            </a:endParaRPr>
          </a:p>
        </p:txBody>
      </p:sp>
      <p:grpSp>
        <p:nvGrpSpPr>
          <p:cNvPr id="21" name="Group 20"/>
          <p:cNvGrpSpPr/>
          <p:nvPr/>
        </p:nvGrpSpPr>
        <p:grpSpPr>
          <a:xfrm>
            <a:off x="3047930" y="1971842"/>
            <a:ext cx="414424" cy="1076322"/>
            <a:chOff x="3626740" y="2520226"/>
            <a:chExt cx="414424" cy="1076322"/>
          </a:xfrm>
        </p:grpSpPr>
        <p:sp>
          <p:nvSpPr>
            <p:cNvPr id="17" name="Rectangle 16"/>
            <p:cNvSpPr/>
            <p:nvPr/>
          </p:nvSpPr>
          <p:spPr bwMode="auto">
            <a:xfrm>
              <a:off x="3640958" y="2542287"/>
              <a:ext cx="383827" cy="105421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bg1">
                    <a:lumMod val="75000"/>
                  </a:schemeClr>
                </a:solidFill>
                <a:effectLst/>
                <a:latin typeface="Arial" charset="0"/>
              </a:endParaRPr>
            </a:p>
          </p:txBody>
        </p:sp>
        <p:sp>
          <p:nvSpPr>
            <p:cNvPr id="18" name="Oval 17"/>
            <p:cNvSpPr/>
            <p:nvPr/>
          </p:nvSpPr>
          <p:spPr bwMode="auto">
            <a:xfrm>
              <a:off x="3626740" y="2542246"/>
              <a:ext cx="100651" cy="1054302"/>
            </a:xfrm>
            <a:custGeom>
              <a:avLst/>
              <a:gdLst>
                <a:gd name="connsiteX0" fmla="*/ 0 w 257175"/>
                <a:gd name="connsiteY0" fmla="*/ 684076 h 1368152"/>
                <a:gd name="connsiteX1" fmla="*/ 128588 w 257175"/>
                <a:gd name="connsiteY1" fmla="*/ 0 h 1368152"/>
                <a:gd name="connsiteX2" fmla="*/ 257176 w 257175"/>
                <a:gd name="connsiteY2" fmla="*/ 684076 h 1368152"/>
                <a:gd name="connsiteX3" fmla="*/ 128588 w 257175"/>
                <a:gd name="connsiteY3" fmla="*/ 1368152 h 1368152"/>
                <a:gd name="connsiteX4" fmla="*/ 0 w 257175"/>
                <a:gd name="connsiteY4" fmla="*/ 684076 h 1368152"/>
                <a:gd name="connsiteX0" fmla="*/ 6522 w 139873"/>
                <a:gd name="connsiteY0" fmla="*/ 712704 h 1368264"/>
                <a:gd name="connsiteX1" fmla="*/ 11285 w 139873"/>
                <a:gd name="connsiteY1" fmla="*/ 53 h 1368264"/>
                <a:gd name="connsiteX2" fmla="*/ 139873 w 139873"/>
                <a:gd name="connsiteY2" fmla="*/ 684129 h 1368264"/>
                <a:gd name="connsiteX3" fmla="*/ 11285 w 139873"/>
                <a:gd name="connsiteY3" fmla="*/ 1368205 h 1368264"/>
                <a:gd name="connsiteX4" fmla="*/ 6522 w 139873"/>
                <a:gd name="connsiteY4" fmla="*/ 712704 h 1368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73" h="1368264">
                  <a:moveTo>
                    <a:pt x="6522" y="712704"/>
                  </a:moveTo>
                  <a:cubicBezTo>
                    <a:pt x="6522" y="334899"/>
                    <a:pt x="-10940" y="4816"/>
                    <a:pt x="11285" y="53"/>
                  </a:cubicBezTo>
                  <a:cubicBezTo>
                    <a:pt x="33510" y="-4710"/>
                    <a:pt x="139873" y="306324"/>
                    <a:pt x="139873" y="684129"/>
                  </a:cubicBezTo>
                  <a:cubicBezTo>
                    <a:pt x="139873" y="1061934"/>
                    <a:pt x="33510" y="1363442"/>
                    <a:pt x="11285" y="1368205"/>
                  </a:cubicBezTo>
                  <a:cubicBezTo>
                    <a:pt x="-10940" y="1372968"/>
                    <a:pt x="6522" y="1090509"/>
                    <a:pt x="6522" y="712704"/>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bg1">
                    <a:lumMod val="75000"/>
                  </a:schemeClr>
                </a:solidFill>
                <a:effectLst/>
                <a:latin typeface="Arial" charset="0"/>
              </a:endParaRPr>
            </a:p>
          </p:txBody>
        </p:sp>
        <p:sp>
          <p:nvSpPr>
            <p:cNvPr id="19" name="Oval 17"/>
            <p:cNvSpPr/>
            <p:nvPr/>
          </p:nvSpPr>
          <p:spPr bwMode="auto">
            <a:xfrm flipH="1">
              <a:off x="3940513" y="2520226"/>
              <a:ext cx="100651" cy="1054302"/>
            </a:xfrm>
            <a:custGeom>
              <a:avLst/>
              <a:gdLst>
                <a:gd name="connsiteX0" fmla="*/ 0 w 257175"/>
                <a:gd name="connsiteY0" fmla="*/ 684076 h 1368152"/>
                <a:gd name="connsiteX1" fmla="*/ 128588 w 257175"/>
                <a:gd name="connsiteY1" fmla="*/ 0 h 1368152"/>
                <a:gd name="connsiteX2" fmla="*/ 257176 w 257175"/>
                <a:gd name="connsiteY2" fmla="*/ 684076 h 1368152"/>
                <a:gd name="connsiteX3" fmla="*/ 128588 w 257175"/>
                <a:gd name="connsiteY3" fmla="*/ 1368152 h 1368152"/>
                <a:gd name="connsiteX4" fmla="*/ 0 w 257175"/>
                <a:gd name="connsiteY4" fmla="*/ 684076 h 1368152"/>
                <a:gd name="connsiteX0" fmla="*/ 6522 w 139873"/>
                <a:gd name="connsiteY0" fmla="*/ 712704 h 1368264"/>
                <a:gd name="connsiteX1" fmla="*/ 11285 w 139873"/>
                <a:gd name="connsiteY1" fmla="*/ 53 h 1368264"/>
                <a:gd name="connsiteX2" fmla="*/ 139873 w 139873"/>
                <a:gd name="connsiteY2" fmla="*/ 684129 h 1368264"/>
                <a:gd name="connsiteX3" fmla="*/ 11285 w 139873"/>
                <a:gd name="connsiteY3" fmla="*/ 1368205 h 1368264"/>
                <a:gd name="connsiteX4" fmla="*/ 6522 w 139873"/>
                <a:gd name="connsiteY4" fmla="*/ 712704 h 1368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73" h="1368264">
                  <a:moveTo>
                    <a:pt x="6522" y="712704"/>
                  </a:moveTo>
                  <a:cubicBezTo>
                    <a:pt x="6522" y="334899"/>
                    <a:pt x="-10940" y="4816"/>
                    <a:pt x="11285" y="53"/>
                  </a:cubicBezTo>
                  <a:cubicBezTo>
                    <a:pt x="33510" y="-4710"/>
                    <a:pt x="139873" y="306324"/>
                    <a:pt x="139873" y="684129"/>
                  </a:cubicBezTo>
                  <a:cubicBezTo>
                    <a:pt x="139873" y="1061934"/>
                    <a:pt x="33510" y="1363442"/>
                    <a:pt x="11285" y="1368205"/>
                  </a:cubicBezTo>
                  <a:cubicBezTo>
                    <a:pt x="-10940" y="1372968"/>
                    <a:pt x="6522" y="1090509"/>
                    <a:pt x="6522" y="712704"/>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bg1">
                    <a:lumMod val="75000"/>
                  </a:schemeClr>
                </a:solidFill>
                <a:effectLst/>
                <a:latin typeface="Arial" charset="0"/>
              </a:endParaRPr>
            </a:p>
          </p:txBody>
        </p:sp>
      </p:grpSp>
      <p:sp>
        <p:nvSpPr>
          <p:cNvPr id="23" name="Rectangle 22"/>
          <p:cNvSpPr/>
          <p:nvPr/>
        </p:nvSpPr>
        <p:spPr bwMode="auto">
          <a:xfrm>
            <a:off x="2461369" y="1748003"/>
            <a:ext cx="3067050" cy="1552575"/>
          </a:xfrm>
          <a:prstGeom prst="rect">
            <a:avLst/>
          </a:prstGeom>
          <a:noFill/>
          <a:ln w="285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bg1">
                  <a:lumMod val="75000"/>
                </a:schemeClr>
              </a:solidFill>
              <a:effectLst/>
              <a:latin typeface="Arial" charset="0"/>
            </a:endParaRPr>
          </a:p>
        </p:txBody>
      </p:sp>
      <p:sp>
        <p:nvSpPr>
          <p:cNvPr id="24" name="TextBox 23"/>
          <p:cNvSpPr txBox="1"/>
          <p:nvPr/>
        </p:nvSpPr>
        <p:spPr>
          <a:xfrm>
            <a:off x="3782962" y="1798832"/>
            <a:ext cx="1847850" cy="307777"/>
          </a:xfrm>
          <a:prstGeom prst="rect">
            <a:avLst/>
          </a:prstGeom>
          <a:noFill/>
        </p:spPr>
        <p:txBody>
          <a:bodyPr wrap="square" rtlCol="0">
            <a:spAutoFit/>
          </a:bodyPr>
          <a:lstStyle/>
          <a:p>
            <a:pPr>
              <a:buNone/>
            </a:pPr>
            <a:r>
              <a:rPr lang="en-US" sz="1400" dirty="0" smtClean="0">
                <a:solidFill>
                  <a:schemeClr val="bg1">
                    <a:lumMod val="75000"/>
                  </a:schemeClr>
                </a:solidFill>
              </a:rPr>
              <a:t>Quad, Drift, etc…</a:t>
            </a:r>
            <a:endParaRPr lang="en-GB" sz="1400" dirty="0">
              <a:solidFill>
                <a:schemeClr val="bg1">
                  <a:lumMod val="75000"/>
                </a:schemeClr>
              </a:solidFill>
            </a:endParaRPr>
          </a:p>
        </p:txBody>
      </p:sp>
      <mc:AlternateContent xmlns:mc="http://schemas.openxmlformats.org/markup-compatibility/2006" xmlns:a14="http://schemas.microsoft.com/office/drawing/2010/main">
        <mc:Choice Requires="a14">
          <p:sp>
            <p:nvSpPr>
              <p:cNvPr id="25" name="TextBox 24"/>
              <p:cNvSpPr txBox="1"/>
              <p:nvPr/>
            </p:nvSpPr>
            <p:spPr>
              <a:xfrm>
                <a:off x="2895325" y="1346925"/>
                <a:ext cx="2886349" cy="307777"/>
              </a:xfrm>
              <a:prstGeom prst="rect">
                <a:avLst/>
              </a:prstGeom>
              <a:noFill/>
            </p:spPr>
            <p:txBody>
              <a:bodyPr wrap="square" rtlCol="0">
                <a:spAutoFit/>
              </a:bodyPr>
              <a:lstStyle/>
              <a:p>
                <a:pPr>
                  <a:buNone/>
                </a:pPr>
                <a:r>
                  <a:rPr lang="en-US" sz="1400" dirty="0" smtClean="0">
                    <a:solidFill>
                      <a:schemeClr val="bg1">
                        <a:lumMod val="75000"/>
                      </a:schemeClr>
                    </a:solidFill>
                  </a:rPr>
                  <a:t>Transfer matrix ,</a:t>
                </a:r>
                <a:r>
                  <a:rPr lang="en-US" sz="1400" dirty="0" smtClean="0">
                    <a:solidFill>
                      <a:schemeClr val="accent1"/>
                    </a:solidFill>
                  </a:rPr>
                  <a:t> </a:t>
                </a:r>
                <a:r>
                  <a:rPr lang="en-US" sz="1400" dirty="0" smtClean="0">
                    <a:solidFill>
                      <a:schemeClr val="bg1">
                        <a:lumMod val="75000"/>
                      </a:schemeClr>
                    </a:solidFill>
                  </a:rPr>
                  <a:t>, </a:t>
                </a:r>
                <a:endParaRPr lang="en-GB" sz="1400" dirty="0">
                  <a:solidFill>
                    <a:schemeClr val="bg1">
                      <a:lumMod val="75000"/>
                    </a:schemeClr>
                  </a:solidFill>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2895325" y="1346925"/>
                <a:ext cx="2886349" cy="307777"/>
              </a:xfrm>
              <a:prstGeom prst="rect">
                <a:avLst/>
              </a:prstGeom>
              <a:blipFill rotWithShape="1">
                <a:blip r:embed="rId2"/>
                <a:stretch>
                  <a:fillRect/>
                </a:stretch>
              </a:blipFill>
            </p:spPr>
            <p:txBody>
              <a:bodyPr/>
              <a:lstStyle/>
              <a:p>
                <a:r>
                  <a:rPr lang="en-US">
                    <a:noFill/>
                  </a:rPr>
                  <a:t> </a:t>
                </a:r>
              </a:p>
            </p:txBody>
          </p:sp>
        </mc:Fallback>
      </mc:AlternateContent>
      <p:cxnSp>
        <p:nvCxnSpPr>
          <p:cNvPr id="31" name="Straight Connector 30"/>
          <p:cNvCxnSpPr/>
          <p:nvPr/>
        </p:nvCxnSpPr>
        <p:spPr bwMode="auto">
          <a:xfrm>
            <a:off x="7067189" y="1968109"/>
            <a:ext cx="0" cy="1104900"/>
          </a:xfrm>
          <a:prstGeom prst="line">
            <a:avLst/>
          </a:prstGeom>
          <a:solidFill>
            <a:schemeClr val="accent1"/>
          </a:solidFill>
          <a:ln w="28575" cap="flat" cmpd="sng" algn="ctr">
            <a:solidFill>
              <a:schemeClr val="accent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32" name="TextBox 31"/>
              <p:cNvSpPr txBox="1"/>
              <p:nvPr/>
            </p:nvSpPr>
            <p:spPr>
              <a:xfrm>
                <a:off x="6059437" y="1533851"/>
                <a:ext cx="2522588" cy="523220"/>
              </a:xfrm>
              <a:prstGeom prst="rect">
                <a:avLst/>
              </a:prstGeom>
              <a:noFill/>
            </p:spPr>
            <p:txBody>
              <a:bodyPr wrap="square" rtlCol="0">
                <a:spAutoFit/>
              </a:bodyPr>
              <a:lstStyle/>
              <a:p>
                <a:pPr>
                  <a:buNone/>
                </a:pPr>
                <a:r>
                  <a:rPr lang="en-US" sz="1400" dirty="0" smtClean="0">
                    <a:solidFill>
                      <a:schemeClr val="bg1">
                        <a:lumMod val="75000"/>
                      </a:schemeClr>
                    </a:solidFill>
                  </a:rPr>
                  <a:t>measured </a:t>
                </a:r>
                <a:r>
                  <a:rPr lang="en-GB" sz="1400" dirty="0" smtClean="0">
                    <a:solidFill>
                      <a:schemeClr val="bg1">
                        <a:lumMod val="75000"/>
                      </a:schemeClr>
                    </a:solidFill>
                  </a:rPr>
                  <a:t>,</a:t>
                </a:r>
                <a:r>
                  <a:rPr lang="en-US" sz="1400" dirty="0">
                    <a:solidFill>
                      <a:schemeClr val="bg1">
                        <a:lumMod val="75000"/>
                      </a:schemeClr>
                    </a:solidFill>
                  </a:rPr>
                  <a:t> </a:t>
                </a:r>
                <a:endParaRPr lang="en-GB" sz="1400" dirty="0">
                  <a:solidFill>
                    <a:schemeClr val="accent2"/>
                  </a:solidFill>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6059437" y="1533851"/>
                <a:ext cx="2522588" cy="523220"/>
              </a:xfrm>
              <a:prstGeom prst="rect">
                <a:avLst/>
              </a:prstGeom>
              <a:blipFill rotWithShape="1">
                <a:blip r:embed="rId3"/>
                <a:stretch>
                  <a:fillRect/>
                </a:stretch>
              </a:blipFill>
            </p:spPr>
            <p:txBody>
              <a:bodyPr/>
              <a:lstStyle/>
              <a:p>
                <a:r>
                  <a:rPr lang="en-US">
                    <a:noFill/>
                  </a:rPr>
                  <a:t> </a:t>
                </a:r>
              </a:p>
            </p:txBody>
          </p:sp>
        </mc:Fallback>
      </mc:AlternateContent>
      <p:sp>
        <p:nvSpPr>
          <p:cNvPr id="37" name="Oval 36"/>
          <p:cNvSpPr/>
          <p:nvPr/>
        </p:nvSpPr>
        <p:spPr>
          <a:xfrm>
            <a:off x="2759694" y="2067528"/>
            <a:ext cx="135632" cy="86292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38" name="Oval 37"/>
          <p:cNvSpPr/>
          <p:nvPr/>
        </p:nvSpPr>
        <p:spPr>
          <a:xfrm>
            <a:off x="2759694" y="2248367"/>
            <a:ext cx="135632" cy="523272"/>
          </a:xfrm>
          <a:prstGeom prst="ellipse">
            <a:avLst/>
          </a:prstGeom>
          <a:solidFill>
            <a:srgbClr val="74C9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cxnSp>
        <p:nvCxnSpPr>
          <p:cNvPr id="39" name="Straight Connector 38"/>
          <p:cNvCxnSpPr/>
          <p:nvPr/>
        </p:nvCxnSpPr>
        <p:spPr bwMode="auto">
          <a:xfrm>
            <a:off x="7067189" y="2120509"/>
            <a:ext cx="0" cy="704850"/>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40" name="Straight Connector 39"/>
          <p:cNvCxnSpPr/>
          <p:nvPr/>
        </p:nvCxnSpPr>
        <p:spPr bwMode="auto">
          <a:xfrm>
            <a:off x="7067189" y="2272909"/>
            <a:ext cx="0" cy="394091"/>
          </a:xfrm>
          <a:prstGeom prst="line">
            <a:avLst/>
          </a:prstGeom>
          <a:solidFill>
            <a:schemeClr val="accent1"/>
          </a:solidFill>
          <a:ln w="28575" cap="flat" cmpd="sng" algn="ctr">
            <a:solidFill>
              <a:srgbClr val="74C90D"/>
            </a:solidFill>
            <a:prstDash val="solid"/>
            <a:round/>
            <a:headEnd type="none" w="med" len="med"/>
            <a:tailEnd type="none" w="med" len="med"/>
          </a:ln>
          <a:effectLst/>
        </p:spPr>
      </p:cxnSp>
      <p:cxnSp>
        <p:nvCxnSpPr>
          <p:cNvPr id="22" name="Straight Arrow Connector 21"/>
          <p:cNvCxnSpPr/>
          <p:nvPr/>
        </p:nvCxnSpPr>
        <p:spPr bwMode="auto">
          <a:xfrm>
            <a:off x="699243" y="5110328"/>
            <a:ext cx="7591425" cy="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26" name="Oval 25"/>
          <p:cNvSpPr/>
          <p:nvPr/>
        </p:nvSpPr>
        <p:spPr>
          <a:xfrm>
            <a:off x="2751310" y="4426252"/>
            <a:ext cx="144016" cy="136815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cxnSp>
        <p:nvCxnSpPr>
          <p:cNvPr id="27" name="Straight Connector 26"/>
          <p:cNvCxnSpPr/>
          <p:nvPr/>
        </p:nvCxnSpPr>
        <p:spPr bwMode="auto">
          <a:xfrm>
            <a:off x="1423143" y="4529303"/>
            <a:ext cx="0" cy="1104900"/>
          </a:xfrm>
          <a:prstGeom prst="line">
            <a:avLst/>
          </a:prstGeom>
          <a:solidFill>
            <a:schemeClr val="accent1"/>
          </a:solidFill>
          <a:ln w="28575" cap="flat" cmpd="sng" algn="ctr">
            <a:solidFill>
              <a:schemeClr val="bg1">
                <a:lumMod val="75000"/>
              </a:schemeClr>
            </a:solidFill>
            <a:prstDash val="dash"/>
            <a:round/>
            <a:headEnd type="none" w="med" len="med"/>
            <a:tailEnd type="none" w="med" len="med"/>
          </a:ln>
          <a:effectLst/>
        </p:spPr>
      </p:cxnSp>
      <p:sp>
        <p:nvSpPr>
          <p:cNvPr id="28" name="TextBox 27"/>
          <p:cNvSpPr txBox="1"/>
          <p:nvPr/>
        </p:nvSpPr>
        <p:spPr>
          <a:xfrm>
            <a:off x="625424" y="4087698"/>
            <a:ext cx="1835945" cy="307777"/>
          </a:xfrm>
          <a:prstGeom prst="rect">
            <a:avLst/>
          </a:prstGeom>
          <a:noFill/>
        </p:spPr>
        <p:txBody>
          <a:bodyPr wrap="square" rtlCol="0">
            <a:spAutoFit/>
          </a:bodyPr>
          <a:lstStyle/>
          <a:p>
            <a:pPr>
              <a:buNone/>
            </a:pPr>
            <a:r>
              <a:rPr lang="en-US" sz="1400" dirty="0" smtClean="0">
                <a:solidFill>
                  <a:schemeClr val="bg1">
                    <a:lumMod val="75000"/>
                  </a:schemeClr>
                </a:solidFill>
              </a:rPr>
              <a:t>reference point 0</a:t>
            </a:r>
            <a:endParaRPr lang="en-GB" sz="1400" dirty="0">
              <a:solidFill>
                <a:schemeClr val="bg1">
                  <a:lumMod val="75000"/>
                </a:schemeClr>
              </a:solidFill>
            </a:endParaRPr>
          </a:p>
        </p:txBody>
      </p:sp>
      <p:sp>
        <p:nvSpPr>
          <p:cNvPr id="29" name="Oval 28"/>
          <p:cNvSpPr/>
          <p:nvPr/>
        </p:nvSpPr>
        <p:spPr>
          <a:xfrm>
            <a:off x="3994322" y="4698337"/>
            <a:ext cx="144016" cy="84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chemeClr val="bg1">
                  <a:lumMod val="75000"/>
                </a:schemeClr>
              </a:solidFill>
            </a:endParaRPr>
          </a:p>
        </p:txBody>
      </p:sp>
      <p:grpSp>
        <p:nvGrpSpPr>
          <p:cNvPr id="30" name="Group 29"/>
          <p:cNvGrpSpPr/>
          <p:nvPr/>
        </p:nvGrpSpPr>
        <p:grpSpPr>
          <a:xfrm>
            <a:off x="3047930" y="4572167"/>
            <a:ext cx="414424" cy="1076322"/>
            <a:chOff x="3626740" y="2520226"/>
            <a:chExt cx="414424" cy="1076322"/>
          </a:xfrm>
        </p:grpSpPr>
        <p:sp>
          <p:nvSpPr>
            <p:cNvPr id="33" name="Rectangle 32"/>
            <p:cNvSpPr/>
            <p:nvPr/>
          </p:nvSpPr>
          <p:spPr bwMode="auto">
            <a:xfrm>
              <a:off x="3640958" y="2542287"/>
              <a:ext cx="383827" cy="105421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bg1">
                    <a:lumMod val="75000"/>
                  </a:schemeClr>
                </a:solidFill>
                <a:effectLst/>
                <a:latin typeface="Arial" charset="0"/>
              </a:endParaRPr>
            </a:p>
          </p:txBody>
        </p:sp>
        <p:sp>
          <p:nvSpPr>
            <p:cNvPr id="34" name="Oval 17"/>
            <p:cNvSpPr/>
            <p:nvPr/>
          </p:nvSpPr>
          <p:spPr bwMode="auto">
            <a:xfrm>
              <a:off x="3626740" y="2542246"/>
              <a:ext cx="100651" cy="1054302"/>
            </a:xfrm>
            <a:custGeom>
              <a:avLst/>
              <a:gdLst>
                <a:gd name="connsiteX0" fmla="*/ 0 w 257175"/>
                <a:gd name="connsiteY0" fmla="*/ 684076 h 1368152"/>
                <a:gd name="connsiteX1" fmla="*/ 128588 w 257175"/>
                <a:gd name="connsiteY1" fmla="*/ 0 h 1368152"/>
                <a:gd name="connsiteX2" fmla="*/ 257176 w 257175"/>
                <a:gd name="connsiteY2" fmla="*/ 684076 h 1368152"/>
                <a:gd name="connsiteX3" fmla="*/ 128588 w 257175"/>
                <a:gd name="connsiteY3" fmla="*/ 1368152 h 1368152"/>
                <a:gd name="connsiteX4" fmla="*/ 0 w 257175"/>
                <a:gd name="connsiteY4" fmla="*/ 684076 h 1368152"/>
                <a:gd name="connsiteX0" fmla="*/ 6522 w 139873"/>
                <a:gd name="connsiteY0" fmla="*/ 712704 h 1368264"/>
                <a:gd name="connsiteX1" fmla="*/ 11285 w 139873"/>
                <a:gd name="connsiteY1" fmla="*/ 53 h 1368264"/>
                <a:gd name="connsiteX2" fmla="*/ 139873 w 139873"/>
                <a:gd name="connsiteY2" fmla="*/ 684129 h 1368264"/>
                <a:gd name="connsiteX3" fmla="*/ 11285 w 139873"/>
                <a:gd name="connsiteY3" fmla="*/ 1368205 h 1368264"/>
                <a:gd name="connsiteX4" fmla="*/ 6522 w 139873"/>
                <a:gd name="connsiteY4" fmla="*/ 712704 h 1368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73" h="1368264">
                  <a:moveTo>
                    <a:pt x="6522" y="712704"/>
                  </a:moveTo>
                  <a:cubicBezTo>
                    <a:pt x="6522" y="334899"/>
                    <a:pt x="-10940" y="4816"/>
                    <a:pt x="11285" y="53"/>
                  </a:cubicBezTo>
                  <a:cubicBezTo>
                    <a:pt x="33510" y="-4710"/>
                    <a:pt x="139873" y="306324"/>
                    <a:pt x="139873" y="684129"/>
                  </a:cubicBezTo>
                  <a:cubicBezTo>
                    <a:pt x="139873" y="1061934"/>
                    <a:pt x="33510" y="1363442"/>
                    <a:pt x="11285" y="1368205"/>
                  </a:cubicBezTo>
                  <a:cubicBezTo>
                    <a:pt x="-10940" y="1372968"/>
                    <a:pt x="6522" y="1090509"/>
                    <a:pt x="6522" y="712704"/>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bg1">
                    <a:lumMod val="75000"/>
                  </a:schemeClr>
                </a:solidFill>
                <a:effectLst/>
                <a:latin typeface="Arial" charset="0"/>
              </a:endParaRPr>
            </a:p>
          </p:txBody>
        </p:sp>
        <p:sp>
          <p:nvSpPr>
            <p:cNvPr id="35" name="Oval 17"/>
            <p:cNvSpPr/>
            <p:nvPr/>
          </p:nvSpPr>
          <p:spPr bwMode="auto">
            <a:xfrm flipH="1">
              <a:off x="3940513" y="2520226"/>
              <a:ext cx="100651" cy="1054302"/>
            </a:xfrm>
            <a:custGeom>
              <a:avLst/>
              <a:gdLst>
                <a:gd name="connsiteX0" fmla="*/ 0 w 257175"/>
                <a:gd name="connsiteY0" fmla="*/ 684076 h 1368152"/>
                <a:gd name="connsiteX1" fmla="*/ 128588 w 257175"/>
                <a:gd name="connsiteY1" fmla="*/ 0 h 1368152"/>
                <a:gd name="connsiteX2" fmla="*/ 257176 w 257175"/>
                <a:gd name="connsiteY2" fmla="*/ 684076 h 1368152"/>
                <a:gd name="connsiteX3" fmla="*/ 128588 w 257175"/>
                <a:gd name="connsiteY3" fmla="*/ 1368152 h 1368152"/>
                <a:gd name="connsiteX4" fmla="*/ 0 w 257175"/>
                <a:gd name="connsiteY4" fmla="*/ 684076 h 1368152"/>
                <a:gd name="connsiteX0" fmla="*/ 6522 w 139873"/>
                <a:gd name="connsiteY0" fmla="*/ 712704 h 1368264"/>
                <a:gd name="connsiteX1" fmla="*/ 11285 w 139873"/>
                <a:gd name="connsiteY1" fmla="*/ 53 h 1368264"/>
                <a:gd name="connsiteX2" fmla="*/ 139873 w 139873"/>
                <a:gd name="connsiteY2" fmla="*/ 684129 h 1368264"/>
                <a:gd name="connsiteX3" fmla="*/ 11285 w 139873"/>
                <a:gd name="connsiteY3" fmla="*/ 1368205 h 1368264"/>
                <a:gd name="connsiteX4" fmla="*/ 6522 w 139873"/>
                <a:gd name="connsiteY4" fmla="*/ 712704 h 1368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73" h="1368264">
                  <a:moveTo>
                    <a:pt x="6522" y="712704"/>
                  </a:moveTo>
                  <a:cubicBezTo>
                    <a:pt x="6522" y="334899"/>
                    <a:pt x="-10940" y="4816"/>
                    <a:pt x="11285" y="53"/>
                  </a:cubicBezTo>
                  <a:cubicBezTo>
                    <a:pt x="33510" y="-4710"/>
                    <a:pt x="139873" y="306324"/>
                    <a:pt x="139873" y="684129"/>
                  </a:cubicBezTo>
                  <a:cubicBezTo>
                    <a:pt x="139873" y="1061934"/>
                    <a:pt x="33510" y="1363442"/>
                    <a:pt x="11285" y="1368205"/>
                  </a:cubicBezTo>
                  <a:cubicBezTo>
                    <a:pt x="-10940" y="1372968"/>
                    <a:pt x="6522" y="1090509"/>
                    <a:pt x="6522" y="712704"/>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bg1">
                    <a:lumMod val="75000"/>
                  </a:schemeClr>
                </a:solidFill>
                <a:effectLst/>
                <a:latin typeface="Arial" charset="0"/>
              </a:endParaRPr>
            </a:p>
          </p:txBody>
        </p:sp>
      </p:grpSp>
      <p:sp>
        <p:nvSpPr>
          <p:cNvPr id="36" name="Rectangle 35"/>
          <p:cNvSpPr/>
          <p:nvPr/>
        </p:nvSpPr>
        <p:spPr bwMode="auto">
          <a:xfrm>
            <a:off x="2461369" y="4348328"/>
            <a:ext cx="3067050" cy="1552575"/>
          </a:xfrm>
          <a:prstGeom prst="rect">
            <a:avLst/>
          </a:prstGeom>
          <a:noFill/>
          <a:ln w="285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solidFill>
                  <a:schemeClr val="accent1"/>
                </a:solidFill>
              </a:ln>
              <a:solidFill>
                <a:schemeClr val="accent1"/>
              </a:solidFill>
              <a:effectLst/>
              <a:latin typeface="Arial" charset="0"/>
            </a:endParaRPr>
          </a:p>
        </p:txBody>
      </p:sp>
      <p:sp>
        <p:nvSpPr>
          <p:cNvPr id="41" name="TextBox 40"/>
          <p:cNvSpPr txBox="1"/>
          <p:nvPr/>
        </p:nvSpPr>
        <p:spPr>
          <a:xfrm>
            <a:off x="3782962" y="4399157"/>
            <a:ext cx="1847850" cy="307777"/>
          </a:xfrm>
          <a:prstGeom prst="rect">
            <a:avLst/>
          </a:prstGeom>
          <a:noFill/>
        </p:spPr>
        <p:txBody>
          <a:bodyPr wrap="square" rtlCol="0">
            <a:spAutoFit/>
          </a:bodyPr>
          <a:lstStyle/>
          <a:p>
            <a:pPr>
              <a:buNone/>
            </a:pPr>
            <a:r>
              <a:rPr lang="en-US" sz="1400" dirty="0" smtClean="0">
                <a:solidFill>
                  <a:schemeClr val="bg1">
                    <a:lumMod val="75000"/>
                  </a:schemeClr>
                </a:solidFill>
              </a:rPr>
              <a:t>Quad, Drift, etc…</a:t>
            </a:r>
            <a:endParaRPr lang="en-GB" sz="1400" dirty="0">
              <a:solidFill>
                <a:schemeClr val="bg1">
                  <a:lumMod val="75000"/>
                </a:schemeClr>
              </a:solidFill>
            </a:endParaRPr>
          </a:p>
        </p:txBody>
      </p:sp>
      <mc:AlternateContent xmlns:mc="http://schemas.openxmlformats.org/markup-compatibility/2006" xmlns:a14="http://schemas.microsoft.com/office/drawing/2010/main">
        <mc:Choice Requires="a14">
          <p:sp>
            <p:nvSpPr>
              <p:cNvPr id="42" name="TextBox 41"/>
              <p:cNvSpPr txBox="1"/>
              <p:nvPr/>
            </p:nvSpPr>
            <p:spPr>
              <a:xfrm>
                <a:off x="2895325" y="3947250"/>
                <a:ext cx="2886349" cy="307777"/>
              </a:xfrm>
              <a:prstGeom prst="rect">
                <a:avLst/>
              </a:prstGeom>
              <a:noFill/>
            </p:spPr>
            <p:txBody>
              <a:bodyPr wrap="square" rtlCol="0">
                <a:spAutoFit/>
              </a:bodyPr>
              <a:lstStyle/>
              <a:p>
                <a:pPr>
                  <a:buNone/>
                </a:pPr>
                <a:r>
                  <a:rPr lang="en-US" sz="1400" dirty="0" smtClean="0">
                    <a:solidFill>
                      <a:schemeClr val="bg1">
                        <a:lumMod val="75000"/>
                      </a:schemeClr>
                    </a:solidFill>
                  </a:rPr>
                  <a:t>Transfer matrix ,</a:t>
                </a:r>
                <a:r>
                  <a:rPr lang="en-US" sz="1400" dirty="0" smtClean="0">
                    <a:solidFill>
                      <a:schemeClr val="accent1"/>
                    </a:solidFill>
                  </a:rPr>
                  <a:t> </a:t>
                </a:r>
                <a:r>
                  <a:rPr lang="en-US" sz="1400" dirty="0" smtClean="0">
                    <a:solidFill>
                      <a:schemeClr val="bg1">
                        <a:lumMod val="75000"/>
                      </a:schemeClr>
                    </a:solidFill>
                  </a:rPr>
                  <a:t>, </a:t>
                </a:r>
                <a:endParaRPr lang="en-GB" sz="1400" dirty="0">
                  <a:solidFill>
                    <a:schemeClr val="bg1">
                      <a:lumMod val="75000"/>
                    </a:schemeClr>
                  </a:solidFill>
                </a:endParaRPr>
              </a:p>
            </p:txBody>
          </p:sp>
        </mc:Choice>
        <mc:Fallback xmlns="">
          <p:sp>
            <p:nvSpPr>
              <p:cNvPr id="42" name="TextBox 41"/>
              <p:cNvSpPr txBox="1">
                <a:spLocks noRot="1" noChangeAspect="1" noMove="1" noResize="1" noEditPoints="1" noAdjustHandles="1" noChangeArrowheads="1" noChangeShapeType="1" noTextEdit="1"/>
              </p:cNvSpPr>
              <p:nvPr/>
            </p:nvSpPr>
            <p:spPr>
              <a:xfrm>
                <a:off x="2895325" y="3947250"/>
                <a:ext cx="2886349" cy="307777"/>
              </a:xfrm>
              <a:prstGeom prst="rect">
                <a:avLst/>
              </a:prstGeom>
              <a:blipFill rotWithShape="1">
                <a:blip r:embed="rId2"/>
                <a:stretch>
                  <a:fillRect/>
                </a:stretch>
              </a:blipFill>
            </p:spPr>
            <p:txBody>
              <a:bodyPr/>
              <a:lstStyle/>
              <a:p>
                <a:r>
                  <a:rPr lang="en-US">
                    <a:noFill/>
                  </a:rPr>
                  <a:t> </a:t>
                </a:r>
              </a:p>
            </p:txBody>
          </p:sp>
        </mc:Fallback>
      </mc:AlternateContent>
      <p:cxnSp>
        <p:nvCxnSpPr>
          <p:cNvPr id="43" name="Straight Connector 42"/>
          <p:cNvCxnSpPr/>
          <p:nvPr/>
        </p:nvCxnSpPr>
        <p:spPr bwMode="auto">
          <a:xfrm>
            <a:off x="5781674" y="4594228"/>
            <a:ext cx="0" cy="1104900"/>
          </a:xfrm>
          <a:prstGeom prst="line">
            <a:avLst/>
          </a:prstGeom>
          <a:solidFill>
            <a:schemeClr val="accent1"/>
          </a:solidFill>
          <a:ln w="28575" cap="flat" cmpd="sng" algn="ctr">
            <a:solidFill>
              <a:schemeClr val="accent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44" name="TextBox 43"/>
              <p:cNvSpPr txBox="1"/>
              <p:nvPr/>
            </p:nvSpPr>
            <p:spPr>
              <a:xfrm>
                <a:off x="5936116" y="3956847"/>
                <a:ext cx="3000013" cy="307777"/>
              </a:xfrm>
              <a:prstGeom prst="rect">
                <a:avLst/>
              </a:prstGeom>
              <a:noFill/>
            </p:spPr>
            <p:txBody>
              <a:bodyPr wrap="square" rtlCol="0">
                <a:spAutoFit/>
              </a:bodyPr>
              <a:lstStyle/>
              <a:p>
                <a:pPr>
                  <a:buNone/>
                </a:pPr>
                <a:r>
                  <a:rPr lang="en-US" sz="1400" dirty="0" smtClean="0">
                    <a:solidFill>
                      <a:schemeClr val="bg1">
                        <a:lumMod val="75000"/>
                      </a:schemeClr>
                    </a:solidFill>
                  </a:rPr>
                  <a:t>measured </a:t>
                </a:r>
                <a:r>
                  <a:rPr lang="en-GB" sz="1400" dirty="0" smtClean="0">
                    <a:solidFill>
                      <a:schemeClr val="bg1">
                        <a:lumMod val="75000"/>
                      </a:schemeClr>
                    </a:solidFill>
                  </a:rPr>
                  <a:t>,</a:t>
                </a:r>
                <a:r>
                  <a:rPr lang="en-US" sz="1400" dirty="0">
                    <a:solidFill>
                      <a:schemeClr val="bg1">
                        <a:lumMod val="75000"/>
                      </a:schemeClr>
                    </a:solidFill>
                  </a:rPr>
                  <a:t> </a:t>
                </a:r>
                <a:endParaRPr lang="en-GB" sz="1400" dirty="0">
                  <a:solidFill>
                    <a:schemeClr val="accent2"/>
                  </a:solidFill>
                </a:endParaRPr>
              </a:p>
            </p:txBody>
          </p:sp>
        </mc:Choice>
        <mc:Fallback xmlns="">
          <p:sp>
            <p:nvSpPr>
              <p:cNvPr id="44" name="TextBox 43"/>
              <p:cNvSpPr txBox="1">
                <a:spLocks noRot="1" noChangeAspect="1" noMove="1" noResize="1" noEditPoints="1" noAdjustHandles="1" noChangeArrowheads="1" noChangeShapeType="1" noTextEdit="1"/>
              </p:cNvSpPr>
              <p:nvPr/>
            </p:nvSpPr>
            <p:spPr>
              <a:xfrm>
                <a:off x="5936116" y="3956847"/>
                <a:ext cx="3000013" cy="307777"/>
              </a:xfrm>
              <a:prstGeom prst="rect">
                <a:avLst/>
              </a:prstGeom>
              <a:blipFill rotWithShape="1">
                <a:blip r:embed="rId4"/>
                <a:stretch>
                  <a:fillRect/>
                </a:stretch>
              </a:blipFill>
            </p:spPr>
            <p:txBody>
              <a:bodyPr/>
              <a:lstStyle/>
              <a:p>
                <a:r>
                  <a:rPr lang="en-US">
                    <a:noFill/>
                  </a:rPr>
                  <a:t> </a:t>
                </a:r>
              </a:p>
            </p:txBody>
          </p:sp>
        </mc:Fallback>
      </mc:AlternateContent>
      <p:cxnSp>
        <p:nvCxnSpPr>
          <p:cNvPr id="47" name="Straight Connector 46"/>
          <p:cNvCxnSpPr/>
          <p:nvPr/>
        </p:nvCxnSpPr>
        <p:spPr bwMode="auto">
          <a:xfrm>
            <a:off x="6648089" y="4615924"/>
            <a:ext cx="0" cy="1061507"/>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48" name="Straight Connector 47"/>
          <p:cNvCxnSpPr/>
          <p:nvPr/>
        </p:nvCxnSpPr>
        <p:spPr bwMode="auto">
          <a:xfrm>
            <a:off x="7752989" y="4645097"/>
            <a:ext cx="0" cy="1014399"/>
          </a:xfrm>
          <a:prstGeom prst="line">
            <a:avLst/>
          </a:prstGeom>
          <a:solidFill>
            <a:schemeClr val="accent1"/>
          </a:solidFill>
          <a:ln w="28575" cap="flat" cmpd="sng" algn="ctr">
            <a:solidFill>
              <a:srgbClr val="74C90D"/>
            </a:solidFill>
            <a:prstDash val="solid"/>
            <a:round/>
            <a:headEnd type="none" w="med" len="med"/>
            <a:tailEnd type="none" w="med" len="med"/>
          </a:ln>
          <a:effectLst/>
        </p:spPr>
      </p:cxnSp>
      <p:sp>
        <p:nvSpPr>
          <p:cNvPr id="49" name="Oval 48"/>
          <p:cNvSpPr/>
          <p:nvPr/>
        </p:nvSpPr>
        <p:spPr>
          <a:xfrm>
            <a:off x="6170785" y="4484190"/>
            <a:ext cx="144016" cy="136815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grpSp>
        <p:nvGrpSpPr>
          <p:cNvPr id="50" name="Group 49"/>
          <p:cNvGrpSpPr/>
          <p:nvPr/>
        </p:nvGrpSpPr>
        <p:grpSpPr>
          <a:xfrm>
            <a:off x="6991280" y="4583174"/>
            <a:ext cx="414424" cy="1076322"/>
            <a:chOff x="3626740" y="2520226"/>
            <a:chExt cx="414424" cy="1076322"/>
          </a:xfrm>
        </p:grpSpPr>
        <p:sp>
          <p:nvSpPr>
            <p:cNvPr id="51" name="Rectangle 50"/>
            <p:cNvSpPr/>
            <p:nvPr/>
          </p:nvSpPr>
          <p:spPr bwMode="auto">
            <a:xfrm>
              <a:off x="3640958" y="2542287"/>
              <a:ext cx="383827" cy="105421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bg1">
                    <a:lumMod val="75000"/>
                  </a:schemeClr>
                </a:solidFill>
                <a:effectLst/>
                <a:latin typeface="Arial" charset="0"/>
              </a:endParaRPr>
            </a:p>
          </p:txBody>
        </p:sp>
        <p:sp>
          <p:nvSpPr>
            <p:cNvPr id="52" name="Oval 17"/>
            <p:cNvSpPr/>
            <p:nvPr/>
          </p:nvSpPr>
          <p:spPr bwMode="auto">
            <a:xfrm>
              <a:off x="3626740" y="2542246"/>
              <a:ext cx="100651" cy="1054302"/>
            </a:xfrm>
            <a:custGeom>
              <a:avLst/>
              <a:gdLst>
                <a:gd name="connsiteX0" fmla="*/ 0 w 257175"/>
                <a:gd name="connsiteY0" fmla="*/ 684076 h 1368152"/>
                <a:gd name="connsiteX1" fmla="*/ 128588 w 257175"/>
                <a:gd name="connsiteY1" fmla="*/ 0 h 1368152"/>
                <a:gd name="connsiteX2" fmla="*/ 257176 w 257175"/>
                <a:gd name="connsiteY2" fmla="*/ 684076 h 1368152"/>
                <a:gd name="connsiteX3" fmla="*/ 128588 w 257175"/>
                <a:gd name="connsiteY3" fmla="*/ 1368152 h 1368152"/>
                <a:gd name="connsiteX4" fmla="*/ 0 w 257175"/>
                <a:gd name="connsiteY4" fmla="*/ 684076 h 1368152"/>
                <a:gd name="connsiteX0" fmla="*/ 6522 w 139873"/>
                <a:gd name="connsiteY0" fmla="*/ 712704 h 1368264"/>
                <a:gd name="connsiteX1" fmla="*/ 11285 w 139873"/>
                <a:gd name="connsiteY1" fmla="*/ 53 h 1368264"/>
                <a:gd name="connsiteX2" fmla="*/ 139873 w 139873"/>
                <a:gd name="connsiteY2" fmla="*/ 684129 h 1368264"/>
                <a:gd name="connsiteX3" fmla="*/ 11285 w 139873"/>
                <a:gd name="connsiteY3" fmla="*/ 1368205 h 1368264"/>
                <a:gd name="connsiteX4" fmla="*/ 6522 w 139873"/>
                <a:gd name="connsiteY4" fmla="*/ 712704 h 1368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73" h="1368264">
                  <a:moveTo>
                    <a:pt x="6522" y="712704"/>
                  </a:moveTo>
                  <a:cubicBezTo>
                    <a:pt x="6522" y="334899"/>
                    <a:pt x="-10940" y="4816"/>
                    <a:pt x="11285" y="53"/>
                  </a:cubicBezTo>
                  <a:cubicBezTo>
                    <a:pt x="33510" y="-4710"/>
                    <a:pt x="139873" y="306324"/>
                    <a:pt x="139873" y="684129"/>
                  </a:cubicBezTo>
                  <a:cubicBezTo>
                    <a:pt x="139873" y="1061934"/>
                    <a:pt x="33510" y="1363442"/>
                    <a:pt x="11285" y="1368205"/>
                  </a:cubicBezTo>
                  <a:cubicBezTo>
                    <a:pt x="-10940" y="1372968"/>
                    <a:pt x="6522" y="1090509"/>
                    <a:pt x="6522" y="712704"/>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bg1">
                    <a:lumMod val="75000"/>
                  </a:schemeClr>
                </a:solidFill>
                <a:effectLst/>
                <a:latin typeface="Arial" charset="0"/>
              </a:endParaRPr>
            </a:p>
          </p:txBody>
        </p:sp>
        <p:sp>
          <p:nvSpPr>
            <p:cNvPr id="53" name="Oval 17"/>
            <p:cNvSpPr/>
            <p:nvPr/>
          </p:nvSpPr>
          <p:spPr bwMode="auto">
            <a:xfrm flipH="1">
              <a:off x="3940513" y="2520226"/>
              <a:ext cx="100651" cy="1054302"/>
            </a:xfrm>
            <a:custGeom>
              <a:avLst/>
              <a:gdLst>
                <a:gd name="connsiteX0" fmla="*/ 0 w 257175"/>
                <a:gd name="connsiteY0" fmla="*/ 684076 h 1368152"/>
                <a:gd name="connsiteX1" fmla="*/ 128588 w 257175"/>
                <a:gd name="connsiteY1" fmla="*/ 0 h 1368152"/>
                <a:gd name="connsiteX2" fmla="*/ 257176 w 257175"/>
                <a:gd name="connsiteY2" fmla="*/ 684076 h 1368152"/>
                <a:gd name="connsiteX3" fmla="*/ 128588 w 257175"/>
                <a:gd name="connsiteY3" fmla="*/ 1368152 h 1368152"/>
                <a:gd name="connsiteX4" fmla="*/ 0 w 257175"/>
                <a:gd name="connsiteY4" fmla="*/ 684076 h 1368152"/>
                <a:gd name="connsiteX0" fmla="*/ 6522 w 139873"/>
                <a:gd name="connsiteY0" fmla="*/ 712704 h 1368264"/>
                <a:gd name="connsiteX1" fmla="*/ 11285 w 139873"/>
                <a:gd name="connsiteY1" fmla="*/ 53 h 1368264"/>
                <a:gd name="connsiteX2" fmla="*/ 139873 w 139873"/>
                <a:gd name="connsiteY2" fmla="*/ 684129 h 1368264"/>
                <a:gd name="connsiteX3" fmla="*/ 11285 w 139873"/>
                <a:gd name="connsiteY3" fmla="*/ 1368205 h 1368264"/>
                <a:gd name="connsiteX4" fmla="*/ 6522 w 139873"/>
                <a:gd name="connsiteY4" fmla="*/ 712704 h 1368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73" h="1368264">
                  <a:moveTo>
                    <a:pt x="6522" y="712704"/>
                  </a:moveTo>
                  <a:cubicBezTo>
                    <a:pt x="6522" y="334899"/>
                    <a:pt x="-10940" y="4816"/>
                    <a:pt x="11285" y="53"/>
                  </a:cubicBezTo>
                  <a:cubicBezTo>
                    <a:pt x="33510" y="-4710"/>
                    <a:pt x="139873" y="306324"/>
                    <a:pt x="139873" y="684129"/>
                  </a:cubicBezTo>
                  <a:cubicBezTo>
                    <a:pt x="139873" y="1061934"/>
                    <a:pt x="33510" y="1363442"/>
                    <a:pt x="11285" y="1368205"/>
                  </a:cubicBezTo>
                  <a:cubicBezTo>
                    <a:pt x="-10940" y="1372968"/>
                    <a:pt x="6522" y="1090509"/>
                    <a:pt x="6522" y="712704"/>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bg1">
                    <a:lumMod val="75000"/>
                  </a:schemeClr>
                </a:solidFill>
                <a:effectLst/>
                <a:latin typeface="Arial" charset="0"/>
              </a:endParaRPr>
            </a:p>
          </p:txBody>
        </p:sp>
      </p:grpSp>
      <p:cxnSp>
        <p:nvCxnSpPr>
          <p:cNvPr id="12" name="Straight Arrow Connector 11"/>
          <p:cNvCxnSpPr/>
          <p:nvPr/>
        </p:nvCxnSpPr>
        <p:spPr bwMode="auto">
          <a:xfrm>
            <a:off x="2461369" y="6067425"/>
            <a:ext cx="3320305" cy="0"/>
          </a:xfrm>
          <a:prstGeom prst="straightConnector1">
            <a:avLst/>
          </a:prstGeom>
          <a:solidFill>
            <a:schemeClr val="accent1"/>
          </a:solidFill>
          <a:ln w="28575" cap="flat" cmpd="sng" algn="ctr">
            <a:solidFill>
              <a:schemeClr val="accent1"/>
            </a:solidFill>
            <a:prstDash val="solid"/>
            <a:round/>
            <a:headEnd type="arrow" w="med" len="med"/>
            <a:tailEnd type="arrow" w="med" len="med"/>
          </a:ln>
          <a:effectLst/>
        </p:spPr>
      </p:cxnSp>
      <p:cxnSp>
        <p:nvCxnSpPr>
          <p:cNvPr id="55" name="Straight Arrow Connector 54"/>
          <p:cNvCxnSpPr/>
          <p:nvPr/>
        </p:nvCxnSpPr>
        <p:spPr bwMode="auto">
          <a:xfrm>
            <a:off x="2461369" y="6219825"/>
            <a:ext cx="4186720" cy="0"/>
          </a:xfrm>
          <a:prstGeom prst="straightConnector1">
            <a:avLst/>
          </a:prstGeom>
          <a:solidFill>
            <a:schemeClr val="accent1"/>
          </a:solidFill>
          <a:ln w="28575" cap="flat" cmpd="sng" algn="ctr">
            <a:solidFill>
              <a:srgbClr val="FF0000"/>
            </a:solidFill>
            <a:prstDash val="solid"/>
            <a:round/>
            <a:headEnd type="arrow" w="med" len="med"/>
            <a:tailEnd type="arrow" w="med" len="med"/>
          </a:ln>
          <a:effectLst/>
        </p:spPr>
      </p:cxnSp>
      <p:cxnSp>
        <p:nvCxnSpPr>
          <p:cNvPr id="57" name="Straight Arrow Connector 56"/>
          <p:cNvCxnSpPr/>
          <p:nvPr/>
        </p:nvCxnSpPr>
        <p:spPr bwMode="auto">
          <a:xfrm>
            <a:off x="2461369" y="6372225"/>
            <a:ext cx="5291620" cy="0"/>
          </a:xfrm>
          <a:prstGeom prst="straightConnector1">
            <a:avLst/>
          </a:prstGeom>
          <a:solidFill>
            <a:schemeClr val="accent1"/>
          </a:solidFill>
          <a:ln w="28575" cap="flat" cmpd="sng" algn="ctr">
            <a:solidFill>
              <a:srgbClr val="74C90D"/>
            </a:solidFill>
            <a:prstDash val="solid"/>
            <a:round/>
            <a:headEnd type="arrow" w="med" len="med"/>
            <a:tailEnd type="arrow" w="med" len="med"/>
          </a:ln>
          <a:effectLst/>
        </p:spPr>
      </p:cxnSp>
      <p:sp>
        <p:nvSpPr>
          <p:cNvPr id="16" name="TextBox 15"/>
          <p:cNvSpPr txBox="1"/>
          <p:nvPr/>
        </p:nvSpPr>
        <p:spPr>
          <a:xfrm>
            <a:off x="7074091" y="1035839"/>
            <a:ext cx="1216577" cy="307777"/>
          </a:xfrm>
          <a:prstGeom prst="rect">
            <a:avLst/>
          </a:prstGeom>
          <a:noFill/>
          <a:ln w="28575">
            <a:solidFill>
              <a:schemeClr val="accent2"/>
            </a:solidFill>
          </a:ln>
        </p:spPr>
        <p:txBody>
          <a:bodyPr wrap="square" rtlCol="0">
            <a:spAutoFit/>
          </a:bodyPr>
          <a:lstStyle/>
          <a:p>
            <a:pPr>
              <a:buNone/>
            </a:pPr>
            <a:r>
              <a:rPr lang="en-US" sz="1400" dirty="0" smtClean="0">
                <a:solidFill>
                  <a:schemeClr val="accent2"/>
                </a:solidFill>
              </a:rPr>
              <a:t>Quad scan</a:t>
            </a:r>
            <a:endParaRPr lang="en-GB" sz="1400" dirty="0">
              <a:solidFill>
                <a:schemeClr val="accent2"/>
              </a:solidFill>
            </a:endParaRPr>
          </a:p>
        </p:txBody>
      </p:sp>
      <p:grpSp>
        <p:nvGrpSpPr>
          <p:cNvPr id="59" name="Group 58"/>
          <p:cNvGrpSpPr/>
          <p:nvPr/>
        </p:nvGrpSpPr>
        <p:grpSpPr>
          <a:xfrm>
            <a:off x="4610643" y="2127354"/>
            <a:ext cx="398045" cy="793872"/>
            <a:chOff x="3626740" y="2520226"/>
            <a:chExt cx="414424" cy="1076322"/>
          </a:xfrm>
        </p:grpSpPr>
        <p:sp>
          <p:nvSpPr>
            <p:cNvPr id="60" name="Rectangle 59"/>
            <p:cNvSpPr/>
            <p:nvPr/>
          </p:nvSpPr>
          <p:spPr bwMode="auto">
            <a:xfrm>
              <a:off x="3640958" y="2542287"/>
              <a:ext cx="383827" cy="105421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61" name="Oval 17"/>
            <p:cNvSpPr/>
            <p:nvPr/>
          </p:nvSpPr>
          <p:spPr bwMode="auto">
            <a:xfrm>
              <a:off x="3626740" y="2542246"/>
              <a:ext cx="100651" cy="1054302"/>
            </a:xfrm>
            <a:custGeom>
              <a:avLst/>
              <a:gdLst>
                <a:gd name="connsiteX0" fmla="*/ 0 w 257175"/>
                <a:gd name="connsiteY0" fmla="*/ 684076 h 1368152"/>
                <a:gd name="connsiteX1" fmla="*/ 128588 w 257175"/>
                <a:gd name="connsiteY1" fmla="*/ 0 h 1368152"/>
                <a:gd name="connsiteX2" fmla="*/ 257176 w 257175"/>
                <a:gd name="connsiteY2" fmla="*/ 684076 h 1368152"/>
                <a:gd name="connsiteX3" fmla="*/ 128588 w 257175"/>
                <a:gd name="connsiteY3" fmla="*/ 1368152 h 1368152"/>
                <a:gd name="connsiteX4" fmla="*/ 0 w 257175"/>
                <a:gd name="connsiteY4" fmla="*/ 684076 h 1368152"/>
                <a:gd name="connsiteX0" fmla="*/ 6522 w 139873"/>
                <a:gd name="connsiteY0" fmla="*/ 712704 h 1368264"/>
                <a:gd name="connsiteX1" fmla="*/ 11285 w 139873"/>
                <a:gd name="connsiteY1" fmla="*/ 53 h 1368264"/>
                <a:gd name="connsiteX2" fmla="*/ 139873 w 139873"/>
                <a:gd name="connsiteY2" fmla="*/ 684129 h 1368264"/>
                <a:gd name="connsiteX3" fmla="*/ 11285 w 139873"/>
                <a:gd name="connsiteY3" fmla="*/ 1368205 h 1368264"/>
                <a:gd name="connsiteX4" fmla="*/ 6522 w 139873"/>
                <a:gd name="connsiteY4" fmla="*/ 712704 h 1368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73" h="1368264">
                  <a:moveTo>
                    <a:pt x="6522" y="712704"/>
                  </a:moveTo>
                  <a:cubicBezTo>
                    <a:pt x="6522" y="334899"/>
                    <a:pt x="-10940" y="4816"/>
                    <a:pt x="11285" y="53"/>
                  </a:cubicBezTo>
                  <a:cubicBezTo>
                    <a:pt x="33510" y="-4710"/>
                    <a:pt x="139873" y="306324"/>
                    <a:pt x="139873" y="684129"/>
                  </a:cubicBezTo>
                  <a:cubicBezTo>
                    <a:pt x="139873" y="1061934"/>
                    <a:pt x="33510" y="1363442"/>
                    <a:pt x="11285" y="1368205"/>
                  </a:cubicBezTo>
                  <a:cubicBezTo>
                    <a:pt x="-10940" y="1372968"/>
                    <a:pt x="6522" y="1090509"/>
                    <a:pt x="6522" y="712704"/>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62" name="Oval 17"/>
            <p:cNvSpPr/>
            <p:nvPr/>
          </p:nvSpPr>
          <p:spPr bwMode="auto">
            <a:xfrm flipH="1">
              <a:off x="3940513" y="2520226"/>
              <a:ext cx="100651" cy="1054302"/>
            </a:xfrm>
            <a:custGeom>
              <a:avLst/>
              <a:gdLst>
                <a:gd name="connsiteX0" fmla="*/ 0 w 257175"/>
                <a:gd name="connsiteY0" fmla="*/ 684076 h 1368152"/>
                <a:gd name="connsiteX1" fmla="*/ 128588 w 257175"/>
                <a:gd name="connsiteY1" fmla="*/ 0 h 1368152"/>
                <a:gd name="connsiteX2" fmla="*/ 257176 w 257175"/>
                <a:gd name="connsiteY2" fmla="*/ 684076 h 1368152"/>
                <a:gd name="connsiteX3" fmla="*/ 128588 w 257175"/>
                <a:gd name="connsiteY3" fmla="*/ 1368152 h 1368152"/>
                <a:gd name="connsiteX4" fmla="*/ 0 w 257175"/>
                <a:gd name="connsiteY4" fmla="*/ 684076 h 1368152"/>
                <a:gd name="connsiteX0" fmla="*/ 6522 w 139873"/>
                <a:gd name="connsiteY0" fmla="*/ 712704 h 1368264"/>
                <a:gd name="connsiteX1" fmla="*/ 11285 w 139873"/>
                <a:gd name="connsiteY1" fmla="*/ 53 h 1368264"/>
                <a:gd name="connsiteX2" fmla="*/ 139873 w 139873"/>
                <a:gd name="connsiteY2" fmla="*/ 684129 h 1368264"/>
                <a:gd name="connsiteX3" fmla="*/ 11285 w 139873"/>
                <a:gd name="connsiteY3" fmla="*/ 1368205 h 1368264"/>
                <a:gd name="connsiteX4" fmla="*/ 6522 w 139873"/>
                <a:gd name="connsiteY4" fmla="*/ 712704 h 1368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73" h="1368264">
                  <a:moveTo>
                    <a:pt x="6522" y="712704"/>
                  </a:moveTo>
                  <a:cubicBezTo>
                    <a:pt x="6522" y="334899"/>
                    <a:pt x="-10940" y="4816"/>
                    <a:pt x="11285" y="53"/>
                  </a:cubicBezTo>
                  <a:cubicBezTo>
                    <a:pt x="33510" y="-4710"/>
                    <a:pt x="139873" y="306324"/>
                    <a:pt x="139873" y="684129"/>
                  </a:cubicBezTo>
                  <a:cubicBezTo>
                    <a:pt x="139873" y="1061934"/>
                    <a:pt x="33510" y="1363442"/>
                    <a:pt x="11285" y="1368205"/>
                  </a:cubicBezTo>
                  <a:cubicBezTo>
                    <a:pt x="-10940" y="1372968"/>
                    <a:pt x="6522" y="1090509"/>
                    <a:pt x="6522" y="712704"/>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grpSp>
      <p:grpSp>
        <p:nvGrpSpPr>
          <p:cNvPr id="63" name="Group 62"/>
          <p:cNvGrpSpPr/>
          <p:nvPr/>
        </p:nvGrpSpPr>
        <p:grpSpPr>
          <a:xfrm>
            <a:off x="4599656" y="4737711"/>
            <a:ext cx="398045" cy="793872"/>
            <a:chOff x="3626740" y="2520226"/>
            <a:chExt cx="414424" cy="1076322"/>
          </a:xfrm>
        </p:grpSpPr>
        <p:sp>
          <p:nvSpPr>
            <p:cNvPr id="64" name="Rectangle 63"/>
            <p:cNvSpPr/>
            <p:nvPr/>
          </p:nvSpPr>
          <p:spPr bwMode="auto">
            <a:xfrm>
              <a:off x="3640958" y="2542287"/>
              <a:ext cx="383827" cy="105421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65" name="Oval 17"/>
            <p:cNvSpPr/>
            <p:nvPr/>
          </p:nvSpPr>
          <p:spPr bwMode="auto">
            <a:xfrm>
              <a:off x="3626740" y="2542246"/>
              <a:ext cx="100651" cy="1054302"/>
            </a:xfrm>
            <a:custGeom>
              <a:avLst/>
              <a:gdLst>
                <a:gd name="connsiteX0" fmla="*/ 0 w 257175"/>
                <a:gd name="connsiteY0" fmla="*/ 684076 h 1368152"/>
                <a:gd name="connsiteX1" fmla="*/ 128588 w 257175"/>
                <a:gd name="connsiteY1" fmla="*/ 0 h 1368152"/>
                <a:gd name="connsiteX2" fmla="*/ 257176 w 257175"/>
                <a:gd name="connsiteY2" fmla="*/ 684076 h 1368152"/>
                <a:gd name="connsiteX3" fmla="*/ 128588 w 257175"/>
                <a:gd name="connsiteY3" fmla="*/ 1368152 h 1368152"/>
                <a:gd name="connsiteX4" fmla="*/ 0 w 257175"/>
                <a:gd name="connsiteY4" fmla="*/ 684076 h 1368152"/>
                <a:gd name="connsiteX0" fmla="*/ 6522 w 139873"/>
                <a:gd name="connsiteY0" fmla="*/ 712704 h 1368264"/>
                <a:gd name="connsiteX1" fmla="*/ 11285 w 139873"/>
                <a:gd name="connsiteY1" fmla="*/ 53 h 1368264"/>
                <a:gd name="connsiteX2" fmla="*/ 139873 w 139873"/>
                <a:gd name="connsiteY2" fmla="*/ 684129 h 1368264"/>
                <a:gd name="connsiteX3" fmla="*/ 11285 w 139873"/>
                <a:gd name="connsiteY3" fmla="*/ 1368205 h 1368264"/>
                <a:gd name="connsiteX4" fmla="*/ 6522 w 139873"/>
                <a:gd name="connsiteY4" fmla="*/ 712704 h 1368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73" h="1368264">
                  <a:moveTo>
                    <a:pt x="6522" y="712704"/>
                  </a:moveTo>
                  <a:cubicBezTo>
                    <a:pt x="6522" y="334899"/>
                    <a:pt x="-10940" y="4816"/>
                    <a:pt x="11285" y="53"/>
                  </a:cubicBezTo>
                  <a:cubicBezTo>
                    <a:pt x="33510" y="-4710"/>
                    <a:pt x="139873" y="306324"/>
                    <a:pt x="139873" y="684129"/>
                  </a:cubicBezTo>
                  <a:cubicBezTo>
                    <a:pt x="139873" y="1061934"/>
                    <a:pt x="33510" y="1363442"/>
                    <a:pt x="11285" y="1368205"/>
                  </a:cubicBezTo>
                  <a:cubicBezTo>
                    <a:pt x="-10940" y="1372968"/>
                    <a:pt x="6522" y="1090509"/>
                    <a:pt x="6522" y="712704"/>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66" name="Oval 17"/>
            <p:cNvSpPr/>
            <p:nvPr/>
          </p:nvSpPr>
          <p:spPr bwMode="auto">
            <a:xfrm flipH="1">
              <a:off x="3940513" y="2520226"/>
              <a:ext cx="100651" cy="1054302"/>
            </a:xfrm>
            <a:custGeom>
              <a:avLst/>
              <a:gdLst>
                <a:gd name="connsiteX0" fmla="*/ 0 w 257175"/>
                <a:gd name="connsiteY0" fmla="*/ 684076 h 1368152"/>
                <a:gd name="connsiteX1" fmla="*/ 128588 w 257175"/>
                <a:gd name="connsiteY1" fmla="*/ 0 h 1368152"/>
                <a:gd name="connsiteX2" fmla="*/ 257176 w 257175"/>
                <a:gd name="connsiteY2" fmla="*/ 684076 h 1368152"/>
                <a:gd name="connsiteX3" fmla="*/ 128588 w 257175"/>
                <a:gd name="connsiteY3" fmla="*/ 1368152 h 1368152"/>
                <a:gd name="connsiteX4" fmla="*/ 0 w 257175"/>
                <a:gd name="connsiteY4" fmla="*/ 684076 h 1368152"/>
                <a:gd name="connsiteX0" fmla="*/ 6522 w 139873"/>
                <a:gd name="connsiteY0" fmla="*/ 712704 h 1368264"/>
                <a:gd name="connsiteX1" fmla="*/ 11285 w 139873"/>
                <a:gd name="connsiteY1" fmla="*/ 53 h 1368264"/>
                <a:gd name="connsiteX2" fmla="*/ 139873 w 139873"/>
                <a:gd name="connsiteY2" fmla="*/ 684129 h 1368264"/>
                <a:gd name="connsiteX3" fmla="*/ 11285 w 139873"/>
                <a:gd name="connsiteY3" fmla="*/ 1368205 h 1368264"/>
                <a:gd name="connsiteX4" fmla="*/ 6522 w 139873"/>
                <a:gd name="connsiteY4" fmla="*/ 712704 h 1368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73" h="1368264">
                  <a:moveTo>
                    <a:pt x="6522" y="712704"/>
                  </a:moveTo>
                  <a:cubicBezTo>
                    <a:pt x="6522" y="334899"/>
                    <a:pt x="-10940" y="4816"/>
                    <a:pt x="11285" y="53"/>
                  </a:cubicBezTo>
                  <a:cubicBezTo>
                    <a:pt x="33510" y="-4710"/>
                    <a:pt x="139873" y="306324"/>
                    <a:pt x="139873" y="684129"/>
                  </a:cubicBezTo>
                  <a:cubicBezTo>
                    <a:pt x="139873" y="1061934"/>
                    <a:pt x="33510" y="1363442"/>
                    <a:pt x="11285" y="1368205"/>
                  </a:cubicBezTo>
                  <a:cubicBezTo>
                    <a:pt x="-10940" y="1372968"/>
                    <a:pt x="6522" y="1090509"/>
                    <a:pt x="6522" y="712704"/>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grpSp>
      <p:sp>
        <p:nvSpPr>
          <p:cNvPr id="56" name="Title 1"/>
          <p:cNvSpPr txBox="1">
            <a:spLocks/>
          </p:cNvSpPr>
          <p:nvPr/>
        </p:nvSpPr>
        <p:spPr>
          <a:xfrm>
            <a:off x="1093788" y="541338"/>
            <a:ext cx="7283450" cy="481012"/>
          </a:xfrm>
          <a:prstGeom prst="rect">
            <a:avLst/>
          </a:prstGeom>
        </p:spPr>
        <p:txBody>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buNone/>
            </a:pPr>
            <a:r>
              <a:rPr lang="en-US" dirty="0" smtClean="0"/>
              <a:t>3. Quad Scan vs. Multi Screen Method </a:t>
            </a:r>
            <a:endParaRPr lang="en-US" dirty="0"/>
          </a:p>
        </p:txBody>
      </p:sp>
      <p:sp>
        <p:nvSpPr>
          <p:cNvPr id="68" name="TextBox 67"/>
          <p:cNvSpPr txBox="1"/>
          <p:nvPr/>
        </p:nvSpPr>
        <p:spPr>
          <a:xfrm>
            <a:off x="7305053" y="3608696"/>
            <a:ext cx="1238180" cy="307777"/>
          </a:xfrm>
          <a:prstGeom prst="rect">
            <a:avLst/>
          </a:prstGeom>
          <a:noFill/>
          <a:ln w="28575">
            <a:solidFill>
              <a:schemeClr val="accent2"/>
            </a:solidFill>
          </a:ln>
        </p:spPr>
        <p:txBody>
          <a:bodyPr wrap="square" rtlCol="0">
            <a:spAutoFit/>
          </a:bodyPr>
          <a:lstStyle/>
          <a:p>
            <a:pPr>
              <a:buNone/>
            </a:pPr>
            <a:r>
              <a:rPr lang="en-US" sz="1400" dirty="0" smtClean="0">
                <a:solidFill>
                  <a:schemeClr val="accent2"/>
                </a:solidFill>
              </a:rPr>
              <a:t>Multi Screen</a:t>
            </a:r>
            <a:endParaRPr lang="en-GB" sz="1400" dirty="0">
              <a:solidFill>
                <a:schemeClr val="accent2"/>
              </a:solidFill>
            </a:endParaRPr>
          </a:p>
        </p:txBody>
      </p:sp>
    </p:spTree>
    <p:extLst>
      <p:ext uri="{BB962C8B-B14F-4D97-AF65-F5344CB8AC3E}">
        <p14:creationId xmlns:p14="http://schemas.microsoft.com/office/powerpoint/2010/main" val="32088162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Quad Scan vs. Multi Screen Method </a:t>
            </a:r>
          </a:p>
        </p:txBody>
      </p:sp>
      <p:sp>
        <p:nvSpPr>
          <p:cNvPr id="3" name="Slide Number Placeholder 2"/>
          <p:cNvSpPr>
            <a:spLocks noGrp="1"/>
          </p:cNvSpPr>
          <p:nvPr>
            <p:ph type="sldNum" sz="quarter" idx="10"/>
          </p:nvPr>
        </p:nvSpPr>
        <p:spPr/>
        <p:txBody>
          <a:bodyPr/>
          <a:lstStyle/>
          <a:p>
            <a:fld id="{4806C174-2010-4395-9EC7-F1FAA9E6AADC}" type="slidenum">
              <a:rPr lang="en-GB" smtClean="0"/>
              <a:pPr/>
              <a:t>18</a:t>
            </a:fld>
            <a:endParaRPr lang="en-GB"/>
          </a:p>
        </p:txBody>
      </p:sp>
      <p:sp>
        <p:nvSpPr>
          <p:cNvPr id="5" name="TextBox 4"/>
          <p:cNvSpPr txBox="1"/>
          <p:nvPr/>
        </p:nvSpPr>
        <p:spPr>
          <a:xfrm>
            <a:off x="173609" y="1927780"/>
            <a:ext cx="3375293" cy="461665"/>
          </a:xfrm>
          <a:prstGeom prst="rect">
            <a:avLst/>
          </a:prstGeom>
          <a:noFill/>
          <a:ln>
            <a:solidFill>
              <a:schemeClr val="bg2">
                <a:lumMod val="75000"/>
              </a:schemeClr>
            </a:solidFill>
          </a:ln>
        </p:spPr>
        <p:txBody>
          <a:bodyPr wrap="none" rtlCol="0">
            <a:spAutoFit/>
          </a:bodyPr>
          <a:lstStyle/>
          <a:p>
            <a:pPr>
              <a:buNone/>
            </a:pPr>
            <a:r>
              <a:rPr lang="en-US" sz="1200" dirty="0" smtClean="0"/>
              <a:t>M. Yan, …, B. </a:t>
            </a:r>
            <a:r>
              <a:rPr lang="en-US" sz="1200" dirty="0" err="1" smtClean="0"/>
              <a:t>Beutner</a:t>
            </a:r>
            <a:r>
              <a:rPr lang="en-US" sz="1200" dirty="0"/>
              <a:t> </a:t>
            </a:r>
            <a:r>
              <a:rPr lang="en-US" sz="1200" dirty="0" smtClean="0"/>
              <a:t>et al., FEL’14,  THP088</a:t>
            </a:r>
            <a:br>
              <a:rPr lang="en-US" sz="1200" dirty="0" smtClean="0"/>
            </a:br>
            <a:r>
              <a:rPr lang="en-US" sz="1200" dirty="0" smtClean="0"/>
              <a:t>M. Yan, PhD. thesis</a:t>
            </a:r>
            <a:endParaRPr lang="en-US" sz="1200" dirty="0"/>
          </a:p>
        </p:txBody>
      </p:sp>
      <p:pic>
        <p:nvPicPr>
          <p:cNvPr id="7" name="Picture 6"/>
          <p:cNvPicPr>
            <a:picLocks noChangeAspect="1"/>
          </p:cNvPicPr>
          <p:nvPr/>
        </p:nvPicPr>
        <p:blipFill>
          <a:blip r:embed="rId2"/>
          <a:stretch>
            <a:fillRect/>
          </a:stretch>
        </p:blipFill>
        <p:spPr>
          <a:xfrm>
            <a:off x="4416918" y="1158809"/>
            <a:ext cx="4653986" cy="4460070"/>
          </a:xfrm>
          <a:prstGeom prst="rect">
            <a:avLst/>
          </a:prstGeom>
        </p:spPr>
      </p:pic>
      <p:sp>
        <p:nvSpPr>
          <p:cNvPr id="8" name="TextBox 7"/>
          <p:cNvSpPr txBox="1"/>
          <p:nvPr/>
        </p:nvSpPr>
        <p:spPr>
          <a:xfrm>
            <a:off x="173609" y="1306508"/>
            <a:ext cx="5016292" cy="584776"/>
          </a:xfrm>
          <a:prstGeom prst="rect">
            <a:avLst/>
          </a:prstGeom>
          <a:noFill/>
        </p:spPr>
        <p:txBody>
          <a:bodyPr wrap="square" rtlCol="0">
            <a:spAutoFit/>
          </a:bodyPr>
          <a:lstStyle/>
          <a:p>
            <a:pPr>
              <a:buNone/>
            </a:pPr>
            <a:r>
              <a:rPr lang="en-US" sz="1600" dirty="0" smtClean="0"/>
              <a:t>Comparison of Quad Scan and Multi Screen Method at the </a:t>
            </a:r>
            <a:r>
              <a:rPr lang="en-US" sz="1600" dirty="0" err="1" smtClean="0"/>
              <a:t>SwissFEL</a:t>
            </a:r>
            <a:r>
              <a:rPr lang="en-US" sz="1600" dirty="0" smtClean="0"/>
              <a:t> Injector Test Facility </a:t>
            </a:r>
            <a:endParaRPr lang="en-US" sz="1600" dirty="0"/>
          </a:p>
        </p:txBody>
      </p:sp>
      <p:sp>
        <p:nvSpPr>
          <p:cNvPr id="9" name="TextBox 8"/>
          <p:cNvSpPr txBox="1"/>
          <p:nvPr/>
        </p:nvSpPr>
        <p:spPr>
          <a:xfrm>
            <a:off x="173609" y="2710593"/>
            <a:ext cx="4142055" cy="2554545"/>
          </a:xfrm>
          <a:prstGeom prst="rect">
            <a:avLst/>
          </a:prstGeom>
          <a:noFill/>
          <a:ln>
            <a:solidFill>
              <a:srgbClr val="A8A8A8"/>
            </a:solidFill>
          </a:ln>
        </p:spPr>
        <p:txBody>
          <a:bodyPr wrap="square" rtlCol="0">
            <a:spAutoFit/>
          </a:bodyPr>
          <a:lstStyle/>
          <a:p>
            <a:pPr>
              <a:buNone/>
            </a:pPr>
            <a:r>
              <a:rPr lang="en-US" sz="1600" dirty="0" smtClean="0"/>
              <a:t>Quad Scan:</a:t>
            </a:r>
          </a:p>
          <a:p>
            <a:pPr>
              <a:buNone/>
            </a:pPr>
            <a:r>
              <a:rPr lang="en-US" sz="1600" dirty="0" smtClean="0">
                <a:solidFill>
                  <a:srgbClr val="008000"/>
                </a:solidFill>
              </a:rPr>
              <a:t>+ Many measurements by changing quad currents =&gt; small statistical error</a:t>
            </a:r>
          </a:p>
          <a:p>
            <a:pPr>
              <a:buNone/>
            </a:pPr>
            <a:r>
              <a:rPr lang="en-US" sz="1600" dirty="0" smtClean="0">
                <a:solidFill>
                  <a:srgbClr val="FF0000"/>
                </a:solidFill>
              </a:rPr>
              <a:t>- Beam changes downstream of quad </a:t>
            </a:r>
            <a:br>
              <a:rPr lang="en-US" sz="1600" dirty="0" smtClean="0">
                <a:solidFill>
                  <a:srgbClr val="FF0000"/>
                </a:solidFill>
              </a:rPr>
            </a:br>
            <a:r>
              <a:rPr lang="en-US" sz="1600" dirty="0" smtClean="0">
                <a:solidFill>
                  <a:srgbClr val="FF0000"/>
                </a:solidFill>
              </a:rPr>
              <a:t>(=&gt; beam losses) </a:t>
            </a:r>
          </a:p>
          <a:p>
            <a:pPr>
              <a:buNone/>
            </a:pPr>
            <a:r>
              <a:rPr lang="en-US" sz="1600" dirty="0" smtClean="0"/>
              <a:t>Multi Screen:</a:t>
            </a:r>
          </a:p>
          <a:p>
            <a:pPr>
              <a:buNone/>
            </a:pPr>
            <a:r>
              <a:rPr lang="en-US" sz="1600" dirty="0" smtClean="0">
                <a:solidFill>
                  <a:srgbClr val="FF0000"/>
                </a:solidFill>
              </a:rPr>
              <a:t>- Small number of screens / measurements</a:t>
            </a:r>
            <a:br>
              <a:rPr lang="en-US" sz="1600" dirty="0" smtClean="0">
                <a:solidFill>
                  <a:srgbClr val="FF0000"/>
                </a:solidFill>
              </a:rPr>
            </a:br>
            <a:r>
              <a:rPr lang="en-US" sz="1600" dirty="0" smtClean="0">
                <a:solidFill>
                  <a:srgbClr val="FF0000"/>
                </a:solidFill>
              </a:rPr>
              <a:t>(- Small </a:t>
            </a:r>
            <a:r>
              <a:rPr lang="en-US" sz="1600" dirty="0">
                <a:solidFill>
                  <a:srgbClr val="FF0000"/>
                </a:solidFill>
              </a:rPr>
              <a:t>b</a:t>
            </a:r>
            <a:r>
              <a:rPr lang="en-US" sz="1600" dirty="0" smtClean="0">
                <a:solidFill>
                  <a:srgbClr val="FF0000"/>
                </a:solidFill>
              </a:rPr>
              <a:t>eam sizes in FODO lattice)</a:t>
            </a:r>
          </a:p>
          <a:p>
            <a:pPr>
              <a:buNone/>
            </a:pPr>
            <a:r>
              <a:rPr lang="en-US" sz="1600" dirty="0" smtClean="0">
                <a:solidFill>
                  <a:srgbClr val="008000"/>
                </a:solidFill>
              </a:rPr>
              <a:t>+ Possibility of on-line measurements</a:t>
            </a:r>
            <a:r>
              <a:rPr lang="en-US" sz="1600" dirty="0" smtClean="0"/>
              <a:t> </a:t>
            </a:r>
            <a:endParaRPr lang="en-US" sz="1600" dirty="0"/>
          </a:p>
        </p:txBody>
      </p:sp>
      <p:sp>
        <p:nvSpPr>
          <p:cNvPr id="10" name="TextBox 9"/>
          <p:cNvSpPr txBox="1"/>
          <p:nvPr/>
        </p:nvSpPr>
        <p:spPr>
          <a:xfrm>
            <a:off x="173609" y="5521684"/>
            <a:ext cx="6977502" cy="929485"/>
          </a:xfrm>
          <a:prstGeom prst="rect">
            <a:avLst/>
          </a:prstGeom>
          <a:noFill/>
        </p:spPr>
        <p:txBody>
          <a:bodyPr wrap="square" rtlCol="0">
            <a:spAutoFit/>
          </a:bodyPr>
          <a:lstStyle/>
          <a:p>
            <a:pPr>
              <a:buClrTx/>
              <a:buNone/>
            </a:pPr>
            <a:r>
              <a:rPr lang="en-US" sz="1600" dirty="0" smtClean="0"/>
              <a:t>Commissioning Strategy:</a:t>
            </a:r>
          </a:p>
          <a:p>
            <a:pPr marL="342900" indent="-342900">
              <a:buClrTx/>
              <a:buFont typeface="+mj-lt"/>
              <a:buAutoNum type="arabicPeriod"/>
            </a:pPr>
            <a:r>
              <a:rPr lang="en-US" sz="1600" dirty="0" smtClean="0"/>
              <a:t>Set up of accelerator with (high-resolution multi-) quad scan method</a:t>
            </a:r>
          </a:p>
          <a:p>
            <a:pPr marL="342900" indent="-342900">
              <a:buClrTx/>
              <a:buFont typeface="+mj-lt"/>
              <a:buAutoNum type="arabicPeriod"/>
            </a:pPr>
            <a:r>
              <a:rPr lang="en-US" sz="1600" dirty="0" smtClean="0"/>
              <a:t>Monitor </a:t>
            </a:r>
            <a:r>
              <a:rPr lang="en-US" sz="1600" dirty="0" err="1" smtClean="0"/>
              <a:t>emittance</a:t>
            </a:r>
            <a:r>
              <a:rPr lang="en-US" sz="1600" dirty="0" smtClean="0"/>
              <a:t> changes with (on-line) multi screen method </a:t>
            </a:r>
            <a:endParaRPr lang="en-US" sz="1600" dirty="0"/>
          </a:p>
        </p:txBody>
      </p:sp>
    </p:spTree>
    <p:extLst>
      <p:ext uri="{BB962C8B-B14F-4D97-AF65-F5344CB8AC3E}">
        <p14:creationId xmlns:p14="http://schemas.microsoft.com/office/powerpoint/2010/main" val="3727824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428" y="1139899"/>
            <a:ext cx="8467725" cy="141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pitchFamily="112" charset="-128"/>
              </a:defRPr>
            </a:lvl1pPr>
            <a:lvl2pPr marL="37931725" indent="-37474525" eaLnBrk="0" hangingPunct="0">
              <a:defRPr sz="900">
                <a:solidFill>
                  <a:schemeClr val="tx1"/>
                </a:solidFill>
                <a:latin typeface="Arial" charset="0"/>
                <a:ea typeface="ＭＳ Ｐゴシック" pitchFamily="112" charset="-128"/>
              </a:defRPr>
            </a:lvl2pPr>
            <a:lvl3pPr eaLnBrk="0" hangingPunct="0">
              <a:defRPr sz="900">
                <a:solidFill>
                  <a:schemeClr val="tx1"/>
                </a:solidFill>
                <a:latin typeface="Arial" charset="0"/>
                <a:ea typeface="ＭＳ Ｐゴシック" pitchFamily="112" charset="-128"/>
              </a:defRPr>
            </a:lvl3pPr>
            <a:lvl4pPr eaLnBrk="0" hangingPunct="0">
              <a:defRPr sz="900">
                <a:solidFill>
                  <a:schemeClr val="tx1"/>
                </a:solidFill>
                <a:latin typeface="Arial" charset="0"/>
                <a:ea typeface="ＭＳ Ｐゴシック" pitchFamily="112" charset="-128"/>
              </a:defRPr>
            </a:lvl4pPr>
            <a:lvl5pPr eaLnBrk="0" hangingPunct="0">
              <a:defRPr sz="900">
                <a:solidFill>
                  <a:schemeClr val="tx1"/>
                </a:solidFill>
                <a:latin typeface="Arial" charset="0"/>
                <a:ea typeface="ＭＳ Ｐゴシック" pitchFamily="112" charset="-128"/>
              </a:defRPr>
            </a:lvl5pPr>
            <a:lvl6pPr marL="457200" eaLnBrk="0" fontAlgn="base" hangingPunct="0">
              <a:spcBef>
                <a:spcPct val="20000"/>
              </a:spcBef>
              <a:spcAft>
                <a:spcPct val="0"/>
              </a:spcAft>
              <a:defRPr sz="900">
                <a:solidFill>
                  <a:schemeClr val="tx1"/>
                </a:solidFill>
                <a:latin typeface="Arial" charset="0"/>
                <a:ea typeface="ＭＳ Ｐゴシック" pitchFamily="112" charset="-128"/>
              </a:defRPr>
            </a:lvl6pPr>
            <a:lvl7pPr marL="914400" eaLnBrk="0" fontAlgn="base" hangingPunct="0">
              <a:spcBef>
                <a:spcPct val="20000"/>
              </a:spcBef>
              <a:spcAft>
                <a:spcPct val="0"/>
              </a:spcAft>
              <a:defRPr sz="900">
                <a:solidFill>
                  <a:schemeClr val="tx1"/>
                </a:solidFill>
                <a:latin typeface="Arial" charset="0"/>
                <a:ea typeface="ＭＳ Ｐゴシック" pitchFamily="112" charset="-128"/>
              </a:defRPr>
            </a:lvl7pPr>
            <a:lvl8pPr marL="1371600" eaLnBrk="0" fontAlgn="base" hangingPunct="0">
              <a:spcBef>
                <a:spcPct val="20000"/>
              </a:spcBef>
              <a:spcAft>
                <a:spcPct val="0"/>
              </a:spcAft>
              <a:defRPr sz="900">
                <a:solidFill>
                  <a:schemeClr val="tx1"/>
                </a:solidFill>
                <a:latin typeface="Arial" charset="0"/>
                <a:ea typeface="ＭＳ Ｐゴシック" pitchFamily="112" charset="-128"/>
              </a:defRPr>
            </a:lvl8pPr>
            <a:lvl9pPr marL="1828800" eaLnBrk="0" fontAlgn="base" hangingPunct="0">
              <a:spcBef>
                <a:spcPct val="20000"/>
              </a:spcBef>
              <a:spcAft>
                <a:spcPct val="0"/>
              </a:spcAft>
              <a:defRPr sz="900">
                <a:solidFill>
                  <a:schemeClr val="tx1"/>
                </a:solidFill>
                <a:latin typeface="Arial" charset="0"/>
                <a:ea typeface="ＭＳ Ｐゴシック" pitchFamily="112" charset="-128"/>
              </a:defRPr>
            </a:lvl9pPr>
          </a:lstStyle>
          <a:p>
            <a:fld id="{28D96B5D-DC11-4BAB-ABED-C41E36808116}" type="slidenum">
              <a:rPr lang="en-GB" sz="1000">
                <a:solidFill>
                  <a:schemeClr val="bg1"/>
                </a:solidFill>
              </a:rPr>
              <a:pPr/>
              <a:t>19</a:t>
            </a:fld>
            <a:endParaRPr lang="en-GB" sz="1000">
              <a:solidFill>
                <a:schemeClr val="bg1"/>
              </a:solidFill>
            </a:endParaRPr>
          </a:p>
        </p:txBody>
      </p:sp>
      <p:sp>
        <p:nvSpPr>
          <p:cNvPr id="17411" name="Rectangle 2"/>
          <p:cNvSpPr>
            <a:spLocks noGrp="1" noChangeArrowheads="1"/>
          </p:cNvSpPr>
          <p:nvPr>
            <p:ph type="title"/>
          </p:nvPr>
        </p:nvSpPr>
        <p:spPr>
          <a:xfrm>
            <a:off x="1093788" y="476250"/>
            <a:ext cx="6613525" cy="738188"/>
          </a:xfrm>
        </p:spPr>
        <p:txBody>
          <a:bodyPr/>
          <a:lstStyle/>
          <a:p>
            <a:pPr algn="ctr" eaLnBrk="1" hangingPunct="1"/>
            <a:r>
              <a:rPr lang="en-US" sz="2000" b="0" dirty="0" smtClean="0"/>
              <a:t>4. TDS diagnostics </a:t>
            </a:r>
            <a:r>
              <a:rPr lang="en-US" sz="2000" b="0" dirty="0"/>
              <a:t>at </a:t>
            </a:r>
            <a:r>
              <a:rPr lang="en-US" sz="2000" b="0" dirty="0" smtClean="0"/>
              <a:t>European XFEL</a:t>
            </a:r>
            <a:br>
              <a:rPr lang="en-US" sz="2000" b="0" dirty="0" smtClean="0"/>
            </a:br>
            <a:endParaRPr lang="en-GB" sz="2000" b="0" dirty="0" smtClean="0"/>
          </a:p>
        </p:txBody>
      </p:sp>
      <p:sp>
        <p:nvSpPr>
          <p:cNvPr id="32" name="Inhaltsplatzhalter 2"/>
          <p:cNvSpPr txBox="1">
            <a:spLocks/>
          </p:cNvSpPr>
          <p:nvPr/>
        </p:nvSpPr>
        <p:spPr bwMode="auto">
          <a:xfrm>
            <a:off x="155331" y="4527925"/>
            <a:ext cx="8844759" cy="19589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65113" indent="-265113" algn="l" rtl="0" fontAlgn="base">
              <a:spcBef>
                <a:spcPct val="0"/>
              </a:spcBef>
              <a:spcAft>
                <a:spcPct val="50000"/>
              </a:spcAft>
              <a:buClr>
                <a:srgbClr val="F28E00"/>
              </a:buClr>
              <a:buFont typeface="Arial Black" pitchFamily="34" charset="0"/>
              <a:buChar char="&gt;"/>
              <a:defRPr sz="2000">
                <a:solidFill>
                  <a:schemeClr val="tx1"/>
                </a:solidFill>
                <a:latin typeface="+mn-lt"/>
                <a:ea typeface="+mn-ea"/>
                <a:cs typeface="+mn-cs"/>
              </a:defRPr>
            </a:lvl1pPr>
            <a:lvl2pPr marL="628650" indent="-184150" algn="l" rtl="0" fontAlgn="base">
              <a:spcBef>
                <a:spcPct val="0"/>
              </a:spcBef>
              <a:spcAft>
                <a:spcPct val="50000"/>
              </a:spcAft>
              <a:buClr>
                <a:schemeClr val="bg2"/>
              </a:buClr>
              <a:buFont typeface="Wingdings" pitchFamily="2" charset="2"/>
              <a:buChar char="§"/>
              <a:defRPr sz="1600">
                <a:solidFill>
                  <a:schemeClr val="tx1"/>
                </a:solidFill>
                <a:latin typeface="+mn-lt"/>
              </a:defRPr>
            </a:lvl2pPr>
            <a:lvl3pPr marL="1236663" indent="-228600" algn="l" rtl="0" fontAlgn="base">
              <a:spcBef>
                <a:spcPct val="0"/>
              </a:spcBef>
              <a:spcAft>
                <a:spcPct val="0"/>
              </a:spcAft>
              <a:buClr>
                <a:srgbClr val="FF9900"/>
              </a:buClr>
              <a:buFont typeface="Arial Black" pitchFamily="34" charset="0"/>
              <a:defRPr sz="1200">
                <a:solidFill>
                  <a:schemeClr val="tx1"/>
                </a:solidFill>
                <a:latin typeface="+mn-lt"/>
              </a:defRPr>
            </a:lvl3pPr>
            <a:lvl4pPr marL="1644650" indent="-228600" algn="l" rtl="0" fontAlgn="base">
              <a:spcBef>
                <a:spcPct val="0"/>
              </a:spcBef>
              <a:spcAft>
                <a:spcPct val="0"/>
              </a:spcAft>
              <a:buFont typeface="Wingdings" pitchFamily="2" charset="2"/>
              <a:buChar char="§"/>
              <a:defRPr sz="1400">
                <a:solidFill>
                  <a:schemeClr val="tx1"/>
                </a:solidFill>
                <a:latin typeface="+mn-lt"/>
              </a:defRPr>
            </a:lvl4pPr>
            <a:lvl5pPr marL="2057400" indent="-228600" algn="l" rtl="0" fontAlgn="base">
              <a:spcBef>
                <a:spcPct val="20000"/>
              </a:spcBef>
              <a:spcAft>
                <a:spcPct val="0"/>
              </a:spcAft>
              <a:defRPr sz="2000">
                <a:solidFill>
                  <a:schemeClr val="tx1"/>
                </a:solidFill>
                <a:latin typeface="+mn-lt"/>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a:lstStyle>
          <a:p>
            <a:pPr marL="342900" indent="-342900">
              <a:buFont typeface="+mj-lt"/>
              <a:buAutoNum type="arabicPeriod"/>
            </a:pPr>
            <a:r>
              <a:rPr lang="en-US" altLang="zh-CN" sz="1600" dirty="0" smtClean="0">
                <a:solidFill>
                  <a:srgbClr val="251555"/>
                </a:solidFill>
              </a:rPr>
              <a:t>Measurement of longitudinal profile, slice </a:t>
            </a:r>
            <a:r>
              <a:rPr lang="en-US" altLang="zh-CN" sz="1600" dirty="0" err="1" smtClean="0">
                <a:solidFill>
                  <a:srgbClr val="251555"/>
                </a:solidFill>
              </a:rPr>
              <a:t>emittance</a:t>
            </a:r>
            <a:r>
              <a:rPr lang="en-US" altLang="zh-CN" sz="1600" dirty="0" smtClean="0">
                <a:solidFill>
                  <a:srgbClr val="251555"/>
                </a:solidFill>
              </a:rPr>
              <a:t> and long. </a:t>
            </a:r>
            <a:r>
              <a:rPr lang="en-US" altLang="zh-CN" sz="1600" dirty="0">
                <a:solidFill>
                  <a:srgbClr val="251555"/>
                </a:solidFill>
              </a:rPr>
              <a:t>p</a:t>
            </a:r>
            <a:r>
              <a:rPr lang="en-US" altLang="zh-CN" sz="1600" dirty="0" smtClean="0">
                <a:solidFill>
                  <a:srgbClr val="251555"/>
                </a:solidFill>
              </a:rPr>
              <a:t>hase space after BCs:</a:t>
            </a:r>
            <a:r>
              <a:rPr lang="en-US" altLang="zh-CN" sz="1600" dirty="0">
                <a:solidFill>
                  <a:srgbClr val="251555"/>
                </a:solidFill>
              </a:rPr>
              <a:t/>
            </a:r>
            <a:br>
              <a:rPr lang="en-US" altLang="zh-CN" sz="1600" dirty="0">
                <a:solidFill>
                  <a:srgbClr val="251555"/>
                </a:solidFill>
              </a:rPr>
            </a:br>
            <a:r>
              <a:rPr lang="en-US" altLang="zh-CN" sz="1600" dirty="0" smtClean="0">
                <a:solidFill>
                  <a:srgbClr val="251555"/>
                </a:solidFill>
              </a:rPr>
              <a:t>3 dedicated diagnostic sections with dedicated beam optics</a:t>
            </a:r>
            <a:endParaRPr lang="en-US" altLang="zh-CN" sz="1400" dirty="0">
              <a:solidFill>
                <a:srgbClr val="251555"/>
              </a:solidFill>
            </a:endParaRPr>
          </a:p>
          <a:p>
            <a:pPr marL="342900" indent="-342900">
              <a:buFont typeface="+mj-lt"/>
              <a:buAutoNum type="arabicPeriod"/>
            </a:pPr>
            <a:r>
              <a:rPr lang="en-US" altLang="zh-CN" sz="1600" dirty="0" smtClean="0">
                <a:solidFill>
                  <a:srgbClr val="251555"/>
                </a:solidFill>
              </a:rPr>
              <a:t>Super-conducting </a:t>
            </a:r>
            <a:r>
              <a:rPr lang="en-US" altLang="zh-CN" sz="1600" dirty="0" err="1" smtClean="0">
                <a:solidFill>
                  <a:srgbClr val="251555"/>
                </a:solidFill>
              </a:rPr>
              <a:t>linac</a:t>
            </a:r>
            <a:r>
              <a:rPr lang="en-US" altLang="zh-CN" sz="1600" dirty="0" smtClean="0">
                <a:solidFill>
                  <a:srgbClr val="251555"/>
                </a:solidFill>
              </a:rPr>
              <a:t> offers the possibility of (semi-) parasitic </a:t>
            </a:r>
            <a:r>
              <a:rPr lang="en-US" altLang="zh-CN" sz="1600" dirty="0" err="1" smtClean="0">
                <a:solidFill>
                  <a:srgbClr val="251555"/>
                </a:solidFill>
              </a:rPr>
              <a:t>emittance</a:t>
            </a:r>
            <a:r>
              <a:rPr lang="en-US" altLang="zh-CN" sz="1600" dirty="0" smtClean="0">
                <a:solidFill>
                  <a:srgbClr val="251555"/>
                </a:solidFill>
              </a:rPr>
              <a:t> measurements:</a:t>
            </a:r>
            <a:br>
              <a:rPr lang="en-US" altLang="zh-CN" sz="1600" dirty="0" smtClean="0">
                <a:solidFill>
                  <a:srgbClr val="251555"/>
                </a:solidFill>
              </a:rPr>
            </a:br>
            <a:r>
              <a:rPr lang="en-US" altLang="zh-CN" sz="1600" dirty="0" smtClean="0">
                <a:solidFill>
                  <a:srgbClr val="251555"/>
                </a:solidFill>
              </a:rPr>
              <a:t>‘steal’ 4 bunches with a kicker out of the bunch train and deflect them onto off-axis screens </a:t>
            </a:r>
          </a:p>
          <a:p>
            <a:pPr marL="342900" indent="-342900">
              <a:buFont typeface="+mj-lt"/>
              <a:buAutoNum type="arabicPeriod"/>
            </a:pPr>
            <a:r>
              <a:rPr lang="en-US" altLang="zh-CN" sz="1600" dirty="0" smtClean="0">
                <a:solidFill>
                  <a:srgbClr val="251555"/>
                </a:solidFill>
              </a:rPr>
              <a:t>Energy Spectrometer for longitudinal phase space measurements (INJ: </a:t>
            </a:r>
            <a:r>
              <a:rPr lang="en-US" altLang="zh-CN" sz="1600" dirty="0" err="1" smtClean="0">
                <a:solidFill>
                  <a:srgbClr val="251555"/>
                </a:solidFill>
              </a:rPr>
              <a:t>hori</a:t>
            </a:r>
            <a:r>
              <a:rPr lang="en-US" altLang="zh-CN" sz="1600" dirty="0" smtClean="0">
                <a:solidFill>
                  <a:srgbClr val="251555"/>
                </a:solidFill>
              </a:rPr>
              <a:t>., B1/B2: vert.):</a:t>
            </a:r>
            <a:br>
              <a:rPr lang="en-US" altLang="zh-CN" sz="1600" dirty="0" smtClean="0">
                <a:solidFill>
                  <a:srgbClr val="251555"/>
                </a:solidFill>
              </a:rPr>
            </a:br>
            <a:r>
              <a:rPr lang="en-US" altLang="zh-CN" sz="1600" dirty="0" smtClean="0">
                <a:solidFill>
                  <a:srgbClr val="251555"/>
                </a:solidFill>
              </a:rPr>
              <a:t>‘Streak’ direction of TDS perpendicular (</a:t>
            </a:r>
            <a:r>
              <a:rPr lang="en-US" altLang="zh-CN" sz="1600" dirty="0">
                <a:solidFill>
                  <a:srgbClr val="251555"/>
                </a:solidFill>
              </a:rPr>
              <a:t>INJ: </a:t>
            </a:r>
            <a:r>
              <a:rPr lang="en-US" altLang="zh-CN" sz="1600" dirty="0" smtClean="0">
                <a:solidFill>
                  <a:srgbClr val="251555"/>
                </a:solidFill>
              </a:rPr>
              <a:t>vert.</a:t>
            </a:r>
            <a:r>
              <a:rPr lang="en-US" altLang="zh-CN" sz="1600" dirty="0">
                <a:solidFill>
                  <a:srgbClr val="251555"/>
                </a:solidFill>
              </a:rPr>
              <a:t>, B1/B2: </a:t>
            </a:r>
            <a:r>
              <a:rPr lang="en-US" altLang="zh-CN" sz="1600" dirty="0" err="1" smtClean="0">
                <a:solidFill>
                  <a:srgbClr val="251555"/>
                </a:solidFill>
              </a:rPr>
              <a:t>hori</a:t>
            </a:r>
            <a:r>
              <a:rPr lang="en-US" altLang="zh-CN" sz="1600" dirty="0" smtClean="0">
                <a:solidFill>
                  <a:srgbClr val="251555"/>
                </a:solidFill>
              </a:rPr>
              <a:t>.)</a:t>
            </a:r>
            <a:br>
              <a:rPr lang="en-US" altLang="zh-CN" sz="1600" dirty="0" smtClean="0">
                <a:solidFill>
                  <a:srgbClr val="251555"/>
                </a:solidFill>
              </a:rPr>
            </a:br>
            <a:r>
              <a:rPr lang="en-US" altLang="zh-CN" sz="1600" dirty="0" smtClean="0">
                <a:solidFill>
                  <a:srgbClr val="251555"/>
                </a:solidFill>
              </a:rPr>
              <a:t>Ideal tool for setting up of accelerator phases and amplitudes during commissioning</a:t>
            </a:r>
            <a:endParaRPr lang="en-US" altLang="zh-CN" sz="1400" dirty="0" smtClean="0">
              <a:solidFill>
                <a:srgbClr val="251555"/>
              </a:solidFill>
            </a:endParaRPr>
          </a:p>
        </p:txBody>
      </p:sp>
      <p:grpSp>
        <p:nvGrpSpPr>
          <p:cNvPr id="3" name="Group 2"/>
          <p:cNvGrpSpPr/>
          <p:nvPr/>
        </p:nvGrpSpPr>
        <p:grpSpPr>
          <a:xfrm>
            <a:off x="950262" y="1336146"/>
            <a:ext cx="5939146" cy="3140686"/>
            <a:chOff x="950262" y="1336146"/>
            <a:chExt cx="5939146" cy="3140686"/>
          </a:xfrm>
        </p:grpSpPr>
        <p:sp>
          <p:nvSpPr>
            <p:cNvPr id="21" name="Left Brace 20"/>
            <p:cNvSpPr/>
            <p:nvPr/>
          </p:nvSpPr>
          <p:spPr bwMode="auto">
            <a:xfrm rot="16200000">
              <a:off x="4285229" y="3222014"/>
              <a:ext cx="338400" cy="1507065"/>
            </a:xfrm>
            <a:prstGeom prst="leftBrace">
              <a:avLst>
                <a:gd name="adj1" fmla="val 66231"/>
                <a:gd name="adj2" fmla="val 50000"/>
              </a:avLst>
            </a:prstGeom>
            <a:noFill/>
            <a:ln w="28575"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24" name="Left Brace 23"/>
            <p:cNvSpPr/>
            <p:nvPr/>
          </p:nvSpPr>
          <p:spPr bwMode="auto">
            <a:xfrm rot="18644414">
              <a:off x="5433459" y="3847655"/>
              <a:ext cx="338400" cy="513287"/>
            </a:xfrm>
            <a:prstGeom prst="leftBrace">
              <a:avLst>
                <a:gd name="adj1" fmla="val 66231"/>
                <a:gd name="adj2" fmla="val 50000"/>
              </a:avLst>
            </a:prstGeom>
            <a:noFill/>
            <a:ln w="28575"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31" name="Inhaltsplatzhalter 2"/>
            <p:cNvSpPr txBox="1">
              <a:spLocks/>
            </p:cNvSpPr>
            <p:nvPr/>
          </p:nvSpPr>
          <p:spPr bwMode="auto">
            <a:xfrm>
              <a:off x="4253276" y="4176959"/>
              <a:ext cx="415806" cy="29987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65113" indent="-265113" algn="l" rtl="0" fontAlgn="base">
                <a:spcBef>
                  <a:spcPct val="0"/>
                </a:spcBef>
                <a:spcAft>
                  <a:spcPct val="50000"/>
                </a:spcAft>
                <a:buClr>
                  <a:srgbClr val="F28E00"/>
                </a:buClr>
                <a:buFont typeface="Arial Black" pitchFamily="34" charset="0"/>
                <a:buChar char="&gt;"/>
                <a:defRPr sz="2000">
                  <a:solidFill>
                    <a:schemeClr val="tx1"/>
                  </a:solidFill>
                  <a:latin typeface="+mn-lt"/>
                  <a:ea typeface="+mn-ea"/>
                  <a:cs typeface="+mn-cs"/>
                </a:defRPr>
              </a:lvl1pPr>
              <a:lvl2pPr marL="628650" indent="-184150" algn="l" rtl="0" fontAlgn="base">
                <a:spcBef>
                  <a:spcPct val="0"/>
                </a:spcBef>
                <a:spcAft>
                  <a:spcPct val="50000"/>
                </a:spcAft>
                <a:buClr>
                  <a:schemeClr val="bg2"/>
                </a:buClr>
                <a:buFont typeface="Wingdings" pitchFamily="2" charset="2"/>
                <a:buChar char="§"/>
                <a:defRPr sz="1600">
                  <a:solidFill>
                    <a:schemeClr val="tx1"/>
                  </a:solidFill>
                  <a:latin typeface="+mn-lt"/>
                </a:defRPr>
              </a:lvl2pPr>
              <a:lvl3pPr marL="1236663" indent="-228600" algn="l" rtl="0" fontAlgn="base">
                <a:spcBef>
                  <a:spcPct val="0"/>
                </a:spcBef>
                <a:spcAft>
                  <a:spcPct val="0"/>
                </a:spcAft>
                <a:buClr>
                  <a:srgbClr val="FF9900"/>
                </a:buClr>
                <a:buFont typeface="Arial Black" pitchFamily="34" charset="0"/>
                <a:defRPr sz="1200">
                  <a:solidFill>
                    <a:schemeClr val="tx1"/>
                  </a:solidFill>
                  <a:latin typeface="+mn-lt"/>
                </a:defRPr>
              </a:lvl3pPr>
              <a:lvl4pPr marL="1644650" indent="-228600" algn="l" rtl="0" fontAlgn="base">
                <a:spcBef>
                  <a:spcPct val="0"/>
                </a:spcBef>
                <a:spcAft>
                  <a:spcPct val="0"/>
                </a:spcAft>
                <a:buFont typeface="Wingdings" pitchFamily="2" charset="2"/>
                <a:buChar char="§"/>
                <a:defRPr sz="1400">
                  <a:solidFill>
                    <a:schemeClr val="tx1"/>
                  </a:solidFill>
                  <a:latin typeface="+mn-lt"/>
                </a:defRPr>
              </a:lvl4pPr>
              <a:lvl5pPr marL="2057400" indent="-228600" algn="l" rtl="0" fontAlgn="base">
                <a:spcBef>
                  <a:spcPct val="20000"/>
                </a:spcBef>
                <a:spcAft>
                  <a:spcPct val="0"/>
                </a:spcAft>
                <a:defRPr sz="2000">
                  <a:solidFill>
                    <a:schemeClr val="tx1"/>
                  </a:solidFill>
                  <a:latin typeface="+mn-lt"/>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a:lstStyle>
            <a:p>
              <a:pPr marL="0" indent="0" algn="ctr">
                <a:buNone/>
              </a:pPr>
              <a:r>
                <a:rPr lang="en-US" altLang="zh-CN" sz="1400" dirty="0">
                  <a:solidFill>
                    <a:srgbClr val="FD930A"/>
                  </a:solidFill>
                </a:rPr>
                <a:t>2</a:t>
              </a:r>
              <a:r>
                <a:rPr lang="en-US" altLang="zh-CN" sz="1400" dirty="0" smtClean="0">
                  <a:solidFill>
                    <a:srgbClr val="FD930A"/>
                  </a:solidFill>
                </a:rPr>
                <a:t>.</a:t>
              </a:r>
              <a:endParaRPr lang="zh-CN" altLang="en-US" sz="1400" dirty="0">
                <a:solidFill>
                  <a:srgbClr val="FD930A"/>
                </a:solidFill>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452" r="329"/>
            <a:stretch/>
          </p:blipFill>
          <p:spPr>
            <a:xfrm>
              <a:off x="2648813" y="2700127"/>
              <a:ext cx="3769554" cy="1537808"/>
            </a:xfrm>
            <a:prstGeom prst="rect">
              <a:avLst/>
            </a:prstGeom>
          </p:spPr>
        </p:pic>
        <p:grpSp>
          <p:nvGrpSpPr>
            <p:cNvPr id="23" name="Group 22"/>
            <p:cNvGrpSpPr/>
            <p:nvPr/>
          </p:nvGrpSpPr>
          <p:grpSpPr>
            <a:xfrm>
              <a:off x="950262" y="1336146"/>
              <a:ext cx="5939146" cy="3131549"/>
              <a:chOff x="1151642" y="2960795"/>
              <a:chExt cx="5983954" cy="2727059"/>
            </a:xfrm>
          </p:grpSpPr>
          <p:sp>
            <p:nvSpPr>
              <p:cNvPr id="27" name="Rectangle 26"/>
              <p:cNvSpPr/>
              <p:nvPr/>
            </p:nvSpPr>
            <p:spPr bwMode="auto">
              <a:xfrm>
                <a:off x="1151642" y="3316885"/>
                <a:ext cx="772691" cy="763801"/>
              </a:xfrm>
              <a:prstGeom prst="rect">
                <a:avLst/>
              </a:prstGeom>
              <a:noFill/>
              <a:ln w="28575" cap="flat" cmpd="sng" algn="ctr">
                <a:solidFill>
                  <a:srgbClr val="00B05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cxnSp>
            <p:nvCxnSpPr>
              <p:cNvPr id="28" name="Straight Connector 27"/>
              <p:cNvCxnSpPr>
                <a:stCxn id="27" idx="3"/>
                <a:endCxn id="30" idx="1"/>
              </p:cNvCxnSpPr>
              <p:nvPr/>
            </p:nvCxnSpPr>
            <p:spPr bwMode="auto">
              <a:xfrm>
                <a:off x="1924333" y="3698786"/>
                <a:ext cx="967260" cy="1213332"/>
              </a:xfrm>
              <a:prstGeom prst="line">
                <a:avLst/>
              </a:prstGeom>
              <a:noFill/>
              <a:ln w="28575" cap="flat" cmpd="sng" algn="ctr">
                <a:solidFill>
                  <a:srgbClr val="00B050"/>
                </a:solidFill>
                <a:prstDash val="dash"/>
                <a:round/>
                <a:headEnd type="none" w="med" len="med"/>
                <a:tailEnd type="none" w="med" len="med"/>
              </a:ln>
              <a:effectLst/>
            </p:spPr>
          </p:cxnSp>
          <p:sp>
            <p:nvSpPr>
              <p:cNvPr id="30" name="Rectangle 29"/>
              <p:cNvSpPr/>
              <p:nvPr/>
            </p:nvSpPr>
            <p:spPr bwMode="auto">
              <a:xfrm>
                <a:off x="2891593" y="4136381"/>
                <a:ext cx="3765288" cy="1551473"/>
              </a:xfrm>
              <a:prstGeom prst="rect">
                <a:avLst/>
              </a:prstGeom>
              <a:noFill/>
              <a:ln w="28575" cap="flat" cmpd="sng" algn="ctr">
                <a:solidFill>
                  <a:srgbClr val="00B05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33" name="Rectangle 32"/>
              <p:cNvSpPr/>
              <p:nvPr/>
            </p:nvSpPr>
            <p:spPr bwMode="auto">
              <a:xfrm>
                <a:off x="4002471" y="2960795"/>
                <a:ext cx="988108" cy="707032"/>
              </a:xfrm>
              <a:prstGeom prst="rect">
                <a:avLst/>
              </a:prstGeom>
              <a:noFill/>
              <a:ln w="28575" cap="flat" cmpd="sng" algn="ctr">
                <a:solidFill>
                  <a:srgbClr val="00B05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cxnSp>
            <p:nvCxnSpPr>
              <p:cNvPr id="34" name="Straight Connector 33"/>
              <p:cNvCxnSpPr>
                <a:stCxn id="33" idx="2"/>
                <a:endCxn id="30" idx="0"/>
              </p:cNvCxnSpPr>
              <p:nvPr/>
            </p:nvCxnSpPr>
            <p:spPr bwMode="auto">
              <a:xfrm>
                <a:off x="4496526" y="3667827"/>
                <a:ext cx="277712" cy="468554"/>
              </a:xfrm>
              <a:prstGeom prst="line">
                <a:avLst/>
              </a:prstGeom>
              <a:noFill/>
              <a:ln w="28575" cap="flat" cmpd="sng" algn="ctr">
                <a:solidFill>
                  <a:srgbClr val="00B050"/>
                </a:solidFill>
                <a:prstDash val="dash"/>
                <a:round/>
                <a:headEnd type="none" w="med" len="med"/>
                <a:tailEnd type="none" w="med" len="med"/>
              </a:ln>
              <a:effectLst/>
            </p:spPr>
          </p:cxnSp>
          <p:sp>
            <p:nvSpPr>
              <p:cNvPr id="35" name="Rectangle 34"/>
              <p:cNvSpPr/>
              <p:nvPr/>
            </p:nvSpPr>
            <p:spPr bwMode="auto">
              <a:xfrm>
                <a:off x="6353797" y="2960795"/>
                <a:ext cx="781799" cy="707032"/>
              </a:xfrm>
              <a:prstGeom prst="rect">
                <a:avLst/>
              </a:prstGeom>
              <a:noFill/>
              <a:ln w="28575" cap="flat" cmpd="sng" algn="ctr">
                <a:solidFill>
                  <a:srgbClr val="00B05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cxnSp>
            <p:nvCxnSpPr>
              <p:cNvPr id="36" name="Straight Connector 35"/>
              <p:cNvCxnSpPr>
                <a:stCxn id="30" idx="0"/>
                <a:endCxn id="35" idx="2"/>
              </p:cNvCxnSpPr>
              <p:nvPr/>
            </p:nvCxnSpPr>
            <p:spPr bwMode="auto">
              <a:xfrm flipV="1">
                <a:off x="4774237" y="3667827"/>
                <a:ext cx="1970460" cy="468554"/>
              </a:xfrm>
              <a:prstGeom prst="line">
                <a:avLst/>
              </a:prstGeom>
              <a:noFill/>
              <a:ln w="28575" cap="flat" cmpd="sng" algn="ctr">
                <a:solidFill>
                  <a:srgbClr val="00B050"/>
                </a:solidFill>
                <a:prstDash val="dash"/>
                <a:round/>
                <a:headEnd type="none" w="med" len="med"/>
                <a:tailEnd type="none" w="med" len="med"/>
              </a:ln>
              <a:effectLst/>
            </p:spPr>
          </p:cxnSp>
        </p:grpSp>
        <p:sp>
          <p:nvSpPr>
            <p:cNvPr id="53" name="Inhaltsplatzhalter 2"/>
            <p:cNvSpPr txBox="1">
              <a:spLocks/>
            </p:cNvSpPr>
            <p:nvPr/>
          </p:nvSpPr>
          <p:spPr bwMode="auto">
            <a:xfrm>
              <a:off x="5209742" y="4128360"/>
              <a:ext cx="415806" cy="29987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65113" indent="-265113" algn="l" rtl="0" fontAlgn="base">
                <a:spcBef>
                  <a:spcPct val="0"/>
                </a:spcBef>
                <a:spcAft>
                  <a:spcPct val="50000"/>
                </a:spcAft>
                <a:buClr>
                  <a:srgbClr val="F28E00"/>
                </a:buClr>
                <a:buFont typeface="Arial Black" pitchFamily="34" charset="0"/>
                <a:buChar char="&gt;"/>
                <a:defRPr sz="2000">
                  <a:solidFill>
                    <a:schemeClr val="tx1"/>
                  </a:solidFill>
                  <a:latin typeface="+mn-lt"/>
                  <a:ea typeface="+mn-ea"/>
                  <a:cs typeface="+mn-cs"/>
                </a:defRPr>
              </a:lvl1pPr>
              <a:lvl2pPr marL="628650" indent="-184150" algn="l" rtl="0" fontAlgn="base">
                <a:spcBef>
                  <a:spcPct val="0"/>
                </a:spcBef>
                <a:spcAft>
                  <a:spcPct val="50000"/>
                </a:spcAft>
                <a:buClr>
                  <a:schemeClr val="bg2"/>
                </a:buClr>
                <a:buFont typeface="Wingdings" pitchFamily="2" charset="2"/>
                <a:buChar char="§"/>
                <a:defRPr sz="1600">
                  <a:solidFill>
                    <a:schemeClr val="tx1"/>
                  </a:solidFill>
                  <a:latin typeface="+mn-lt"/>
                </a:defRPr>
              </a:lvl2pPr>
              <a:lvl3pPr marL="1236663" indent="-228600" algn="l" rtl="0" fontAlgn="base">
                <a:spcBef>
                  <a:spcPct val="0"/>
                </a:spcBef>
                <a:spcAft>
                  <a:spcPct val="0"/>
                </a:spcAft>
                <a:buClr>
                  <a:srgbClr val="FF9900"/>
                </a:buClr>
                <a:buFont typeface="Arial Black" pitchFamily="34" charset="0"/>
                <a:defRPr sz="1200">
                  <a:solidFill>
                    <a:schemeClr val="tx1"/>
                  </a:solidFill>
                  <a:latin typeface="+mn-lt"/>
                </a:defRPr>
              </a:lvl3pPr>
              <a:lvl4pPr marL="1644650" indent="-228600" algn="l" rtl="0" fontAlgn="base">
                <a:spcBef>
                  <a:spcPct val="0"/>
                </a:spcBef>
                <a:spcAft>
                  <a:spcPct val="0"/>
                </a:spcAft>
                <a:buFont typeface="Wingdings" pitchFamily="2" charset="2"/>
                <a:buChar char="§"/>
                <a:defRPr sz="1400">
                  <a:solidFill>
                    <a:schemeClr val="tx1"/>
                  </a:solidFill>
                  <a:latin typeface="+mn-lt"/>
                </a:defRPr>
              </a:lvl4pPr>
              <a:lvl5pPr marL="2057400" indent="-228600" algn="l" rtl="0" fontAlgn="base">
                <a:spcBef>
                  <a:spcPct val="20000"/>
                </a:spcBef>
                <a:spcAft>
                  <a:spcPct val="0"/>
                </a:spcAft>
                <a:defRPr sz="2000">
                  <a:solidFill>
                    <a:schemeClr val="tx1"/>
                  </a:solidFill>
                  <a:latin typeface="+mn-lt"/>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a:lstStyle>
            <a:p>
              <a:pPr marL="0" indent="0" algn="ctr">
                <a:buNone/>
              </a:pPr>
              <a:r>
                <a:rPr lang="en-US" altLang="zh-CN" sz="1400" dirty="0" smtClean="0">
                  <a:solidFill>
                    <a:srgbClr val="FD930A"/>
                  </a:solidFill>
                </a:rPr>
                <a:t>3.</a:t>
              </a:r>
              <a:endParaRPr lang="zh-CN" altLang="en-US" sz="1400" dirty="0">
                <a:solidFill>
                  <a:srgbClr val="FD930A"/>
                </a:solidFill>
              </a:endParaRPr>
            </a:p>
          </p:txBody>
        </p:sp>
      </p:grpSp>
    </p:spTree>
    <p:extLst>
      <p:ext uri="{BB962C8B-B14F-4D97-AF65-F5344CB8AC3E}">
        <p14:creationId xmlns:p14="http://schemas.microsoft.com/office/powerpoint/2010/main" val="30407249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CE673C4F-28EC-49CD-BF15-ED307FE904D0}" type="slidenum">
              <a:rPr lang="en-GB" smtClean="0"/>
              <a:pPr/>
              <a:t>2</a:t>
            </a:fld>
            <a:endParaRPr lang="en-GB"/>
          </a:p>
        </p:txBody>
      </p:sp>
      <p:sp>
        <p:nvSpPr>
          <p:cNvPr id="3" name="Rectangle 2"/>
          <p:cNvSpPr txBox="1">
            <a:spLocks noChangeArrowheads="1"/>
          </p:cNvSpPr>
          <p:nvPr/>
        </p:nvSpPr>
        <p:spPr bwMode="auto">
          <a:xfrm>
            <a:off x="1093788" y="476250"/>
            <a:ext cx="66135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45720" rIns="91440" bIns="0" numCol="1" anchor="b"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lgn="ctr" eaLnBrk="1" hangingPunct="1">
              <a:buNone/>
            </a:pPr>
            <a:r>
              <a:rPr lang="en-US" sz="2000" b="0" dirty="0" smtClean="0"/>
              <a:t>Outline</a:t>
            </a:r>
            <a:br>
              <a:rPr lang="en-US" sz="2000" b="0" dirty="0" smtClean="0"/>
            </a:br>
            <a:endParaRPr lang="en-GB" sz="2000" b="0" dirty="0" smtClean="0"/>
          </a:p>
        </p:txBody>
      </p:sp>
      <p:sp>
        <p:nvSpPr>
          <p:cNvPr id="4" name="TextBox 3"/>
          <p:cNvSpPr txBox="1"/>
          <p:nvPr/>
        </p:nvSpPr>
        <p:spPr>
          <a:xfrm>
            <a:off x="2107998" y="1559056"/>
            <a:ext cx="5804758" cy="3908762"/>
          </a:xfrm>
          <a:prstGeom prst="rect">
            <a:avLst/>
          </a:prstGeom>
          <a:noFill/>
        </p:spPr>
        <p:txBody>
          <a:bodyPr wrap="square" rtlCol="0">
            <a:spAutoFit/>
          </a:bodyPr>
          <a:lstStyle/>
          <a:p>
            <a:pPr marL="457200" indent="-457200">
              <a:buFont typeface="+mj-lt"/>
              <a:buAutoNum type="arabicPeriod"/>
            </a:pPr>
            <a:r>
              <a:rPr lang="en-US" sz="2000" dirty="0" smtClean="0">
                <a:solidFill>
                  <a:srgbClr val="251555"/>
                </a:solidFill>
              </a:rPr>
              <a:t>Introduction: </a:t>
            </a:r>
          </a:p>
          <a:p>
            <a:pPr lvl="1">
              <a:buNone/>
            </a:pPr>
            <a:r>
              <a:rPr lang="en-US" sz="2000" dirty="0" smtClean="0">
                <a:solidFill>
                  <a:srgbClr val="251555"/>
                </a:solidFill>
              </a:rPr>
              <a:t>- Slice </a:t>
            </a:r>
            <a:r>
              <a:rPr lang="en-US" sz="2000" dirty="0" err="1" smtClean="0">
                <a:solidFill>
                  <a:srgbClr val="251555"/>
                </a:solidFill>
              </a:rPr>
              <a:t>emittance</a:t>
            </a:r>
            <a:endParaRPr lang="en-US" sz="2000" dirty="0" smtClean="0">
              <a:solidFill>
                <a:srgbClr val="251555"/>
              </a:solidFill>
            </a:endParaRPr>
          </a:p>
          <a:p>
            <a:pPr lvl="1">
              <a:buNone/>
            </a:pPr>
            <a:r>
              <a:rPr lang="en-US" sz="2000" dirty="0" smtClean="0">
                <a:solidFill>
                  <a:srgbClr val="251555"/>
                </a:solidFill>
              </a:rPr>
              <a:t>- Bunch diagnostics with a TDS </a:t>
            </a:r>
          </a:p>
          <a:p>
            <a:pPr marL="457200" indent="-457200">
              <a:buFont typeface="+mj-lt"/>
              <a:buAutoNum type="arabicPeriod"/>
            </a:pPr>
            <a:r>
              <a:rPr lang="en-US" sz="2000" dirty="0" smtClean="0">
                <a:solidFill>
                  <a:srgbClr val="251555"/>
                </a:solidFill>
              </a:rPr>
              <a:t>How to measure </a:t>
            </a:r>
            <a:r>
              <a:rPr lang="en-US" sz="2000" dirty="0" err="1" smtClean="0">
                <a:solidFill>
                  <a:srgbClr val="251555"/>
                </a:solidFill>
              </a:rPr>
              <a:t>emittance</a:t>
            </a:r>
            <a:endParaRPr lang="en-US" sz="2000" dirty="0" smtClean="0">
              <a:solidFill>
                <a:srgbClr val="251555"/>
              </a:solidFill>
            </a:endParaRPr>
          </a:p>
          <a:p>
            <a:pPr marL="457200" indent="-457200">
              <a:buFont typeface="+mj-lt"/>
              <a:buAutoNum type="arabicPeriod"/>
            </a:pPr>
            <a:r>
              <a:rPr lang="en-US" sz="2000" dirty="0" smtClean="0">
                <a:solidFill>
                  <a:srgbClr val="251555"/>
                </a:solidFill>
              </a:rPr>
              <a:t>Methods: Quad Scan vs. Multi-Screen </a:t>
            </a:r>
          </a:p>
          <a:p>
            <a:pPr marL="457200" indent="-457200">
              <a:buFont typeface="+mj-lt"/>
              <a:buAutoNum type="arabicPeriod"/>
            </a:pPr>
            <a:r>
              <a:rPr lang="en-US" sz="2000" dirty="0" smtClean="0">
                <a:solidFill>
                  <a:srgbClr val="251555"/>
                </a:solidFill>
              </a:rPr>
              <a:t>TDS diagnostics at European XFEL</a:t>
            </a:r>
            <a:endParaRPr lang="en-US" sz="2000" dirty="0">
              <a:solidFill>
                <a:srgbClr val="251555"/>
              </a:solidFill>
            </a:endParaRPr>
          </a:p>
          <a:p>
            <a:pPr marL="457200" indent="-457200">
              <a:buFont typeface="+mj-lt"/>
              <a:buAutoNum type="arabicPeriod"/>
            </a:pPr>
            <a:r>
              <a:rPr lang="en-US" sz="2000" dirty="0" smtClean="0">
                <a:solidFill>
                  <a:srgbClr val="251555"/>
                </a:solidFill>
              </a:rPr>
              <a:t>Hardware</a:t>
            </a:r>
            <a:br>
              <a:rPr lang="en-US" sz="2000" dirty="0" smtClean="0">
                <a:solidFill>
                  <a:srgbClr val="251555"/>
                </a:solidFill>
              </a:rPr>
            </a:br>
            <a:r>
              <a:rPr lang="en-US" sz="2000" dirty="0" smtClean="0">
                <a:solidFill>
                  <a:srgbClr val="251555"/>
                </a:solidFill>
              </a:rPr>
              <a:t>- TDS System</a:t>
            </a:r>
            <a:br>
              <a:rPr lang="en-US" sz="2000" dirty="0" smtClean="0">
                <a:solidFill>
                  <a:srgbClr val="251555"/>
                </a:solidFill>
              </a:rPr>
            </a:br>
            <a:r>
              <a:rPr lang="en-US" sz="2000" dirty="0" smtClean="0">
                <a:solidFill>
                  <a:srgbClr val="251555"/>
                </a:solidFill>
              </a:rPr>
              <a:t>- Screen Stations</a:t>
            </a:r>
            <a:br>
              <a:rPr lang="en-US" sz="2000" dirty="0" smtClean="0">
                <a:solidFill>
                  <a:srgbClr val="251555"/>
                </a:solidFill>
              </a:rPr>
            </a:br>
            <a:r>
              <a:rPr lang="en-US" sz="2000" dirty="0" smtClean="0">
                <a:solidFill>
                  <a:srgbClr val="251555"/>
                </a:solidFill>
              </a:rPr>
              <a:t>- Kicker Magnets</a:t>
            </a:r>
          </a:p>
          <a:p>
            <a:pPr marL="457200" indent="-457200">
              <a:buFont typeface="+mj-lt"/>
              <a:buAutoNum type="arabicPeriod"/>
            </a:pPr>
            <a:r>
              <a:rPr lang="en-US" sz="2000" dirty="0" smtClean="0">
                <a:solidFill>
                  <a:srgbClr val="251555"/>
                </a:solidFill>
              </a:rPr>
              <a:t>Outlook: Commissioning Plans</a:t>
            </a:r>
          </a:p>
        </p:txBody>
      </p:sp>
    </p:spTree>
    <p:extLst>
      <p:ext uri="{BB962C8B-B14F-4D97-AF65-F5344CB8AC3E}">
        <p14:creationId xmlns:p14="http://schemas.microsoft.com/office/powerpoint/2010/main" val="16391989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428" y="1185579"/>
            <a:ext cx="8467725" cy="141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pitchFamily="112" charset="-128"/>
              </a:defRPr>
            </a:lvl1pPr>
            <a:lvl2pPr marL="37931725" indent="-37474525" eaLnBrk="0" hangingPunct="0">
              <a:defRPr sz="900">
                <a:solidFill>
                  <a:schemeClr val="tx1"/>
                </a:solidFill>
                <a:latin typeface="Arial" charset="0"/>
                <a:ea typeface="ＭＳ Ｐゴシック" pitchFamily="112" charset="-128"/>
              </a:defRPr>
            </a:lvl2pPr>
            <a:lvl3pPr eaLnBrk="0" hangingPunct="0">
              <a:defRPr sz="900">
                <a:solidFill>
                  <a:schemeClr val="tx1"/>
                </a:solidFill>
                <a:latin typeface="Arial" charset="0"/>
                <a:ea typeface="ＭＳ Ｐゴシック" pitchFamily="112" charset="-128"/>
              </a:defRPr>
            </a:lvl3pPr>
            <a:lvl4pPr eaLnBrk="0" hangingPunct="0">
              <a:defRPr sz="900">
                <a:solidFill>
                  <a:schemeClr val="tx1"/>
                </a:solidFill>
                <a:latin typeface="Arial" charset="0"/>
                <a:ea typeface="ＭＳ Ｐゴシック" pitchFamily="112" charset="-128"/>
              </a:defRPr>
            </a:lvl4pPr>
            <a:lvl5pPr eaLnBrk="0" hangingPunct="0">
              <a:defRPr sz="900">
                <a:solidFill>
                  <a:schemeClr val="tx1"/>
                </a:solidFill>
                <a:latin typeface="Arial" charset="0"/>
                <a:ea typeface="ＭＳ Ｐゴシック" pitchFamily="112" charset="-128"/>
              </a:defRPr>
            </a:lvl5pPr>
            <a:lvl6pPr marL="457200" eaLnBrk="0" fontAlgn="base" hangingPunct="0">
              <a:spcBef>
                <a:spcPct val="20000"/>
              </a:spcBef>
              <a:spcAft>
                <a:spcPct val="0"/>
              </a:spcAft>
              <a:defRPr sz="900">
                <a:solidFill>
                  <a:schemeClr val="tx1"/>
                </a:solidFill>
                <a:latin typeface="Arial" charset="0"/>
                <a:ea typeface="ＭＳ Ｐゴシック" pitchFamily="112" charset="-128"/>
              </a:defRPr>
            </a:lvl6pPr>
            <a:lvl7pPr marL="914400" eaLnBrk="0" fontAlgn="base" hangingPunct="0">
              <a:spcBef>
                <a:spcPct val="20000"/>
              </a:spcBef>
              <a:spcAft>
                <a:spcPct val="0"/>
              </a:spcAft>
              <a:defRPr sz="900">
                <a:solidFill>
                  <a:schemeClr val="tx1"/>
                </a:solidFill>
                <a:latin typeface="Arial" charset="0"/>
                <a:ea typeface="ＭＳ Ｐゴシック" pitchFamily="112" charset="-128"/>
              </a:defRPr>
            </a:lvl7pPr>
            <a:lvl8pPr marL="1371600" eaLnBrk="0" fontAlgn="base" hangingPunct="0">
              <a:spcBef>
                <a:spcPct val="20000"/>
              </a:spcBef>
              <a:spcAft>
                <a:spcPct val="0"/>
              </a:spcAft>
              <a:defRPr sz="900">
                <a:solidFill>
                  <a:schemeClr val="tx1"/>
                </a:solidFill>
                <a:latin typeface="Arial" charset="0"/>
                <a:ea typeface="ＭＳ Ｐゴシック" pitchFamily="112" charset="-128"/>
              </a:defRPr>
            </a:lvl8pPr>
            <a:lvl9pPr marL="1828800" eaLnBrk="0" fontAlgn="base" hangingPunct="0">
              <a:spcBef>
                <a:spcPct val="20000"/>
              </a:spcBef>
              <a:spcAft>
                <a:spcPct val="0"/>
              </a:spcAft>
              <a:defRPr sz="900">
                <a:solidFill>
                  <a:schemeClr val="tx1"/>
                </a:solidFill>
                <a:latin typeface="Arial" charset="0"/>
                <a:ea typeface="ＭＳ Ｐゴシック" pitchFamily="112" charset="-128"/>
              </a:defRPr>
            </a:lvl9pPr>
          </a:lstStyle>
          <a:p>
            <a:fld id="{28D96B5D-DC11-4BAB-ABED-C41E36808116}" type="slidenum">
              <a:rPr lang="en-GB" sz="1000">
                <a:solidFill>
                  <a:schemeClr val="bg1"/>
                </a:solidFill>
              </a:rPr>
              <a:pPr/>
              <a:t>20</a:t>
            </a:fld>
            <a:endParaRPr lang="en-GB" sz="1000">
              <a:solidFill>
                <a:schemeClr val="bg1"/>
              </a:solidFill>
            </a:endParaRPr>
          </a:p>
        </p:txBody>
      </p:sp>
      <p:sp>
        <p:nvSpPr>
          <p:cNvPr id="17411" name="Rectangle 2"/>
          <p:cNvSpPr>
            <a:spLocks noGrp="1" noChangeArrowheads="1"/>
          </p:cNvSpPr>
          <p:nvPr>
            <p:ph type="title"/>
          </p:nvPr>
        </p:nvSpPr>
        <p:spPr>
          <a:xfrm>
            <a:off x="1093788" y="476250"/>
            <a:ext cx="6613525" cy="738188"/>
          </a:xfrm>
        </p:spPr>
        <p:txBody>
          <a:bodyPr/>
          <a:lstStyle/>
          <a:p>
            <a:pPr algn="ctr" eaLnBrk="1" hangingPunct="1"/>
            <a:r>
              <a:rPr lang="en-US" sz="2000" b="0" dirty="0"/>
              <a:t>4. TDS diagnostics at European </a:t>
            </a:r>
            <a:r>
              <a:rPr lang="en-US" sz="2000" b="0" dirty="0" smtClean="0"/>
              <a:t>XFEL</a:t>
            </a:r>
            <a:br>
              <a:rPr lang="en-US" sz="2000" b="0" dirty="0" smtClean="0"/>
            </a:br>
            <a:endParaRPr lang="en-GB" sz="2000" b="0" dirty="0" smtClean="0"/>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116" y="4645833"/>
            <a:ext cx="2735883" cy="1829966"/>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22244" y="4645833"/>
            <a:ext cx="2811708" cy="1842215"/>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4240" y="2931060"/>
            <a:ext cx="2842759" cy="1714773"/>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07654" y="2846695"/>
            <a:ext cx="2730506" cy="1799138"/>
          </a:xfrm>
          <a:prstGeom prst="rect">
            <a:avLst/>
          </a:prstGeom>
        </p:spPr>
      </p:pic>
      <p:graphicFrame>
        <p:nvGraphicFramePr>
          <p:cNvPr id="29" name="Table 28"/>
          <p:cNvGraphicFramePr>
            <a:graphicFrameLocks noGrp="1"/>
          </p:cNvGraphicFramePr>
          <p:nvPr>
            <p:extLst>
              <p:ext uri="{D42A27DB-BD31-4B8C-83A1-F6EECF244321}">
                <p14:modId xmlns:p14="http://schemas.microsoft.com/office/powerpoint/2010/main" val="2849149684"/>
              </p:ext>
            </p:extLst>
          </p:nvPr>
        </p:nvGraphicFramePr>
        <p:xfrm>
          <a:off x="7103523" y="1516760"/>
          <a:ext cx="1893011" cy="1103095"/>
        </p:xfrm>
        <a:graphic>
          <a:graphicData uri="http://schemas.openxmlformats.org/drawingml/2006/table">
            <a:tbl>
              <a:tblPr firstRow="1" bandRow="1"/>
              <a:tblGrid>
                <a:gridCol w="390214"/>
                <a:gridCol w="1502797"/>
              </a:tblGrid>
              <a:tr h="268208">
                <a:tc>
                  <a:txBody>
                    <a:bodyPr/>
                    <a:lstStyle>
                      <a:lvl1pPr marL="0" algn="l" defTabSz="914400" rtl="0" eaLnBrk="1" latinLnBrk="0" hangingPunct="1">
                        <a:defRPr sz="1800" b="1" kern="1200">
                          <a:solidFill>
                            <a:schemeClr val="lt1"/>
                          </a:solidFill>
                          <a:latin typeface="Arial"/>
                          <a:ea typeface=""/>
                          <a:cs typeface=""/>
                        </a:defRPr>
                      </a:lvl1pPr>
                      <a:lvl2pPr marL="457200" algn="l" defTabSz="914400" rtl="0" eaLnBrk="1" latinLnBrk="0" hangingPunct="1">
                        <a:defRPr sz="1800" b="1" kern="1200">
                          <a:solidFill>
                            <a:schemeClr val="lt1"/>
                          </a:solidFill>
                          <a:latin typeface="Arial"/>
                          <a:ea typeface=""/>
                          <a:cs typeface=""/>
                        </a:defRPr>
                      </a:lvl2pPr>
                      <a:lvl3pPr marL="914400" algn="l" defTabSz="914400" rtl="0" eaLnBrk="1" latinLnBrk="0" hangingPunct="1">
                        <a:defRPr sz="1800" b="1" kern="1200">
                          <a:solidFill>
                            <a:schemeClr val="lt1"/>
                          </a:solidFill>
                          <a:latin typeface="Arial"/>
                          <a:ea typeface=""/>
                          <a:cs typeface=""/>
                        </a:defRPr>
                      </a:lvl3pPr>
                      <a:lvl4pPr marL="1371600" algn="l" defTabSz="914400" rtl="0" eaLnBrk="1" latinLnBrk="0" hangingPunct="1">
                        <a:defRPr sz="1800" b="1" kern="1200">
                          <a:solidFill>
                            <a:schemeClr val="lt1"/>
                          </a:solidFill>
                          <a:latin typeface="Arial"/>
                          <a:ea typeface=""/>
                          <a:cs typeface=""/>
                        </a:defRPr>
                      </a:lvl4pPr>
                      <a:lvl5pPr marL="1828800" algn="l" defTabSz="914400" rtl="0" eaLnBrk="1" latinLnBrk="0" hangingPunct="1">
                        <a:defRPr sz="1800" b="1" kern="1200">
                          <a:solidFill>
                            <a:schemeClr val="lt1"/>
                          </a:solidFill>
                          <a:latin typeface="Arial"/>
                          <a:ea typeface=""/>
                          <a:cs typeface=""/>
                        </a:defRPr>
                      </a:lvl5pPr>
                      <a:lvl6pPr marL="2286000" algn="l" defTabSz="914400" rtl="0" eaLnBrk="1" latinLnBrk="0" hangingPunct="1">
                        <a:defRPr sz="1800" b="1" kern="1200">
                          <a:solidFill>
                            <a:schemeClr val="lt1"/>
                          </a:solidFill>
                          <a:latin typeface="Arial"/>
                          <a:ea typeface=""/>
                          <a:cs typeface=""/>
                        </a:defRPr>
                      </a:lvl6pPr>
                      <a:lvl7pPr marL="2743200" algn="l" defTabSz="914400" rtl="0" eaLnBrk="1" latinLnBrk="0" hangingPunct="1">
                        <a:defRPr sz="1800" b="1" kern="1200">
                          <a:solidFill>
                            <a:schemeClr val="lt1"/>
                          </a:solidFill>
                          <a:latin typeface="Arial"/>
                          <a:ea typeface=""/>
                          <a:cs typeface=""/>
                        </a:defRPr>
                      </a:lvl7pPr>
                      <a:lvl8pPr marL="3200400" algn="l" defTabSz="914400" rtl="0" eaLnBrk="1" latinLnBrk="0" hangingPunct="1">
                        <a:defRPr sz="1800" b="1" kern="1200">
                          <a:solidFill>
                            <a:schemeClr val="lt1"/>
                          </a:solidFill>
                          <a:latin typeface="Arial"/>
                          <a:ea typeface=""/>
                          <a:cs typeface=""/>
                        </a:defRPr>
                      </a:lvl8pPr>
                      <a:lvl9pPr marL="3657600" algn="l" defTabSz="914400" rtl="0" eaLnBrk="1" latinLnBrk="0" hangingPunct="1">
                        <a:defRPr sz="1800" b="1" kern="1200">
                          <a:solidFill>
                            <a:schemeClr val="lt1"/>
                          </a:solidFill>
                          <a:latin typeface="Arial"/>
                          <a:ea typeface=""/>
                          <a:cs typeface=""/>
                        </a:defRPr>
                      </a:lvl9pPr>
                    </a:lstStyle>
                    <a:p>
                      <a:pPr algn="ctr"/>
                      <a:endParaRPr lang="en-GB" sz="1200" dirty="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A5EB"/>
                    </a:solidFill>
                  </a:tcPr>
                </a:tc>
                <a:tc>
                  <a:txBody>
                    <a:bodyPr/>
                    <a:lstStyle>
                      <a:lvl1pPr marL="0" algn="l" defTabSz="914400" rtl="0" eaLnBrk="1" latinLnBrk="0" hangingPunct="1">
                        <a:defRPr sz="1800" b="1" kern="1200">
                          <a:solidFill>
                            <a:schemeClr val="lt1"/>
                          </a:solidFill>
                          <a:latin typeface="Arial"/>
                          <a:ea typeface=""/>
                          <a:cs typeface=""/>
                        </a:defRPr>
                      </a:lvl1pPr>
                      <a:lvl2pPr marL="457200" algn="l" defTabSz="914400" rtl="0" eaLnBrk="1" latinLnBrk="0" hangingPunct="1">
                        <a:defRPr sz="1800" b="1" kern="1200">
                          <a:solidFill>
                            <a:schemeClr val="lt1"/>
                          </a:solidFill>
                          <a:latin typeface="Arial"/>
                          <a:ea typeface=""/>
                          <a:cs typeface=""/>
                        </a:defRPr>
                      </a:lvl2pPr>
                      <a:lvl3pPr marL="914400" algn="l" defTabSz="914400" rtl="0" eaLnBrk="1" latinLnBrk="0" hangingPunct="1">
                        <a:defRPr sz="1800" b="1" kern="1200">
                          <a:solidFill>
                            <a:schemeClr val="lt1"/>
                          </a:solidFill>
                          <a:latin typeface="Arial"/>
                          <a:ea typeface=""/>
                          <a:cs typeface=""/>
                        </a:defRPr>
                      </a:lvl3pPr>
                      <a:lvl4pPr marL="1371600" algn="l" defTabSz="914400" rtl="0" eaLnBrk="1" latinLnBrk="0" hangingPunct="1">
                        <a:defRPr sz="1800" b="1" kern="1200">
                          <a:solidFill>
                            <a:schemeClr val="lt1"/>
                          </a:solidFill>
                          <a:latin typeface="Arial"/>
                          <a:ea typeface=""/>
                          <a:cs typeface=""/>
                        </a:defRPr>
                      </a:lvl4pPr>
                      <a:lvl5pPr marL="1828800" algn="l" defTabSz="914400" rtl="0" eaLnBrk="1" latinLnBrk="0" hangingPunct="1">
                        <a:defRPr sz="1800" b="1" kern="1200">
                          <a:solidFill>
                            <a:schemeClr val="lt1"/>
                          </a:solidFill>
                          <a:latin typeface="Arial"/>
                          <a:ea typeface=""/>
                          <a:cs typeface=""/>
                        </a:defRPr>
                      </a:lvl5pPr>
                      <a:lvl6pPr marL="2286000" algn="l" defTabSz="914400" rtl="0" eaLnBrk="1" latinLnBrk="0" hangingPunct="1">
                        <a:defRPr sz="1800" b="1" kern="1200">
                          <a:solidFill>
                            <a:schemeClr val="lt1"/>
                          </a:solidFill>
                          <a:latin typeface="Arial"/>
                          <a:ea typeface=""/>
                          <a:cs typeface=""/>
                        </a:defRPr>
                      </a:lvl6pPr>
                      <a:lvl7pPr marL="2743200" algn="l" defTabSz="914400" rtl="0" eaLnBrk="1" latinLnBrk="0" hangingPunct="1">
                        <a:defRPr sz="1800" b="1" kern="1200">
                          <a:solidFill>
                            <a:schemeClr val="lt1"/>
                          </a:solidFill>
                          <a:latin typeface="Arial"/>
                          <a:ea typeface=""/>
                          <a:cs typeface=""/>
                        </a:defRPr>
                      </a:lvl7pPr>
                      <a:lvl8pPr marL="3200400" algn="l" defTabSz="914400" rtl="0" eaLnBrk="1" latinLnBrk="0" hangingPunct="1">
                        <a:defRPr sz="1800" b="1" kern="1200">
                          <a:solidFill>
                            <a:schemeClr val="lt1"/>
                          </a:solidFill>
                          <a:latin typeface="Arial"/>
                          <a:ea typeface=""/>
                          <a:cs typeface=""/>
                        </a:defRPr>
                      </a:lvl8pPr>
                      <a:lvl9pPr marL="3657600" algn="l" defTabSz="914400" rtl="0" eaLnBrk="1" latinLnBrk="0" hangingPunct="1">
                        <a:defRPr sz="1800" b="1" kern="1200">
                          <a:solidFill>
                            <a:schemeClr val="lt1"/>
                          </a:solidFill>
                          <a:latin typeface="Arial"/>
                          <a:ea typeface=""/>
                          <a:cs typeface=""/>
                        </a:defRPr>
                      </a:lvl9pPr>
                    </a:lstStyle>
                    <a:p>
                      <a:pPr algn="ctr"/>
                      <a:r>
                        <a:rPr lang="en-US" sz="1200" dirty="0" smtClean="0">
                          <a:latin typeface="Calibri" panose="020F0502020204030204" pitchFamily="34" charset="0"/>
                        </a:rPr>
                        <a:t>A1</a:t>
                      </a:r>
                      <a:r>
                        <a:rPr lang="en-US" sz="1200" baseline="0" dirty="0" smtClean="0">
                          <a:latin typeface="Calibri" panose="020F0502020204030204" pitchFamily="34" charset="0"/>
                        </a:rPr>
                        <a:t> phase (degree)</a:t>
                      </a:r>
                      <a:endParaRPr lang="en-GB" sz="1200" dirty="0">
                        <a:latin typeface="Calibri" panose="020F0502020204030204" pitchFamily="34" charset="0"/>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A5EB"/>
                    </a:solidFill>
                  </a:tcPr>
                </a:tc>
              </a:tr>
              <a:tr h="256281">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pPr algn="ctr"/>
                      <a:r>
                        <a:rPr lang="en-US" sz="1200" dirty="0" smtClean="0">
                          <a:solidFill>
                            <a:schemeClr val="accent1"/>
                          </a:solidFill>
                          <a:latin typeface="Calibri" panose="020F0502020204030204" pitchFamily="34" charset="0"/>
                        </a:rPr>
                        <a:t>(a)</a:t>
                      </a:r>
                      <a:endParaRPr lang="en-GB" sz="1200" dirty="0">
                        <a:solidFill>
                          <a:schemeClr val="accent1"/>
                        </a:solidFill>
                        <a:latin typeface="Calibri" panose="020F0502020204030204" pitchFamily="34" charset="0"/>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A5EB">
                        <a:tint val="40000"/>
                      </a:srgbClr>
                    </a:solidFill>
                  </a:tcPr>
                </a:tc>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pPr algn="ctr"/>
                      <a:r>
                        <a:rPr lang="en-US" sz="1200" dirty="0" smtClean="0">
                          <a:solidFill>
                            <a:schemeClr val="accent1"/>
                          </a:solidFill>
                          <a:latin typeface="Calibri" panose="020F0502020204030204" pitchFamily="34" charset="0"/>
                        </a:rPr>
                        <a:t>working point </a:t>
                      </a:r>
                      <a:endParaRPr lang="en-GB" sz="1200" dirty="0">
                        <a:solidFill>
                          <a:schemeClr val="accent1"/>
                        </a:solidFill>
                        <a:latin typeface="Calibri" panose="020F0502020204030204" pitchFamily="34" charset="0"/>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A5EB">
                        <a:tint val="40000"/>
                      </a:srgbClr>
                    </a:solidFill>
                  </a:tcPr>
                </a:tc>
              </a:tr>
              <a:tr h="260257">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pPr algn="ctr"/>
                      <a:r>
                        <a:rPr lang="en-US" sz="1200" dirty="0" smtClean="0">
                          <a:solidFill>
                            <a:srgbClr val="C00000"/>
                          </a:solidFill>
                          <a:latin typeface="Calibri" panose="020F0502020204030204" pitchFamily="34" charset="0"/>
                        </a:rPr>
                        <a:t>(b)</a:t>
                      </a:r>
                      <a:endParaRPr lang="en-GB" sz="1200" dirty="0">
                        <a:solidFill>
                          <a:srgbClr val="C00000"/>
                        </a:solidFill>
                        <a:latin typeface="Calibri" panose="020F0502020204030204" pitchFamily="34"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5EB">
                        <a:tint val="20000"/>
                      </a:srgbClr>
                    </a:solidFill>
                  </a:tcPr>
                </a:tc>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pPr algn="ctr"/>
                      <a:r>
                        <a:rPr lang="en-US" sz="1200" dirty="0" smtClean="0">
                          <a:solidFill>
                            <a:srgbClr val="C00000"/>
                          </a:solidFill>
                          <a:latin typeface="Calibri" panose="020F0502020204030204" pitchFamily="34" charset="0"/>
                        </a:rPr>
                        <a:t>+0.35</a:t>
                      </a:r>
                      <a:endParaRPr lang="en-GB" sz="1200" dirty="0">
                        <a:solidFill>
                          <a:srgbClr val="C00000"/>
                        </a:solidFill>
                        <a:latin typeface="Calibri" panose="020F0502020204030204" pitchFamily="34"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5EB">
                        <a:tint val="20000"/>
                      </a:srgbClr>
                    </a:solidFill>
                  </a:tcPr>
                </a:tc>
              </a:tr>
              <a:tr h="280135">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pPr algn="ctr"/>
                      <a:r>
                        <a:rPr lang="en-US" sz="1200" dirty="0" smtClean="0">
                          <a:solidFill>
                            <a:srgbClr val="74C90D"/>
                          </a:solidFill>
                          <a:latin typeface="Calibri" panose="020F0502020204030204" pitchFamily="34" charset="0"/>
                        </a:rPr>
                        <a:t>(c)</a:t>
                      </a:r>
                      <a:endParaRPr lang="en-GB" sz="1200" dirty="0">
                        <a:solidFill>
                          <a:srgbClr val="74C90D"/>
                        </a:solidFill>
                        <a:latin typeface="Calibri" panose="020F0502020204030204" pitchFamily="34"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5EB">
                        <a:tint val="40000"/>
                      </a:srgbClr>
                    </a:solidFill>
                  </a:tcPr>
                </a:tc>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pPr algn="ctr"/>
                      <a:r>
                        <a:rPr lang="en-US" sz="1200" dirty="0" smtClean="0">
                          <a:solidFill>
                            <a:srgbClr val="74C90D"/>
                          </a:solidFill>
                          <a:latin typeface="Calibri" panose="020F0502020204030204" pitchFamily="34" charset="0"/>
                        </a:rPr>
                        <a:t>-0.35</a:t>
                      </a:r>
                      <a:endParaRPr lang="en-GB" sz="1200" dirty="0">
                        <a:solidFill>
                          <a:srgbClr val="74C90D"/>
                        </a:solidFill>
                        <a:latin typeface="Calibri" panose="020F0502020204030204" pitchFamily="34"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5EB">
                        <a:tint val="40000"/>
                      </a:srgbClr>
                    </a:solidFill>
                  </a:tcPr>
                </a:tc>
              </a:tr>
            </a:tbl>
          </a:graphicData>
        </a:graphic>
      </p:graphicFrame>
      <p:cxnSp>
        <p:nvCxnSpPr>
          <p:cNvPr id="37" name="Straight Arrow Connector 36"/>
          <p:cNvCxnSpPr/>
          <p:nvPr/>
        </p:nvCxnSpPr>
        <p:spPr bwMode="auto">
          <a:xfrm flipH="1">
            <a:off x="3426999" y="1946050"/>
            <a:ext cx="821774" cy="900645"/>
          </a:xfrm>
          <a:prstGeom prst="straightConnector1">
            <a:avLst/>
          </a:prstGeom>
          <a:solidFill>
            <a:srgbClr val="00A5EB"/>
          </a:solidFill>
          <a:ln w="19050" cap="flat" cmpd="sng" algn="ctr">
            <a:solidFill>
              <a:srgbClr val="000000"/>
            </a:solidFill>
            <a:prstDash val="solid"/>
            <a:round/>
            <a:headEnd type="none" w="med" len="med"/>
            <a:tailEnd type="triangle" w="med" len="med"/>
          </a:ln>
          <a:effectLst/>
        </p:spPr>
      </p:cxnSp>
      <p:cxnSp>
        <p:nvCxnSpPr>
          <p:cNvPr id="38" name="Straight Arrow Connector 37"/>
          <p:cNvCxnSpPr>
            <a:endCxn id="26" idx="0"/>
          </p:cNvCxnSpPr>
          <p:nvPr/>
        </p:nvCxnSpPr>
        <p:spPr bwMode="auto">
          <a:xfrm flipH="1">
            <a:off x="6072907" y="1955187"/>
            <a:ext cx="359645" cy="891508"/>
          </a:xfrm>
          <a:prstGeom prst="straightConnector1">
            <a:avLst/>
          </a:prstGeom>
          <a:solidFill>
            <a:srgbClr val="00A5EB"/>
          </a:solidFill>
          <a:ln w="19050" cap="flat" cmpd="sng" algn="ctr">
            <a:solidFill>
              <a:srgbClr val="000000"/>
            </a:solidFill>
            <a:prstDash val="solid"/>
            <a:round/>
            <a:headEnd type="none" w="med" len="med"/>
            <a:tailEnd type="triangle" w="med" len="med"/>
          </a:ln>
          <a:effectLst/>
        </p:spPr>
      </p:cxnSp>
      <p:sp>
        <p:nvSpPr>
          <p:cNvPr id="39" name="TextBox 38"/>
          <p:cNvSpPr txBox="1"/>
          <p:nvPr/>
        </p:nvSpPr>
        <p:spPr>
          <a:xfrm>
            <a:off x="892774" y="2692806"/>
            <a:ext cx="2233141"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F28E00"/>
              </a:buClr>
              <a:buSzTx/>
              <a:buFontTx/>
              <a:buNone/>
              <a:tabLst/>
              <a:defRPr/>
            </a:pPr>
            <a:r>
              <a:rPr kumimoji="0" lang="en-US" sz="1400" b="0" i="0" u="none" strike="noStrike" kern="0" cap="none" spc="0" normalizeH="0" baseline="0" noProof="0" dirty="0" smtClean="0">
                <a:ln>
                  <a:noFill/>
                </a:ln>
                <a:solidFill>
                  <a:srgbClr val="F28E00"/>
                </a:solidFill>
                <a:effectLst/>
                <a:uLnTx/>
                <a:uFillTx/>
                <a:latin typeface="Calibri" panose="020F0502020204030204" pitchFamily="34" charset="0"/>
              </a:rPr>
              <a:t>100pC, 1M particles</a:t>
            </a:r>
          </a:p>
        </p:txBody>
      </p:sp>
      <p:sp>
        <p:nvSpPr>
          <p:cNvPr id="6" name="TextBox 5"/>
          <p:cNvSpPr txBox="1"/>
          <p:nvPr/>
        </p:nvSpPr>
        <p:spPr>
          <a:xfrm>
            <a:off x="6496511" y="2740916"/>
            <a:ext cx="902811" cy="230832"/>
          </a:xfrm>
          <a:prstGeom prst="rect">
            <a:avLst/>
          </a:prstGeom>
          <a:noFill/>
        </p:spPr>
        <p:txBody>
          <a:bodyPr wrap="none" rtlCol="0">
            <a:spAutoFit/>
          </a:bodyPr>
          <a:lstStyle/>
          <a:p>
            <a:pPr>
              <a:buNone/>
            </a:pPr>
            <a:r>
              <a:rPr lang="en-US" dirty="0" smtClean="0"/>
              <a:t>I. </a:t>
            </a:r>
            <a:r>
              <a:rPr lang="en-US" dirty="0" err="1" smtClean="0"/>
              <a:t>Zagorodnov</a:t>
            </a:r>
            <a:endParaRPr lang="en-US" dirty="0"/>
          </a:p>
        </p:txBody>
      </p:sp>
      <p:sp>
        <p:nvSpPr>
          <p:cNvPr id="14" name="TextBox 13"/>
          <p:cNvSpPr txBox="1"/>
          <p:nvPr/>
        </p:nvSpPr>
        <p:spPr>
          <a:xfrm>
            <a:off x="3673136" y="3307378"/>
            <a:ext cx="840615" cy="2702278"/>
          </a:xfrm>
          <a:prstGeom prst="rect">
            <a:avLst/>
          </a:prstGeom>
          <a:noFill/>
        </p:spPr>
        <p:txBody>
          <a:bodyPr wrap="square" rtlCol="0">
            <a:spAutoFit/>
          </a:bodyPr>
          <a:lstStyle/>
          <a:p>
            <a:pPr>
              <a:buNone/>
            </a:pPr>
            <a:r>
              <a:rPr lang="en-US" sz="1600" dirty="0" smtClean="0"/>
              <a:t>Long. </a:t>
            </a:r>
          </a:p>
          <a:p>
            <a:pPr>
              <a:buNone/>
            </a:pPr>
            <a:r>
              <a:rPr lang="en-US" sz="1600" dirty="0" smtClean="0"/>
              <a:t>Phase</a:t>
            </a:r>
          </a:p>
          <a:p>
            <a:pPr>
              <a:buNone/>
            </a:pPr>
            <a:r>
              <a:rPr lang="en-US" sz="1600" dirty="0" smtClean="0"/>
              <a:t>Space</a:t>
            </a:r>
          </a:p>
          <a:p>
            <a:pPr>
              <a:buNone/>
            </a:pPr>
            <a:endParaRPr lang="en-US" sz="1600" dirty="0"/>
          </a:p>
          <a:p>
            <a:pPr>
              <a:buNone/>
            </a:pPr>
            <a:endParaRPr lang="en-US" sz="1600" dirty="0" smtClean="0"/>
          </a:p>
          <a:p>
            <a:pPr>
              <a:buNone/>
            </a:pPr>
            <a:endParaRPr lang="en-US" sz="1600" dirty="0"/>
          </a:p>
          <a:p>
            <a:pPr>
              <a:buNone/>
            </a:pPr>
            <a:endParaRPr lang="en-US" sz="1600" dirty="0" smtClean="0"/>
          </a:p>
          <a:p>
            <a:pPr>
              <a:buNone/>
            </a:pPr>
            <a:r>
              <a:rPr lang="en-US" sz="1600" dirty="0" smtClean="0"/>
              <a:t>Long. </a:t>
            </a:r>
          </a:p>
          <a:p>
            <a:pPr>
              <a:buNone/>
            </a:pPr>
            <a:r>
              <a:rPr lang="en-US" sz="1600" dirty="0" smtClean="0"/>
              <a:t>Profile</a:t>
            </a:r>
            <a:endParaRPr lang="en-US" sz="1600" dirty="0"/>
          </a:p>
        </p:txBody>
      </p:sp>
    </p:spTree>
    <p:extLst>
      <p:ext uri="{BB962C8B-B14F-4D97-AF65-F5344CB8AC3E}">
        <p14:creationId xmlns:p14="http://schemas.microsoft.com/office/powerpoint/2010/main" val="8851796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Hardware: TDS System</a:t>
            </a:r>
            <a:endParaRPr lang="en-US" dirty="0"/>
          </a:p>
        </p:txBody>
      </p:sp>
      <p:sp>
        <p:nvSpPr>
          <p:cNvPr id="3" name="Slide Number Placeholder 2"/>
          <p:cNvSpPr>
            <a:spLocks noGrp="1"/>
          </p:cNvSpPr>
          <p:nvPr>
            <p:ph type="sldNum" sz="quarter" idx="10"/>
          </p:nvPr>
        </p:nvSpPr>
        <p:spPr/>
        <p:txBody>
          <a:bodyPr/>
          <a:lstStyle/>
          <a:p>
            <a:fld id="{4806C174-2010-4395-9EC7-F1FAA9E6AADC}" type="slidenum">
              <a:rPr lang="en-GB" smtClean="0"/>
              <a:pPr/>
              <a:t>21</a:t>
            </a:fld>
            <a:endParaRPr lang="en-GB"/>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191" y="1272065"/>
            <a:ext cx="4322666" cy="238981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301567" y="1359377"/>
            <a:ext cx="298480" cy="338554"/>
          </a:xfrm>
          <a:prstGeom prst="rect">
            <a:avLst/>
          </a:prstGeom>
          <a:noFill/>
          <a:ln>
            <a:solidFill>
              <a:srgbClr val="FD930A"/>
            </a:solidFill>
          </a:ln>
        </p:spPr>
        <p:txBody>
          <a:bodyPr wrap="none" rtlCol="0">
            <a:spAutoFit/>
          </a:bodyPr>
          <a:lstStyle/>
          <a:p>
            <a:pPr>
              <a:buNone/>
            </a:pPr>
            <a:r>
              <a:rPr lang="en-US" sz="1600" b="1" dirty="0">
                <a:solidFill>
                  <a:srgbClr val="FD930A"/>
                </a:solidFill>
              </a:rPr>
              <a:t>1</a:t>
            </a:r>
          </a:p>
        </p:txBody>
      </p:sp>
      <p:sp>
        <p:nvSpPr>
          <p:cNvPr id="8" name="Oval 7"/>
          <p:cNvSpPr/>
          <p:nvPr/>
        </p:nvSpPr>
        <p:spPr bwMode="auto">
          <a:xfrm>
            <a:off x="4283251" y="1371575"/>
            <a:ext cx="306163" cy="315723"/>
          </a:xfrm>
          <a:prstGeom prst="ellipse">
            <a:avLst/>
          </a:prstGeom>
          <a:noFill/>
          <a:ln w="28575" cap="flat" cmpd="sng" algn="ctr">
            <a:solidFill>
              <a:srgbClr val="FD930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rgbClr val="FD930A"/>
              </a:solidFill>
              <a:effectLst/>
              <a:latin typeface="Arial" charset="0"/>
              <a:ea typeface="ＭＳ Ｐゴシック" pitchFamily="18" charset="-128"/>
            </a:endParaRPr>
          </a:p>
        </p:txBody>
      </p:sp>
      <p:grpSp>
        <p:nvGrpSpPr>
          <p:cNvPr id="9" name="Group 8"/>
          <p:cNvGrpSpPr/>
          <p:nvPr/>
        </p:nvGrpSpPr>
        <p:grpSpPr>
          <a:xfrm>
            <a:off x="2550670" y="1360257"/>
            <a:ext cx="306163" cy="338554"/>
            <a:chOff x="822253" y="1547469"/>
            <a:chExt cx="306163" cy="338554"/>
          </a:xfrm>
        </p:grpSpPr>
        <p:sp>
          <p:nvSpPr>
            <p:cNvPr id="10" name="TextBox 9"/>
            <p:cNvSpPr txBox="1"/>
            <p:nvPr/>
          </p:nvSpPr>
          <p:spPr>
            <a:xfrm>
              <a:off x="829936" y="1547469"/>
              <a:ext cx="298480" cy="338554"/>
            </a:xfrm>
            <a:prstGeom prst="rect">
              <a:avLst/>
            </a:prstGeom>
            <a:noFill/>
            <a:ln>
              <a:solidFill>
                <a:srgbClr val="FD930A"/>
              </a:solidFill>
            </a:ln>
          </p:spPr>
          <p:txBody>
            <a:bodyPr wrap="none" rtlCol="0">
              <a:spAutoFit/>
            </a:bodyPr>
            <a:lstStyle/>
            <a:p>
              <a:pPr>
                <a:buNone/>
              </a:pPr>
              <a:r>
                <a:rPr lang="en-US" sz="1600" b="1" dirty="0" smtClean="0">
                  <a:solidFill>
                    <a:srgbClr val="FD930A"/>
                  </a:solidFill>
                </a:rPr>
                <a:t>2</a:t>
              </a:r>
              <a:endParaRPr lang="en-US" sz="1600" b="1" dirty="0">
                <a:solidFill>
                  <a:srgbClr val="FD930A"/>
                </a:solidFill>
              </a:endParaRPr>
            </a:p>
          </p:txBody>
        </p:sp>
        <p:sp>
          <p:nvSpPr>
            <p:cNvPr id="11" name="Oval 10"/>
            <p:cNvSpPr/>
            <p:nvPr/>
          </p:nvSpPr>
          <p:spPr bwMode="auto">
            <a:xfrm>
              <a:off x="822253" y="1559667"/>
              <a:ext cx="306163" cy="315723"/>
            </a:xfrm>
            <a:prstGeom prst="ellipse">
              <a:avLst/>
            </a:prstGeom>
            <a:noFill/>
            <a:ln w="28575" cap="flat" cmpd="sng" algn="ctr">
              <a:solidFill>
                <a:srgbClr val="FD930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rgbClr val="FD930A"/>
                </a:solidFill>
                <a:effectLst/>
                <a:latin typeface="Arial" charset="0"/>
                <a:ea typeface="ＭＳ Ｐゴシック" pitchFamily="18" charset="-128"/>
              </a:endParaRPr>
            </a:p>
          </p:txBody>
        </p:sp>
      </p:grpSp>
      <p:grpSp>
        <p:nvGrpSpPr>
          <p:cNvPr id="12" name="Group 11"/>
          <p:cNvGrpSpPr/>
          <p:nvPr/>
        </p:nvGrpSpPr>
        <p:grpSpPr>
          <a:xfrm>
            <a:off x="1347870" y="1343448"/>
            <a:ext cx="306163" cy="338554"/>
            <a:chOff x="822253" y="1547469"/>
            <a:chExt cx="306163" cy="338554"/>
          </a:xfrm>
        </p:grpSpPr>
        <p:sp>
          <p:nvSpPr>
            <p:cNvPr id="13" name="TextBox 12"/>
            <p:cNvSpPr txBox="1"/>
            <p:nvPr/>
          </p:nvSpPr>
          <p:spPr>
            <a:xfrm>
              <a:off x="829936" y="1547469"/>
              <a:ext cx="298480" cy="338554"/>
            </a:xfrm>
            <a:prstGeom prst="rect">
              <a:avLst/>
            </a:prstGeom>
            <a:noFill/>
            <a:ln>
              <a:solidFill>
                <a:srgbClr val="FD930A"/>
              </a:solidFill>
            </a:ln>
          </p:spPr>
          <p:txBody>
            <a:bodyPr wrap="none" rtlCol="0">
              <a:spAutoFit/>
            </a:bodyPr>
            <a:lstStyle/>
            <a:p>
              <a:pPr>
                <a:buNone/>
              </a:pPr>
              <a:r>
                <a:rPr lang="en-US" sz="1600" b="1" dirty="0">
                  <a:solidFill>
                    <a:srgbClr val="FD930A"/>
                  </a:solidFill>
                </a:rPr>
                <a:t>3</a:t>
              </a:r>
            </a:p>
          </p:txBody>
        </p:sp>
        <p:sp>
          <p:nvSpPr>
            <p:cNvPr id="14" name="Oval 13"/>
            <p:cNvSpPr/>
            <p:nvPr/>
          </p:nvSpPr>
          <p:spPr bwMode="auto">
            <a:xfrm>
              <a:off x="822253" y="1559667"/>
              <a:ext cx="306163" cy="315723"/>
            </a:xfrm>
            <a:prstGeom prst="ellipse">
              <a:avLst/>
            </a:prstGeom>
            <a:noFill/>
            <a:ln w="28575" cap="flat" cmpd="sng" algn="ctr">
              <a:solidFill>
                <a:srgbClr val="FD930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rgbClr val="FD930A"/>
                </a:solidFill>
                <a:effectLst/>
                <a:latin typeface="Arial" charset="0"/>
                <a:ea typeface="ＭＳ Ｐゴシック" pitchFamily="18" charset="-128"/>
              </a:endParaRPr>
            </a:p>
          </p:txBody>
        </p:sp>
      </p:grpSp>
      <p:grpSp>
        <p:nvGrpSpPr>
          <p:cNvPr id="15" name="Group 14"/>
          <p:cNvGrpSpPr/>
          <p:nvPr/>
        </p:nvGrpSpPr>
        <p:grpSpPr>
          <a:xfrm>
            <a:off x="3482265" y="2979949"/>
            <a:ext cx="306163" cy="338554"/>
            <a:chOff x="822253" y="1547469"/>
            <a:chExt cx="306163" cy="338554"/>
          </a:xfrm>
        </p:grpSpPr>
        <p:sp>
          <p:nvSpPr>
            <p:cNvPr id="16" name="TextBox 15"/>
            <p:cNvSpPr txBox="1"/>
            <p:nvPr/>
          </p:nvSpPr>
          <p:spPr>
            <a:xfrm>
              <a:off x="829936" y="1547469"/>
              <a:ext cx="298480" cy="338554"/>
            </a:xfrm>
            <a:prstGeom prst="rect">
              <a:avLst/>
            </a:prstGeom>
            <a:noFill/>
            <a:ln>
              <a:solidFill>
                <a:srgbClr val="FD930A"/>
              </a:solidFill>
            </a:ln>
          </p:spPr>
          <p:txBody>
            <a:bodyPr wrap="none" rtlCol="0">
              <a:spAutoFit/>
            </a:bodyPr>
            <a:lstStyle/>
            <a:p>
              <a:pPr>
                <a:buNone/>
              </a:pPr>
              <a:r>
                <a:rPr lang="en-US" sz="1600" b="1" dirty="0">
                  <a:solidFill>
                    <a:srgbClr val="FD930A"/>
                  </a:solidFill>
                </a:rPr>
                <a:t>4</a:t>
              </a:r>
            </a:p>
          </p:txBody>
        </p:sp>
        <p:sp>
          <p:nvSpPr>
            <p:cNvPr id="17" name="Oval 16"/>
            <p:cNvSpPr/>
            <p:nvPr/>
          </p:nvSpPr>
          <p:spPr bwMode="auto">
            <a:xfrm>
              <a:off x="822253" y="1559667"/>
              <a:ext cx="306163" cy="315723"/>
            </a:xfrm>
            <a:prstGeom prst="ellipse">
              <a:avLst/>
            </a:prstGeom>
            <a:noFill/>
            <a:ln w="28575" cap="flat" cmpd="sng" algn="ctr">
              <a:solidFill>
                <a:srgbClr val="FD930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rgbClr val="FD930A"/>
                </a:solidFill>
                <a:effectLst/>
                <a:latin typeface="Arial" charset="0"/>
                <a:ea typeface="ＭＳ Ｐゴシック" pitchFamily="18" charset="-128"/>
              </a:endParaRPr>
            </a:p>
          </p:txBody>
        </p:sp>
      </p:grpSp>
      <p:grpSp>
        <p:nvGrpSpPr>
          <p:cNvPr id="18" name="Group 17"/>
          <p:cNvGrpSpPr/>
          <p:nvPr/>
        </p:nvGrpSpPr>
        <p:grpSpPr>
          <a:xfrm>
            <a:off x="4450807" y="2981514"/>
            <a:ext cx="306163" cy="338554"/>
            <a:chOff x="822253" y="1547469"/>
            <a:chExt cx="306163" cy="338554"/>
          </a:xfrm>
        </p:grpSpPr>
        <p:sp>
          <p:nvSpPr>
            <p:cNvPr id="19" name="TextBox 18"/>
            <p:cNvSpPr txBox="1"/>
            <p:nvPr/>
          </p:nvSpPr>
          <p:spPr>
            <a:xfrm>
              <a:off x="829936" y="1547469"/>
              <a:ext cx="298480" cy="338554"/>
            </a:xfrm>
            <a:prstGeom prst="rect">
              <a:avLst/>
            </a:prstGeom>
            <a:noFill/>
            <a:ln>
              <a:solidFill>
                <a:srgbClr val="FD930A"/>
              </a:solidFill>
            </a:ln>
          </p:spPr>
          <p:txBody>
            <a:bodyPr wrap="none" rtlCol="0">
              <a:spAutoFit/>
            </a:bodyPr>
            <a:lstStyle/>
            <a:p>
              <a:pPr>
                <a:buNone/>
              </a:pPr>
              <a:r>
                <a:rPr lang="en-US" sz="1600" b="1" dirty="0">
                  <a:solidFill>
                    <a:srgbClr val="FD930A"/>
                  </a:solidFill>
                </a:rPr>
                <a:t>5</a:t>
              </a:r>
            </a:p>
          </p:txBody>
        </p:sp>
        <p:sp>
          <p:nvSpPr>
            <p:cNvPr id="20" name="Oval 19"/>
            <p:cNvSpPr/>
            <p:nvPr/>
          </p:nvSpPr>
          <p:spPr bwMode="auto">
            <a:xfrm>
              <a:off x="822253" y="1559667"/>
              <a:ext cx="306163" cy="315723"/>
            </a:xfrm>
            <a:prstGeom prst="ellipse">
              <a:avLst/>
            </a:prstGeom>
            <a:noFill/>
            <a:ln w="28575" cap="flat" cmpd="sng" algn="ctr">
              <a:solidFill>
                <a:srgbClr val="FD930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rgbClr val="FD930A"/>
                </a:solidFill>
                <a:effectLst/>
                <a:latin typeface="Arial" charset="0"/>
                <a:ea typeface="ＭＳ Ｐゴシック" pitchFamily="18" charset="-128"/>
              </a:endParaRPr>
            </a:p>
          </p:txBody>
        </p:sp>
      </p:grpSp>
      <p:sp>
        <p:nvSpPr>
          <p:cNvPr id="21" name="TextBox 20"/>
          <p:cNvSpPr txBox="1"/>
          <p:nvPr/>
        </p:nvSpPr>
        <p:spPr>
          <a:xfrm>
            <a:off x="100508" y="3857650"/>
            <a:ext cx="8988669" cy="2677656"/>
          </a:xfrm>
          <a:prstGeom prst="rect">
            <a:avLst/>
          </a:prstGeom>
          <a:noFill/>
        </p:spPr>
        <p:txBody>
          <a:bodyPr wrap="square" rtlCol="0">
            <a:spAutoFit/>
          </a:bodyPr>
          <a:lstStyle/>
          <a:p>
            <a:pPr marL="342900" indent="-342900">
              <a:buClr>
                <a:srgbClr val="FD930A"/>
              </a:buClr>
              <a:buFont typeface="+mj-lt"/>
              <a:buAutoNum type="arabicParenR"/>
            </a:pPr>
            <a:r>
              <a:rPr lang="en-US" sz="1400" b="1" dirty="0" smtClean="0">
                <a:solidFill>
                  <a:srgbClr val="002060"/>
                </a:solidFill>
              </a:rPr>
              <a:t>TDS (INR</a:t>
            </a:r>
            <a:r>
              <a:rPr lang="en-US" sz="1400" dirty="0" smtClean="0">
                <a:solidFill>
                  <a:srgbClr val="002060"/>
                </a:solidFill>
              </a:rPr>
              <a:t>): Design and manufacturing by Inst</a:t>
            </a:r>
            <a:r>
              <a:rPr lang="en-US" sz="1400" dirty="0">
                <a:solidFill>
                  <a:srgbClr val="002060"/>
                </a:solidFill>
              </a:rPr>
              <a:t>. for Nuclear Research (INR), </a:t>
            </a:r>
            <a:r>
              <a:rPr lang="en-US" sz="1400" dirty="0" err="1">
                <a:solidFill>
                  <a:srgbClr val="002060"/>
                </a:solidFill>
              </a:rPr>
              <a:t>Troitsk</a:t>
            </a:r>
            <a:r>
              <a:rPr lang="en-US" sz="1400" dirty="0">
                <a:solidFill>
                  <a:srgbClr val="002060"/>
                </a:solidFill>
              </a:rPr>
              <a:t>, Russia. </a:t>
            </a:r>
            <a:r>
              <a:rPr lang="en-US" sz="1400" dirty="0" smtClean="0">
                <a:solidFill>
                  <a:srgbClr val="002060"/>
                </a:solidFill>
              </a:rPr>
              <a:t/>
            </a:r>
            <a:br>
              <a:rPr lang="en-US" sz="1400" dirty="0" smtClean="0">
                <a:solidFill>
                  <a:srgbClr val="002060"/>
                </a:solidFill>
              </a:rPr>
            </a:br>
            <a:r>
              <a:rPr lang="en-US" sz="1400" dirty="0" smtClean="0">
                <a:solidFill>
                  <a:srgbClr val="002060"/>
                </a:solidFill>
              </a:rPr>
              <a:t>(PITZ: in operation,) INJ: installed, BC1: CO</a:t>
            </a:r>
            <a:r>
              <a:rPr lang="en-US" sz="1400" baseline="-25000" dirty="0" smtClean="0">
                <a:solidFill>
                  <a:srgbClr val="002060"/>
                </a:solidFill>
              </a:rPr>
              <a:t>2</a:t>
            </a:r>
            <a:r>
              <a:rPr lang="en-US" sz="1400" dirty="0" smtClean="0">
                <a:solidFill>
                  <a:srgbClr val="002060"/>
                </a:solidFill>
              </a:rPr>
              <a:t> cleaned, BC2: cups manufactured, to be brazed</a:t>
            </a:r>
          </a:p>
          <a:p>
            <a:pPr marL="342900" indent="-342900">
              <a:buClr>
                <a:srgbClr val="FD930A"/>
              </a:buClr>
              <a:buFont typeface="+mj-lt"/>
              <a:buAutoNum type="arabicParenR"/>
            </a:pPr>
            <a:r>
              <a:rPr lang="en-US" sz="1400" b="1" dirty="0" smtClean="0">
                <a:solidFill>
                  <a:srgbClr val="002060"/>
                </a:solidFill>
              </a:rPr>
              <a:t>High-Power </a:t>
            </a:r>
            <a:r>
              <a:rPr lang="en-US" sz="1400" b="1" dirty="0">
                <a:solidFill>
                  <a:srgbClr val="002060"/>
                </a:solidFill>
              </a:rPr>
              <a:t>RF </a:t>
            </a:r>
            <a:r>
              <a:rPr lang="en-US" sz="1400" b="1" dirty="0" smtClean="0">
                <a:solidFill>
                  <a:srgbClr val="002060"/>
                </a:solidFill>
              </a:rPr>
              <a:t>system (INR): </a:t>
            </a:r>
            <a:br>
              <a:rPr lang="en-US" sz="1400" b="1" dirty="0" smtClean="0">
                <a:solidFill>
                  <a:srgbClr val="002060"/>
                </a:solidFill>
              </a:rPr>
            </a:br>
            <a:r>
              <a:rPr lang="en-US" sz="1400" b="1" dirty="0" smtClean="0">
                <a:solidFill>
                  <a:srgbClr val="002060"/>
                </a:solidFill>
              </a:rPr>
              <a:t>(</a:t>
            </a:r>
            <a:r>
              <a:rPr lang="en-US" sz="1400" dirty="0" smtClean="0">
                <a:solidFill>
                  <a:srgbClr val="002060"/>
                </a:solidFill>
              </a:rPr>
              <a:t>PITZ: </a:t>
            </a:r>
            <a:r>
              <a:rPr lang="en-US" sz="1400" dirty="0" err="1" smtClean="0">
                <a:solidFill>
                  <a:srgbClr val="002060"/>
                </a:solidFill>
              </a:rPr>
              <a:t>ScandiNova</a:t>
            </a:r>
            <a:r>
              <a:rPr lang="en-US" sz="1400" dirty="0" smtClean="0">
                <a:solidFill>
                  <a:srgbClr val="002060"/>
                </a:solidFill>
              </a:rPr>
              <a:t> K1 in operation)</a:t>
            </a:r>
            <a:r>
              <a:rPr lang="en-US" sz="1400" b="1" dirty="0" smtClean="0">
                <a:solidFill>
                  <a:srgbClr val="002060"/>
                </a:solidFill>
              </a:rPr>
              <a:t/>
            </a:r>
            <a:br>
              <a:rPr lang="en-US" sz="1400" b="1" dirty="0" smtClean="0">
                <a:solidFill>
                  <a:srgbClr val="002060"/>
                </a:solidFill>
              </a:rPr>
            </a:br>
            <a:r>
              <a:rPr lang="en-US" sz="1400" dirty="0" smtClean="0">
                <a:solidFill>
                  <a:srgbClr val="002060"/>
                </a:solidFill>
              </a:rPr>
              <a:t>INJ: INR Modulator is being installed in XSE UG5 R22a</a:t>
            </a:r>
            <a:br>
              <a:rPr lang="en-US" sz="1400" dirty="0" smtClean="0">
                <a:solidFill>
                  <a:srgbClr val="002060"/>
                </a:solidFill>
              </a:rPr>
            </a:br>
            <a:r>
              <a:rPr lang="en-US" sz="1400" dirty="0" smtClean="0">
                <a:solidFill>
                  <a:srgbClr val="002060"/>
                </a:solidFill>
              </a:rPr>
              <a:t>BC1: Manufacturing started at INR</a:t>
            </a:r>
            <a:br>
              <a:rPr lang="en-US" sz="1400" dirty="0" smtClean="0">
                <a:solidFill>
                  <a:srgbClr val="002060"/>
                </a:solidFill>
              </a:rPr>
            </a:br>
            <a:r>
              <a:rPr lang="en-US" sz="1400" dirty="0" smtClean="0">
                <a:solidFill>
                  <a:srgbClr val="002060"/>
                </a:solidFill>
              </a:rPr>
              <a:t>BC2: Modulator (K1.5) ordered from </a:t>
            </a:r>
            <a:r>
              <a:rPr lang="en-US" sz="1400" dirty="0" err="1" smtClean="0">
                <a:solidFill>
                  <a:srgbClr val="002060"/>
                </a:solidFill>
              </a:rPr>
              <a:t>ScandiNova</a:t>
            </a:r>
            <a:r>
              <a:rPr lang="en-US" sz="1400" dirty="0" smtClean="0">
                <a:solidFill>
                  <a:srgbClr val="002060"/>
                </a:solidFill>
              </a:rPr>
              <a:t> (delivery 06/2016) </a:t>
            </a:r>
          </a:p>
          <a:p>
            <a:pPr marL="342900" indent="-342900">
              <a:buClr>
                <a:srgbClr val="FD930A"/>
              </a:buClr>
              <a:buFont typeface="+mj-lt"/>
              <a:buAutoNum type="arabicParenR"/>
            </a:pPr>
            <a:r>
              <a:rPr lang="en-US" sz="1400" b="1" dirty="0" smtClean="0">
                <a:solidFill>
                  <a:srgbClr val="002060"/>
                </a:solidFill>
              </a:rPr>
              <a:t>LLRF </a:t>
            </a:r>
            <a:r>
              <a:rPr lang="en-US" sz="1400" b="1" dirty="0">
                <a:solidFill>
                  <a:srgbClr val="002060"/>
                </a:solidFill>
              </a:rPr>
              <a:t>System (DESY, MSK): </a:t>
            </a:r>
            <a:r>
              <a:rPr lang="en-US" sz="1400" dirty="0">
                <a:solidFill>
                  <a:srgbClr val="002060"/>
                </a:solidFill>
              </a:rPr>
              <a:t>‘standard’ LLRF system for single cavities (e.g. XFEL Gun, REGAE, …</a:t>
            </a:r>
            <a:r>
              <a:rPr lang="en-US" sz="1400" dirty="0" smtClean="0">
                <a:solidFill>
                  <a:srgbClr val="002060"/>
                </a:solidFill>
              </a:rPr>
              <a:t>)</a:t>
            </a:r>
          </a:p>
          <a:p>
            <a:pPr marL="342900" indent="-342900">
              <a:buClr>
                <a:srgbClr val="FD930A"/>
              </a:buClr>
              <a:buFont typeface="+mj-lt"/>
              <a:buAutoNum type="arabicParenR"/>
            </a:pPr>
            <a:r>
              <a:rPr lang="en-US" sz="1400" b="1" dirty="0" smtClean="0">
                <a:solidFill>
                  <a:srgbClr val="002060"/>
                </a:solidFill>
              </a:rPr>
              <a:t>Vacuum System (DESY, MVS): </a:t>
            </a:r>
            <a:r>
              <a:rPr lang="en-US" sz="1400" dirty="0" smtClean="0">
                <a:solidFill>
                  <a:srgbClr val="002060"/>
                </a:solidFill>
              </a:rPr>
              <a:t>Integration into XFEL Vacuum System</a:t>
            </a:r>
          </a:p>
          <a:p>
            <a:pPr marL="342900" indent="-342900">
              <a:buClr>
                <a:srgbClr val="FD930A"/>
              </a:buClr>
              <a:buFont typeface="+mj-lt"/>
              <a:buAutoNum type="arabicParenR"/>
            </a:pPr>
            <a:r>
              <a:rPr lang="en-US" sz="1400" b="1" dirty="0" smtClean="0">
                <a:solidFill>
                  <a:srgbClr val="002060"/>
                </a:solidFill>
              </a:rPr>
              <a:t>TDS </a:t>
            </a:r>
            <a:r>
              <a:rPr lang="en-US" sz="1400" b="1" dirty="0">
                <a:solidFill>
                  <a:srgbClr val="002060"/>
                </a:solidFill>
              </a:rPr>
              <a:t>Temperature Control (</a:t>
            </a:r>
            <a:r>
              <a:rPr lang="en-US" sz="1400" b="1" dirty="0" smtClean="0">
                <a:solidFill>
                  <a:srgbClr val="002060"/>
                </a:solidFill>
              </a:rPr>
              <a:t>DESY, MKK)</a:t>
            </a:r>
            <a:r>
              <a:rPr lang="en-US" sz="1400" b="1" dirty="0">
                <a:solidFill>
                  <a:srgbClr val="002060"/>
                </a:solidFill>
              </a:rPr>
              <a:t>: </a:t>
            </a:r>
            <a:r>
              <a:rPr lang="en-US" sz="1400" dirty="0">
                <a:solidFill>
                  <a:srgbClr val="002060"/>
                </a:solidFill>
              </a:rPr>
              <a:t>Similar as for </a:t>
            </a:r>
            <a:r>
              <a:rPr lang="en-US" sz="1400" dirty="0" smtClean="0">
                <a:solidFill>
                  <a:srgbClr val="002060"/>
                </a:solidFill>
              </a:rPr>
              <a:t>LOLA @ FLASH</a:t>
            </a:r>
          </a:p>
          <a:p>
            <a:pPr marL="342900" indent="-342900">
              <a:buClr>
                <a:srgbClr val="FD930A"/>
              </a:buClr>
              <a:buFont typeface="+mj-lt"/>
              <a:buAutoNum type="arabicParenR"/>
            </a:pPr>
            <a:r>
              <a:rPr lang="en-US" sz="1400" b="1" dirty="0" smtClean="0">
                <a:solidFill>
                  <a:srgbClr val="002060"/>
                </a:solidFill>
              </a:rPr>
              <a:t>General Infrastructure (DESY):</a:t>
            </a:r>
            <a:r>
              <a:rPr lang="en-US" sz="1400" dirty="0" smtClean="0">
                <a:solidFill>
                  <a:srgbClr val="002060"/>
                </a:solidFill>
              </a:rPr>
              <a:t> …</a:t>
            </a:r>
          </a:p>
        </p:txBody>
      </p:sp>
      <p:grpSp>
        <p:nvGrpSpPr>
          <p:cNvPr id="22" name="Group 21"/>
          <p:cNvGrpSpPr/>
          <p:nvPr/>
        </p:nvGrpSpPr>
        <p:grpSpPr>
          <a:xfrm>
            <a:off x="2145315" y="3106505"/>
            <a:ext cx="306463" cy="338554"/>
            <a:chOff x="822253" y="1547469"/>
            <a:chExt cx="306463" cy="338554"/>
          </a:xfrm>
        </p:grpSpPr>
        <p:sp>
          <p:nvSpPr>
            <p:cNvPr id="23" name="TextBox 22"/>
            <p:cNvSpPr txBox="1"/>
            <p:nvPr/>
          </p:nvSpPr>
          <p:spPr>
            <a:xfrm>
              <a:off x="829936" y="1547469"/>
              <a:ext cx="298780" cy="338554"/>
            </a:xfrm>
            <a:prstGeom prst="rect">
              <a:avLst/>
            </a:prstGeom>
            <a:noFill/>
            <a:ln>
              <a:solidFill>
                <a:srgbClr val="FD930A"/>
              </a:solidFill>
            </a:ln>
          </p:spPr>
          <p:txBody>
            <a:bodyPr wrap="none" rtlCol="0">
              <a:spAutoFit/>
            </a:bodyPr>
            <a:lstStyle/>
            <a:p>
              <a:pPr>
                <a:buNone/>
              </a:pPr>
              <a:r>
                <a:rPr lang="en-US" sz="1600" b="1" dirty="0">
                  <a:solidFill>
                    <a:srgbClr val="FD930A"/>
                  </a:solidFill>
                </a:rPr>
                <a:t>6</a:t>
              </a:r>
            </a:p>
          </p:txBody>
        </p:sp>
        <p:sp>
          <p:nvSpPr>
            <p:cNvPr id="24" name="Oval 23"/>
            <p:cNvSpPr/>
            <p:nvPr/>
          </p:nvSpPr>
          <p:spPr bwMode="auto">
            <a:xfrm>
              <a:off x="822253" y="1559667"/>
              <a:ext cx="306163" cy="315723"/>
            </a:xfrm>
            <a:prstGeom prst="ellipse">
              <a:avLst/>
            </a:prstGeom>
            <a:noFill/>
            <a:ln w="28575" cap="flat" cmpd="sng" algn="ctr">
              <a:solidFill>
                <a:srgbClr val="FD930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rgbClr val="FD930A"/>
                </a:solidFill>
                <a:effectLst/>
                <a:latin typeface="Arial" charset="0"/>
                <a:ea typeface="ＭＳ Ｐゴシック" pitchFamily="18" charset="-128"/>
              </a:endParaRPr>
            </a:p>
          </p:txBody>
        </p:sp>
      </p:grpSp>
      <p:pic>
        <p:nvPicPr>
          <p:cNvPr id="4" name="Picture 3" descr="2015-09-22 15.39.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8768" y="1269958"/>
            <a:ext cx="3499744" cy="2362326"/>
          </a:xfrm>
          <a:prstGeom prst="rect">
            <a:avLst/>
          </a:prstGeom>
        </p:spPr>
      </p:pic>
      <p:sp>
        <p:nvSpPr>
          <p:cNvPr id="6" name="TextBox 5"/>
          <p:cNvSpPr txBox="1"/>
          <p:nvPr/>
        </p:nvSpPr>
        <p:spPr>
          <a:xfrm>
            <a:off x="5180764" y="1059820"/>
            <a:ext cx="2596008" cy="230832"/>
          </a:xfrm>
          <a:prstGeom prst="rect">
            <a:avLst/>
          </a:prstGeom>
          <a:noFill/>
        </p:spPr>
        <p:txBody>
          <a:bodyPr wrap="none" rtlCol="0">
            <a:spAutoFit/>
          </a:bodyPr>
          <a:lstStyle/>
          <a:p>
            <a:pPr>
              <a:buNone/>
            </a:pPr>
            <a:r>
              <a:rPr lang="en-US" b="1" dirty="0" smtClean="0"/>
              <a:t>Installation INR modulator in XSE UG5 R22a</a:t>
            </a:r>
            <a:endParaRPr lang="en-US" b="1" dirty="0"/>
          </a:p>
        </p:txBody>
      </p:sp>
    </p:spTree>
    <p:extLst>
      <p:ext uri="{BB962C8B-B14F-4D97-AF65-F5344CB8AC3E}">
        <p14:creationId xmlns:p14="http://schemas.microsoft.com/office/powerpoint/2010/main" val="24497381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88" y="2044403"/>
            <a:ext cx="8467725" cy="141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5. Hardware: TDS Parameters</a:t>
            </a:r>
            <a:endParaRPr lang="en-US" dirty="0"/>
          </a:p>
        </p:txBody>
      </p:sp>
      <p:sp>
        <p:nvSpPr>
          <p:cNvPr id="3" name="Slide Number Placeholder 2"/>
          <p:cNvSpPr>
            <a:spLocks noGrp="1"/>
          </p:cNvSpPr>
          <p:nvPr>
            <p:ph type="sldNum" sz="quarter" idx="10"/>
          </p:nvPr>
        </p:nvSpPr>
        <p:spPr/>
        <p:txBody>
          <a:bodyPr/>
          <a:lstStyle/>
          <a:p>
            <a:fld id="{4806C174-2010-4395-9EC7-F1FAA9E6AADC}" type="slidenum">
              <a:rPr lang="en-GB" smtClean="0"/>
              <a:pPr/>
              <a:t>22</a:t>
            </a:fld>
            <a:endParaRPr lang="en-GB"/>
          </a:p>
        </p:txBody>
      </p:sp>
      <p:sp>
        <p:nvSpPr>
          <p:cNvPr id="11" name="TextBox 10"/>
          <p:cNvSpPr txBox="1"/>
          <p:nvPr/>
        </p:nvSpPr>
        <p:spPr>
          <a:xfrm>
            <a:off x="182652" y="3862506"/>
            <a:ext cx="5724644" cy="1224951"/>
          </a:xfrm>
          <a:prstGeom prst="rect">
            <a:avLst/>
          </a:prstGeom>
          <a:noFill/>
        </p:spPr>
        <p:txBody>
          <a:bodyPr wrap="none" rtlCol="0">
            <a:spAutoFit/>
          </a:bodyPr>
          <a:lstStyle>
            <a:defPPr>
              <a:defRPr lang="de-DE"/>
            </a:defPPr>
            <a:lvl1pPr algn="l" rtl="0" fontAlgn="base">
              <a:spcBef>
                <a:spcPct val="20000"/>
              </a:spcBef>
              <a:spcAft>
                <a:spcPct val="0"/>
              </a:spcAft>
              <a:buClr>
                <a:srgbClr val="F8B323"/>
              </a:buClr>
              <a:buFont typeface="Wingdings" pitchFamily="2" charset="2"/>
              <a:buChar char="n"/>
              <a:defRPr sz="900" kern="1200">
                <a:solidFill>
                  <a:schemeClr val="tx1"/>
                </a:solidFill>
                <a:latin typeface="Arial" charset="0"/>
                <a:ea typeface="ＭＳ Ｐゴシック" pitchFamily="112" charset="-128"/>
                <a:cs typeface="+mn-cs"/>
              </a:defRPr>
            </a:lvl1pPr>
            <a:lvl2pPr marL="457200" algn="l" rtl="0" fontAlgn="base">
              <a:spcBef>
                <a:spcPct val="20000"/>
              </a:spcBef>
              <a:spcAft>
                <a:spcPct val="0"/>
              </a:spcAft>
              <a:buClr>
                <a:srgbClr val="F8B323"/>
              </a:buClr>
              <a:buFont typeface="Wingdings" pitchFamily="2" charset="2"/>
              <a:buChar char="n"/>
              <a:defRPr sz="900" kern="1200">
                <a:solidFill>
                  <a:schemeClr val="tx1"/>
                </a:solidFill>
                <a:latin typeface="Arial" charset="0"/>
                <a:ea typeface="ＭＳ Ｐゴシック" pitchFamily="112" charset="-128"/>
                <a:cs typeface="+mn-cs"/>
              </a:defRPr>
            </a:lvl2pPr>
            <a:lvl3pPr marL="914400" algn="l" rtl="0" fontAlgn="base">
              <a:spcBef>
                <a:spcPct val="20000"/>
              </a:spcBef>
              <a:spcAft>
                <a:spcPct val="0"/>
              </a:spcAft>
              <a:buClr>
                <a:srgbClr val="F8B323"/>
              </a:buClr>
              <a:buFont typeface="Wingdings" pitchFamily="2" charset="2"/>
              <a:buChar char="n"/>
              <a:defRPr sz="900" kern="1200">
                <a:solidFill>
                  <a:schemeClr val="tx1"/>
                </a:solidFill>
                <a:latin typeface="Arial" charset="0"/>
                <a:ea typeface="ＭＳ Ｐゴシック" pitchFamily="112" charset="-128"/>
                <a:cs typeface="+mn-cs"/>
              </a:defRPr>
            </a:lvl3pPr>
            <a:lvl4pPr marL="1371600" algn="l" rtl="0" fontAlgn="base">
              <a:spcBef>
                <a:spcPct val="20000"/>
              </a:spcBef>
              <a:spcAft>
                <a:spcPct val="0"/>
              </a:spcAft>
              <a:buClr>
                <a:srgbClr val="F8B323"/>
              </a:buClr>
              <a:buFont typeface="Wingdings" pitchFamily="2" charset="2"/>
              <a:buChar char="n"/>
              <a:defRPr sz="900" kern="1200">
                <a:solidFill>
                  <a:schemeClr val="tx1"/>
                </a:solidFill>
                <a:latin typeface="Arial" charset="0"/>
                <a:ea typeface="ＭＳ Ｐゴシック" pitchFamily="112" charset="-128"/>
                <a:cs typeface="+mn-cs"/>
              </a:defRPr>
            </a:lvl4pPr>
            <a:lvl5pPr marL="1828800" algn="l" rtl="0" fontAlgn="base">
              <a:spcBef>
                <a:spcPct val="20000"/>
              </a:spcBef>
              <a:spcAft>
                <a:spcPct val="0"/>
              </a:spcAft>
              <a:buClr>
                <a:srgbClr val="F8B323"/>
              </a:buClr>
              <a:buFont typeface="Wingdings" pitchFamily="2" charset="2"/>
              <a:buChar char="n"/>
              <a:defRPr sz="900" kern="1200">
                <a:solidFill>
                  <a:schemeClr val="tx1"/>
                </a:solidFill>
                <a:latin typeface="Arial" charset="0"/>
                <a:ea typeface="ＭＳ Ｐゴシック" pitchFamily="112" charset="-128"/>
                <a:cs typeface="+mn-cs"/>
              </a:defRPr>
            </a:lvl5pPr>
            <a:lvl6pPr marL="2286000" algn="l" defTabSz="914400" rtl="0" eaLnBrk="1" latinLnBrk="0" hangingPunct="1">
              <a:defRPr sz="900" kern="1200">
                <a:solidFill>
                  <a:schemeClr val="tx1"/>
                </a:solidFill>
                <a:latin typeface="Arial" charset="0"/>
                <a:ea typeface="ＭＳ Ｐゴシック" pitchFamily="112" charset="-128"/>
                <a:cs typeface="+mn-cs"/>
              </a:defRPr>
            </a:lvl6pPr>
            <a:lvl7pPr marL="2743200" algn="l" defTabSz="914400" rtl="0" eaLnBrk="1" latinLnBrk="0" hangingPunct="1">
              <a:defRPr sz="900" kern="1200">
                <a:solidFill>
                  <a:schemeClr val="tx1"/>
                </a:solidFill>
                <a:latin typeface="Arial" charset="0"/>
                <a:ea typeface="ＭＳ Ｐゴシック" pitchFamily="112" charset="-128"/>
                <a:cs typeface="+mn-cs"/>
              </a:defRPr>
            </a:lvl7pPr>
            <a:lvl8pPr marL="3200400" algn="l" defTabSz="914400" rtl="0" eaLnBrk="1" latinLnBrk="0" hangingPunct="1">
              <a:defRPr sz="900" kern="1200">
                <a:solidFill>
                  <a:schemeClr val="tx1"/>
                </a:solidFill>
                <a:latin typeface="Arial" charset="0"/>
                <a:ea typeface="ＭＳ Ｐゴシック" pitchFamily="112" charset="-128"/>
                <a:cs typeface="+mn-cs"/>
              </a:defRPr>
            </a:lvl8pPr>
            <a:lvl9pPr marL="3657600" algn="l" defTabSz="914400" rtl="0" eaLnBrk="1" latinLnBrk="0" hangingPunct="1">
              <a:defRPr sz="900" kern="1200">
                <a:solidFill>
                  <a:schemeClr val="tx1"/>
                </a:solidFill>
                <a:latin typeface="Arial" charset="0"/>
                <a:ea typeface="ＭＳ Ｐゴシック" pitchFamily="112" charset="-128"/>
                <a:cs typeface="+mn-cs"/>
              </a:defRPr>
            </a:lvl9pPr>
          </a:lstStyle>
          <a:p>
            <a:r>
              <a:rPr lang="en-US" sz="1600" dirty="0" smtClean="0"/>
              <a:t> TDS Voltage =&gt; Powerful commercial klystron</a:t>
            </a:r>
          </a:p>
          <a:p>
            <a:r>
              <a:rPr lang="en-US" sz="1600" dirty="0"/>
              <a:t> </a:t>
            </a:r>
            <a:r>
              <a:rPr lang="en-US" sz="1600" dirty="0" smtClean="0"/>
              <a:t>TDS Frequency =&gt; As high as possible</a:t>
            </a:r>
          </a:p>
          <a:p>
            <a:r>
              <a:rPr lang="en-US" sz="1600" dirty="0"/>
              <a:t> </a:t>
            </a:r>
            <a:r>
              <a:rPr lang="en-US" sz="1600" dirty="0" err="1" smtClean="0"/>
              <a:t>Wakefields</a:t>
            </a:r>
            <a:r>
              <a:rPr lang="en-US" sz="1600" dirty="0" smtClean="0"/>
              <a:t> =&gt; Iris &gt; 40.5 mm =&gt; TDS Frequency &lt; 4GHz</a:t>
            </a:r>
            <a:endParaRPr lang="en-US" sz="1600" dirty="0"/>
          </a:p>
          <a:p>
            <a:r>
              <a:rPr lang="en-US" sz="1600" dirty="0"/>
              <a:t> </a:t>
            </a:r>
            <a:r>
              <a:rPr lang="en-US" sz="1600" dirty="0" smtClean="0"/>
              <a:t>Streak 1 - 4 bunches within bunch train =&gt; short filling time</a:t>
            </a:r>
            <a:endParaRPr lang="en-US" sz="1600" dirty="0"/>
          </a:p>
        </p:txBody>
      </p:sp>
      <p:sp>
        <p:nvSpPr>
          <p:cNvPr id="12" name="Right Brace 11"/>
          <p:cNvSpPr/>
          <p:nvPr/>
        </p:nvSpPr>
        <p:spPr bwMode="auto">
          <a:xfrm>
            <a:off x="5624849" y="3932310"/>
            <a:ext cx="342027" cy="806462"/>
          </a:xfrm>
          <a:prstGeom prst="rightBrace">
            <a:avLst>
              <a:gd name="adj1" fmla="val 38776"/>
              <a:gd name="adj2" fmla="val 50000"/>
            </a:avLst>
          </a:prstGeom>
          <a:noFill/>
          <a:ln w="28575"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de-DE"/>
            </a:defPPr>
            <a:lvl1pPr algn="l" rtl="0" fontAlgn="base">
              <a:spcBef>
                <a:spcPct val="20000"/>
              </a:spcBef>
              <a:spcAft>
                <a:spcPct val="0"/>
              </a:spcAft>
              <a:buClr>
                <a:srgbClr val="F8B323"/>
              </a:buClr>
              <a:buFont typeface="Wingdings" pitchFamily="2" charset="2"/>
              <a:buChar char="n"/>
              <a:defRPr sz="900" kern="1200">
                <a:solidFill>
                  <a:schemeClr val="tx1"/>
                </a:solidFill>
                <a:latin typeface="Arial" charset="0"/>
                <a:ea typeface="ＭＳ Ｐゴシック" pitchFamily="112" charset="-128"/>
                <a:cs typeface="+mn-cs"/>
              </a:defRPr>
            </a:lvl1pPr>
            <a:lvl2pPr marL="457200" algn="l" rtl="0" fontAlgn="base">
              <a:spcBef>
                <a:spcPct val="20000"/>
              </a:spcBef>
              <a:spcAft>
                <a:spcPct val="0"/>
              </a:spcAft>
              <a:buClr>
                <a:srgbClr val="F8B323"/>
              </a:buClr>
              <a:buFont typeface="Wingdings" pitchFamily="2" charset="2"/>
              <a:buChar char="n"/>
              <a:defRPr sz="900" kern="1200">
                <a:solidFill>
                  <a:schemeClr val="tx1"/>
                </a:solidFill>
                <a:latin typeface="Arial" charset="0"/>
                <a:ea typeface="ＭＳ Ｐゴシック" pitchFamily="112" charset="-128"/>
                <a:cs typeface="+mn-cs"/>
              </a:defRPr>
            </a:lvl2pPr>
            <a:lvl3pPr marL="914400" algn="l" rtl="0" fontAlgn="base">
              <a:spcBef>
                <a:spcPct val="20000"/>
              </a:spcBef>
              <a:spcAft>
                <a:spcPct val="0"/>
              </a:spcAft>
              <a:buClr>
                <a:srgbClr val="F8B323"/>
              </a:buClr>
              <a:buFont typeface="Wingdings" pitchFamily="2" charset="2"/>
              <a:buChar char="n"/>
              <a:defRPr sz="900" kern="1200">
                <a:solidFill>
                  <a:schemeClr val="tx1"/>
                </a:solidFill>
                <a:latin typeface="Arial" charset="0"/>
                <a:ea typeface="ＭＳ Ｐゴシック" pitchFamily="112" charset="-128"/>
                <a:cs typeface="+mn-cs"/>
              </a:defRPr>
            </a:lvl3pPr>
            <a:lvl4pPr marL="1371600" algn="l" rtl="0" fontAlgn="base">
              <a:spcBef>
                <a:spcPct val="20000"/>
              </a:spcBef>
              <a:spcAft>
                <a:spcPct val="0"/>
              </a:spcAft>
              <a:buClr>
                <a:srgbClr val="F8B323"/>
              </a:buClr>
              <a:buFont typeface="Wingdings" pitchFamily="2" charset="2"/>
              <a:buChar char="n"/>
              <a:defRPr sz="900" kern="1200">
                <a:solidFill>
                  <a:schemeClr val="tx1"/>
                </a:solidFill>
                <a:latin typeface="Arial" charset="0"/>
                <a:ea typeface="ＭＳ Ｐゴシック" pitchFamily="112" charset="-128"/>
                <a:cs typeface="+mn-cs"/>
              </a:defRPr>
            </a:lvl4pPr>
            <a:lvl5pPr marL="1828800" algn="l" rtl="0" fontAlgn="base">
              <a:spcBef>
                <a:spcPct val="20000"/>
              </a:spcBef>
              <a:spcAft>
                <a:spcPct val="0"/>
              </a:spcAft>
              <a:buClr>
                <a:srgbClr val="F8B323"/>
              </a:buClr>
              <a:buFont typeface="Wingdings" pitchFamily="2" charset="2"/>
              <a:buChar char="n"/>
              <a:defRPr sz="900" kern="1200">
                <a:solidFill>
                  <a:schemeClr val="tx1"/>
                </a:solidFill>
                <a:latin typeface="Arial" charset="0"/>
                <a:ea typeface="ＭＳ Ｐゴシック" pitchFamily="112" charset="-128"/>
                <a:cs typeface="+mn-cs"/>
              </a:defRPr>
            </a:lvl5pPr>
            <a:lvl6pPr marL="2286000" algn="l" defTabSz="914400" rtl="0" eaLnBrk="1" latinLnBrk="0" hangingPunct="1">
              <a:defRPr sz="900" kern="1200">
                <a:solidFill>
                  <a:schemeClr val="tx1"/>
                </a:solidFill>
                <a:latin typeface="Arial" charset="0"/>
                <a:ea typeface="ＭＳ Ｐゴシック" pitchFamily="112" charset="-128"/>
                <a:cs typeface="+mn-cs"/>
              </a:defRPr>
            </a:lvl6pPr>
            <a:lvl7pPr marL="2743200" algn="l" defTabSz="914400" rtl="0" eaLnBrk="1" latinLnBrk="0" hangingPunct="1">
              <a:defRPr sz="900" kern="1200">
                <a:solidFill>
                  <a:schemeClr val="tx1"/>
                </a:solidFill>
                <a:latin typeface="Arial" charset="0"/>
                <a:ea typeface="ＭＳ Ｐゴシック" pitchFamily="112" charset="-128"/>
                <a:cs typeface="+mn-cs"/>
              </a:defRPr>
            </a:lvl7pPr>
            <a:lvl8pPr marL="3200400" algn="l" defTabSz="914400" rtl="0" eaLnBrk="1" latinLnBrk="0" hangingPunct="1">
              <a:defRPr sz="900" kern="1200">
                <a:solidFill>
                  <a:schemeClr val="tx1"/>
                </a:solidFill>
                <a:latin typeface="Arial" charset="0"/>
                <a:ea typeface="ＭＳ Ｐゴシック" pitchFamily="112" charset="-128"/>
                <a:cs typeface="+mn-cs"/>
              </a:defRPr>
            </a:lvl8pPr>
            <a:lvl9pPr marL="3657600" algn="l" defTabSz="914400" rtl="0" eaLnBrk="1" latinLnBrk="0" hangingPunct="1">
              <a:defRPr sz="900" kern="1200">
                <a:solidFill>
                  <a:schemeClr val="tx1"/>
                </a:solidFill>
                <a:latin typeface="Arial" charset="0"/>
                <a:ea typeface="ＭＳ Ｐゴシック" pitchFamily="112" charset="-128"/>
                <a:cs typeface="+mn-cs"/>
              </a:defRPr>
            </a:lvl9p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13" name="TextBox 12"/>
          <p:cNvSpPr txBox="1"/>
          <p:nvPr/>
        </p:nvSpPr>
        <p:spPr>
          <a:xfrm>
            <a:off x="6124943" y="4166264"/>
            <a:ext cx="2433680" cy="584775"/>
          </a:xfrm>
          <a:prstGeom prst="rect">
            <a:avLst/>
          </a:prstGeom>
          <a:noFill/>
        </p:spPr>
        <p:txBody>
          <a:bodyPr wrap="none" rtlCol="0">
            <a:spAutoFit/>
          </a:bodyPr>
          <a:lstStyle>
            <a:defPPr>
              <a:defRPr lang="de-DE"/>
            </a:defPPr>
            <a:lvl1pPr algn="l" rtl="0" fontAlgn="base">
              <a:spcBef>
                <a:spcPct val="20000"/>
              </a:spcBef>
              <a:spcAft>
                <a:spcPct val="0"/>
              </a:spcAft>
              <a:buClr>
                <a:srgbClr val="F8B323"/>
              </a:buClr>
              <a:buFont typeface="Wingdings" pitchFamily="2" charset="2"/>
              <a:buChar char="n"/>
              <a:defRPr sz="900" kern="1200">
                <a:solidFill>
                  <a:schemeClr val="tx1"/>
                </a:solidFill>
                <a:latin typeface="Arial" charset="0"/>
                <a:ea typeface="ＭＳ Ｐゴシック" pitchFamily="112" charset="-128"/>
                <a:cs typeface="+mn-cs"/>
              </a:defRPr>
            </a:lvl1pPr>
            <a:lvl2pPr marL="457200" algn="l" rtl="0" fontAlgn="base">
              <a:spcBef>
                <a:spcPct val="20000"/>
              </a:spcBef>
              <a:spcAft>
                <a:spcPct val="0"/>
              </a:spcAft>
              <a:buClr>
                <a:srgbClr val="F8B323"/>
              </a:buClr>
              <a:buFont typeface="Wingdings" pitchFamily="2" charset="2"/>
              <a:buChar char="n"/>
              <a:defRPr sz="900" kern="1200">
                <a:solidFill>
                  <a:schemeClr val="tx1"/>
                </a:solidFill>
                <a:latin typeface="Arial" charset="0"/>
                <a:ea typeface="ＭＳ Ｐゴシック" pitchFamily="112" charset="-128"/>
                <a:cs typeface="+mn-cs"/>
              </a:defRPr>
            </a:lvl2pPr>
            <a:lvl3pPr marL="914400" algn="l" rtl="0" fontAlgn="base">
              <a:spcBef>
                <a:spcPct val="20000"/>
              </a:spcBef>
              <a:spcAft>
                <a:spcPct val="0"/>
              </a:spcAft>
              <a:buClr>
                <a:srgbClr val="F8B323"/>
              </a:buClr>
              <a:buFont typeface="Wingdings" pitchFamily="2" charset="2"/>
              <a:buChar char="n"/>
              <a:defRPr sz="900" kern="1200">
                <a:solidFill>
                  <a:schemeClr val="tx1"/>
                </a:solidFill>
                <a:latin typeface="Arial" charset="0"/>
                <a:ea typeface="ＭＳ Ｐゴシック" pitchFamily="112" charset="-128"/>
                <a:cs typeface="+mn-cs"/>
              </a:defRPr>
            </a:lvl3pPr>
            <a:lvl4pPr marL="1371600" algn="l" rtl="0" fontAlgn="base">
              <a:spcBef>
                <a:spcPct val="20000"/>
              </a:spcBef>
              <a:spcAft>
                <a:spcPct val="0"/>
              </a:spcAft>
              <a:buClr>
                <a:srgbClr val="F8B323"/>
              </a:buClr>
              <a:buFont typeface="Wingdings" pitchFamily="2" charset="2"/>
              <a:buChar char="n"/>
              <a:defRPr sz="900" kern="1200">
                <a:solidFill>
                  <a:schemeClr val="tx1"/>
                </a:solidFill>
                <a:latin typeface="Arial" charset="0"/>
                <a:ea typeface="ＭＳ Ｐゴシック" pitchFamily="112" charset="-128"/>
                <a:cs typeface="+mn-cs"/>
              </a:defRPr>
            </a:lvl4pPr>
            <a:lvl5pPr marL="1828800" algn="l" rtl="0" fontAlgn="base">
              <a:spcBef>
                <a:spcPct val="20000"/>
              </a:spcBef>
              <a:spcAft>
                <a:spcPct val="0"/>
              </a:spcAft>
              <a:buClr>
                <a:srgbClr val="F8B323"/>
              </a:buClr>
              <a:buFont typeface="Wingdings" pitchFamily="2" charset="2"/>
              <a:buChar char="n"/>
              <a:defRPr sz="900" kern="1200">
                <a:solidFill>
                  <a:schemeClr val="tx1"/>
                </a:solidFill>
                <a:latin typeface="Arial" charset="0"/>
                <a:ea typeface="ＭＳ Ｐゴシック" pitchFamily="112" charset="-128"/>
                <a:cs typeface="+mn-cs"/>
              </a:defRPr>
            </a:lvl5pPr>
            <a:lvl6pPr marL="2286000" algn="l" defTabSz="914400" rtl="0" eaLnBrk="1" latinLnBrk="0" hangingPunct="1">
              <a:defRPr sz="900" kern="1200">
                <a:solidFill>
                  <a:schemeClr val="tx1"/>
                </a:solidFill>
                <a:latin typeface="Arial" charset="0"/>
                <a:ea typeface="ＭＳ Ｐゴシック" pitchFamily="112" charset="-128"/>
                <a:cs typeface="+mn-cs"/>
              </a:defRPr>
            </a:lvl6pPr>
            <a:lvl7pPr marL="2743200" algn="l" defTabSz="914400" rtl="0" eaLnBrk="1" latinLnBrk="0" hangingPunct="1">
              <a:defRPr sz="900" kern="1200">
                <a:solidFill>
                  <a:schemeClr val="tx1"/>
                </a:solidFill>
                <a:latin typeface="Arial" charset="0"/>
                <a:ea typeface="ＭＳ Ｐゴシック" pitchFamily="112" charset="-128"/>
                <a:cs typeface="+mn-cs"/>
              </a:defRPr>
            </a:lvl7pPr>
            <a:lvl8pPr marL="3200400" algn="l" defTabSz="914400" rtl="0" eaLnBrk="1" latinLnBrk="0" hangingPunct="1">
              <a:defRPr sz="900" kern="1200">
                <a:solidFill>
                  <a:schemeClr val="tx1"/>
                </a:solidFill>
                <a:latin typeface="Arial" charset="0"/>
                <a:ea typeface="ＭＳ Ｐゴシック" pitchFamily="112" charset="-128"/>
                <a:cs typeface="+mn-cs"/>
              </a:defRPr>
            </a:lvl8pPr>
            <a:lvl9pPr marL="3657600" algn="l" defTabSz="914400" rtl="0" eaLnBrk="1" latinLnBrk="0" hangingPunct="1">
              <a:defRPr sz="900" kern="1200">
                <a:solidFill>
                  <a:schemeClr val="tx1"/>
                </a:solidFill>
                <a:latin typeface="Arial" charset="0"/>
                <a:ea typeface="ＭＳ Ｐゴシック" pitchFamily="112" charset="-128"/>
                <a:cs typeface="+mn-cs"/>
              </a:defRPr>
            </a:lvl9pPr>
          </a:lstStyle>
          <a:p>
            <a:pPr>
              <a:buNone/>
            </a:pPr>
            <a:r>
              <a:rPr lang="en-US" sz="1600" dirty="0" smtClean="0"/>
              <a:t>=&gt; S-Band at 2.997 GHz</a:t>
            </a:r>
            <a:br>
              <a:rPr lang="en-US" sz="1600" dirty="0" smtClean="0"/>
            </a:br>
            <a:r>
              <a:rPr lang="en-US" sz="1600" dirty="0" smtClean="0"/>
              <a:t>     (</a:t>
            </a:r>
            <a:r>
              <a:rPr lang="en-US" sz="1600" dirty="0" err="1" smtClean="0"/>
              <a:t>f</a:t>
            </a:r>
            <a:r>
              <a:rPr lang="en-US" sz="1200" dirty="0" err="1" smtClean="0"/>
              <a:t>TDS</a:t>
            </a:r>
            <a:r>
              <a:rPr lang="en-US" sz="1600" dirty="0" smtClean="0"/>
              <a:t> = 332 * </a:t>
            </a:r>
            <a:r>
              <a:rPr lang="en-US" sz="1600" dirty="0" err="1" smtClean="0"/>
              <a:t>f</a:t>
            </a:r>
            <a:r>
              <a:rPr lang="en-US" sz="1200" dirty="0" err="1" smtClean="0"/>
              <a:t>MO</a:t>
            </a:r>
            <a:r>
              <a:rPr lang="en-US" sz="1600" dirty="0" smtClean="0"/>
              <a:t>)</a:t>
            </a:r>
            <a:endParaRPr lang="en-US" sz="1600" dirty="0"/>
          </a:p>
        </p:txBody>
      </p:sp>
      <p:sp>
        <p:nvSpPr>
          <p:cNvPr id="14" name="TextBox 13"/>
          <p:cNvSpPr txBox="1"/>
          <p:nvPr/>
        </p:nvSpPr>
        <p:spPr>
          <a:xfrm>
            <a:off x="6124942" y="4730443"/>
            <a:ext cx="2836405" cy="338554"/>
          </a:xfrm>
          <a:prstGeom prst="rect">
            <a:avLst/>
          </a:prstGeom>
          <a:noFill/>
        </p:spPr>
        <p:txBody>
          <a:bodyPr wrap="square" rtlCol="0">
            <a:spAutoFit/>
          </a:bodyPr>
          <a:lstStyle>
            <a:defPPr>
              <a:defRPr lang="de-DE"/>
            </a:defPPr>
            <a:lvl1pPr algn="l" rtl="0" fontAlgn="base">
              <a:spcBef>
                <a:spcPct val="20000"/>
              </a:spcBef>
              <a:spcAft>
                <a:spcPct val="0"/>
              </a:spcAft>
              <a:buClr>
                <a:srgbClr val="F8B323"/>
              </a:buClr>
              <a:buFont typeface="Wingdings" pitchFamily="2" charset="2"/>
              <a:buChar char="n"/>
              <a:defRPr sz="900" kern="1200">
                <a:solidFill>
                  <a:schemeClr val="tx1"/>
                </a:solidFill>
                <a:latin typeface="Arial" charset="0"/>
                <a:ea typeface="ＭＳ Ｐゴシック" pitchFamily="112" charset="-128"/>
                <a:cs typeface="+mn-cs"/>
              </a:defRPr>
            </a:lvl1pPr>
            <a:lvl2pPr marL="457200" algn="l" rtl="0" fontAlgn="base">
              <a:spcBef>
                <a:spcPct val="20000"/>
              </a:spcBef>
              <a:spcAft>
                <a:spcPct val="0"/>
              </a:spcAft>
              <a:buClr>
                <a:srgbClr val="F8B323"/>
              </a:buClr>
              <a:buFont typeface="Wingdings" pitchFamily="2" charset="2"/>
              <a:buChar char="n"/>
              <a:defRPr sz="900" kern="1200">
                <a:solidFill>
                  <a:schemeClr val="tx1"/>
                </a:solidFill>
                <a:latin typeface="Arial" charset="0"/>
                <a:ea typeface="ＭＳ Ｐゴシック" pitchFamily="112" charset="-128"/>
                <a:cs typeface="+mn-cs"/>
              </a:defRPr>
            </a:lvl2pPr>
            <a:lvl3pPr marL="914400" algn="l" rtl="0" fontAlgn="base">
              <a:spcBef>
                <a:spcPct val="20000"/>
              </a:spcBef>
              <a:spcAft>
                <a:spcPct val="0"/>
              </a:spcAft>
              <a:buClr>
                <a:srgbClr val="F8B323"/>
              </a:buClr>
              <a:buFont typeface="Wingdings" pitchFamily="2" charset="2"/>
              <a:buChar char="n"/>
              <a:defRPr sz="900" kern="1200">
                <a:solidFill>
                  <a:schemeClr val="tx1"/>
                </a:solidFill>
                <a:latin typeface="Arial" charset="0"/>
                <a:ea typeface="ＭＳ Ｐゴシック" pitchFamily="112" charset="-128"/>
                <a:cs typeface="+mn-cs"/>
              </a:defRPr>
            </a:lvl3pPr>
            <a:lvl4pPr marL="1371600" algn="l" rtl="0" fontAlgn="base">
              <a:spcBef>
                <a:spcPct val="20000"/>
              </a:spcBef>
              <a:spcAft>
                <a:spcPct val="0"/>
              </a:spcAft>
              <a:buClr>
                <a:srgbClr val="F8B323"/>
              </a:buClr>
              <a:buFont typeface="Wingdings" pitchFamily="2" charset="2"/>
              <a:buChar char="n"/>
              <a:defRPr sz="900" kern="1200">
                <a:solidFill>
                  <a:schemeClr val="tx1"/>
                </a:solidFill>
                <a:latin typeface="Arial" charset="0"/>
                <a:ea typeface="ＭＳ Ｐゴシック" pitchFamily="112" charset="-128"/>
                <a:cs typeface="+mn-cs"/>
              </a:defRPr>
            </a:lvl4pPr>
            <a:lvl5pPr marL="1828800" algn="l" rtl="0" fontAlgn="base">
              <a:spcBef>
                <a:spcPct val="20000"/>
              </a:spcBef>
              <a:spcAft>
                <a:spcPct val="0"/>
              </a:spcAft>
              <a:buClr>
                <a:srgbClr val="F8B323"/>
              </a:buClr>
              <a:buFont typeface="Wingdings" pitchFamily="2" charset="2"/>
              <a:buChar char="n"/>
              <a:defRPr sz="900" kern="1200">
                <a:solidFill>
                  <a:schemeClr val="tx1"/>
                </a:solidFill>
                <a:latin typeface="Arial" charset="0"/>
                <a:ea typeface="ＭＳ Ｐゴシック" pitchFamily="112" charset="-128"/>
                <a:cs typeface="+mn-cs"/>
              </a:defRPr>
            </a:lvl5pPr>
            <a:lvl6pPr marL="2286000" algn="l" defTabSz="914400" rtl="0" eaLnBrk="1" latinLnBrk="0" hangingPunct="1">
              <a:defRPr sz="900" kern="1200">
                <a:solidFill>
                  <a:schemeClr val="tx1"/>
                </a:solidFill>
                <a:latin typeface="Arial" charset="0"/>
                <a:ea typeface="ＭＳ Ｐゴシック" pitchFamily="112" charset="-128"/>
                <a:cs typeface="+mn-cs"/>
              </a:defRPr>
            </a:lvl6pPr>
            <a:lvl7pPr marL="2743200" algn="l" defTabSz="914400" rtl="0" eaLnBrk="1" latinLnBrk="0" hangingPunct="1">
              <a:defRPr sz="900" kern="1200">
                <a:solidFill>
                  <a:schemeClr val="tx1"/>
                </a:solidFill>
                <a:latin typeface="Arial" charset="0"/>
                <a:ea typeface="ＭＳ Ｐゴシック" pitchFamily="112" charset="-128"/>
                <a:cs typeface="+mn-cs"/>
              </a:defRPr>
            </a:lvl7pPr>
            <a:lvl8pPr marL="3200400" algn="l" defTabSz="914400" rtl="0" eaLnBrk="1" latinLnBrk="0" hangingPunct="1">
              <a:defRPr sz="900" kern="1200">
                <a:solidFill>
                  <a:schemeClr val="tx1"/>
                </a:solidFill>
                <a:latin typeface="Arial" charset="0"/>
                <a:ea typeface="ＭＳ Ｐゴシック" pitchFamily="112" charset="-128"/>
                <a:cs typeface="+mn-cs"/>
              </a:defRPr>
            </a:lvl8pPr>
            <a:lvl9pPr marL="3657600" algn="l" defTabSz="914400" rtl="0" eaLnBrk="1" latinLnBrk="0" hangingPunct="1">
              <a:defRPr sz="900" kern="1200">
                <a:solidFill>
                  <a:schemeClr val="tx1"/>
                </a:solidFill>
                <a:latin typeface="Arial" charset="0"/>
                <a:ea typeface="ＭＳ Ｐゴシック" pitchFamily="112" charset="-128"/>
                <a:cs typeface="+mn-cs"/>
              </a:defRPr>
            </a:lvl9pPr>
          </a:lstStyle>
          <a:p>
            <a:pPr>
              <a:buNone/>
            </a:pPr>
            <a:r>
              <a:rPr lang="en-US" sz="1600" dirty="0"/>
              <a:t>=&gt; T</a:t>
            </a:r>
            <a:r>
              <a:rPr lang="en-US" sz="1600" dirty="0" smtClean="0"/>
              <a:t>ravelling-wave </a:t>
            </a:r>
            <a:r>
              <a:rPr lang="en-US" sz="1600" dirty="0"/>
              <a:t>structure </a:t>
            </a:r>
          </a:p>
        </p:txBody>
      </p:sp>
      <p:pic>
        <p:nvPicPr>
          <p:cNvPr id="15"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20" y="3336830"/>
            <a:ext cx="4141410" cy="543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bwMode="auto">
          <a:xfrm>
            <a:off x="297752" y="3398734"/>
            <a:ext cx="4234273" cy="502503"/>
          </a:xfrm>
          <a:prstGeom prst="rect">
            <a:avLst/>
          </a:prstGeom>
          <a:noFill/>
          <a:ln w="28575"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de-DE"/>
            </a:defPPr>
            <a:lvl1pPr algn="l" rtl="0" fontAlgn="base">
              <a:spcBef>
                <a:spcPct val="20000"/>
              </a:spcBef>
              <a:spcAft>
                <a:spcPct val="0"/>
              </a:spcAft>
              <a:buClr>
                <a:srgbClr val="F8B323"/>
              </a:buClr>
              <a:buFont typeface="Wingdings" pitchFamily="2" charset="2"/>
              <a:buChar char="n"/>
              <a:defRPr sz="900" kern="1200">
                <a:solidFill>
                  <a:schemeClr val="tx1"/>
                </a:solidFill>
                <a:latin typeface="Arial" charset="0"/>
                <a:ea typeface="ＭＳ Ｐゴシック" pitchFamily="112" charset="-128"/>
                <a:cs typeface="+mn-cs"/>
              </a:defRPr>
            </a:lvl1pPr>
            <a:lvl2pPr marL="457200" algn="l" rtl="0" fontAlgn="base">
              <a:spcBef>
                <a:spcPct val="20000"/>
              </a:spcBef>
              <a:spcAft>
                <a:spcPct val="0"/>
              </a:spcAft>
              <a:buClr>
                <a:srgbClr val="F8B323"/>
              </a:buClr>
              <a:buFont typeface="Wingdings" pitchFamily="2" charset="2"/>
              <a:buChar char="n"/>
              <a:defRPr sz="900" kern="1200">
                <a:solidFill>
                  <a:schemeClr val="tx1"/>
                </a:solidFill>
                <a:latin typeface="Arial" charset="0"/>
                <a:ea typeface="ＭＳ Ｐゴシック" pitchFamily="112" charset="-128"/>
                <a:cs typeface="+mn-cs"/>
              </a:defRPr>
            </a:lvl2pPr>
            <a:lvl3pPr marL="914400" algn="l" rtl="0" fontAlgn="base">
              <a:spcBef>
                <a:spcPct val="20000"/>
              </a:spcBef>
              <a:spcAft>
                <a:spcPct val="0"/>
              </a:spcAft>
              <a:buClr>
                <a:srgbClr val="F8B323"/>
              </a:buClr>
              <a:buFont typeface="Wingdings" pitchFamily="2" charset="2"/>
              <a:buChar char="n"/>
              <a:defRPr sz="900" kern="1200">
                <a:solidFill>
                  <a:schemeClr val="tx1"/>
                </a:solidFill>
                <a:latin typeface="Arial" charset="0"/>
                <a:ea typeface="ＭＳ Ｐゴシック" pitchFamily="112" charset="-128"/>
                <a:cs typeface="+mn-cs"/>
              </a:defRPr>
            </a:lvl3pPr>
            <a:lvl4pPr marL="1371600" algn="l" rtl="0" fontAlgn="base">
              <a:spcBef>
                <a:spcPct val="20000"/>
              </a:spcBef>
              <a:spcAft>
                <a:spcPct val="0"/>
              </a:spcAft>
              <a:buClr>
                <a:srgbClr val="F8B323"/>
              </a:buClr>
              <a:buFont typeface="Wingdings" pitchFamily="2" charset="2"/>
              <a:buChar char="n"/>
              <a:defRPr sz="900" kern="1200">
                <a:solidFill>
                  <a:schemeClr val="tx1"/>
                </a:solidFill>
                <a:latin typeface="Arial" charset="0"/>
                <a:ea typeface="ＭＳ Ｐゴシック" pitchFamily="112" charset="-128"/>
                <a:cs typeface="+mn-cs"/>
              </a:defRPr>
            </a:lvl4pPr>
            <a:lvl5pPr marL="1828800" algn="l" rtl="0" fontAlgn="base">
              <a:spcBef>
                <a:spcPct val="20000"/>
              </a:spcBef>
              <a:spcAft>
                <a:spcPct val="0"/>
              </a:spcAft>
              <a:buClr>
                <a:srgbClr val="F8B323"/>
              </a:buClr>
              <a:buFont typeface="Wingdings" pitchFamily="2" charset="2"/>
              <a:buChar char="n"/>
              <a:defRPr sz="900" kern="1200">
                <a:solidFill>
                  <a:schemeClr val="tx1"/>
                </a:solidFill>
                <a:latin typeface="Arial" charset="0"/>
                <a:ea typeface="ＭＳ Ｐゴシック" pitchFamily="112" charset="-128"/>
                <a:cs typeface="+mn-cs"/>
              </a:defRPr>
            </a:lvl5pPr>
            <a:lvl6pPr marL="2286000" algn="l" defTabSz="914400" rtl="0" eaLnBrk="1" latinLnBrk="0" hangingPunct="1">
              <a:defRPr sz="900" kern="1200">
                <a:solidFill>
                  <a:schemeClr val="tx1"/>
                </a:solidFill>
                <a:latin typeface="Arial" charset="0"/>
                <a:ea typeface="ＭＳ Ｐゴシック" pitchFamily="112" charset="-128"/>
                <a:cs typeface="+mn-cs"/>
              </a:defRPr>
            </a:lvl6pPr>
            <a:lvl7pPr marL="2743200" algn="l" defTabSz="914400" rtl="0" eaLnBrk="1" latinLnBrk="0" hangingPunct="1">
              <a:defRPr sz="900" kern="1200">
                <a:solidFill>
                  <a:schemeClr val="tx1"/>
                </a:solidFill>
                <a:latin typeface="Arial" charset="0"/>
                <a:ea typeface="ＭＳ Ｐゴシック" pitchFamily="112" charset="-128"/>
                <a:cs typeface="+mn-cs"/>
              </a:defRPr>
            </a:lvl7pPr>
            <a:lvl8pPr marL="3200400" algn="l" defTabSz="914400" rtl="0" eaLnBrk="1" latinLnBrk="0" hangingPunct="1">
              <a:defRPr sz="900" kern="1200">
                <a:solidFill>
                  <a:schemeClr val="tx1"/>
                </a:solidFill>
                <a:latin typeface="Arial" charset="0"/>
                <a:ea typeface="ＭＳ Ｐゴシック" pitchFamily="112" charset="-128"/>
                <a:cs typeface="+mn-cs"/>
              </a:defRPr>
            </a:lvl8pPr>
            <a:lvl9pPr marL="3657600" algn="l" defTabSz="914400" rtl="0" eaLnBrk="1" latinLnBrk="0" hangingPunct="1">
              <a:defRPr sz="900" kern="1200">
                <a:solidFill>
                  <a:schemeClr val="tx1"/>
                </a:solidFill>
                <a:latin typeface="Arial" charset="0"/>
                <a:ea typeface="ＭＳ Ｐゴシック" pitchFamily="112" charset="-128"/>
                <a:cs typeface="+mn-cs"/>
              </a:defRPr>
            </a:lvl9p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pic>
        <p:nvPicPr>
          <p:cNvPr id="7" name="table"/>
          <p:cNvPicPr>
            <a:picLocks noChangeAspect="1"/>
          </p:cNvPicPr>
          <p:nvPr/>
        </p:nvPicPr>
        <p:blipFill>
          <a:blip r:embed="rId4"/>
          <a:stretch>
            <a:fillRect/>
          </a:stretch>
        </p:blipFill>
        <p:spPr>
          <a:xfrm>
            <a:off x="301065" y="5138986"/>
            <a:ext cx="6031128" cy="1452269"/>
          </a:xfrm>
          <a:prstGeom prst="rect">
            <a:avLst/>
          </a:prstGeom>
        </p:spPr>
      </p:pic>
      <p:pic>
        <p:nvPicPr>
          <p:cNvPr id="8"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20960" y="5202691"/>
            <a:ext cx="1275061" cy="1144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6807590" y="6296975"/>
            <a:ext cx="1699665" cy="338554"/>
          </a:xfrm>
          <a:prstGeom prst="rect">
            <a:avLst/>
          </a:prstGeom>
          <a:noFill/>
        </p:spPr>
        <p:txBody>
          <a:bodyPr wrap="square" rtlCol="0">
            <a:spAutoFit/>
          </a:bodyPr>
          <a:lstStyle>
            <a:defPPr>
              <a:defRPr lang="de-DE"/>
            </a:defPPr>
            <a:lvl1pPr algn="l" rtl="0" fontAlgn="base">
              <a:spcBef>
                <a:spcPct val="20000"/>
              </a:spcBef>
              <a:spcAft>
                <a:spcPct val="0"/>
              </a:spcAft>
              <a:buClr>
                <a:srgbClr val="F8B323"/>
              </a:buClr>
              <a:buFont typeface="Wingdings" pitchFamily="2" charset="2"/>
              <a:buChar char="n"/>
              <a:defRPr sz="900" kern="1200">
                <a:solidFill>
                  <a:schemeClr val="tx1"/>
                </a:solidFill>
                <a:latin typeface="Arial" charset="0"/>
                <a:ea typeface="ＭＳ Ｐゴシック" pitchFamily="112" charset="-128"/>
                <a:cs typeface="+mn-cs"/>
              </a:defRPr>
            </a:lvl1pPr>
            <a:lvl2pPr marL="457200" algn="l" rtl="0" fontAlgn="base">
              <a:spcBef>
                <a:spcPct val="20000"/>
              </a:spcBef>
              <a:spcAft>
                <a:spcPct val="0"/>
              </a:spcAft>
              <a:buClr>
                <a:srgbClr val="F8B323"/>
              </a:buClr>
              <a:buFont typeface="Wingdings" pitchFamily="2" charset="2"/>
              <a:buChar char="n"/>
              <a:defRPr sz="900" kern="1200">
                <a:solidFill>
                  <a:schemeClr val="tx1"/>
                </a:solidFill>
                <a:latin typeface="Arial" charset="0"/>
                <a:ea typeface="ＭＳ Ｐゴシック" pitchFamily="112" charset="-128"/>
                <a:cs typeface="+mn-cs"/>
              </a:defRPr>
            </a:lvl2pPr>
            <a:lvl3pPr marL="914400" algn="l" rtl="0" fontAlgn="base">
              <a:spcBef>
                <a:spcPct val="20000"/>
              </a:spcBef>
              <a:spcAft>
                <a:spcPct val="0"/>
              </a:spcAft>
              <a:buClr>
                <a:srgbClr val="F8B323"/>
              </a:buClr>
              <a:buFont typeface="Wingdings" pitchFamily="2" charset="2"/>
              <a:buChar char="n"/>
              <a:defRPr sz="900" kern="1200">
                <a:solidFill>
                  <a:schemeClr val="tx1"/>
                </a:solidFill>
                <a:latin typeface="Arial" charset="0"/>
                <a:ea typeface="ＭＳ Ｐゴシック" pitchFamily="112" charset="-128"/>
                <a:cs typeface="+mn-cs"/>
              </a:defRPr>
            </a:lvl3pPr>
            <a:lvl4pPr marL="1371600" algn="l" rtl="0" fontAlgn="base">
              <a:spcBef>
                <a:spcPct val="20000"/>
              </a:spcBef>
              <a:spcAft>
                <a:spcPct val="0"/>
              </a:spcAft>
              <a:buClr>
                <a:srgbClr val="F8B323"/>
              </a:buClr>
              <a:buFont typeface="Wingdings" pitchFamily="2" charset="2"/>
              <a:buChar char="n"/>
              <a:defRPr sz="900" kern="1200">
                <a:solidFill>
                  <a:schemeClr val="tx1"/>
                </a:solidFill>
                <a:latin typeface="Arial" charset="0"/>
                <a:ea typeface="ＭＳ Ｐゴシック" pitchFamily="112" charset="-128"/>
                <a:cs typeface="+mn-cs"/>
              </a:defRPr>
            </a:lvl4pPr>
            <a:lvl5pPr marL="1828800" algn="l" rtl="0" fontAlgn="base">
              <a:spcBef>
                <a:spcPct val="20000"/>
              </a:spcBef>
              <a:spcAft>
                <a:spcPct val="0"/>
              </a:spcAft>
              <a:buClr>
                <a:srgbClr val="F8B323"/>
              </a:buClr>
              <a:buFont typeface="Wingdings" pitchFamily="2" charset="2"/>
              <a:buChar char="n"/>
              <a:defRPr sz="900" kern="1200">
                <a:solidFill>
                  <a:schemeClr val="tx1"/>
                </a:solidFill>
                <a:latin typeface="Arial" charset="0"/>
                <a:ea typeface="ＭＳ Ｐゴシック" pitchFamily="112" charset="-128"/>
                <a:cs typeface="+mn-cs"/>
              </a:defRPr>
            </a:lvl5pPr>
            <a:lvl6pPr marL="2286000" algn="l" defTabSz="914400" rtl="0" eaLnBrk="1" latinLnBrk="0" hangingPunct="1">
              <a:defRPr sz="900" kern="1200">
                <a:solidFill>
                  <a:schemeClr val="tx1"/>
                </a:solidFill>
                <a:latin typeface="Arial" charset="0"/>
                <a:ea typeface="ＭＳ Ｐゴシック" pitchFamily="112" charset="-128"/>
                <a:cs typeface="+mn-cs"/>
              </a:defRPr>
            </a:lvl6pPr>
            <a:lvl7pPr marL="2743200" algn="l" defTabSz="914400" rtl="0" eaLnBrk="1" latinLnBrk="0" hangingPunct="1">
              <a:defRPr sz="900" kern="1200">
                <a:solidFill>
                  <a:schemeClr val="tx1"/>
                </a:solidFill>
                <a:latin typeface="Arial" charset="0"/>
                <a:ea typeface="ＭＳ Ｐゴシック" pitchFamily="112" charset="-128"/>
                <a:cs typeface="+mn-cs"/>
              </a:defRPr>
            </a:lvl7pPr>
            <a:lvl8pPr marL="3200400" algn="l" defTabSz="914400" rtl="0" eaLnBrk="1" latinLnBrk="0" hangingPunct="1">
              <a:defRPr sz="900" kern="1200">
                <a:solidFill>
                  <a:schemeClr val="tx1"/>
                </a:solidFill>
                <a:latin typeface="Arial" charset="0"/>
                <a:ea typeface="ＭＳ Ｐゴシック" pitchFamily="112" charset="-128"/>
                <a:cs typeface="+mn-cs"/>
              </a:defRPr>
            </a:lvl8pPr>
            <a:lvl9pPr marL="3657600" algn="l" defTabSz="914400" rtl="0" eaLnBrk="1" latinLnBrk="0" hangingPunct="1">
              <a:defRPr sz="900" kern="1200">
                <a:solidFill>
                  <a:schemeClr val="tx1"/>
                </a:solidFill>
                <a:latin typeface="Arial" charset="0"/>
                <a:ea typeface="ＭＳ Ｐゴシック" pitchFamily="112" charset="-128"/>
                <a:cs typeface="+mn-cs"/>
              </a:defRPr>
            </a:lvl9pPr>
          </a:lstStyle>
          <a:p>
            <a:pPr>
              <a:buNone/>
            </a:pPr>
            <a:r>
              <a:rPr lang="en-US" sz="1600" dirty="0" smtClean="0"/>
              <a:t>One </a:t>
            </a:r>
            <a:r>
              <a:rPr lang="en-US" sz="1600" dirty="0"/>
              <a:t>c</a:t>
            </a:r>
            <a:r>
              <a:rPr lang="en-US" sz="1600" dirty="0" smtClean="0"/>
              <a:t>up design</a:t>
            </a:r>
            <a:endParaRPr lang="en-US" sz="1600" dirty="0"/>
          </a:p>
        </p:txBody>
      </p:sp>
      <p:pic>
        <p:nvPicPr>
          <p:cNvPr id="1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3486" y="1554263"/>
            <a:ext cx="1108704" cy="702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89201" y="1278620"/>
            <a:ext cx="1520096" cy="904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94175" y="1148936"/>
            <a:ext cx="1878486" cy="1047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0715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Hardware</a:t>
            </a:r>
            <a:r>
              <a:rPr lang="en-US" dirty="0" smtClean="0"/>
              <a:t>: Screen Stations (WP-17, MDI)</a:t>
            </a:r>
            <a:endParaRPr lang="en-US" dirty="0"/>
          </a:p>
        </p:txBody>
      </p:sp>
      <p:sp>
        <p:nvSpPr>
          <p:cNvPr id="3" name="Slide Number Placeholder 2"/>
          <p:cNvSpPr>
            <a:spLocks noGrp="1"/>
          </p:cNvSpPr>
          <p:nvPr>
            <p:ph type="sldNum" sz="quarter" idx="10"/>
          </p:nvPr>
        </p:nvSpPr>
        <p:spPr/>
        <p:txBody>
          <a:bodyPr/>
          <a:lstStyle/>
          <a:p>
            <a:fld id="{4806C174-2010-4395-9EC7-F1FAA9E6AADC}" type="slidenum">
              <a:rPr lang="en-GB" smtClean="0"/>
              <a:pPr/>
              <a:t>23</a:t>
            </a:fld>
            <a:endParaRPr lang="en-GB"/>
          </a:p>
        </p:txBody>
      </p:sp>
      <p:sp>
        <p:nvSpPr>
          <p:cNvPr id="7" name="TextBox 6"/>
          <p:cNvSpPr txBox="1"/>
          <p:nvPr/>
        </p:nvSpPr>
        <p:spPr>
          <a:xfrm>
            <a:off x="776663" y="6221869"/>
            <a:ext cx="2121093" cy="230832"/>
          </a:xfrm>
          <a:prstGeom prst="rect">
            <a:avLst/>
          </a:prstGeom>
          <a:noFill/>
          <a:ln>
            <a:solidFill>
              <a:schemeClr val="bg2">
                <a:lumMod val="50000"/>
              </a:schemeClr>
            </a:solidFill>
          </a:ln>
        </p:spPr>
        <p:txBody>
          <a:bodyPr wrap="none" rtlCol="0">
            <a:spAutoFit/>
          </a:bodyPr>
          <a:lstStyle/>
          <a:p>
            <a:pPr>
              <a:buNone/>
            </a:pPr>
            <a:r>
              <a:rPr lang="en-US" dirty="0" smtClean="0"/>
              <a:t>Ch. </a:t>
            </a:r>
            <a:r>
              <a:rPr lang="en-US" dirty="0" err="1" smtClean="0"/>
              <a:t>Wiebers</a:t>
            </a:r>
            <a:r>
              <a:rPr lang="en-US" dirty="0" smtClean="0"/>
              <a:t> et al., IBIC13, WEPF03</a:t>
            </a:r>
            <a:endParaRPr lang="en-US" dirty="0"/>
          </a:p>
        </p:txBody>
      </p:sp>
      <p:pic>
        <p:nvPicPr>
          <p:cNvPr id="9" name="Picture 8"/>
          <p:cNvPicPr>
            <a:picLocks noChangeAspect="1"/>
          </p:cNvPicPr>
          <p:nvPr/>
        </p:nvPicPr>
        <p:blipFill>
          <a:blip r:embed="rId2"/>
          <a:stretch>
            <a:fillRect/>
          </a:stretch>
        </p:blipFill>
        <p:spPr>
          <a:xfrm>
            <a:off x="5761674" y="1525778"/>
            <a:ext cx="3083083" cy="4665483"/>
          </a:xfrm>
          <a:prstGeom prst="rect">
            <a:avLst/>
          </a:prstGeom>
        </p:spPr>
      </p:pic>
      <p:pic>
        <p:nvPicPr>
          <p:cNvPr id="10" name="Picture 9"/>
          <p:cNvPicPr>
            <a:picLocks noChangeAspect="1"/>
          </p:cNvPicPr>
          <p:nvPr/>
        </p:nvPicPr>
        <p:blipFill>
          <a:blip r:embed="rId3"/>
          <a:stretch>
            <a:fillRect/>
          </a:stretch>
        </p:blipFill>
        <p:spPr>
          <a:xfrm>
            <a:off x="292397" y="1219125"/>
            <a:ext cx="2996984" cy="4773639"/>
          </a:xfrm>
          <a:prstGeom prst="rect">
            <a:avLst/>
          </a:prstGeom>
        </p:spPr>
      </p:pic>
      <p:sp>
        <p:nvSpPr>
          <p:cNvPr id="11" name="TextBox 10"/>
          <p:cNvSpPr txBox="1"/>
          <p:nvPr/>
        </p:nvSpPr>
        <p:spPr>
          <a:xfrm>
            <a:off x="5753466" y="1212227"/>
            <a:ext cx="1281571" cy="230832"/>
          </a:xfrm>
          <a:prstGeom prst="rect">
            <a:avLst/>
          </a:prstGeom>
          <a:noFill/>
          <a:ln>
            <a:solidFill>
              <a:schemeClr val="bg2">
                <a:lumMod val="50000"/>
              </a:schemeClr>
            </a:solidFill>
          </a:ln>
        </p:spPr>
        <p:txBody>
          <a:bodyPr wrap="none" rtlCol="0">
            <a:spAutoFit/>
          </a:bodyPr>
          <a:lstStyle/>
          <a:p>
            <a:pPr>
              <a:buNone/>
            </a:pPr>
            <a:r>
              <a:rPr lang="en-US" dirty="0" smtClean="0"/>
              <a:t>Courtesy of D. Noelle</a:t>
            </a:r>
            <a:endParaRPr lang="en-US" dirty="0"/>
          </a:p>
        </p:txBody>
      </p:sp>
      <p:sp>
        <p:nvSpPr>
          <p:cNvPr id="12" name="TextBox 11"/>
          <p:cNvSpPr txBox="1"/>
          <p:nvPr/>
        </p:nvSpPr>
        <p:spPr>
          <a:xfrm>
            <a:off x="5792948" y="6176204"/>
            <a:ext cx="2942319" cy="307777"/>
          </a:xfrm>
          <a:prstGeom prst="rect">
            <a:avLst/>
          </a:prstGeom>
          <a:noFill/>
        </p:spPr>
        <p:txBody>
          <a:bodyPr wrap="none" rtlCol="0">
            <a:spAutoFit/>
          </a:bodyPr>
          <a:lstStyle/>
          <a:p>
            <a:pPr>
              <a:buNone/>
            </a:pPr>
            <a:r>
              <a:rPr lang="en-US" sz="1400" dirty="0" smtClean="0"/>
              <a:t>Screen station in the XFEL injector</a:t>
            </a:r>
            <a:endParaRPr lang="en-US" sz="1400" dirty="0"/>
          </a:p>
        </p:txBody>
      </p:sp>
      <p:sp>
        <p:nvSpPr>
          <p:cNvPr id="13" name="Inhaltsplatzhalter 2"/>
          <p:cNvSpPr txBox="1">
            <a:spLocks/>
          </p:cNvSpPr>
          <p:nvPr/>
        </p:nvSpPr>
        <p:spPr bwMode="auto">
          <a:xfrm>
            <a:off x="2951297" y="1421750"/>
            <a:ext cx="2722871" cy="13191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65113" indent="-265113" algn="l" rtl="0" fontAlgn="base">
              <a:spcBef>
                <a:spcPct val="0"/>
              </a:spcBef>
              <a:spcAft>
                <a:spcPct val="50000"/>
              </a:spcAft>
              <a:buClr>
                <a:srgbClr val="F28E00"/>
              </a:buClr>
              <a:buFont typeface="Arial Black" pitchFamily="34" charset="0"/>
              <a:buChar char="&gt;"/>
              <a:defRPr sz="2000">
                <a:solidFill>
                  <a:schemeClr val="tx1"/>
                </a:solidFill>
                <a:latin typeface="+mn-lt"/>
                <a:ea typeface="+mn-ea"/>
                <a:cs typeface="+mn-cs"/>
              </a:defRPr>
            </a:lvl1pPr>
            <a:lvl2pPr marL="628650" indent="-184150" algn="l" rtl="0" fontAlgn="base">
              <a:spcBef>
                <a:spcPct val="0"/>
              </a:spcBef>
              <a:spcAft>
                <a:spcPct val="50000"/>
              </a:spcAft>
              <a:buClr>
                <a:schemeClr val="bg2"/>
              </a:buClr>
              <a:buFont typeface="Wingdings" pitchFamily="2" charset="2"/>
              <a:buChar char="§"/>
              <a:defRPr sz="1600">
                <a:solidFill>
                  <a:schemeClr val="tx1"/>
                </a:solidFill>
                <a:latin typeface="+mn-lt"/>
              </a:defRPr>
            </a:lvl2pPr>
            <a:lvl3pPr marL="1236663" indent="-228600" algn="l" rtl="0" fontAlgn="base">
              <a:spcBef>
                <a:spcPct val="0"/>
              </a:spcBef>
              <a:spcAft>
                <a:spcPct val="0"/>
              </a:spcAft>
              <a:buClr>
                <a:srgbClr val="FF9900"/>
              </a:buClr>
              <a:buFont typeface="Arial Black" pitchFamily="34" charset="0"/>
              <a:defRPr sz="1200">
                <a:solidFill>
                  <a:schemeClr val="tx1"/>
                </a:solidFill>
                <a:latin typeface="+mn-lt"/>
              </a:defRPr>
            </a:lvl3pPr>
            <a:lvl4pPr marL="1644650" indent="-228600" algn="l" rtl="0" fontAlgn="base">
              <a:spcBef>
                <a:spcPct val="0"/>
              </a:spcBef>
              <a:spcAft>
                <a:spcPct val="0"/>
              </a:spcAft>
              <a:buFont typeface="Wingdings" pitchFamily="2" charset="2"/>
              <a:buChar char="§"/>
              <a:defRPr sz="1400">
                <a:solidFill>
                  <a:schemeClr val="tx1"/>
                </a:solidFill>
                <a:latin typeface="+mn-lt"/>
              </a:defRPr>
            </a:lvl4pPr>
            <a:lvl5pPr marL="2057400" indent="-228600" algn="l" rtl="0" fontAlgn="base">
              <a:spcBef>
                <a:spcPct val="20000"/>
              </a:spcBef>
              <a:spcAft>
                <a:spcPct val="0"/>
              </a:spcAft>
              <a:defRPr sz="2000">
                <a:solidFill>
                  <a:schemeClr val="tx1"/>
                </a:solidFill>
                <a:latin typeface="+mn-lt"/>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a:lstStyle>
          <a:p>
            <a:pPr marL="0" lvl="0" indent="0">
              <a:buNone/>
            </a:pPr>
            <a:r>
              <a:rPr lang="en-US" altLang="zh-CN" sz="1400" kern="0" dirty="0" smtClean="0">
                <a:solidFill>
                  <a:srgbClr val="000000"/>
                </a:solidFill>
              </a:rPr>
              <a:t>LYSO scintillator screen mounted 90</a:t>
            </a:r>
            <a:r>
              <a:rPr lang="en-US" altLang="zh-CN" sz="1400" kern="0" baseline="30000" dirty="0" smtClean="0">
                <a:solidFill>
                  <a:srgbClr val="000000"/>
                </a:solidFill>
              </a:rPr>
              <a:t>o</a:t>
            </a:r>
            <a:r>
              <a:rPr lang="en-US" altLang="zh-CN" sz="1400" kern="0" dirty="0" smtClean="0">
                <a:solidFill>
                  <a:srgbClr val="000000"/>
                </a:solidFill>
              </a:rPr>
              <a:t> to the beam and  </a:t>
            </a:r>
            <a:r>
              <a:rPr lang="en-US" altLang="zh-CN" sz="1400" kern="0" noProof="0" dirty="0" smtClean="0">
                <a:solidFill>
                  <a:srgbClr val="000000"/>
                </a:solidFill>
              </a:rPr>
              <a:t>observed at ‘non’ OTR angle</a:t>
            </a:r>
          </a:p>
          <a:p>
            <a:pPr marL="0" lvl="0" indent="0">
              <a:buNone/>
            </a:pPr>
            <a:r>
              <a:rPr lang="en-US" altLang="zh-CN" sz="1400" kern="0" dirty="0" smtClean="0">
                <a:solidFill>
                  <a:srgbClr val="000000"/>
                </a:solidFill>
              </a:rPr>
              <a:t>=&gt; </a:t>
            </a:r>
            <a:r>
              <a:rPr lang="en-US" altLang="zh-CN" sz="1400" kern="0" dirty="0">
                <a:solidFill>
                  <a:srgbClr val="000000"/>
                </a:solidFill>
              </a:rPr>
              <a:t>Suppression of COTR by spatial </a:t>
            </a:r>
            <a:r>
              <a:rPr lang="en-US" altLang="zh-CN" sz="1400" kern="0" dirty="0" smtClean="0">
                <a:solidFill>
                  <a:srgbClr val="000000"/>
                </a:solidFill>
              </a:rPr>
              <a:t>separation</a:t>
            </a:r>
            <a:endParaRPr kumimoji="0" lang="zh-CN" altLang="en-US" sz="1400" b="0" i="0" u="none" strike="noStrike" kern="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42042582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Hardware: Fast Kicker Magnets</a:t>
            </a:r>
            <a:endParaRPr lang="en-US" dirty="0"/>
          </a:p>
        </p:txBody>
      </p:sp>
      <p:sp>
        <p:nvSpPr>
          <p:cNvPr id="3" name="Slide Number Placeholder 2"/>
          <p:cNvSpPr>
            <a:spLocks noGrp="1"/>
          </p:cNvSpPr>
          <p:nvPr>
            <p:ph type="sldNum" sz="quarter" idx="10"/>
          </p:nvPr>
        </p:nvSpPr>
        <p:spPr/>
        <p:txBody>
          <a:bodyPr/>
          <a:lstStyle/>
          <a:p>
            <a:fld id="{4806C174-2010-4395-9EC7-F1FAA9E6AADC}" type="slidenum">
              <a:rPr lang="en-GB" smtClean="0"/>
              <a:pPr/>
              <a:t>24</a:t>
            </a:fld>
            <a:endParaRPr lang="en-GB"/>
          </a:p>
        </p:txBody>
      </p:sp>
      <p:pic>
        <p:nvPicPr>
          <p:cNvPr id="4" name="Picture 3"/>
          <p:cNvPicPr>
            <a:picLocks noChangeAspect="1"/>
          </p:cNvPicPr>
          <p:nvPr/>
        </p:nvPicPr>
        <p:blipFill>
          <a:blip r:embed="rId2"/>
          <a:stretch>
            <a:fillRect/>
          </a:stretch>
        </p:blipFill>
        <p:spPr>
          <a:xfrm>
            <a:off x="279562" y="1482643"/>
            <a:ext cx="4340212" cy="2062275"/>
          </a:xfrm>
          <a:prstGeom prst="rect">
            <a:avLst/>
          </a:prstGeom>
        </p:spPr>
      </p:pic>
      <p:sp>
        <p:nvSpPr>
          <p:cNvPr id="5" name="TextBox 4"/>
          <p:cNvSpPr txBox="1"/>
          <p:nvPr/>
        </p:nvSpPr>
        <p:spPr>
          <a:xfrm>
            <a:off x="191882" y="3956064"/>
            <a:ext cx="4605122" cy="1686616"/>
          </a:xfrm>
          <a:prstGeom prst="rect">
            <a:avLst/>
          </a:prstGeom>
          <a:noFill/>
        </p:spPr>
        <p:txBody>
          <a:bodyPr wrap="square" rtlCol="0">
            <a:spAutoFit/>
          </a:bodyPr>
          <a:lstStyle/>
          <a:p>
            <a:r>
              <a:rPr lang="en-US" sz="1400" dirty="0" smtClean="0"/>
              <a:t> All TDS kickers have been manufactured</a:t>
            </a:r>
          </a:p>
          <a:p>
            <a:r>
              <a:rPr lang="en-US" sz="1400" dirty="0"/>
              <a:t> </a:t>
            </a:r>
            <a:r>
              <a:rPr lang="en-US" sz="1400" dirty="0" smtClean="0"/>
              <a:t>Maximum length of 350 mm defined by bunch repetition rate of 4.5 MHz (380 ns half sine wave)</a:t>
            </a:r>
            <a:br>
              <a:rPr lang="en-US" sz="1400" dirty="0" smtClean="0"/>
            </a:br>
            <a:r>
              <a:rPr lang="en-US" sz="1400" dirty="0" smtClean="0"/>
              <a:t>=&gt; 2 kickers in series required in BC2 to achieve sufficient kick strength (two pairs installed)</a:t>
            </a:r>
            <a:br>
              <a:rPr lang="en-US" sz="1400" dirty="0" smtClean="0"/>
            </a:br>
            <a:r>
              <a:rPr lang="en-US" sz="1400" dirty="0" smtClean="0"/>
              <a:t>=&gt; online slice </a:t>
            </a:r>
            <a:r>
              <a:rPr lang="en-US" sz="1400" dirty="0" err="1" smtClean="0"/>
              <a:t>emittance</a:t>
            </a:r>
            <a:r>
              <a:rPr lang="en-US" sz="1400" dirty="0" smtClean="0"/>
              <a:t> measurements not possible</a:t>
            </a:r>
          </a:p>
          <a:p>
            <a:r>
              <a:rPr lang="en-US" sz="1400" dirty="0" smtClean="0"/>
              <a:t> 4 TDS kickers in the XFEL injector are in operation</a:t>
            </a:r>
            <a:endParaRPr lang="en-US" sz="1400" dirty="0"/>
          </a:p>
        </p:txBody>
      </p:sp>
      <p:sp>
        <p:nvSpPr>
          <p:cNvPr id="7" name="TextBox 6"/>
          <p:cNvSpPr txBox="1"/>
          <p:nvPr/>
        </p:nvSpPr>
        <p:spPr>
          <a:xfrm>
            <a:off x="2357385" y="1434414"/>
            <a:ext cx="1210957" cy="230832"/>
          </a:xfrm>
          <a:prstGeom prst="rect">
            <a:avLst/>
          </a:prstGeom>
          <a:noFill/>
          <a:ln>
            <a:solidFill>
              <a:srgbClr val="707070"/>
            </a:solidFill>
          </a:ln>
        </p:spPr>
        <p:txBody>
          <a:bodyPr wrap="none" rtlCol="0">
            <a:spAutoFit/>
          </a:bodyPr>
          <a:lstStyle/>
          <a:p>
            <a:pPr>
              <a:buNone/>
            </a:pPr>
            <a:r>
              <a:rPr lang="en-US" dirty="0" smtClean="0"/>
              <a:t>Courtesy of F. </a:t>
            </a:r>
            <a:r>
              <a:rPr lang="en-US" dirty="0" err="1" smtClean="0"/>
              <a:t>Obier</a:t>
            </a:r>
            <a:endParaRPr lang="en-US" dirty="0"/>
          </a:p>
        </p:txBody>
      </p:sp>
      <p:pic>
        <p:nvPicPr>
          <p:cNvPr id="9" name="Picture 2" descr="http://ttfinfo.desy.de/MINkickerelog/data/2015/09/2015-09-21T10:43: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87224" y="1066000"/>
            <a:ext cx="3702201" cy="34930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2015-09-22 15.47.0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6647" y="4650643"/>
            <a:ext cx="3883288" cy="1922227"/>
          </a:xfrm>
          <a:prstGeom prst="rect">
            <a:avLst/>
          </a:prstGeom>
        </p:spPr>
      </p:pic>
    </p:spTree>
    <p:extLst>
      <p:ext uri="{BB962C8B-B14F-4D97-AF65-F5344CB8AC3E}">
        <p14:creationId xmlns:p14="http://schemas.microsoft.com/office/powerpoint/2010/main" val="3117318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Hardware: Summary #1</a:t>
            </a:r>
            <a:endParaRPr lang="en-US" dirty="0"/>
          </a:p>
        </p:txBody>
      </p:sp>
      <p:sp>
        <p:nvSpPr>
          <p:cNvPr id="3" name="Slide Number Placeholder 2"/>
          <p:cNvSpPr>
            <a:spLocks noGrp="1"/>
          </p:cNvSpPr>
          <p:nvPr>
            <p:ph type="sldNum" sz="quarter" idx="10"/>
          </p:nvPr>
        </p:nvSpPr>
        <p:spPr/>
        <p:txBody>
          <a:bodyPr/>
          <a:lstStyle/>
          <a:p>
            <a:fld id="{4806C174-2010-4395-9EC7-F1FAA9E6AADC}" type="slidenum">
              <a:rPr lang="en-GB" smtClean="0"/>
              <a:pPr/>
              <a:t>25</a:t>
            </a:fld>
            <a:endParaRPr lang="en-GB"/>
          </a:p>
        </p:txBody>
      </p:sp>
      <p:pic>
        <p:nvPicPr>
          <p:cNvPr id="4" name="Picture 3"/>
          <p:cNvPicPr>
            <a:picLocks noChangeAspect="1"/>
          </p:cNvPicPr>
          <p:nvPr/>
        </p:nvPicPr>
        <p:blipFill>
          <a:blip r:embed="rId2"/>
          <a:stretch>
            <a:fillRect/>
          </a:stretch>
        </p:blipFill>
        <p:spPr>
          <a:xfrm>
            <a:off x="2797523" y="1215140"/>
            <a:ext cx="6037913" cy="4988466"/>
          </a:xfrm>
          <a:prstGeom prst="rect">
            <a:avLst/>
          </a:prstGeom>
        </p:spPr>
      </p:pic>
      <p:sp>
        <p:nvSpPr>
          <p:cNvPr id="5" name="TextBox 4"/>
          <p:cNvSpPr txBox="1"/>
          <p:nvPr/>
        </p:nvSpPr>
        <p:spPr>
          <a:xfrm>
            <a:off x="612193" y="1215141"/>
            <a:ext cx="1963924" cy="276999"/>
          </a:xfrm>
          <a:prstGeom prst="rect">
            <a:avLst/>
          </a:prstGeom>
          <a:noFill/>
          <a:ln>
            <a:solidFill>
              <a:schemeClr val="bg2">
                <a:lumMod val="75000"/>
              </a:schemeClr>
            </a:solidFill>
          </a:ln>
        </p:spPr>
        <p:txBody>
          <a:bodyPr wrap="none" rtlCol="0">
            <a:spAutoFit/>
          </a:bodyPr>
          <a:lstStyle/>
          <a:p>
            <a:pPr>
              <a:buNone/>
            </a:pPr>
            <a:r>
              <a:rPr lang="en-US" sz="1200" dirty="0" smtClean="0"/>
              <a:t>M. Yan, PhD. Thesis 2015</a:t>
            </a:r>
            <a:endParaRPr lang="en-US" sz="1200" dirty="0"/>
          </a:p>
        </p:txBody>
      </p:sp>
      <p:sp>
        <p:nvSpPr>
          <p:cNvPr id="6" name="TextBox 5"/>
          <p:cNvSpPr txBox="1"/>
          <p:nvPr/>
        </p:nvSpPr>
        <p:spPr>
          <a:xfrm>
            <a:off x="292389" y="2128778"/>
            <a:ext cx="2622361" cy="2074414"/>
          </a:xfrm>
          <a:prstGeom prst="rect">
            <a:avLst/>
          </a:prstGeom>
          <a:noFill/>
        </p:spPr>
        <p:txBody>
          <a:bodyPr wrap="square" rtlCol="0">
            <a:spAutoFit/>
          </a:bodyPr>
          <a:lstStyle/>
          <a:p>
            <a:pPr>
              <a:buNone/>
            </a:pPr>
            <a:r>
              <a:rPr lang="en-US" sz="1400" dirty="0" smtClean="0"/>
              <a:t>This table will answer questions such as</a:t>
            </a:r>
          </a:p>
          <a:p>
            <a:r>
              <a:rPr lang="en-US" sz="1400" dirty="0"/>
              <a:t> </a:t>
            </a:r>
            <a:r>
              <a:rPr lang="en-US" sz="1400" dirty="0" smtClean="0"/>
              <a:t>How many TDS?</a:t>
            </a:r>
          </a:p>
          <a:p>
            <a:r>
              <a:rPr lang="en-US" sz="1400" dirty="0" smtClean="0"/>
              <a:t> How many kickers?</a:t>
            </a:r>
          </a:p>
          <a:p>
            <a:r>
              <a:rPr lang="en-US" sz="1400" dirty="0" smtClean="0"/>
              <a:t> Which streak direction? </a:t>
            </a:r>
          </a:p>
          <a:p>
            <a:r>
              <a:rPr lang="en-US" sz="1400" dirty="0" smtClean="0"/>
              <a:t> Which kick direction?</a:t>
            </a:r>
          </a:p>
          <a:p>
            <a:r>
              <a:rPr lang="en-US" sz="1400" dirty="0"/>
              <a:t> </a:t>
            </a:r>
            <a:r>
              <a:rPr lang="en-US" sz="1400" dirty="0" smtClean="0"/>
              <a:t>…</a:t>
            </a:r>
          </a:p>
          <a:p>
            <a:pPr>
              <a:buNone/>
            </a:pPr>
            <a:endParaRPr lang="en-US" sz="1400" dirty="0"/>
          </a:p>
        </p:txBody>
      </p:sp>
    </p:spTree>
    <p:extLst>
      <p:ext uri="{BB962C8B-B14F-4D97-AF65-F5344CB8AC3E}">
        <p14:creationId xmlns:p14="http://schemas.microsoft.com/office/powerpoint/2010/main" val="28683401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Hardware: Summary </a:t>
            </a:r>
            <a:r>
              <a:rPr lang="en-US" dirty="0" smtClean="0"/>
              <a:t>#2</a:t>
            </a:r>
            <a:endParaRPr lang="en-US" dirty="0"/>
          </a:p>
        </p:txBody>
      </p:sp>
      <p:sp>
        <p:nvSpPr>
          <p:cNvPr id="3" name="Slide Number Placeholder 2"/>
          <p:cNvSpPr>
            <a:spLocks noGrp="1"/>
          </p:cNvSpPr>
          <p:nvPr>
            <p:ph type="sldNum" sz="quarter" idx="10"/>
          </p:nvPr>
        </p:nvSpPr>
        <p:spPr/>
        <p:txBody>
          <a:bodyPr/>
          <a:lstStyle/>
          <a:p>
            <a:fld id="{4806C174-2010-4395-9EC7-F1FAA9E6AADC}" type="slidenum">
              <a:rPr lang="en-GB" smtClean="0"/>
              <a:pPr/>
              <a:t>26</a:t>
            </a:fld>
            <a:endParaRPr lang="en-GB"/>
          </a:p>
        </p:txBody>
      </p:sp>
      <p:grpSp>
        <p:nvGrpSpPr>
          <p:cNvPr id="4" name="Group 3"/>
          <p:cNvGrpSpPr/>
          <p:nvPr/>
        </p:nvGrpSpPr>
        <p:grpSpPr>
          <a:xfrm>
            <a:off x="234648" y="1991743"/>
            <a:ext cx="8287380" cy="4587337"/>
            <a:chOff x="234648" y="1991743"/>
            <a:chExt cx="8287380" cy="4587337"/>
          </a:xfrm>
        </p:grpSpPr>
        <p:sp>
          <p:nvSpPr>
            <p:cNvPr id="5" name="TextBox 4"/>
            <p:cNvSpPr txBox="1"/>
            <p:nvPr/>
          </p:nvSpPr>
          <p:spPr>
            <a:xfrm>
              <a:off x="234648" y="1991743"/>
              <a:ext cx="8287380" cy="781752"/>
            </a:xfrm>
            <a:prstGeom prst="rect">
              <a:avLst/>
            </a:prstGeom>
            <a:noFill/>
          </p:spPr>
          <p:txBody>
            <a:bodyPr wrap="square" rtlCol="0">
              <a:spAutoFit/>
            </a:bodyPr>
            <a:lstStyle/>
            <a:p>
              <a:pPr>
                <a:buNone/>
              </a:pPr>
              <a:r>
                <a:rPr lang="en-US" sz="1400" dirty="0" smtClean="0"/>
                <a:t>3) </a:t>
              </a:r>
              <a:r>
                <a:rPr lang="en-US" sz="1400" b="1" dirty="0" smtClean="0">
                  <a:solidFill>
                    <a:srgbClr val="383838"/>
                  </a:solidFill>
                </a:rPr>
                <a:t>TDS Measurement: </a:t>
              </a:r>
              <a:r>
                <a:rPr lang="en-US" sz="1400" dirty="0" smtClean="0"/>
                <a:t>Dedicated beam optics + High-level Control Software for the operation of TDS diagnostics and the evaluation of physical parameter (bunch current, slice </a:t>
              </a:r>
              <a:r>
                <a:rPr lang="en-US" sz="1400" dirty="0" err="1" smtClean="0"/>
                <a:t>emittance</a:t>
              </a:r>
              <a:r>
                <a:rPr lang="en-US" sz="1400" dirty="0" smtClean="0"/>
                <a:t>, …)</a:t>
              </a:r>
            </a:p>
            <a:p>
              <a:pPr>
                <a:buNone/>
              </a:pPr>
              <a:r>
                <a:rPr lang="en-US" sz="1400" dirty="0" smtClean="0"/>
                <a:t>=&gt; MPY, MXL (B. </a:t>
              </a:r>
              <a:r>
                <a:rPr lang="en-US" sz="1400" dirty="0" err="1" smtClean="0"/>
                <a:t>Beutner</a:t>
              </a:r>
              <a:r>
                <a:rPr lang="en-US" sz="1400" dirty="0" smtClean="0"/>
                <a:t>, M. </a:t>
              </a:r>
              <a:r>
                <a:rPr lang="en-US" sz="1400" dirty="0" err="1" smtClean="0"/>
                <a:t>Scholz</a:t>
              </a:r>
              <a:r>
                <a:rPr lang="en-US" sz="1400" dirty="0" smtClean="0"/>
                <a:t> et al.)</a:t>
              </a:r>
              <a:endParaRPr lang="en-US" sz="1400" dirty="0"/>
            </a:p>
          </p:txBody>
        </p:sp>
        <p:pic>
          <p:nvPicPr>
            <p:cNvPr id="6" name="Picture 5"/>
            <p:cNvPicPr>
              <a:picLocks noChangeAspect="1"/>
            </p:cNvPicPr>
            <p:nvPr/>
          </p:nvPicPr>
          <p:blipFill>
            <a:blip r:embed="rId2"/>
            <a:stretch>
              <a:fillRect/>
            </a:stretch>
          </p:blipFill>
          <p:spPr>
            <a:xfrm>
              <a:off x="4194861" y="2549051"/>
              <a:ext cx="4247868" cy="4030029"/>
            </a:xfrm>
            <a:prstGeom prst="rect">
              <a:avLst/>
            </a:prstGeom>
          </p:spPr>
        </p:pic>
        <p:sp>
          <p:nvSpPr>
            <p:cNvPr id="7" name="TextBox 6"/>
            <p:cNvSpPr txBox="1"/>
            <p:nvPr/>
          </p:nvSpPr>
          <p:spPr>
            <a:xfrm>
              <a:off x="289470" y="3642501"/>
              <a:ext cx="3721738" cy="2074414"/>
            </a:xfrm>
            <a:prstGeom prst="rect">
              <a:avLst/>
            </a:prstGeom>
            <a:noFill/>
            <a:ln>
              <a:solidFill>
                <a:schemeClr val="bg1">
                  <a:lumMod val="50000"/>
                </a:schemeClr>
              </a:solidFill>
            </a:ln>
          </p:spPr>
          <p:txBody>
            <a:bodyPr wrap="square" rtlCol="0">
              <a:spAutoFit/>
            </a:bodyPr>
            <a:lstStyle/>
            <a:p>
              <a:pPr>
                <a:buNone/>
              </a:pPr>
              <a:r>
                <a:rPr lang="en-US" sz="1400" dirty="0" smtClean="0"/>
                <a:t>Example: Optimized beam optics for slice </a:t>
              </a:r>
              <a:r>
                <a:rPr lang="en-US" sz="1400" dirty="0" err="1" smtClean="0"/>
                <a:t>emittance</a:t>
              </a:r>
              <a:r>
                <a:rPr lang="en-US" sz="1400" dirty="0" smtClean="0"/>
                <a:t> monitor in BC1 (30/76-FODO):</a:t>
              </a:r>
            </a:p>
            <a:p>
              <a:pPr marL="285750" indent="-285750">
                <a:buFontTx/>
                <a:buChar char="-"/>
              </a:pPr>
              <a:r>
                <a:rPr lang="en-US" sz="1400" i="1" dirty="0" smtClean="0"/>
                <a:t>Large β</a:t>
              </a:r>
              <a:r>
                <a:rPr lang="en-US" sz="1400" i="1" baseline="-25000" dirty="0" smtClean="0"/>
                <a:t>x</a:t>
              </a:r>
              <a:r>
                <a:rPr lang="en-US" sz="1400" i="1" dirty="0" smtClean="0"/>
                <a:t> at TDS</a:t>
              </a:r>
            </a:p>
            <a:p>
              <a:pPr marL="285750" indent="-285750">
                <a:buFontTx/>
                <a:buChar char="-"/>
              </a:pPr>
              <a:r>
                <a:rPr lang="en-US" sz="1400" i="1" dirty="0" smtClean="0"/>
                <a:t>Small β</a:t>
              </a:r>
              <a:r>
                <a:rPr lang="en-US" sz="1400" i="1" baseline="-25000" dirty="0" smtClean="0"/>
                <a:t>x</a:t>
              </a:r>
              <a:r>
                <a:rPr lang="en-US" sz="1400" i="1" dirty="0" smtClean="0"/>
                <a:t> at screen</a:t>
              </a:r>
            </a:p>
            <a:p>
              <a:pPr marL="285750" indent="-285750">
                <a:buFontTx/>
                <a:buChar char="-"/>
              </a:pPr>
              <a:r>
                <a:rPr lang="en-US" sz="1400" i="1" dirty="0" smtClean="0"/>
                <a:t>About </a:t>
              </a:r>
              <a:r>
                <a:rPr lang="en-US" sz="1400" i="1" dirty="0" err="1" smtClean="0"/>
                <a:t>μ</a:t>
              </a:r>
              <a:r>
                <a:rPr lang="en-US" sz="1400" i="1" baseline="-25000" dirty="0" err="1" smtClean="0"/>
                <a:t>x</a:t>
              </a:r>
              <a:r>
                <a:rPr lang="en-US" sz="1400" i="1" baseline="-25000" dirty="0" smtClean="0"/>
                <a:t>  </a:t>
              </a:r>
              <a:r>
                <a:rPr lang="en-US" sz="1400" i="1" dirty="0" smtClean="0"/>
                <a:t>= 90</a:t>
              </a:r>
              <a:r>
                <a:rPr lang="en-US" sz="1400" i="1" baseline="30000" dirty="0" smtClean="0"/>
                <a:t>o</a:t>
              </a:r>
              <a:r>
                <a:rPr lang="en-US" sz="1400" i="1" dirty="0" smtClean="0"/>
                <a:t> for TDS to screens </a:t>
              </a:r>
            </a:p>
            <a:p>
              <a:pPr marL="285750" indent="-285750">
                <a:buFontTx/>
                <a:buChar char="-"/>
              </a:pPr>
              <a:r>
                <a:rPr lang="en-US" sz="1400" i="1" dirty="0" smtClean="0"/>
                <a:t>Small </a:t>
              </a:r>
              <a:r>
                <a:rPr lang="en-US" sz="1400" i="1" dirty="0" err="1" smtClean="0"/>
                <a:t>μ</a:t>
              </a:r>
              <a:r>
                <a:rPr lang="en-US" sz="1400" i="1" baseline="-25000" dirty="0" err="1" smtClean="0"/>
                <a:t>x</a:t>
              </a:r>
              <a:r>
                <a:rPr lang="en-US" sz="1400" i="1" dirty="0" smtClean="0"/>
                <a:t> between screens</a:t>
              </a:r>
            </a:p>
            <a:p>
              <a:pPr marL="285750" indent="-285750">
                <a:buFontTx/>
                <a:buChar char="-"/>
              </a:pPr>
              <a:r>
                <a:rPr lang="en-US" sz="1400" i="1" dirty="0" smtClean="0"/>
                <a:t>Cover </a:t>
              </a:r>
              <a:r>
                <a:rPr lang="en-US" sz="1400" i="1" dirty="0" err="1" smtClean="0"/>
                <a:t>Δμ</a:t>
              </a:r>
              <a:r>
                <a:rPr lang="en-US" sz="1400" i="1" baseline="-25000" dirty="0" err="1" smtClean="0"/>
                <a:t>y</a:t>
              </a:r>
              <a:r>
                <a:rPr lang="en-US" sz="1400" i="1" dirty="0" smtClean="0"/>
                <a:t> ≈ 0</a:t>
              </a:r>
              <a:r>
                <a:rPr lang="en-US" sz="1400" i="1" baseline="30000" dirty="0" smtClean="0"/>
                <a:t>o</a:t>
              </a:r>
              <a:r>
                <a:rPr lang="en-US" sz="1400" i="1" dirty="0" smtClean="0"/>
                <a:t> – 130</a:t>
              </a:r>
              <a:r>
                <a:rPr lang="en-US" sz="1400" i="1" baseline="30000" dirty="0" smtClean="0"/>
                <a:t>o</a:t>
              </a:r>
              <a:r>
                <a:rPr lang="en-US" sz="1400" i="1" dirty="0" smtClean="0"/>
                <a:t> for </a:t>
              </a:r>
              <a:r>
                <a:rPr lang="en-US" sz="1400" i="1" dirty="0" err="1" smtClean="0"/>
                <a:t>emittance</a:t>
              </a:r>
              <a:endParaRPr lang="en-US" sz="1400" i="1" dirty="0" smtClean="0"/>
            </a:p>
            <a:p>
              <a:pPr marL="285750" indent="-285750">
                <a:buFontTx/>
                <a:buChar char="-"/>
              </a:pPr>
              <a:r>
                <a:rPr lang="en-US" sz="1400" i="1" dirty="0" smtClean="0"/>
                <a:t>…</a:t>
              </a:r>
              <a:endParaRPr lang="en-US" sz="1400" i="1" dirty="0"/>
            </a:p>
          </p:txBody>
        </p:sp>
      </p:grpSp>
      <p:sp>
        <p:nvSpPr>
          <p:cNvPr id="8" name="TextBox 7"/>
          <p:cNvSpPr txBox="1"/>
          <p:nvPr/>
        </p:nvSpPr>
        <p:spPr>
          <a:xfrm>
            <a:off x="234648" y="1696451"/>
            <a:ext cx="8287380" cy="307777"/>
          </a:xfrm>
          <a:prstGeom prst="rect">
            <a:avLst/>
          </a:prstGeom>
          <a:noFill/>
        </p:spPr>
        <p:txBody>
          <a:bodyPr wrap="square" rtlCol="0">
            <a:spAutoFit/>
          </a:bodyPr>
          <a:lstStyle/>
          <a:p>
            <a:pPr>
              <a:buNone/>
            </a:pPr>
            <a:r>
              <a:rPr lang="en-US" sz="1400" dirty="0" smtClean="0"/>
              <a:t>2) </a:t>
            </a:r>
            <a:r>
              <a:rPr lang="en-US" sz="1400" b="1" dirty="0" smtClean="0">
                <a:solidFill>
                  <a:srgbClr val="383838"/>
                </a:solidFill>
              </a:rPr>
              <a:t>TDS Diagnostics</a:t>
            </a:r>
            <a:r>
              <a:rPr lang="en-US" sz="1400" dirty="0" smtClean="0"/>
              <a:t>: TDS System + fast kickers (MIN) + screen stations (MDI)</a:t>
            </a:r>
          </a:p>
        </p:txBody>
      </p:sp>
      <p:sp>
        <p:nvSpPr>
          <p:cNvPr id="9" name="TextBox 8"/>
          <p:cNvSpPr txBox="1"/>
          <p:nvPr/>
        </p:nvSpPr>
        <p:spPr>
          <a:xfrm>
            <a:off x="234648" y="1191032"/>
            <a:ext cx="8287380" cy="523220"/>
          </a:xfrm>
          <a:prstGeom prst="rect">
            <a:avLst/>
          </a:prstGeom>
          <a:noFill/>
        </p:spPr>
        <p:txBody>
          <a:bodyPr wrap="square" rtlCol="0">
            <a:spAutoFit/>
          </a:bodyPr>
          <a:lstStyle/>
          <a:p>
            <a:pPr>
              <a:buNone/>
            </a:pPr>
            <a:r>
              <a:rPr lang="en-US" sz="1400" dirty="0" smtClean="0"/>
              <a:t>1) </a:t>
            </a:r>
            <a:r>
              <a:rPr lang="en-US" sz="1400" b="1" dirty="0" smtClean="0">
                <a:solidFill>
                  <a:schemeClr val="bg2">
                    <a:lumMod val="25000"/>
                  </a:schemeClr>
                </a:solidFill>
              </a:rPr>
              <a:t>TDS System</a:t>
            </a:r>
            <a:r>
              <a:rPr lang="en-US" sz="1400" dirty="0" smtClean="0"/>
              <a:t>: </a:t>
            </a:r>
            <a:r>
              <a:rPr lang="en-US" sz="1400" b="1" dirty="0" smtClean="0">
                <a:solidFill>
                  <a:srgbClr val="383838"/>
                </a:solidFill>
              </a:rPr>
              <a:t>TDS</a:t>
            </a:r>
            <a:r>
              <a:rPr lang="en-US" sz="1400" dirty="0" smtClean="0"/>
              <a:t> (MIN), high-power RF (MIN), LLRF (MSK), vacuum (MVS), temp. regulation (MKK), Front-end DOOCS server (MCS), general infrastructure</a:t>
            </a:r>
          </a:p>
        </p:txBody>
      </p:sp>
    </p:spTree>
    <p:extLst>
      <p:ext uri="{BB962C8B-B14F-4D97-AF65-F5344CB8AC3E}">
        <p14:creationId xmlns:p14="http://schemas.microsoft.com/office/powerpoint/2010/main" val="3816318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25" y="1233239"/>
            <a:ext cx="6717792" cy="4778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2810" y="1233240"/>
            <a:ext cx="2298192" cy="4778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txBox="1">
            <a:spLocks/>
          </p:cNvSpPr>
          <p:nvPr/>
        </p:nvSpPr>
        <p:spPr>
          <a:xfrm>
            <a:off x="1093788" y="541338"/>
            <a:ext cx="7283450" cy="481012"/>
          </a:xfrm>
          <a:prstGeom prst="rect">
            <a:avLst/>
          </a:prstGeom>
        </p:spPr>
        <p:txBody>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defTabSz="914400">
              <a:buClr>
                <a:srgbClr val="F8B323"/>
              </a:buClr>
              <a:buFont typeface="Wingdings" pitchFamily="2" charset="2"/>
              <a:buNone/>
            </a:pPr>
            <a:r>
              <a:rPr lang="en-US" dirty="0" smtClean="0">
                <a:solidFill>
                  <a:srgbClr val="FFFFFF"/>
                </a:solidFill>
                <a:latin typeface="Arial"/>
                <a:ea typeface="ＭＳ Ｐゴシック"/>
              </a:rPr>
              <a:t>6. Commissioning: TDS Measurement Modeling</a:t>
            </a:r>
            <a:endParaRPr lang="en-US" dirty="0">
              <a:solidFill>
                <a:srgbClr val="FFFFFF"/>
              </a:solidFill>
              <a:latin typeface="Arial"/>
              <a:ea typeface="ＭＳ Ｐゴシック"/>
            </a:endParaRPr>
          </a:p>
        </p:txBody>
      </p:sp>
      <p:sp>
        <p:nvSpPr>
          <p:cNvPr id="5" name="Slide Number Placeholder 3"/>
          <p:cNvSpPr txBox="1">
            <a:spLocks noGrp="1"/>
          </p:cNvSpPr>
          <p:nvPr/>
        </p:nvSpPr>
        <p:spPr bwMode="auto">
          <a:xfrm>
            <a:off x="8442325" y="114300"/>
            <a:ext cx="576263"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000" rIns="54000" bIns="18000" anchor="b"/>
          <a:lstStyle>
            <a:lvl1pPr eaLnBrk="0" hangingPunct="0">
              <a:defRPr sz="900">
                <a:solidFill>
                  <a:schemeClr val="tx1"/>
                </a:solidFill>
                <a:latin typeface="Arial" charset="0"/>
                <a:ea typeface="ＭＳ Ｐゴシック" pitchFamily="112" charset="-128"/>
              </a:defRPr>
            </a:lvl1pPr>
            <a:lvl2pPr marL="37931725" indent="-37474525" eaLnBrk="0" hangingPunct="0">
              <a:defRPr sz="900">
                <a:solidFill>
                  <a:schemeClr val="tx1"/>
                </a:solidFill>
                <a:latin typeface="Arial" charset="0"/>
                <a:ea typeface="ＭＳ Ｐゴシック" pitchFamily="112" charset="-128"/>
              </a:defRPr>
            </a:lvl2pPr>
            <a:lvl3pPr eaLnBrk="0" hangingPunct="0">
              <a:defRPr sz="900">
                <a:solidFill>
                  <a:schemeClr val="tx1"/>
                </a:solidFill>
                <a:latin typeface="Arial" charset="0"/>
                <a:ea typeface="ＭＳ Ｐゴシック" pitchFamily="112" charset="-128"/>
              </a:defRPr>
            </a:lvl3pPr>
            <a:lvl4pPr eaLnBrk="0" hangingPunct="0">
              <a:defRPr sz="900">
                <a:solidFill>
                  <a:schemeClr val="tx1"/>
                </a:solidFill>
                <a:latin typeface="Arial" charset="0"/>
                <a:ea typeface="ＭＳ Ｐゴシック" pitchFamily="112" charset="-128"/>
              </a:defRPr>
            </a:lvl4pPr>
            <a:lvl5pPr eaLnBrk="0" hangingPunct="0">
              <a:defRPr sz="900">
                <a:solidFill>
                  <a:schemeClr val="tx1"/>
                </a:solidFill>
                <a:latin typeface="Arial" charset="0"/>
                <a:ea typeface="ＭＳ Ｐゴシック" pitchFamily="112" charset="-128"/>
              </a:defRPr>
            </a:lvl5pPr>
            <a:lvl6pPr marL="457200" eaLnBrk="0" fontAlgn="base" hangingPunct="0">
              <a:spcBef>
                <a:spcPct val="20000"/>
              </a:spcBef>
              <a:spcAft>
                <a:spcPct val="0"/>
              </a:spcAft>
              <a:defRPr sz="900">
                <a:solidFill>
                  <a:schemeClr val="tx1"/>
                </a:solidFill>
                <a:latin typeface="Arial" charset="0"/>
                <a:ea typeface="ＭＳ Ｐゴシック" pitchFamily="112" charset="-128"/>
              </a:defRPr>
            </a:lvl6pPr>
            <a:lvl7pPr marL="914400" eaLnBrk="0" fontAlgn="base" hangingPunct="0">
              <a:spcBef>
                <a:spcPct val="20000"/>
              </a:spcBef>
              <a:spcAft>
                <a:spcPct val="0"/>
              </a:spcAft>
              <a:defRPr sz="900">
                <a:solidFill>
                  <a:schemeClr val="tx1"/>
                </a:solidFill>
                <a:latin typeface="Arial" charset="0"/>
                <a:ea typeface="ＭＳ Ｐゴシック" pitchFamily="112" charset="-128"/>
              </a:defRPr>
            </a:lvl7pPr>
            <a:lvl8pPr marL="1371600" eaLnBrk="0" fontAlgn="base" hangingPunct="0">
              <a:spcBef>
                <a:spcPct val="20000"/>
              </a:spcBef>
              <a:spcAft>
                <a:spcPct val="0"/>
              </a:spcAft>
              <a:defRPr sz="900">
                <a:solidFill>
                  <a:schemeClr val="tx1"/>
                </a:solidFill>
                <a:latin typeface="Arial" charset="0"/>
                <a:ea typeface="ＭＳ Ｐゴシック" pitchFamily="112" charset="-128"/>
              </a:defRPr>
            </a:lvl8pPr>
            <a:lvl9pPr marL="1828800" eaLnBrk="0" fontAlgn="base" hangingPunct="0">
              <a:spcBef>
                <a:spcPct val="20000"/>
              </a:spcBef>
              <a:spcAft>
                <a:spcPct val="0"/>
              </a:spcAft>
              <a:defRPr sz="900">
                <a:solidFill>
                  <a:schemeClr val="tx1"/>
                </a:solidFill>
                <a:latin typeface="Arial" charset="0"/>
                <a:ea typeface="ＭＳ Ｐゴシック" pitchFamily="112" charset="-128"/>
              </a:defRPr>
            </a:lvl9pPr>
          </a:lstStyle>
          <a:p>
            <a:pPr algn="ctr">
              <a:spcBef>
                <a:spcPct val="0"/>
              </a:spcBef>
              <a:buClrTx/>
              <a:buFontTx/>
              <a:buNone/>
            </a:pPr>
            <a:fld id="{22E1A4D4-1BCB-422C-9885-A251C124B318}" type="slidenum">
              <a:rPr lang="en-GB" sz="1000" b="1">
                <a:solidFill>
                  <a:schemeClr val="bg1"/>
                </a:solidFill>
              </a:rPr>
              <a:pPr algn="ctr">
                <a:spcBef>
                  <a:spcPct val="0"/>
                </a:spcBef>
                <a:buClrTx/>
                <a:buFontTx/>
                <a:buNone/>
              </a:pPr>
              <a:t>27</a:t>
            </a:fld>
            <a:endParaRPr lang="en-GB" sz="1000" b="1" dirty="0">
              <a:solidFill>
                <a:schemeClr val="bg1"/>
              </a:solidFill>
            </a:endParaRPr>
          </a:p>
        </p:txBody>
      </p:sp>
    </p:spTree>
    <p:extLst>
      <p:ext uri="{BB962C8B-B14F-4D97-AF65-F5344CB8AC3E}">
        <p14:creationId xmlns:p14="http://schemas.microsoft.com/office/powerpoint/2010/main" val="8749556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7474" y="1217159"/>
            <a:ext cx="8875271" cy="5061879"/>
          </a:xfrm>
        </p:spPr>
        <p:txBody>
          <a:bodyPr/>
          <a:lstStyle/>
          <a:p>
            <a:pPr>
              <a:buFont typeface="Arial"/>
              <a:buChar char="•"/>
            </a:pPr>
            <a:r>
              <a:rPr lang="en-US" sz="1600" dirty="0" smtClean="0"/>
              <a:t>Measurements of projected emittances with basically the same infrastructure (servers, cameras, </a:t>
            </a:r>
            <a:r>
              <a:rPr lang="en-US" sz="1600" dirty="0" err="1" smtClean="0"/>
              <a:t>etc</a:t>
            </a:r>
            <a:r>
              <a:rPr lang="en-US" sz="1600" dirty="0" smtClean="0"/>
              <a:t>)</a:t>
            </a:r>
          </a:p>
          <a:p>
            <a:pPr lvl="1">
              <a:buFont typeface="Arial"/>
              <a:buChar char="•"/>
            </a:pPr>
            <a:r>
              <a:rPr lang="en-US" sz="1600" dirty="0" smtClean="0"/>
              <a:t>Beam optics is matched to design (destructive)</a:t>
            </a:r>
          </a:p>
          <a:p>
            <a:pPr lvl="1">
              <a:buFont typeface="Arial"/>
              <a:buChar char="•"/>
            </a:pPr>
            <a:r>
              <a:rPr lang="en-US" sz="1600" dirty="0" smtClean="0"/>
              <a:t>Diagnostic works</a:t>
            </a:r>
          </a:p>
          <a:p>
            <a:pPr lvl="1">
              <a:buFont typeface="Arial"/>
              <a:buChar char="•"/>
            </a:pPr>
            <a:endParaRPr lang="en-US" sz="1600" dirty="0" smtClean="0"/>
          </a:p>
          <a:p>
            <a:pPr>
              <a:buFont typeface="Arial"/>
              <a:buChar char="•"/>
            </a:pPr>
            <a:r>
              <a:rPr lang="en-US" sz="1600" dirty="0" smtClean="0"/>
              <a:t>In parallel: TDS system technical commissioning (LLRF, RF, Modulator, Klystron, etc.)</a:t>
            </a:r>
            <a:endParaRPr lang="en-US" sz="1600" dirty="0"/>
          </a:p>
          <a:p>
            <a:pPr marL="300037" lvl="1" indent="0">
              <a:buNone/>
            </a:pPr>
            <a:endParaRPr lang="en-US" sz="1600" dirty="0" smtClean="0"/>
          </a:p>
          <a:p>
            <a:pPr>
              <a:buFont typeface="Arial"/>
              <a:buChar char="•"/>
            </a:pPr>
            <a:r>
              <a:rPr lang="en-US" sz="1600" dirty="0" smtClean="0"/>
              <a:t>First TDS measurements w/o kickers, single bunch</a:t>
            </a:r>
          </a:p>
          <a:p>
            <a:pPr lvl="1">
              <a:buFont typeface="Arial"/>
              <a:buChar char="•"/>
            </a:pPr>
            <a:r>
              <a:rPr lang="en-US" sz="1600" dirty="0" smtClean="0"/>
              <a:t>Refinement of image analysis algorithms</a:t>
            </a:r>
          </a:p>
          <a:p>
            <a:pPr>
              <a:buFont typeface="Arial"/>
              <a:buChar char="•"/>
            </a:pPr>
            <a:endParaRPr lang="en-US" sz="1600" dirty="0" smtClean="0"/>
          </a:p>
          <a:p>
            <a:pPr>
              <a:buFont typeface="Arial"/>
              <a:buChar char="•"/>
            </a:pPr>
            <a:r>
              <a:rPr lang="en-US" sz="1600" dirty="0" smtClean="0"/>
              <a:t>Commissioning and deployment of DOOCS servers to allow semi-parasitic measurements</a:t>
            </a:r>
          </a:p>
          <a:p>
            <a:pPr lvl="1">
              <a:buFont typeface="Arial"/>
              <a:buChar char="•"/>
            </a:pPr>
            <a:r>
              <a:rPr lang="en-US" sz="1600" dirty="0" smtClean="0"/>
              <a:t>Time structure (timing: TDS, kicker, cameras, gun lasers)</a:t>
            </a:r>
          </a:p>
          <a:p>
            <a:pPr lvl="1">
              <a:buFont typeface="Arial"/>
              <a:buChar char="•"/>
            </a:pPr>
            <a:r>
              <a:rPr lang="en-US" sz="1600" dirty="0" smtClean="0"/>
              <a:t>Kicker automation</a:t>
            </a:r>
          </a:p>
          <a:p>
            <a:pPr lvl="1">
              <a:buFont typeface="Arial"/>
              <a:buChar char="•"/>
            </a:pPr>
            <a:r>
              <a:rPr lang="en-US" sz="1600" dirty="0" smtClean="0"/>
              <a:t>Semi-parasitic bunch length measurements (works at FLASH) </a:t>
            </a:r>
          </a:p>
          <a:p>
            <a:pPr>
              <a:buFont typeface="Arial"/>
              <a:buChar char="•"/>
            </a:pPr>
            <a:endParaRPr lang="en-US" sz="1600" dirty="0" smtClean="0"/>
          </a:p>
          <a:p>
            <a:pPr>
              <a:buFont typeface="Arial"/>
              <a:buChar char="•"/>
            </a:pPr>
            <a:r>
              <a:rPr lang="en-US" sz="1600" dirty="0" smtClean="0"/>
              <a:t>Phase space optimization towards TDR goals</a:t>
            </a:r>
          </a:p>
          <a:p>
            <a:pPr lvl="1">
              <a:buFont typeface="Arial"/>
              <a:buChar char="•"/>
            </a:pPr>
            <a:r>
              <a:rPr lang="en-US" sz="1600" dirty="0" smtClean="0"/>
              <a:t>Destructive electron beam tomography (4D)	</a:t>
            </a:r>
          </a:p>
        </p:txBody>
      </p:sp>
      <p:sp>
        <p:nvSpPr>
          <p:cNvPr id="3" name="Title 1"/>
          <p:cNvSpPr txBox="1">
            <a:spLocks/>
          </p:cNvSpPr>
          <p:nvPr/>
        </p:nvSpPr>
        <p:spPr>
          <a:xfrm>
            <a:off x="1093788" y="541338"/>
            <a:ext cx="7283450" cy="481012"/>
          </a:xfrm>
          <a:prstGeom prst="rect">
            <a:avLst/>
          </a:prstGeom>
        </p:spPr>
        <p:txBody>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defTabSz="914400">
              <a:buClr>
                <a:srgbClr val="F8B323"/>
              </a:buClr>
              <a:buFont typeface="Wingdings" pitchFamily="2" charset="2"/>
              <a:buNone/>
            </a:pPr>
            <a:r>
              <a:rPr lang="en-US" dirty="0" smtClean="0">
                <a:solidFill>
                  <a:srgbClr val="FFFFFF"/>
                </a:solidFill>
                <a:latin typeface="Arial"/>
                <a:ea typeface="ＭＳ Ｐゴシック"/>
              </a:rPr>
              <a:t>6. Commissioning: Overview</a:t>
            </a:r>
            <a:endParaRPr lang="en-US" dirty="0">
              <a:solidFill>
                <a:srgbClr val="FFFFFF"/>
              </a:solidFill>
              <a:latin typeface="Arial"/>
              <a:ea typeface="ＭＳ Ｐゴシック"/>
            </a:endParaRPr>
          </a:p>
        </p:txBody>
      </p:sp>
      <p:sp>
        <p:nvSpPr>
          <p:cNvPr id="4" name="Slide Number Placeholder 3"/>
          <p:cNvSpPr txBox="1">
            <a:spLocks noGrp="1"/>
          </p:cNvSpPr>
          <p:nvPr/>
        </p:nvSpPr>
        <p:spPr bwMode="auto">
          <a:xfrm>
            <a:off x="8442325" y="114300"/>
            <a:ext cx="576263"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000" rIns="54000" bIns="18000" anchor="b"/>
          <a:lstStyle>
            <a:lvl1pPr eaLnBrk="0" hangingPunct="0">
              <a:defRPr sz="900">
                <a:solidFill>
                  <a:schemeClr val="tx1"/>
                </a:solidFill>
                <a:latin typeface="Arial" charset="0"/>
                <a:ea typeface="ＭＳ Ｐゴシック" pitchFamily="112" charset="-128"/>
              </a:defRPr>
            </a:lvl1pPr>
            <a:lvl2pPr marL="37931725" indent="-37474525" eaLnBrk="0" hangingPunct="0">
              <a:defRPr sz="900">
                <a:solidFill>
                  <a:schemeClr val="tx1"/>
                </a:solidFill>
                <a:latin typeface="Arial" charset="0"/>
                <a:ea typeface="ＭＳ Ｐゴシック" pitchFamily="112" charset="-128"/>
              </a:defRPr>
            </a:lvl2pPr>
            <a:lvl3pPr eaLnBrk="0" hangingPunct="0">
              <a:defRPr sz="900">
                <a:solidFill>
                  <a:schemeClr val="tx1"/>
                </a:solidFill>
                <a:latin typeface="Arial" charset="0"/>
                <a:ea typeface="ＭＳ Ｐゴシック" pitchFamily="112" charset="-128"/>
              </a:defRPr>
            </a:lvl3pPr>
            <a:lvl4pPr eaLnBrk="0" hangingPunct="0">
              <a:defRPr sz="900">
                <a:solidFill>
                  <a:schemeClr val="tx1"/>
                </a:solidFill>
                <a:latin typeface="Arial" charset="0"/>
                <a:ea typeface="ＭＳ Ｐゴシック" pitchFamily="112" charset="-128"/>
              </a:defRPr>
            </a:lvl4pPr>
            <a:lvl5pPr eaLnBrk="0" hangingPunct="0">
              <a:defRPr sz="900">
                <a:solidFill>
                  <a:schemeClr val="tx1"/>
                </a:solidFill>
                <a:latin typeface="Arial" charset="0"/>
                <a:ea typeface="ＭＳ Ｐゴシック" pitchFamily="112" charset="-128"/>
              </a:defRPr>
            </a:lvl5pPr>
            <a:lvl6pPr marL="457200" eaLnBrk="0" fontAlgn="base" hangingPunct="0">
              <a:spcBef>
                <a:spcPct val="20000"/>
              </a:spcBef>
              <a:spcAft>
                <a:spcPct val="0"/>
              </a:spcAft>
              <a:defRPr sz="900">
                <a:solidFill>
                  <a:schemeClr val="tx1"/>
                </a:solidFill>
                <a:latin typeface="Arial" charset="0"/>
                <a:ea typeface="ＭＳ Ｐゴシック" pitchFamily="112" charset="-128"/>
              </a:defRPr>
            </a:lvl6pPr>
            <a:lvl7pPr marL="914400" eaLnBrk="0" fontAlgn="base" hangingPunct="0">
              <a:spcBef>
                <a:spcPct val="20000"/>
              </a:spcBef>
              <a:spcAft>
                <a:spcPct val="0"/>
              </a:spcAft>
              <a:defRPr sz="900">
                <a:solidFill>
                  <a:schemeClr val="tx1"/>
                </a:solidFill>
                <a:latin typeface="Arial" charset="0"/>
                <a:ea typeface="ＭＳ Ｐゴシック" pitchFamily="112" charset="-128"/>
              </a:defRPr>
            </a:lvl7pPr>
            <a:lvl8pPr marL="1371600" eaLnBrk="0" fontAlgn="base" hangingPunct="0">
              <a:spcBef>
                <a:spcPct val="20000"/>
              </a:spcBef>
              <a:spcAft>
                <a:spcPct val="0"/>
              </a:spcAft>
              <a:defRPr sz="900">
                <a:solidFill>
                  <a:schemeClr val="tx1"/>
                </a:solidFill>
                <a:latin typeface="Arial" charset="0"/>
                <a:ea typeface="ＭＳ Ｐゴシック" pitchFamily="112" charset="-128"/>
              </a:defRPr>
            </a:lvl8pPr>
            <a:lvl9pPr marL="1828800" eaLnBrk="0" fontAlgn="base" hangingPunct="0">
              <a:spcBef>
                <a:spcPct val="20000"/>
              </a:spcBef>
              <a:spcAft>
                <a:spcPct val="0"/>
              </a:spcAft>
              <a:defRPr sz="900">
                <a:solidFill>
                  <a:schemeClr val="tx1"/>
                </a:solidFill>
                <a:latin typeface="Arial" charset="0"/>
                <a:ea typeface="ＭＳ Ｐゴシック" pitchFamily="112" charset="-128"/>
              </a:defRPr>
            </a:lvl9pPr>
          </a:lstStyle>
          <a:p>
            <a:pPr algn="ctr">
              <a:spcBef>
                <a:spcPct val="0"/>
              </a:spcBef>
              <a:buClrTx/>
              <a:buFontTx/>
              <a:buNone/>
            </a:pPr>
            <a:fld id="{22E1A4D4-1BCB-422C-9885-A251C124B318}" type="slidenum">
              <a:rPr lang="en-GB" sz="1000" b="1">
                <a:solidFill>
                  <a:schemeClr val="bg1"/>
                </a:solidFill>
              </a:rPr>
              <a:pPr algn="ctr">
                <a:spcBef>
                  <a:spcPct val="0"/>
                </a:spcBef>
                <a:buClrTx/>
                <a:buFontTx/>
                <a:buNone/>
              </a:pPr>
              <a:t>28</a:t>
            </a:fld>
            <a:endParaRPr lang="en-GB" sz="1000" b="1" dirty="0">
              <a:solidFill>
                <a:schemeClr val="bg1"/>
              </a:solidFill>
            </a:endParaRPr>
          </a:p>
        </p:txBody>
      </p:sp>
    </p:spTree>
    <p:extLst>
      <p:ext uri="{BB962C8B-B14F-4D97-AF65-F5344CB8AC3E}">
        <p14:creationId xmlns:p14="http://schemas.microsoft.com/office/powerpoint/2010/main" val="6971831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121207"/>
            <a:ext cx="5544065" cy="1819702"/>
          </a:xfrm>
        </p:spPr>
        <p:txBody>
          <a:bodyPr/>
          <a:lstStyle/>
          <a:p>
            <a:pPr>
              <a:buFont typeface="Arial" pitchFamily="34" charset="0"/>
              <a:buChar char="•"/>
            </a:pPr>
            <a:r>
              <a:rPr lang="en-GB" sz="1600" dirty="0" smtClean="0"/>
              <a:t>Image analysis code is available (</a:t>
            </a:r>
            <a:r>
              <a:rPr lang="en-GB" sz="1600" dirty="0" err="1" smtClean="0"/>
              <a:t>Roehrs</a:t>
            </a:r>
            <a:r>
              <a:rPr lang="en-GB" sz="1600" dirty="0" smtClean="0"/>
              <a:t>, Behrens, Yan, BB)</a:t>
            </a:r>
          </a:p>
          <a:p>
            <a:pPr>
              <a:buFont typeface="Arial" pitchFamily="34" charset="0"/>
              <a:buChar char="•"/>
            </a:pPr>
            <a:r>
              <a:rPr lang="en-GB" sz="1600" dirty="0" smtClean="0"/>
              <a:t>Experience from FLASH, SFITF, LCLS, ...</a:t>
            </a:r>
          </a:p>
          <a:p>
            <a:pPr>
              <a:buFont typeface="Arial" pitchFamily="34" charset="0"/>
              <a:buChar char="•"/>
            </a:pPr>
            <a:r>
              <a:rPr lang="en-GB" sz="1600" dirty="0" smtClean="0"/>
              <a:t>Fine tuning of hardware </a:t>
            </a:r>
            <a:br>
              <a:rPr lang="en-GB" sz="1600" dirty="0" smtClean="0"/>
            </a:br>
            <a:r>
              <a:rPr lang="en-GB" sz="1600" dirty="0" smtClean="0"/>
              <a:t>specific parameters</a:t>
            </a:r>
            <a:endParaRPr lang="en-GB" sz="1600" dirty="0"/>
          </a:p>
        </p:txBody>
      </p:sp>
      <p:sp>
        <p:nvSpPr>
          <p:cNvPr id="3" name="Title 1"/>
          <p:cNvSpPr txBox="1">
            <a:spLocks/>
          </p:cNvSpPr>
          <p:nvPr/>
        </p:nvSpPr>
        <p:spPr>
          <a:xfrm>
            <a:off x="1093788" y="541338"/>
            <a:ext cx="7283450" cy="481012"/>
          </a:xfrm>
          <a:prstGeom prst="rect">
            <a:avLst/>
          </a:prstGeom>
        </p:spPr>
        <p:txBody>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buNone/>
            </a:pPr>
            <a:r>
              <a:rPr lang="en-US" dirty="0">
                <a:solidFill>
                  <a:srgbClr val="FFFFFF"/>
                </a:solidFill>
              </a:rPr>
              <a:t>6. Commissioning: Image </a:t>
            </a:r>
            <a:r>
              <a:rPr lang="en-US" dirty="0" smtClean="0">
                <a:solidFill>
                  <a:srgbClr val="FFFFFF"/>
                </a:solidFill>
                <a:latin typeface="Arial"/>
                <a:ea typeface="ＭＳ Ｐゴシック"/>
              </a:rPr>
              <a:t>Analysis</a:t>
            </a:r>
            <a:endParaRPr lang="en-US" dirty="0">
              <a:solidFill>
                <a:srgbClr val="FFFFFF"/>
              </a:solidFill>
              <a:latin typeface="Arial"/>
              <a:ea typeface="ＭＳ Ｐゴシック"/>
            </a:endParaRPr>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4547" y="2009001"/>
            <a:ext cx="21336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2173" y="2009002"/>
            <a:ext cx="21336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01" y="2456245"/>
            <a:ext cx="3204524" cy="2403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83892" y="4859639"/>
            <a:ext cx="2133600" cy="1577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descr="E:\emitpaper_old\shearer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94763" y="4836779"/>
            <a:ext cx="213741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E:\emitpaper_old\shearer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17492" y="4859639"/>
            <a:ext cx="213741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17492" y="2009001"/>
            <a:ext cx="21336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Content Placeholder 1"/>
          <p:cNvSpPr txBox="1">
            <a:spLocks/>
          </p:cNvSpPr>
          <p:nvPr/>
        </p:nvSpPr>
        <p:spPr bwMode="auto">
          <a:xfrm>
            <a:off x="5325762" y="1375719"/>
            <a:ext cx="3583459" cy="1943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70000" tIns="0" rIns="91440" bIns="45720" numCol="1" anchor="t" anchorCtr="0" compatLnSpc="1">
            <a:prstTxWarp prst="textNoShape">
              <a:avLst/>
            </a:prstTxWarp>
          </a:bodyPr>
          <a:lstStyle/>
          <a:p>
            <a:pPr marL="298450" marR="0" lvl="0" indent="-298450" algn="l" defTabSz="914400" rtl="0" eaLnBrk="0" fontAlgn="base" latinLnBrk="0" hangingPunct="0">
              <a:lnSpc>
                <a:spcPct val="100000"/>
              </a:lnSpc>
              <a:spcBef>
                <a:spcPct val="20000"/>
              </a:spcBef>
              <a:spcAft>
                <a:spcPct val="0"/>
              </a:spcAft>
              <a:buClr>
                <a:schemeClr val="accent2"/>
              </a:buClr>
              <a:buSzPct val="80000"/>
              <a:buFont typeface="Arial" pitchFamily="34" charset="0"/>
              <a:buChar char="•"/>
              <a:tabLst/>
              <a:defRPr/>
            </a:pPr>
            <a:r>
              <a:rPr kumimoji="0" lang="en-GB" sz="1600" b="0" i="0" u="none" strike="noStrike" kern="0" cap="none" spc="0" normalizeH="0" baseline="0" noProof="0" dirty="0" err="1" smtClean="0">
                <a:ln>
                  <a:noFill/>
                </a:ln>
                <a:solidFill>
                  <a:schemeClr val="tx2"/>
                </a:solidFill>
                <a:effectLst/>
                <a:uLnTx/>
                <a:uFillTx/>
                <a:latin typeface="+mn-lt"/>
                <a:ea typeface="+mn-ea"/>
                <a:cs typeface="ＭＳ Ｐゴシック" charset="-128"/>
              </a:rPr>
              <a:t>automised</a:t>
            </a:r>
            <a:r>
              <a:rPr kumimoji="0" lang="en-GB" sz="1600" b="0" i="0" u="none" strike="noStrike" kern="0" cap="none" spc="0" normalizeH="0" baseline="0" noProof="0" dirty="0" smtClean="0">
                <a:ln>
                  <a:noFill/>
                </a:ln>
                <a:solidFill>
                  <a:schemeClr val="tx2"/>
                </a:solidFill>
                <a:effectLst/>
                <a:uLnTx/>
                <a:uFillTx/>
                <a:latin typeface="+mn-lt"/>
                <a:ea typeface="+mn-ea"/>
                <a:cs typeface="ＭＳ Ｐゴシック" charset="-128"/>
              </a:rPr>
              <a:t> mask-of-interest to enable efficient RMS spot size</a:t>
            </a:r>
            <a:r>
              <a:rPr kumimoji="0" lang="en-GB" sz="1600" b="0" i="0" u="none" strike="noStrike" kern="0" cap="none" spc="0" normalizeH="0" noProof="0" dirty="0" smtClean="0">
                <a:ln>
                  <a:noFill/>
                </a:ln>
                <a:solidFill>
                  <a:schemeClr val="tx2"/>
                </a:solidFill>
                <a:effectLst/>
                <a:uLnTx/>
                <a:uFillTx/>
                <a:latin typeface="+mn-lt"/>
                <a:ea typeface="+mn-ea"/>
                <a:cs typeface="ＭＳ Ｐゴシック" charset="-128"/>
              </a:rPr>
              <a:t> </a:t>
            </a:r>
            <a:r>
              <a:rPr kumimoji="0" lang="en-GB" sz="1600" b="0" i="0" u="none" strike="noStrike" kern="0" cap="none" spc="0" normalizeH="0" baseline="0" noProof="0" dirty="0" smtClean="0">
                <a:ln>
                  <a:noFill/>
                </a:ln>
                <a:solidFill>
                  <a:schemeClr val="tx2"/>
                </a:solidFill>
                <a:effectLst/>
                <a:uLnTx/>
                <a:uFillTx/>
                <a:latin typeface="+mn-lt"/>
                <a:ea typeface="+mn-ea"/>
                <a:cs typeface="ＭＳ Ｐゴシック" charset="-128"/>
              </a:rPr>
              <a:t>analysis</a:t>
            </a:r>
            <a:endParaRPr kumimoji="0" lang="en-GB" sz="1600" b="0" i="0" u="none" strike="noStrike" kern="0" cap="none" spc="0" normalizeH="0" baseline="0" noProof="0" dirty="0">
              <a:ln>
                <a:noFill/>
              </a:ln>
              <a:solidFill>
                <a:schemeClr val="tx2"/>
              </a:solidFill>
              <a:effectLst/>
              <a:uLnTx/>
              <a:uFillTx/>
              <a:latin typeface="+mn-lt"/>
              <a:ea typeface="+mn-ea"/>
              <a:cs typeface="ＭＳ Ｐゴシック" charset="-128"/>
            </a:endParaRPr>
          </a:p>
        </p:txBody>
      </p:sp>
      <p:sp>
        <p:nvSpPr>
          <p:cNvPr id="13" name="Content Placeholder 1"/>
          <p:cNvSpPr txBox="1">
            <a:spLocks/>
          </p:cNvSpPr>
          <p:nvPr/>
        </p:nvSpPr>
        <p:spPr bwMode="auto">
          <a:xfrm>
            <a:off x="3793524" y="4283676"/>
            <a:ext cx="5115697" cy="1943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70000" tIns="0" rIns="91440" bIns="45720" numCol="1" anchor="t" anchorCtr="0" compatLnSpc="1">
            <a:prstTxWarp prst="textNoShape">
              <a:avLst/>
            </a:prstTxWarp>
          </a:bodyPr>
          <a:lstStyle/>
          <a:p>
            <a:pPr marL="298450" marR="0" lvl="0" indent="-298450" algn="l" defTabSz="914400" rtl="0" eaLnBrk="0" fontAlgn="base" latinLnBrk="0" hangingPunct="0">
              <a:lnSpc>
                <a:spcPct val="100000"/>
              </a:lnSpc>
              <a:spcBef>
                <a:spcPct val="20000"/>
              </a:spcBef>
              <a:spcAft>
                <a:spcPct val="0"/>
              </a:spcAft>
              <a:buClr>
                <a:schemeClr val="accent2"/>
              </a:buClr>
              <a:buSzPct val="80000"/>
              <a:buFont typeface="Arial" pitchFamily="34" charset="0"/>
              <a:buChar char="•"/>
              <a:tabLst/>
              <a:defRPr/>
            </a:pPr>
            <a:r>
              <a:rPr lang="en-GB" sz="1600" kern="0" dirty="0" smtClean="0">
                <a:solidFill>
                  <a:schemeClr val="tx2"/>
                </a:solidFill>
                <a:cs typeface="ＭＳ Ｐゴシック" charset="-128"/>
              </a:rPr>
              <a:t>Shearing of </a:t>
            </a:r>
            <a:r>
              <a:rPr lang="en-GB" sz="1600" kern="0" dirty="0" err="1" smtClean="0">
                <a:solidFill>
                  <a:schemeClr val="tx2"/>
                </a:solidFill>
                <a:cs typeface="ＭＳ Ｐゴシック" charset="-128"/>
              </a:rPr>
              <a:t>beamlets</a:t>
            </a:r>
            <a:r>
              <a:rPr lang="en-GB" sz="1600" kern="0" dirty="0" smtClean="0">
                <a:solidFill>
                  <a:schemeClr val="tx2"/>
                </a:solidFill>
                <a:cs typeface="ＭＳ Ｐゴシック" charset="-128"/>
              </a:rPr>
              <a:t> to mitigate effects from beam tilts or dispersion on chirped beams</a:t>
            </a:r>
            <a:endParaRPr kumimoji="0" lang="en-GB" sz="1600" b="0" i="0" u="none" strike="noStrike" kern="0" cap="none" spc="0" normalizeH="0" baseline="0" noProof="0" dirty="0">
              <a:ln>
                <a:noFill/>
              </a:ln>
              <a:solidFill>
                <a:schemeClr val="tx2"/>
              </a:solidFill>
              <a:effectLst/>
              <a:uLnTx/>
              <a:uFillTx/>
              <a:latin typeface="+mn-lt"/>
              <a:ea typeface="+mn-ea"/>
              <a:cs typeface="ＭＳ Ｐゴシック" charset="-128"/>
            </a:endParaRPr>
          </a:p>
        </p:txBody>
      </p:sp>
      <p:sp>
        <p:nvSpPr>
          <p:cNvPr id="14" name="Content Placeholder 1"/>
          <p:cNvSpPr txBox="1">
            <a:spLocks/>
          </p:cNvSpPr>
          <p:nvPr/>
        </p:nvSpPr>
        <p:spPr bwMode="auto">
          <a:xfrm>
            <a:off x="-12500" y="4859639"/>
            <a:ext cx="3007264" cy="1943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70000" tIns="0" rIns="91440" bIns="45720" numCol="1" anchor="t" anchorCtr="0" compatLnSpc="1">
            <a:prstTxWarp prst="textNoShape">
              <a:avLst/>
            </a:prstTxWarp>
          </a:bodyPr>
          <a:lstStyle/>
          <a:p>
            <a:pPr marL="298450" marR="0" lvl="0" indent="-298450" algn="l" defTabSz="914400" rtl="0" eaLnBrk="0" fontAlgn="base" latinLnBrk="0" hangingPunct="0">
              <a:lnSpc>
                <a:spcPct val="100000"/>
              </a:lnSpc>
              <a:spcBef>
                <a:spcPct val="20000"/>
              </a:spcBef>
              <a:spcAft>
                <a:spcPct val="0"/>
              </a:spcAft>
              <a:buClr>
                <a:schemeClr val="accent2"/>
              </a:buClr>
              <a:buSzPct val="80000"/>
              <a:buFont typeface="Arial" pitchFamily="34" charset="0"/>
              <a:buChar char="•"/>
              <a:tabLst/>
              <a:defRPr/>
            </a:pPr>
            <a:r>
              <a:rPr lang="en-GB" sz="1600" kern="0" dirty="0" smtClean="0">
                <a:solidFill>
                  <a:schemeClr val="tx2"/>
                </a:solidFill>
                <a:cs typeface="ＭＳ Ｐゴシック" charset="-128"/>
              </a:rPr>
              <a:t>Slicing of beam images for slice resolved analysis</a:t>
            </a:r>
            <a:endParaRPr kumimoji="0" lang="en-GB" sz="1600" b="0" i="0" u="none" strike="noStrike" kern="0" cap="none" spc="0" normalizeH="0" baseline="0" noProof="0" dirty="0">
              <a:ln>
                <a:noFill/>
              </a:ln>
              <a:solidFill>
                <a:schemeClr val="tx2"/>
              </a:solidFill>
              <a:effectLst/>
              <a:uLnTx/>
              <a:uFillTx/>
              <a:latin typeface="+mn-lt"/>
              <a:ea typeface="+mn-ea"/>
              <a:cs typeface="ＭＳ Ｐゴシック" charset="-128"/>
            </a:endParaRPr>
          </a:p>
        </p:txBody>
      </p:sp>
      <p:sp>
        <p:nvSpPr>
          <p:cNvPr id="15" name="TextBox 14"/>
          <p:cNvSpPr txBox="1"/>
          <p:nvPr/>
        </p:nvSpPr>
        <p:spPr>
          <a:xfrm>
            <a:off x="7809470" y="5000367"/>
            <a:ext cx="1227438" cy="338554"/>
          </a:xfrm>
          <a:prstGeom prst="rect">
            <a:avLst/>
          </a:prstGeom>
          <a:solidFill>
            <a:schemeClr val="bg1"/>
          </a:solidFill>
          <a:ln>
            <a:solidFill>
              <a:schemeClr val="accent1"/>
            </a:solidFill>
          </a:ln>
        </p:spPr>
        <p:txBody>
          <a:bodyPr wrap="square" rtlCol="0">
            <a:spAutoFit/>
          </a:bodyPr>
          <a:lstStyle/>
          <a:p>
            <a:r>
              <a:rPr lang="en-GB" sz="800" dirty="0" smtClean="0">
                <a:solidFill>
                  <a:srgbClr val="0070C0"/>
                </a:solidFill>
              </a:rPr>
              <a:t>Raw data</a:t>
            </a:r>
          </a:p>
          <a:p>
            <a:r>
              <a:rPr lang="en-GB" sz="800" dirty="0" smtClean="0">
                <a:solidFill>
                  <a:srgbClr val="FF0000"/>
                </a:solidFill>
              </a:rPr>
              <a:t>Correlation correction</a:t>
            </a:r>
            <a:endParaRPr lang="en-GB" sz="800" dirty="0">
              <a:solidFill>
                <a:srgbClr val="FF0000"/>
              </a:solidFill>
            </a:endParaRPr>
          </a:p>
        </p:txBody>
      </p:sp>
      <p:sp>
        <p:nvSpPr>
          <p:cNvPr id="16" name="TextBox 15"/>
          <p:cNvSpPr txBox="1"/>
          <p:nvPr/>
        </p:nvSpPr>
        <p:spPr>
          <a:xfrm rot="16200000">
            <a:off x="6404289" y="5399959"/>
            <a:ext cx="1507524" cy="215444"/>
          </a:xfrm>
          <a:prstGeom prst="rect">
            <a:avLst/>
          </a:prstGeom>
          <a:solidFill>
            <a:schemeClr val="bg1"/>
          </a:solidFill>
        </p:spPr>
        <p:txBody>
          <a:bodyPr wrap="square" rtlCol="0">
            <a:spAutoFit/>
          </a:bodyPr>
          <a:lstStyle/>
          <a:p>
            <a:r>
              <a:rPr lang="en-GB" sz="800" dirty="0" smtClean="0"/>
              <a:t>slice gauss width [mm]</a:t>
            </a:r>
            <a:endParaRPr lang="en-GB" sz="800" dirty="0"/>
          </a:p>
        </p:txBody>
      </p:sp>
      <p:sp>
        <p:nvSpPr>
          <p:cNvPr id="17" name="TextBox 16"/>
          <p:cNvSpPr txBox="1"/>
          <p:nvPr/>
        </p:nvSpPr>
        <p:spPr>
          <a:xfrm>
            <a:off x="7809470" y="6352117"/>
            <a:ext cx="1445432" cy="215444"/>
          </a:xfrm>
          <a:prstGeom prst="rect">
            <a:avLst/>
          </a:prstGeom>
          <a:solidFill>
            <a:schemeClr val="bg1"/>
          </a:solidFill>
        </p:spPr>
        <p:txBody>
          <a:bodyPr wrap="square" rtlCol="0">
            <a:spAutoFit/>
          </a:bodyPr>
          <a:lstStyle/>
          <a:p>
            <a:r>
              <a:rPr lang="en-GB" sz="800" dirty="0" smtClean="0"/>
              <a:t>slice index</a:t>
            </a:r>
            <a:endParaRPr lang="en-GB" sz="800" dirty="0"/>
          </a:p>
        </p:txBody>
      </p:sp>
      <p:sp>
        <p:nvSpPr>
          <p:cNvPr id="18" name="Slide Number Placeholder 3"/>
          <p:cNvSpPr txBox="1">
            <a:spLocks noGrp="1"/>
          </p:cNvSpPr>
          <p:nvPr/>
        </p:nvSpPr>
        <p:spPr bwMode="auto">
          <a:xfrm>
            <a:off x="8442325" y="114300"/>
            <a:ext cx="576263"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000" rIns="54000" bIns="18000" anchor="b"/>
          <a:lstStyle>
            <a:lvl1pPr eaLnBrk="0" hangingPunct="0">
              <a:defRPr sz="900">
                <a:solidFill>
                  <a:schemeClr val="tx1"/>
                </a:solidFill>
                <a:latin typeface="Arial" charset="0"/>
                <a:ea typeface="ＭＳ Ｐゴシック" pitchFamily="112" charset="-128"/>
              </a:defRPr>
            </a:lvl1pPr>
            <a:lvl2pPr marL="37931725" indent="-37474525" eaLnBrk="0" hangingPunct="0">
              <a:defRPr sz="900">
                <a:solidFill>
                  <a:schemeClr val="tx1"/>
                </a:solidFill>
                <a:latin typeface="Arial" charset="0"/>
                <a:ea typeface="ＭＳ Ｐゴシック" pitchFamily="112" charset="-128"/>
              </a:defRPr>
            </a:lvl2pPr>
            <a:lvl3pPr eaLnBrk="0" hangingPunct="0">
              <a:defRPr sz="900">
                <a:solidFill>
                  <a:schemeClr val="tx1"/>
                </a:solidFill>
                <a:latin typeface="Arial" charset="0"/>
                <a:ea typeface="ＭＳ Ｐゴシック" pitchFamily="112" charset="-128"/>
              </a:defRPr>
            </a:lvl3pPr>
            <a:lvl4pPr eaLnBrk="0" hangingPunct="0">
              <a:defRPr sz="900">
                <a:solidFill>
                  <a:schemeClr val="tx1"/>
                </a:solidFill>
                <a:latin typeface="Arial" charset="0"/>
                <a:ea typeface="ＭＳ Ｐゴシック" pitchFamily="112" charset="-128"/>
              </a:defRPr>
            </a:lvl4pPr>
            <a:lvl5pPr eaLnBrk="0" hangingPunct="0">
              <a:defRPr sz="900">
                <a:solidFill>
                  <a:schemeClr val="tx1"/>
                </a:solidFill>
                <a:latin typeface="Arial" charset="0"/>
                <a:ea typeface="ＭＳ Ｐゴシック" pitchFamily="112" charset="-128"/>
              </a:defRPr>
            </a:lvl5pPr>
            <a:lvl6pPr marL="457200" eaLnBrk="0" fontAlgn="base" hangingPunct="0">
              <a:spcBef>
                <a:spcPct val="20000"/>
              </a:spcBef>
              <a:spcAft>
                <a:spcPct val="0"/>
              </a:spcAft>
              <a:defRPr sz="900">
                <a:solidFill>
                  <a:schemeClr val="tx1"/>
                </a:solidFill>
                <a:latin typeface="Arial" charset="0"/>
                <a:ea typeface="ＭＳ Ｐゴシック" pitchFamily="112" charset="-128"/>
              </a:defRPr>
            </a:lvl6pPr>
            <a:lvl7pPr marL="914400" eaLnBrk="0" fontAlgn="base" hangingPunct="0">
              <a:spcBef>
                <a:spcPct val="20000"/>
              </a:spcBef>
              <a:spcAft>
                <a:spcPct val="0"/>
              </a:spcAft>
              <a:defRPr sz="900">
                <a:solidFill>
                  <a:schemeClr val="tx1"/>
                </a:solidFill>
                <a:latin typeface="Arial" charset="0"/>
                <a:ea typeface="ＭＳ Ｐゴシック" pitchFamily="112" charset="-128"/>
              </a:defRPr>
            </a:lvl7pPr>
            <a:lvl8pPr marL="1371600" eaLnBrk="0" fontAlgn="base" hangingPunct="0">
              <a:spcBef>
                <a:spcPct val="20000"/>
              </a:spcBef>
              <a:spcAft>
                <a:spcPct val="0"/>
              </a:spcAft>
              <a:defRPr sz="900">
                <a:solidFill>
                  <a:schemeClr val="tx1"/>
                </a:solidFill>
                <a:latin typeface="Arial" charset="0"/>
                <a:ea typeface="ＭＳ Ｐゴシック" pitchFamily="112" charset="-128"/>
              </a:defRPr>
            </a:lvl8pPr>
            <a:lvl9pPr marL="1828800" eaLnBrk="0" fontAlgn="base" hangingPunct="0">
              <a:spcBef>
                <a:spcPct val="20000"/>
              </a:spcBef>
              <a:spcAft>
                <a:spcPct val="0"/>
              </a:spcAft>
              <a:defRPr sz="900">
                <a:solidFill>
                  <a:schemeClr val="tx1"/>
                </a:solidFill>
                <a:latin typeface="Arial" charset="0"/>
                <a:ea typeface="ＭＳ Ｐゴシック" pitchFamily="112" charset="-128"/>
              </a:defRPr>
            </a:lvl9pPr>
          </a:lstStyle>
          <a:p>
            <a:pPr algn="ctr">
              <a:spcBef>
                <a:spcPct val="0"/>
              </a:spcBef>
              <a:buClrTx/>
              <a:buFontTx/>
              <a:buNone/>
            </a:pPr>
            <a:fld id="{22E1A4D4-1BCB-422C-9885-A251C124B318}" type="slidenum">
              <a:rPr lang="en-GB" sz="1000" b="1">
                <a:solidFill>
                  <a:schemeClr val="bg1"/>
                </a:solidFill>
              </a:rPr>
              <a:pPr algn="ctr">
                <a:spcBef>
                  <a:spcPct val="0"/>
                </a:spcBef>
                <a:buClrTx/>
                <a:buFontTx/>
                <a:buNone/>
              </a:pPr>
              <a:t>29</a:t>
            </a:fld>
            <a:endParaRPr lang="en-GB" sz="1000" b="1" dirty="0">
              <a:solidFill>
                <a:schemeClr val="bg1"/>
              </a:solidFill>
            </a:endParaRPr>
          </a:p>
        </p:txBody>
      </p:sp>
    </p:spTree>
    <p:extLst>
      <p:ext uri="{BB962C8B-B14F-4D97-AF65-F5344CB8AC3E}">
        <p14:creationId xmlns:p14="http://schemas.microsoft.com/office/powerpoint/2010/main" val="24597512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Introduction: </a:t>
            </a:r>
            <a:r>
              <a:rPr lang="en-US" dirty="0" err="1" smtClean="0"/>
              <a:t>Emittance</a:t>
            </a:r>
            <a:endParaRPr lang="en-US" dirty="0"/>
          </a:p>
        </p:txBody>
      </p:sp>
      <p:sp>
        <p:nvSpPr>
          <p:cNvPr id="3" name="Slide Number Placeholder 2"/>
          <p:cNvSpPr>
            <a:spLocks noGrp="1"/>
          </p:cNvSpPr>
          <p:nvPr>
            <p:ph type="sldNum" sz="quarter" idx="10"/>
          </p:nvPr>
        </p:nvSpPr>
        <p:spPr/>
        <p:txBody>
          <a:bodyPr/>
          <a:lstStyle/>
          <a:p>
            <a:fld id="{4806C174-2010-4395-9EC7-F1FAA9E6AADC}" type="slidenum">
              <a:rPr lang="en-GB" smtClean="0"/>
              <a:pPr/>
              <a:t>3</a:t>
            </a:fld>
            <a:endParaRPr lang="en-GB"/>
          </a:p>
        </p:txBody>
      </p:sp>
      <p:sp>
        <p:nvSpPr>
          <p:cNvPr id="5" name="TextBox 4"/>
          <p:cNvSpPr txBox="1"/>
          <p:nvPr/>
        </p:nvSpPr>
        <p:spPr>
          <a:xfrm>
            <a:off x="4248772" y="3380459"/>
            <a:ext cx="4513752" cy="566309"/>
          </a:xfrm>
          <a:prstGeom prst="rect">
            <a:avLst/>
          </a:prstGeom>
          <a:noFill/>
        </p:spPr>
        <p:txBody>
          <a:bodyPr wrap="square" rtlCol="0">
            <a:spAutoFit/>
          </a:bodyPr>
          <a:lstStyle/>
          <a:p>
            <a:pPr>
              <a:buNone/>
            </a:pPr>
            <a:r>
              <a:rPr lang="en-US" sz="1400" dirty="0" smtClean="0"/>
              <a:t>The </a:t>
            </a:r>
            <a:r>
              <a:rPr lang="en-US" sz="1400" dirty="0" err="1" smtClean="0"/>
              <a:t>emittance</a:t>
            </a:r>
            <a:r>
              <a:rPr lang="en-US" sz="1400" dirty="0" smtClean="0"/>
              <a:t> may vary along the bunch: </a:t>
            </a:r>
          </a:p>
          <a:p>
            <a:pPr>
              <a:buNone/>
            </a:pPr>
            <a:r>
              <a:rPr lang="en-US" sz="1400" dirty="0" smtClean="0"/>
              <a:t>What matters for a SASE FELs  is the slice </a:t>
            </a:r>
            <a:r>
              <a:rPr lang="en-US" sz="1400" dirty="0" err="1" smtClean="0"/>
              <a:t>emittance</a:t>
            </a:r>
            <a:r>
              <a:rPr lang="en-US" sz="1400" dirty="0" smtClean="0"/>
              <a:t>:  </a:t>
            </a:r>
            <a:endParaRPr lang="en-US" sz="1400" dirty="0"/>
          </a:p>
        </p:txBody>
      </p:sp>
      <p:pic>
        <p:nvPicPr>
          <p:cNvPr id="7" name="Picture 14" descr="http://latex.codecogs.com/gif.latex?%5Cdpi%7B200%7D%20%5Cbg_white%20%5Cvarepsilon_x%20=%20%5Csqrt%7B%5Cleft%3Cx_0%5E2%5Cright%3E%5Cleft%3Cx%27_0%5E2%5Cright%3E-%5Cleft%3Cx_0x%27_0%5Cright%3E%5E2%7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4346" y="6019974"/>
            <a:ext cx="1997660" cy="4231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a:off x="925190" y="3453550"/>
            <a:ext cx="2044534" cy="1805801"/>
          </a:xfrm>
          <a:prstGeom prst="rect">
            <a:avLst/>
          </a:prstGeom>
        </p:spPr>
      </p:pic>
      <p:sp>
        <p:nvSpPr>
          <p:cNvPr id="9" name="TextBox 8"/>
          <p:cNvSpPr txBox="1"/>
          <p:nvPr/>
        </p:nvSpPr>
        <p:spPr>
          <a:xfrm>
            <a:off x="618391" y="5268772"/>
            <a:ext cx="2890275" cy="683264"/>
          </a:xfrm>
          <a:prstGeom prst="rect">
            <a:avLst/>
          </a:prstGeom>
          <a:noFill/>
        </p:spPr>
        <p:txBody>
          <a:bodyPr wrap="square" rtlCol="0">
            <a:spAutoFit/>
          </a:bodyPr>
          <a:lstStyle/>
          <a:p>
            <a:pPr>
              <a:buNone/>
            </a:pPr>
            <a:r>
              <a:rPr lang="en-US" sz="1200" dirty="0" err="1" smtClean="0"/>
              <a:t>Emittance</a:t>
            </a:r>
            <a:r>
              <a:rPr lang="en-US" sz="1200" dirty="0" smtClean="0"/>
              <a:t>: Area of all beam </a:t>
            </a:r>
            <a:r>
              <a:rPr lang="en-US" sz="1200" dirty="0"/>
              <a:t>particles in </a:t>
            </a:r>
            <a:r>
              <a:rPr lang="en-US" sz="1200" dirty="0" smtClean="0"/>
              <a:t>transverse phase space (x</a:t>
            </a:r>
            <a:r>
              <a:rPr lang="en-US" sz="1200" dirty="0"/>
              <a:t>, x’ </a:t>
            </a:r>
            <a:r>
              <a:rPr lang="en-US" sz="1200" dirty="0" smtClean="0"/>
              <a:t>plane).</a:t>
            </a:r>
          </a:p>
          <a:p>
            <a:pPr>
              <a:buNone/>
            </a:pPr>
            <a:r>
              <a:rPr lang="en-US" sz="1200" dirty="0" smtClean="0"/>
              <a:t>Statistical (</a:t>
            </a:r>
            <a:r>
              <a:rPr lang="en-US" sz="1200" dirty="0" err="1" smtClean="0"/>
              <a:t>rms</a:t>
            </a:r>
            <a:r>
              <a:rPr lang="en-US" sz="1200" dirty="0" smtClean="0"/>
              <a:t>) </a:t>
            </a:r>
            <a:r>
              <a:rPr lang="en-US" sz="1200" dirty="0" err="1" smtClean="0"/>
              <a:t>emittance</a:t>
            </a:r>
            <a:r>
              <a:rPr lang="en-US" sz="1200" dirty="0" smtClean="0"/>
              <a:t>:</a:t>
            </a:r>
            <a:endParaRPr lang="en-US" sz="1200" dirty="0"/>
          </a:p>
        </p:txBody>
      </p:sp>
      <p:pic>
        <p:nvPicPr>
          <p:cNvPr id="11" name="Picture 10" descr="formua-emittanc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626" y="1077301"/>
            <a:ext cx="7775710" cy="1737838"/>
          </a:xfrm>
          <a:prstGeom prst="rect">
            <a:avLst/>
          </a:prstGeom>
        </p:spPr>
      </p:pic>
      <p:sp>
        <p:nvSpPr>
          <p:cNvPr id="12" name="TextBox 11"/>
          <p:cNvSpPr txBox="1"/>
          <p:nvPr/>
        </p:nvSpPr>
        <p:spPr>
          <a:xfrm>
            <a:off x="645804" y="2856768"/>
            <a:ext cx="7961388" cy="307777"/>
          </a:xfrm>
          <a:prstGeom prst="rect">
            <a:avLst/>
          </a:prstGeom>
          <a:noFill/>
        </p:spPr>
        <p:txBody>
          <a:bodyPr wrap="square" rtlCol="0">
            <a:spAutoFit/>
          </a:bodyPr>
          <a:lstStyle/>
          <a:p>
            <a:pPr>
              <a:buNone/>
            </a:pPr>
            <a:r>
              <a:rPr lang="en-US" sz="1400" dirty="0" smtClean="0">
                <a:solidFill>
                  <a:srgbClr val="FF0000"/>
                </a:solidFill>
              </a:rPr>
              <a:t>=&gt; Bunch current I (longitudinal profile) and transverse </a:t>
            </a:r>
            <a:r>
              <a:rPr lang="en-US" sz="1400" dirty="0" err="1" smtClean="0">
                <a:solidFill>
                  <a:srgbClr val="FF0000"/>
                </a:solidFill>
              </a:rPr>
              <a:t>emittance</a:t>
            </a:r>
            <a:r>
              <a:rPr lang="en-US" sz="1400" dirty="0" smtClean="0">
                <a:solidFill>
                  <a:srgbClr val="FF0000"/>
                </a:solidFill>
              </a:rPr>
              <a:t> </a:t>
            </a:r>
            <a:r>
              <a:rPr lang="en-US" sz="1400" dirty="0" err="1" smtClean="0">
                <a:solidFill>
                  <a:srgbClr val="FF0000"/>
                </a:solidFill>
              </a:rPr>
              <a:t>ε</a:t>
            </a:r>
            <a:r>
              <a:rPr lang="en-US" sz="1400" baseline="-25000" dirty="0" err="1" smtClean="0">
                <a:solidFill>
                  <a:srgbClr val="FF0000"/>
                </a:solidFill>
              </a:rPr>
              <a:t>n</a:t>
            </a:r>
            <a:r>
              <a:rPr lang="en-US" sz="1400" dirty="0">
                <a:solidFill>
                  <a:srgbClr val="FF0000"/>
                </a:solidFill>
              </a:rPr>
              <a:t> </a:t>
            </a:r>
            <a:r>
              <a:rPr lang="en-US" sz="1400" dirty="0" smtClean="0">
                <a:solidFill>
                  <a:srgbClr val="FF0000"/>
                </a:solidFill>
              </a:rPr>
              <a:t>are important for SASE FELs</a:t>
            </a:r>
            <a:endParaRPr lang="en-US" sz="1400" dirty="0">
              <a:solidFill>
                <a:srgbClr val="FF0000"/>
              </a:solidFill>
            </a:endParaRPr>
          </a:p>
        </p:txBody>
      </p:sp>
      <p:pic>
        <p:nvPicPr>
          <p:cNvPr id="13" name="Picture 12"/>
          <p:cNvPicPr>
            <a:picLocks noChangeAspect="1"/>
          </p:cNvPicPr>
          <p:nvPr/>
        </p:nvPicPr>
        <p:blipFill>
          <a:blip r:embed="rId5"/>
          <a:stretch>
            <a:fillRect/>
          </a:stretch>
        </p:blipFill>
        <p:spPr>
          <a:xfrm>
            <a:off x="4536328" y="4010875"/>
            <a:ext cx="3566442" cy="2531782"/>
          </a:xfrm>
          <a:prstGeom prst="rect">
            <a:avLst/>
          </a:prstGeom>
        </p:spPr>
      </p:pic>
      <p:sp>
        <p:nvSpPr>
          <p:cNvPr id="14" name="TextBox 13"/>
          <p:cNvSpPr txBox="1"/>
          <p:nvPr/>
        </p:nvSpPr>
        <p:spPr>
          <a:xfrm>
            <a:off x="3246958" y="1300665"/>
            <a:ext cx="1111461" cy="276999"/>
          </a:xfrm>
          <a:prstGeom prst="rect">
            <a:avLst/>
          </a:prstGeom>
          <a:noFill/>
        </p:spPr>
        <p:txBody>
          <a:bodyPr wrap="square" rtlCol="0">
            <a:spAutoFit/>
          </a:bodyPr>
          <a:lstStyle/>
          <a:p>
            <a:pPr>
              <a:buNone/>
            </a:pPr>
            <a:r>
              <a:rPr lang="en-US" sz="1200" dirty="0" smtClean="0"/>
              <a:t>(M. </a:t>
            </a:r>
            <a:r>
              <a:rPr lang="en-US" sz="1200" dirty="0" err="1" smtClean="0"/>
              <a:t>Yurkov</a:t>
            </a:r>
            <a:r>
              <a:rPr lang="en-US" sz="1200" dirty="0" smtClean="0"/>
              <a:t>)</a:t>
            </a:r>
            <a:endParaRPr lang="en-US" sz="1200" dirty="0"/>
          </a:p>
        </p:txBody>
      </p:sp>
    </p:spTree>
    <p:extLst>
      <p:ext uri="{BB962C8B-B14F-4D97-AF65-F5344CB8AC3E}">
        <p14:creationId xmlns:p14="http://schemas.microsoft.com/office/powerpoint/2010/main" val="33827725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093788" y="541338"/>
            <a:ext cx="7283450" cy="481012"/>
          </a:xfrm>
          <a:prstGeom prst="rect">
            <a:avLst/>
          </a:prstGeom>
        </p:spPr>
        <p:txBody>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buNone/>
            </a:pPr>
            <a:r>
              <a:rPr lang="en-US" dirty="0">
                <a:solidFill>
                  <a:srgbClr val="FFFFFF"/>
                </a:solidFill>
              </a:rPr>
              <a:t>6. Commissioning: “</a:t>
            </a:r>
            <a:r>
              <a:rPr lang="en-US" dirty="0" smtClean="0">
                <a:solidFill>
                  <a:srgbClr val="FFFFFF"/>
                </a:solidFill>
                <a:latin typeface="Arial"/>
                <a:ea typeface="ＭＳ Ｐゴシック"/>
              </a:rPr>
              <a:t>Pulse Stealing Mode”</a:t>
            </a:r>
            <a:endParaRPr lang="en-US" dirty="0">
              <a:solidFill>
                <a:srgbClr val="FFFFFF"/>
              </a:solidFill>
              <a:latin typeface="Arial"/>
              <a:ea typeface="ＭＳ Ｐゴシック"/>
            </a:endParaRPr>
          </a:p>
        </p:txBody>
      </p:sp>
      <p:grpSp>
        <p:nvGrpSpPr>
          <p:cNvPr id="58" name="Group 57"/>
          <p:cNvGrpSpPr/>
          <p:nvPr/>
        </p:nvGrpSpPr>
        <p:grpSpPr>
          <a:xfrm>
            <a:off x="33179" y="4846010"/>
            <a:ext cx="6327603" cy="2032655"/>
            <a:chOff x="1755947" y="3892100"/>
            <a:chExt cx="6327603" cy="2032655"/>
          </a:xfrm>
        </p:grpSpPr>
        <p:sp>
          <p:nvSpPr>
            <p:cNvPr id="45" name="Rectangle 44"/>
            <p:cNvSpPr/>
            <p:nvPr/>
          </p:nvSpPr>
          <p:spPr bwMode="auto">
            <a:xfrm>
              <a:off x="2171247" y="4010736"/>
              <a:ext cx="385618" cy="1128338"/>
            </a:xfrm>
            <a:prstGeom prst="rect">
              <a:avLst/>
            </a:prstGeom>
            <a:solidFill>
              <a:schemeClr val="tx1">
                <a:lumMod val="50000"/>
                <a:lumOff val="50000"/>
                <a:alpha val="40000"/>
              </a:schemeClr>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9" name="Rectangle 8"/>
            <p:cNvSpPr/>
            <p:nvPr/>
          </p:nvSpPr>
          <p:spPr bwMode="auto">
            <a:xfrm>
              <a:off x="2607969" y="4133828"/>
              <a:ext cx="45719" cy="1008000"/>
            </a:xfrm>
            <a:prstGeom prst="rect">
              <a:avLst/>
            </a:prstGeom>
            <a:solidFill>
              <a:schemeClr val="accent2"/>
            </a:solidFill>
            <a:ln w="28575"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10" name="Rectangle 9"/>
            <p:cNvSpPr/>
            <p:nvPr/>
          </p:nvSpPr>
          <p:spPr bwMode="auto">
            <a:xfrm>
              <a:off x="2760369" y="4133828"/>
              <a:ext cx="45719" cy="1008000"/>
            </a:xfrm>
            <a:prstGeom prst="rect">
              <a:avLst/>
            </a:prstGeom>
            <a:solidFill>
              <a:schemeClr val="accent2"/>
            </a:solidFill>
            <a:ln w="28575"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11" name="Rectangle 10"/>
            <p:cNvSpPr/>
            <p:nvPr/>
          </p:nvSpPr>
          <p:spPr bwMode="auto">
            <a:xfrm>
              <a:off x="2941934" y="4133828"/>
              <a:ext cx="45719" cy="1008000"/>
            </a:xfrm>
            <a:prstGeom prst="rect">
              <a:avLst/>
            </a:prstGeom>
            <a:solidFill>
              <a:schemeClr val="accent2"/>
            </a:solidFill>
            <a:ln w="28575"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12" name="Rectangle 11"/>
            <p:cNvSpPr/>
            <p:nvPr/>
          </p:nvSpPr>
          <p:spPr bwMode="auto">
            <a:xfrm>
              <a:off x="3094334" y="4133828"/>
              <a:ext cx="45719" cy="1008000"/>
            </a:xfrm>
            <a:prstGeom prst="rect">
              <a:avLst/>
            </a:prstGeom>
            <a:solidFill>
              <a:schemeClr val="accent2"/>
            </a:solidFill>
            <a:ln w="28575"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13" name="Rectangle 12"/>
            <p:cNvSpPr/>
            <p:nvPr/>
          </p:nvSpPr>
          <p:spPr bwMode="auto">
            <a:xfrm>
              <a:off x="3257562" y="4133828"/>
              <a:ext cx="45719" cy="1008000"/>
            </a:xfrm>
            <a:prstGeom prst="rect">
              <a:avLst/>
            </a:prstGeom>
            <a:solidFill>
              <a:schemeClr val="accent2"/>
            </a:solidFill>
            <a:ln w="28575"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14" name="Rectangle 13"/>
            <p:cNvSpPr/>
            <p:nvPr/>
          </p:nvSpPr>
          <p:spPr bwMode="auto">
            <a:xfrm>
              <a:off x="3409962" y="4133828"/>
              <a:ext cx="45719" cy="1008000"/>
            </a:xfrm>
            <a:prstGeom prst="rect">
              <a:avLst/>
            </a:prstGeom>
            <a:solidFill>
              <a:schemeClr val="accent2"/>
            </a:solidFill>
            <a:ln w="28575"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15" name="Rectangle 14"/>
            <p:cNvSpPr/>
            <p:nvPr/>
          </p:nvSpPr>
          <p:spPr bwMode="auto">
            <a:xfrm>
              <a:off x="3605381" y="4133828"/>
              <a:ext cx="45719" cy="1008000"/>
            </a:xfrm>
            <a:prstGeom prst="rect">
              <a:avLst/>
            </a:prstGeom>
            <a:noFill/>
            <a:ln w="28575"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16" name="Rectangle 15"/>
            <p:cNvSpPr/>
            <p:nvPr/>
          </p:nvSpPr>
          <p:spPr bwMode="auto">
            <a:xfrm>
              <a:off x="3757781" y="4133828"/>
              <a:ext cx="45719" cy="1008000"/>
            </a:xfrm>
            <a:prstGeom prst="rect">
              <a:avLst/>
            </a:prstGeom>
            <a:noFill/>
            <a:ln w="28575"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17" name="Rectangle 16"/>
            <p:cNvSpPr/>
            <p:nvPr/>
          </p:nvSpPr>
          <p:spPr bwMode="auto">
            <a:xfrm>
              <a:off x="4339787" y="4133828"/>
              <a:ext cx="45719" cy="1008000"/>
            </a:xfrm>
            <a:prstGeom prst="rect">
              <a:avLst/>
            </a:prstGeom>
            <a:solidFill>
              <a:srgbClr val="FF0000"/>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18" name="Rectangle 17"/>
            <p:cNvSpPr/>
            <p:nvPr/>
          </p:nvSpPr>
          <p:spPr bwMode="auto">
            <a:xfrm>
              <a:off x="4492187" y="4133828"/>
              <a:ext cx="45719" cy="1008000"/>
            </a:xfrm>
            <a:prstGeom prst="rect">
              <a:avLst/>
            </a:prstGeom>
            <a:solidFill>
              <a:srgbClr val="FF0000"/>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19" name="Rectangle 18"/>
            <p:cNvSpPr/>
            <p:nvPr/>
          </p:nvSpPr>
          <p:spPr bwMode="auto">
            <a:xfrm>
              <a:off x="4673752" y="4133828"/>
              <a:ext cx="45719" cy="1008000"/>
            </a:xfrm>
            <a:prstGeom prst="rect">
              <a:avLst/>
            </a:prstGeom>
            <a:solidFill>
              <a:srgbClr val="FF0000"/>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20" name="Rectangle 19"/>
            <p:cNvSpPr/>
            <p:nvPr/>
          </p:nvSpPr>
          <p:spPr bwMode="auto">
            <a:xfrm>
              <a:off x="4826152" y="4133828"/>
              <a:ext cx="45719" cy="1008000"/>
            </a:xfrm>
            <a:prstGeom prst="rect">
              <a:avLst/>
            </a:prstGeom>
            <a:solidFill>
              <a:srgbClr val="FF0000"/>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21" name="Rectangle 20"/>
            <p:cNvSpPr/>
            <p:nvPr/>
          </p:nvSpPr>
          <p:spPr bwMode="auto">
            <a:xfrm>
              <a:off x="4989380" y="4133828"/>
              <a:ext cx="45719" cy="1008000"/>
            </a:xfrm>
            <a:prstGeom prst="rect">
              <a:avLst/>
            </a:prstGeom>
            <a:solidFill>
              <a:srgbClr val="FF0000"/>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22" name="Rectangle 21"/>
            <p:cNvSpPr/>
            <p:nvPr/>
          </p:nvSpPr>
          <p:spPr bwMode="auto">
            <a:xfrm>
              <a:off x="5141780" y="4133828"/>
              <a:ext cx="45719" cy="1008000"/>
            </a:xfrm>
            <a:prstGeom prst="rect">
              <a:avLst/>
            </a:prstGeom>
            <a:solidFill>
              <a:srgbClr val="FF0000"/>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23" name="Rectangle 22"/>
            <p:cNvSpPr/>
            <p:nvPr/>
          </p:nvSpPr>
          <p:spPr bwMode="auto">
            <a:xfrm>
              <a:off x="5337199" y="4133828"/>
              <a:ext cx="45719" cy="10080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24" name="Rectangle 23"/>
            <p:cNvSpPr/>
            <p:nvPr/>
          </p:nvSpPr>
          <p:spPr bwMode="auto">
            <a:xfrm>
              <a:off x="5489599" y="4133828"/>
              <a:ext cx="45719" cy="10080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27" name="Arc 26"/>
            <p:cNvSpPr/>
            <p:nvPr/>
          </p:nvSpPr>
          <p:spPr bwMode="auto">
            <a:xfrm flipH="1">
              <a:off x="2178174" y="4358900"/>
              <a:ext cx="621792" cy="1565855"/>
            </a:xfrm>
            <a:prstGeom prst="arc">
              <a:avLst/>
            </a:prstGeom>
            <a:noFill/>
            <a:ln w="2857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cxnSp>
          <p:nvCxnSpPr>
            <p:cNvPr id="30" name="Straight Connector 29"/>
            <p:cNvCxnSpPr/>
            <p:nvPr/>
          </p:nvCxnSpPr>
          <p:spPr bwMode="auto">
            <a:xfrm>
              <a:off x="2486438" y="4359401"/>
              <a:ext cx="1387786" cy="0"/>
            </a:xfrm>
            <a:prstGeom prst="line">
              <a:avLst/>
            </a:prstGeom>
            <a:noFill/>
            <a:ln w="28575" cap="flat" cmpd="sng" algn="ctr">
              <a:solidFill>
                <a:srgbClr val="002060"/>
              </a:solidFill>
              <a:prstDash val="solid"/>
              <a:round/>
              <a:headEnd type="none" w="med" len="med"/>
              <a:tailEnd type="none" w="med" len="med"/>
            </a:ln>
            <a:effectLst/>
          </p:spPr>
        </p:cxnSp>
        <p:cxnSp>
          <p:nvCxnSpPr>
            <p:cNvPr id="35" name="Straight Connector 34"/>
            <p:cNvCxnSpPr/>
            <p:nvPr/>
          </p:nvCxnSpPr>
          <p:spPr bwMode="auto">
            <a:xfrm>
              <a:off x="4228533" y="4678565"/>
              <a:ext cx="1711757" cy="0"/>
            </a:xfrm>
            <a:prstGeom prst="line">
              <a:avLst/>
            </a:prstGeom>
            <a:noFill/>
            <a:ln w="28575" cap="flat" cmpd="sng" algn="ctr">
              <a:solidFill>
                <a:srgbClr val="002060"/>
              </a:solidFill>
              <a:prstDash val="solid"/>
              <a:round/>
              <a:headEnd type="none" w="med" len="med"/>
              <a:tailEnd type="none" w="med" len="med"/>
            </a:ln>
            <a:effectLst/>
          </p:spPr>
        </p:cxnSp>
        <p:sp>
          <p:nvSpPr>
            <p:cNvPr id="37" name="Arc 36"/>
            <p:cNvSpPr/>
            <p:nvPr/>
          </p:nvSpPr>
          <p:spPr bwMode="auto">
            <a:xfrm flipH="1" flipV="1">
              <a:off x="5925659" y="4224636"/>
              <a:ext cx="958545" cy="917191"/>
            </a:xfrm>
            <a:prstGeom prst="arc">
              <a:avLst/>
            </a:prstGeom>
            <a:noFill/>
            <a:ln w="2857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39" name="Freeform 38"/>
            <p:cNvSpPr/>
            <p:nvPr/>
          </p:nvSpPr>
          <p:spPr bwMode="auto">
            <a:xfrm>
              <a:off x="3866968" y="4359459"/>
              <a:ext cx="368360" cy="318655"/>
            </a:xfrm>
            <a:custGeom>
              <a:avLst/>
              <a:gdLst>
                <a:gd name="connsiteX0" fmla="*/ 0 w 368360"/>
                <a:gd name="connsiteY0" fmla="*/ 7048 h 323404"/>
                <a:gd name="connsiteX1" fmla="*/ 117009 w 368360"/>
                <a:gd name="connsiteY1" fmla="*/ 15715 h 323404"/>
                <a:gd name="connsiteX2" fmla="*/ 173346 w 368360"/>
                <a:gd name="connsiteY2" fmla="*/ 145724 h 323404"/>
                <a:gd name="connsiteX3" fmla="*/ 221016 w 368360"/>
                <a:gd name="connsiteY3" fmla="*/ 275734 h 323404"/>
                <a:gd name="connsiteX4" fmla="*/ 368360 w 368360"/>
                <a:gd name="connsiteY4" fmla="*/ 323404 h 323404"/>
                <a:gd name="connsiteX0" fmla="*/ 0 w 368360"/>
                <a:gd name="connsiteY0" fmla="*/ 2299 h 318655"/>
                <a:gd name="connsiteX1" fmla="*/ 138678 w 368360"/>
                <a:gd name="connsiteY1" fmla="*/ 28301 h 318655"/>
                <a:gd name="connsiteX2" fmla="*/ 173346 w 368360"/>
                <a:gd name="connsiteY2" fmla="*/ 140975 h 318655"/>
                <a:gd name="connsiteX3" fmla="*/ 221016 w 368360"/>
                <a:gd name="connsiteY3" fmla="*/ 270985 h 318655"/>
                <a:gd name="connsiteX4" fmla="*/ 368360 w 368360"/>
                <a:gd name="connsiteY4" fmla="*/ 318655 h 318655"/>
                <a:gd name="connsiteX0" fmla="*/ 0 w 368360"/>
                <a:gd name="connsiteY0" fmla="*/ 2299 h 318655"/>
                <a:gd name="connsiteX1" fmla="*/ 138678 w 368360"/>
                <a:gd name="connsiteY1" fmla="*/ 28301 h 318655"/>
                <a:gd name="connsiteX2" fmla="*/ 173346 w 368360"/>
                <a:gd name="connsiteY2" fmla="*/ 140975 h 318655"/>
                <a:gd name="connsiteX3" fmla="*/ 255685 w 368360"/>
                <a:gd name="connsiteY3" fmla="*/ 288319 h 318655"/>
                <a:gd name="connsiteX4" fmla="*/ 368360 w 368360"/>
                <a:gd name="connsiteY4" fmla="*/ 318655 h 318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360" h="318655">
                  <a:moveTo>
                    <a:pt x="0" y="2299"/>
                  </a:moveTo>
                  <a:cubicBezTo>
                    <a:pt x="44059" y="-4924"/>
                    <a:pt x="109787" y="5188"/>
                    <a:pt x="138678" y="28301"/>
                  </a:cubicBezTo>
                  <a:cubicBezTo>
                    <a:pt x="167569" y="51414"/>
                    <a:pt x="153845" y="97639"/>
                    <a:pt x="173346" y="140975"/>
                  </a:cubicBezTo>
                  <a:cubicBezTo>
                    <a:pt x="192847" y="184311"/>
                    <a:pt x="223183" y="258706"/>
                    <a:pt x="255685" y="288319"/>
                  </a:cubicBezTo>
                  <a:cubicBezTo>
                    <a:pt x="288187" y="317932"/>
                    <a:pt x="310939" y="309626"/>
                    <a:pt x="368360" y="318655"/>
                  </a:cubicBezTo>
                </a:path>
              </a:pathLst>
            </a:custGeom>
            <a:noFill/>
            <a:ln w="2857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cxnSp>
          <p:nvCxnSpPr>
            <p:cNvPr id="41" name="Straight Arrow Connector 40"/>
            <p:cNvCxnSpPr/>
            <p:nvPr/>
          </p:nvCxnSpPr>
          <p:spPr bwMode="auto">
            <a:xfrm>
              <a:off x="1960361" y="5139073"/>
              <a:ext cx="5614126" cy="0"/>
            </a:xfrm>
            <a:prstGeom prst="straightConnector1">
              <a:avLst/>
            </a:prstGeom>
            <a:noFill/>
            <a:ln w="28575" cap="flat" cmpd="sng" algn="ctr">
              <a:solidFill>
                <a:schemeClr val="tx2"/>
              </a:solidFill>
              <a:prstDash val="solid"/>
              <a:round/>
              <a:headEnd type="none" w="med" len="med"/>
              <a:tailEnd type="arrow"/>
            </a:ln>
            <a:effectLst/>
          </p:spPr>
        </p:cxnSp>
        <p:cxnSp>
          <p:nvCxnSpPr>
            <p:cNvPr id="43" name="Straight Arrow Connector 42"/>
            <p:cNvCxnSpPr/>
            <p:nvPr/>
          </p:nvCxnSpPr>
          <p:spPr bwMode="auto">
            <a:xfrm flipV="1">
              <a:off x="2079111" y="4010735"/>
              <a:ext cx="0" cy="1288613"/>
            </a:xfrm>
            <a:prstGeom prst="straightConnector1">
              <a:avLst/>
            </a:prstGeom>
            <a:noFill/>
            <a:ln w="28575" cap="flat" cmpd="sng" algn="ctr">
              <a:solidFill>
                <a:schemeClr val="tx2"/>
              </a:solidFill>
              <a:prstDash val="solid"/>
              <a:round/>
              <a:headEnd type="none" w="med" len="med"/>
              <a:tailEnd type="arrow"/>
            </a:ln>
            <a:effectLst/>
          </p:spPr>
        </p:cxnSp>
        <p:sp>
          <p:nvSpPr>
            <p:cNvPr id="46" name="Rectangle 45"/>
            <p:cNvSpPr/>
            <p:nvPr/>
          </p:nvSpPr>
          <p:spPr bwMode="auto">
            <a:xfrm>
              <a:off x="2556315" y="4013490"/>
              <a:ext cx="3311719" cy="1128338"/>
            </a:xfrm>
            <a:prstGeom prst="rect">
              <a:avLst/>
            </a:prstGeom>
            <a:solidFill>
              <a:srgbClr val="92D050">
                <a:alpha val="40000"/>
              </a:srgbClr>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47" name="Rectangle 46"/>
            <p:cNvSpPr/>
            <p:nvPr/>
          </p:nvSpPr>
          <p:spPr bwMode="auto">
            <a:xfrm>
              <a:off x="3876080" y="4013490"/>
              <a:ext cx="385618" cy="1128338"/>
            </a:xfrm>
            <a:prstGeom prst="rect">
              <a:avLst/>
            </a:prstGeom>
            <a:solidFill>
              <a:srgbClr val="FF0000">
                <a:alpha val="40000"/>
              </a:srgbClr>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48" name="TextBox 47"/>
            <p:cNvSpPr txBox="1"/>
            <p:nvPr/>
          </p:nvSpPr>
          <p:spPr>
            <a:xfrm>
              <a:off x="6933622" y="5141828"/>
              <a:ext cx="1149928" cy="246221"/>
            </a:xfrm>
            <a:prstGeom prst="rect">
              <a:avLst/>
            </a:prstGeom>
            <a:noFill/>
          </p:spPr>
          <p:txBody>
            <a:bodyPr wrap="square" rtlCol="0">
              <a:spAutoFit/>
            </a:bodyPr>
            <a:lstStyle/>
            <a:p>
              <a:r>
                <a:rPr lang="en-GB" sz="1000" dirty="0" smtClean="0"/>
                <a:t>time</a:t>
              </a:r>
              <a:endParaRPr lang="en-GB" sz="1000" dirty="0"/>
            </a:p>
          </p:txBody>
        </p:sp>
        <p:sp>
          <p:nvSpPr>
            <p:cNvPr id="49" name="TextBox 48"/>
            <p:cNvSpPr txBox="1"/>
            <p:nvPr/>
          </p:nvSpPr>
          <p:spPr>
            <a:xfrm rot="16200000">
              <a:off x="1304094" y="4454548"/>
              <a:ext cx="1149928" cy="246221"/>
            </a:xfrm>
            <a:prstGeom prst="rect">
              <a:avLst/>
            </a:prstGeom>
            <a:noFill/>
          </p:spPr>
          <p:txBody>
            <a:bodyPr wrap="square" rtlCol="0">
              <a:spAutoFit/>
            </a:bodyPr>
            <a:lstStyle/>
            <a:p>
              <a:r>
                <a:rPr lang="en-GB" sz="1000" dirty="0"/>
                <a:t>c</a:t>
              </a:r>
              <a:r>
                <a:rPr lang="en-GB" sz="1000" dirty="0" smtClean="0"/>
                <a:t>harge / voltage</a:t>
              </a:r>
              <a:endParaRPr lang="en-GB" sz="1000" dirty="0"/>
            </a:p>
          </p:txBody>
        </p:sp>
        <p:sp>
          <p:nvSpPr>
            <p:cNvPr id="50" name="TextBox 49"/>
            <p:cNvSpPr txBox="1"/>
            <p:nvPr/>
          </p:nvSpPr>
          <p:spPr>
            <a:xfrm>
              <a:off x="5884522" y="3961370"/>
              <a:ext cx="2177213" cy="707886"/>
            </a:xfrm>
            <a:prstGeom prst="rect">
              <a:avLst/>
            </a:prstGeom>
            <a:noFill/>
          </p:spPr>
          <p:txBody>
            <a:bodyPr wrap="square" rtlCol="0">
              <a:spAutoFit/>
            </a:bodyPr>
            <a:lstStyle/>
            <a:p>
              <a:r>
                <a:rPr lang="en-GB" sz="1000" dirty="0" smtClean="0">
                  <a:solidFill>
                    <a:schemeClr val="tx1">
                      <a:lumMod val="50000"/>
                      <a:lumOff val="50000"/>
                    </a:schemeClr>
                  </a:solidFill>
                </a:rPr>
                <a:t>fill and stabilisation (about 100 us)</a:t>
              </a:r>
            </a:p>
            <a:p>
              <a:r>
                <a:rPr lang="en-GB" sz="1000" dirty="0" smtClean="0">
                  <a:solidFill>
                    <a:srgbClr val="92D050"/>
                  </a:solidFill>
                </a:rPr>
                <a:t>beam RF pulse (600 us)</a:t>
              </a:r>
            </a:p>
            <a:p>
              <a:r>
                <a:rPr lang="en-GB" sz="1000" dirty="0" smtClean="0">
                  <a:solidFill>
                    <a:srgbClr val="FF0000"/>
                  </a:solidFill>
                </a:rPr>
                <a:t>modification of RF parameters </a:t>
              </a:r>
              <a:br>
                <a:rPr lang="en-GB" sz="1000" dirty="0" smtClean="0">
                  <a:solidFill>
                    <a:srgbClr val="FF0000"/>
                  </a:solidFill>
                </a:rPr>
              </a:br>
              <a:r>
                <a:rPr lang="en-GB" sz="1000" dirty="0" smtClean="0">
                  <a:solidFill>
                    <a:srgbClr val="FF0000"/>
                  </a:solidFill>
                </a:rPr>
                <a:t>(about 50 us)</a:t>
              </a:r>
            </a:p>
          </p:txBody>
        </p:sp>
        <p:sp>
          <p:nvSpPr>
            <p:cNvPr id="51" name="TextBox 50"/>
            <p:cNvSpPr txBox="1"/>
            <p:nvPr/>
          </p:nvSpPr>
          <p:spPr>
            <a:xfrm>
              <a:off x="3620979" y="5304906"/>
              <a:ext cx="2379161" cy="307777"/>
            </a:xfrm>
            <a:prstGeom prst="rect">
              <a:avLst/>
            </a:prstGeom>
            <a:noFill/>
          </p:spPr>
          <p:txBody>
            <a:bodyPr wrap="square" rtlCol="0">
              <a:spAutoFit/>
            </a:bodyPr>
            <a:lstStyle/>
            <a:p>
              <a:r>
                <a:rPr lang="en-GB" sz="1400" dirty="0" smtClean="0"/>
                <a:t>analysed by TDS</a:t>
              </a:r>
              <a:endParaRPr lang="en-GB" sz="1400" dirty="0"/>
            </a:p>
          </p:txBody>
        </p:sp>
        <p:cxnSp>
          <p:nvCxnSpPr>
            <p:cNvPr id="53" name="Straight Arrow Connector 52"/>
            <p:cNvCxnSpPr/>
            <p:nvPr/>
          </p:nvCxnSpPr>
          <p:spPr bwMode="auto">
            <a:xfrm flipH="1" flipV="1">
              <a:off x="3706092" y="5084618"/>
              <a:ext cx="221672" cy="235512"/>
            </a:xfrm>
            <a:prstGeom prst="straightConnector1">
              <a:avLst/>
            </a:prstGeom>
            <a:noFill/>
            <a:ln w="25400" cap="flat" cmpd="sng" algn="ctr">
              <a:solidFill>
                <a:schemeClr val="tx2"/>
              </a:solidFill>
              <a:prstDash val="sysDash"/>
              <a:round/>
              <a:headEnd type="none" w="med" len="med"/>
              <a:tailEnd type="arrow"/>
            </a:ln>
            <a:effectLst/>
          </p:spPr>
        </p:cxnSp>
        <p:cxnSp>
          <p:nvCxnSpPr>
            <p:cNvPr id="54" name="Straight Arrow Connector 53"/>
            <p:cNvCxnSpPr/>
            <p:nvPr/>
          </p:nvCxnSpPr>
          <p:spPr bwMode="auto">
            <a:xfrm flipV="1">
              <a:off x="5074375" y="5077691"/>
              <a:ext cx="308543" cy="242439"/>
            </a:xfrm>
            <a:prstGeom prst="straightConnector1">
              <a:avLst/>
            </a:prstGeom>
            <a:noFill/>
            <a:ln w="25400" cap="flat" cmpd="sng" algn="ctr">
              <a:solidFill>
                <a:schemeClr val="tx2"/>
              </a:solidFill>
              <a:prstDash val="sysDash"/>
              <a:round/>
              <a:headEnd type="none" w="med" len="med"/>
              <a:tailEnd type="arrow"/>
            </a:ln>
            <a:effectLst/>
          </p:spPr>
        </p:cxnSp>
        <p:sp>
          <p:nvSpPr>
            <p:cNvPr id="57" name="TextBox 56"/>
            <p:cNvSpPr txBox="1"/>
            <p:nvPr/>
          </p:nvSpPr>
          <p:spPr>
            <a:xfrm>
              <a:off x="2492288" y="3892100"/>
              <a:ext cx="3007972" cy="276999"/>
            </a:xfrm>
            <a:prstGeom prst="rect">
              <a:avLst/>
            </a:prstGeom>
            <a:noFill/>
          </p:spPr>
          <p:txBody>
            <a:bodyPr wrap="square" rtlCol="0">
              <a:spAutoFit/>
            </a:bodyPr>
            <a:lstStyle/>
            <a:p>
              <a:r>
                <a:rPr lang="en-GB" sz="1200" dirty="0" smtClean="0"/>
                <a:t>SASE 1		        SASE 2</a:t>
              </a:r>
              <a:endParaRPr lang="en-GB" sz="1200" dirty="0"/>
            </a:p>
          </p:txBody>
        </p:sp>
      </p:gr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593" y="1036022"/>
            <a:ext cx="5995035" cy="222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 name="TextBox 60"/>
          <p:cNvSpPr txBox="1"/>
          <p:nvPr/>
        </p:nvSpPr>
        <p:spPr>
          <a:xfrm>
            <a:off x="6531430" y="1050267"/>
            <a:ext cx="2612570" cy="400110"/>
          </a:xfrm>
          <a:prstGeom prst="rect">
            <a:avLst/>
          </a:prstGeom>
          <a:noFill/>
        </p:spPr>
        <p:txBody>
          <a:bodyPr wrap="square" rtlCol="0">
            <a:spAutoFit/>
          </a:bodyPr>
          <a:lstStyle/>
          <a:p>
            <a:r>
              <a:rPr lang="en-GB" sz="1000" dirty="0" smtClean="0"/>
              <a:t>Example: 4.5 MHz mode, single-bunch 	  streak (50 ns flat-top)</a:t>
            </a:r>
            <a:endParaRPr lang="en-GB" sz="1000" dirty="0"/>
          </a:p>
        </p:txBody>
      </p:sp>
      <p:pic>
        <p:nvPicPr>
          <p:cNvPr id="2053"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5728" b="6650"/>
          <a:stretch/>
        </p:blipFill>
        <p:spPr bwMode="auto">
          <a:xfrm>
            <a:off x="6240240" y="1388788"/>
            <a:ext cx="2933700" cy="5177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 name="TextBox 62"/>
          <p:cNvSpPr txBox="1"/>
          <p:nvPr/>
        </p:nvSpPr>
        <p:spPr>
          <a:xfrm>
            <a:off x="156290" y="3196120"/>
            <a:ext cx="6547018" cy="1569660"/>
          </a:xfrm>
          <a:prstGeom prst="rect">
            <a:avLst/>
          </a:prstGeom>
          <a:noFill/>
        </p:spPr>
        <p:txBody>
          <a:bodyPr wrap="square" rtlCol="0">
            <a:spAutoFit/>
          </a:bodyPr>
          <a:lstStyle/>
          <a:p>
            <a:pPr marL="285750" indent="-285750">
              <a:buFont typeface="Arial" panose="020B0604020202020204" pitchFamily="34" charset="0"/>
              <a:buChar char="•"/>
            </a:pPr>
            <a:r>
              <a:rPr lang="en-GB" sz="1600" dirty="0" smtClean="0"/>
              <a:t>Semi-parasitic operation of TDS in parallel to FEL operation using electron beam kickers</a:t>
            </a:r>
          </a:p>
          <a:p>
            <a:pPr marL="285750" indent="-285750">
              <a:buFont typeface="Arial" panose="020B0604020202020204" pitchFamily="34" charset="0"/>
              <a:buChar char="•"/>
            </a:pPr>
            <a:r>
              <a:rPr lang="en-GB" sz="1600" dirty="0" smtClean="0"/>
              <a:t>Up to 4 bunches can be streaked at 1MHz (3.5 us flat-top duration)</a:t>
            </a:r>
          </a:p>
          <a:p>
            <a:pPr marL="285750" indent="-285750">
              <a:buFont typeface="Arial" panose="020B0604020202020204" pitchFamily="34" charset="0"/>
              <a:buChar char="•"/>
            </a:pPr>
            <a:r>
              <a:rPr lang="en-GB" sz="1600" dirty="0" smtClean="0"/>
              <a:t>At BC1 and BC2 more than one bunch is affected by the TDS </a:t>
            </a:r>
            <a:br>
              <a:rPr lang="en-GB" sz="1600" dirty="0" smtClean="0"/>
            </a:br>
            <a:r>
              <a:rPr lang="en-GB" sz="1600" dirty="0" smtClean="0"/>
              <a:t>=&gt; implications for machine protection (MPS)</a:t>
            </a:r>
          </a:p>
          <a:p>
            <a:pPr marL="285750" indent="-285750">
              <a:buFont typeface="Arial" panose="020B0604020202020204" pitchFamily="34" charset="0"/>
              <a:buChar char="•"/>
            </a:pPr>
            <a:r>
              <a:rPr lang="en-GB" sz="1600" dirty="0" smtClean="0"/>
              <a:t>Trailing bunches of FEL sub-trains are analysed (as in FLASH)</a:t>
            </a:r>
            <a:endParaRPr lang="en-GB" sz="1600" dirty="0"/>
          </a:p>
        </p:txBody>
      </p:sp>
      <p:sp>
        <p:nvSpPr>
          <p:cNvPr id="42" name="Slide Number Placeholder 3"/>
          <p:cNvSpPr txBox="1">
            <a:spLocks noGrp="1"/>
          </p:cNvSpPr>
          <p:nvPr/>
        </p:nvSpPr>
        <p:spPr bwMode="auto">
          <a:xfrm>
            <a:off x="8442325" y="114300"/>
            <a:ext cx="576263"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000" rIns="54000" bIns="18000" anchor="b"/>
          <a:lstStyle>
            <a:lvl1pPr eaLnBrk="0" hangingPunct="0">
              <a:defRPr sz="900">
                <a:solidFill>
                  <a:schemeClr val="tx1"/>
                </a:solidFill>
                <a:latin typeface="Arial" charset="0"/>
                <a:ea typeface="ＭＳ Ｐゴシック" pitchFamily="112" charset="-128"/>
              </a:defRPr>
            </a:lvl1pPr>
            <a:lvl2pPr marL="37931725" indent="-37474525" eaLnBrk="0" hangingPunct="0">
              <a:defRPr sz="900">
                <a:solidFill>
                  <a:schemeClr val="tx1"/>
                </a:solidFill>
                <a:latin typeface="Arial" charset="0"/>
                <a:ea typeface="ＭＳ Ｐゴシック" pitchFamily="112" charset="-128"/>
              </a:defRPr>
            </a:lvl2pPr>
            <a:lvl3pPr eaLnBrk="0" hangingPunct="0">
              <a:defRPr sz="900">
                <a:solidFill>
                  <a:schemeClr val="tx1"/>
                </a:solidFill>
                <a:latin typeface="Arial" charset="0"/>
                <a:ea typeface="ＭＳ Ｐゴシック" pitchFamily="112" charset="-128"/>
              </a:defRPr>
            </a:lvl3pPr>
            <a:lvl4pPr eaLnBrk="0" hangingPunct="0">
              <a:defRPr sz="900">
                <a:solidFill>
                  <a:schemeClr val="tx1"/>
                </a:solidFill>
                <a:latin typeface="Arial" charset="0"/>
                <a:ea typeface="ＭＳ Ｐゴシック" pitchFamily="112" charset="-128"/>
              </a:defRPr>
            </a:lvl4pPr>
            <a:lvl5pPr eaLnBrk="0" hangingPunct="0">
              <a:defRPr sz="900">
                <a:solidFill>
                  <a:schemeClr val="tx1"/>
                </a:solidFill>
                <a:latin typeface="Arial" charset="0"/>
                <a:ea typeface="ＭＳ Ｐゴシック" pitchFamily="112" charset="-128"/>
              </a:defRPr>
            </a:lvl5pPr>
            <a:lvl6pPr marL="457200" eaLnBrk="0" fontAlgn="base" hangingPunct="0">
              <a:spcBef>
                <a:spcPct val="20000"/>
              </a:spcBef>
              <a:spcAft>
                <a:spcPct val="0"/>
              </a:spcAft>
              <a:defRPr sz="900">
                <a:solidFill>
                  <a:schemeClr val="tx1"/>
                </a:solidFill>
                <a:latin typeface="Arial" charset="0"/>
                <a:ea typeface="ＭＳ Ｐゴシック" pitchFamily="112" charset="-128"/>
              </a:defRPr>
            </a:lvl6pPr>
            <a:lvl7pPr marL="914400" eaLnBrk="0" fontAlgn="base" hangingPunct="0">
              <a:spcBef>
                <a:spcPct val="20000"/>
              </a:spcBef>
              <a:spcAft>
                <a:spcPct val="0"/>
              </a:spcAft>
              <a:defRPr sz="900">
                <a:solidFill>
                  <a:schemeClr val="tx1"/>
                </a:solidFill>
                <a:latin typeface="Arial" charset="0"/>
                <a:ea typeface="ＭＳ Ｐゴシック" pitchFamily="112" charset="-128"/>
              </a:defRPr>
            </a:lvl7pPr>
            <a:lvl8pPr marL="1371600" eaLnBrk="0" fontAlgn="base" hangingPunct="0">
              <a:spcBef>
                <a:spcPct val="20000"/>
              </a:spcBef>
              <a:spcAft>
                <a:spcPct val="0"/>
              </a:spcAft>
              <a:defRPr sz="900">
                <a:solidFill>
                  <a:schemeClr val="tx1"/>
                </a:solidFill>
                <a:latin typeface="Arial" charset="0"/>
                <a:ea typeface="ＭＳ Ｐゴシック" pitchFamily="112" charset="-128"/>
              </a:defRPr>
            </a:lvl8pPr>
            <a:lvl9pPr marL="1828800" eaLnBrk="0" fontAlgn="base" hangingPunct="0">
              <a:spcBef>
                <a:spcPct val="20000"/>
              </a:spcBef>
              <a:spcAft>
                <a:spcPct val="0"/>
              </a:spcAft>
              <a:defRPr sz="900">
                <a:solidFill>
                  <a:schemeClr val="tx1"/>
                </a:solidFill>
                <a:latin typeface="Arial" charset="0"/>
                <a:ea typeface="ＭＳ Ｐゴシック" pitchFamily="112" charset="-128"/>
              </a:defRPr>
            </a:lvl9pPr>
          </a:lstStyle>
          <a:p>
            <a:pPr algn="ctr">
              <a:spcBef>
                <a:spcPct val="0"/>
              </a:spcBef>
              <a:buClrTx/>
              <a:buFontTx/>
              <a:buNone/>
            </a:pPr>
            <a:fld id="{22E1A4D4-1BCB-422C-9885-A251C124B318}" type="slidenum">
              <a:rPr lang="en-GB" sz="1000" b="1">
                <a:solidFill>
                  <a:schemeClr val="bg1"/>
                </a:solidFill>
              </a:rPr>
              <a:pPr algn="ctr">
                <a:spcBef>
                  <a:spcPct val="0"/>
                </a:spcBef>
                <a:buClrTx/>
                <a:buFontTx/>
                <a:buNone/>
              </a:pPr>
              <a:t>30</a:t>
            </a:fld>
            <a:endParaRPr lang="en-GB" sz="1000" b="1" dirty="0">
              <a:solidFill>
                <a:schemeClr val="bg1"/>
              </a:solidFill>
            </a:endParaRPr>
          </a:p>
        </p:txBody>
      </p:sp>
    </p:spTree>
    <p:extLst>
      <p:ext uri="{BB962C8B-B14F-4D97-AF65-F5344CB8AC3E}">
        <p14:creationId xmlns:p14="http://schemas.microsoft.com/office/powerpoint/2010/main" val="13600685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p:cNvCxnSpPr/>
          <p:nvPr/>
        </p:nvCxnSpPr>
        <p:spPr bwMode="auto">
          <a:xfrm flipV="1">
            <a:off x="5213870" y="3844290"/>
            <a:ext cx="0" cy="2520000"/>
          </a:xfrm>
          <a:prstGeom prst="line">
            <a:avLst/>
          </a:prstGeom>
          <a:noFill/>
          <a:ln w="6350" cap="flat" cmpd="sng" algn="ctr">
            <a:solidFill>
              <a:schemeClr val="tx2"/>
            </a:solidFill>
            <a:prstDash val="dash"/>
            <a:round/>
            <a:headEnd type="none" w="med" len="med"/>
            <a:tailEnd type="none" w="med" len="med"/>
          </a:ln>
          <a:effectLst/>
        </p:spPr>
      </p:cxnSp>
      <p:cxnSp>
        <p:nvCxnSpPr>
          <p:cNvPr id="91" name="Straight Connector 90"/>
          <p:cNvCxnSpPr/>
          <p:nvPr/>
        </p:nvCxnSpPr>
        <p:spPr bwMode="auto">
          <a:xfrm flipV="1">
            <a:off x="5668770" y="3845440"/>
            <a:ext cx="0" cy="2520000"/>
          </a:xfrm>
          <a:prstGeom prst="line">
            <a:avLst/>
          </a:prstGeom>
          <a:noFill/>
          <a:ln w="6350" cap="flat" cmpd="sng" algn="ctr">
            <a:solidFill>
              <a:schemeClr val="tx2"/>
            </a:solidFill>
            <a:prstDash val="dash"/>
            <a:round/>
            <a:headEnd type="none" w="med" len="med"/>
            <a:tailEnd type="none" w="med" len="med"/>
          </a:ln>
          <a:effectLst/>
        </p:spPr>
      </p:cxn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0912" y="1815264"/>
            <a:ext cx="5653088" cy="192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a:xfrm>
            <a:off x="79367" y="1100030"/>
            <a:ext cx="8377596" cy="4405217"/>
          </a:xfrm>
        </p:spPr>
        <p:txBody>
          <a:bodyPr/>
          <a:lstStyle/>
          <a:p>
            <a:pPr lvl="1">
              <a:buFont typeface="Arial" panose="020B0604020202020204" pitchFamily="34" charset="0"/>
              <a:buChar char="•"/>
            </a:pPr>
            <a:r>
              <a:rPr lang="en-US" sz="1600" dirty="0" smtClean="0"/>
              <a:t>Four bunches (at 1 MHz) can be streaked with the TDS systems</a:t>
            </a:r>
          </a:p>
          <a:p>
            <a:pPr lvl="1">
              <a:buFont typeface="Arial" panose="020B0604020202020204" pitchFamily="34" charset="0"/>
              <a:buChar char="•"/>
            </a:pPr>
            <a:r>
              <a:rPr lang="en-US" sz="1600" dirty="0" smtClean="0"/>
              <a:t>Beam trajectories for kicked bunches on the first two screens intersect with the last two screens</a:t>
            </a:r>
          </a:p>
          <a:p>
            <a:pPr marL="560388" lvl="2" indent="0">
              <a:buNone/>
            </a:pPr>
            <a:endParaRPr lang="en-US" sz="1600"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348" y="2205208"/>
            <a:ext cx="3137191" cy="3862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bwMode="auto">
          <a:xfrm>
            <a:off x="4882765" y="3917575"/>
            <a:ext cx="54000" cy="360000"/>
          </a:xfrm>
          <a:prstGeom prst="rect">
            <a:avLst/>
          </a:prstGeom>
          <a:noFill/>
          <a:ln w="19050"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18" name="Rectangle 17"/>
          <p:cNvSpPr/>
          <p:nvPr/>
        </p:nvSpPr>
        <p:spPr bwMode="auto">
          <a:xfrm>
            <a:off x="5035165" y="3917575"/>
            <a:ext cx="54000" cy="360000"/>
          </a:xfrm>
          <a:prstGeom prst="rect">
            <a:avLst/>
          </a:prstGeom>
          <a:noFill/>
          <a:ln w="19050"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19" name="Rectangle 18"/>
          <p:cNvSpPr/>
          <p:nvPr/>
        </p:nvSpPr>
        <p:spPr bwMode="auto">
          <a:xfrm>
            <a:off x="5187565" y="3917575"/>
            <a:ext cx="54000" cy="360000"/>
          </a:xfrm>
          <a:prstGeom prst="rect">
            <a:avLst/>
          </a:prstGeom>
          <a:solidFill>
            <a:srgbClr val="FFC000"/>
          </a:solidFill>
          <a:ln w="19050"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20" name="Rectangle 19"/>
          <p:cNvSpPr/>
          <p:nvPr/>
        </p:nvSpPr>
        <p:spPr bwMode="auto">
          <a:xfrm>
            <a:off x="5339965" y="3917575"/>
            <a:ext cx="54000" cy="360000"/>
          </a:xfrm>
          <a:prstGeom prst="rect">
            <a:avLst/>
          </a:prstGeom>
          <a:solidFill>
            <a:srgbClr val="FF0000"/>
          </a:solidFill>
          <a:ln w="19050"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21" name="Rectangle 20"/>
          <p:cNvSpPr/>
          <p:nvPr/>
        </p:nvSpPr>
        <p:spPr bwMode="auto">
          <a:xfrm>
            <a:off x="5492365" y="3917575"/>
            <a:ext cx="54000" cy="360000"/>
          </a:xfrm>
          <a:prstGeom prst="rect">
            <a:avLst/>
          </a:prstGeom>
          <a:solidFill>
            <a:srgbClr val="00B05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22" name="Rectangle 21"/>
          <p:cNvSpPr/>
          <p:nvPr/>
        </p:nvSpPr>
        <p:spPr bwMode="auto">
          <a:xfrm>
            <a:off x="5644765" y="3917575"/>
            <a:ext cx="54000" cy="360000"/>
          </a:xfrm>
          <a:prstGeom prst="rect">
            <a:avLst/>
          </a:prstGeom>
          <a:solidFill>
            <a:srgbClr val="0070C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23" name="Rectangle 22"/>
          <p:cNvSpPr/>
          <p:nvPr/>
        </p:nvSpPr>
        <p:spPr bwMode="auto">
          <a:xfrm>
            <a:off x="5797165" y="3917575"/>
            <a:ext cx="54000" cy="360000"/>
          </a:xfrm>
          <a:prstGeom prst="rect">
            <a:avLst/>
          </a:prstGeom>
          <a:noFill/>
          <a:ln w="19050"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24" name="Rectangle 23"/>
          <p:cNvSpPr/>
          <p:nvPr/>
        </p:nvSpPr>
        <p:spPr bwMode="auto">
          <a:xfrm>
            <a:off x="5949565" y="3917575"/>
            <a:ext cx="54000" cy="360000"/>
          </a:xfrm>
          <a:prstGeom prst="rect">
            <a:avLst/>
          </a:prstGeom>
          <a:noFill/>
          <a:ln w="19050"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25" name="Rectangle 24"/>
          <p:cNvSpPr/>
          <p:nvPr/>
        </p:nvSpPr>
        <p:spPr bwMode="auto">
          <a:xfrm>
            <a:off x="4881798" y="4621478"/>
            <a:ext cx="54000" cy="216000"/>
          </a:xfrm>
          <a:prstGeom prst="rect">
            <a:avLst/>
          </a:prstGeom>
          <a:noFill/>
          <a:ln w="19050"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26" name="Rectangle 25"/>
          <p:cNvSpPr/>
          <p:nvPr/>
        </p:nvSpPr>
        <p:spPr bwMode="auto">
          <a:xfrm>
            <a:off x="5034198" y="4621478"/>
            <a:ext cx="54000" cy="216000"/>
          </a:xfrm>
          <a:prstGeom prst="rect">
            <a:avLst/>
          </a:prstGeom>
          <a:noFill/>
          <a:ln w="19050"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27" name="Rectangle 26"/>
          <p:cNvSpPr/>
          <p:nvPr/>
        </p:nvSpPr>
        <p:spPr bwMode="auto">
          <a:xfrm>
            <a:off x="5186598" y="4621478"/>
            <a:ext cx="54000" cy="216000"/>
          </a:xfrm>
          <a:prstGeom prst="rect">
            <a:avLst/>
          </a:prstGeom>
          <a:solidFill>
            <a:srgbClr val="FFC000"/>
          </a:solidFill>
          <a:ln w="19050"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28" name="Rectangle 27"/>
          <p:cNvSpPr/>
          <p:nvPr/>
        </p:nvSpPr>
        <p:spPr bwMode="auto">
          <a:xfrm>
            <a:off x="5338998" y="4621478"/>
            <a:ext cx="54000" cy="216000"/>
          </a:xfrm>
          <a:prstGeom prst="rect">
            <a:avLst/>
          </a:prstGeom>
          <a:solidFill>
            <a:srgbClr val="FF0000"/>
          </a:solidFill>
          <a:ln w="19050"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29" name="Rectangle 28"/>
          <p:cNvSpPr/>
          <p:nvPr/>
        </p:nvSpPr>
        <p:spPr bwMode="auto">
          <a:xfrm>
            <a:off x="5491398" y="4621478"/>
            <a:ext cx="54000" cy="216000"/>
          </a:xfrm>
          <a:prstGeom prst="rect">
            <a:avLst/>
          </a:prstGeom>
          <a:noFill/>
          <a:ln w="19050"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30" name="Rectangle 29"/>
          <p:cNvSpPr/>
          <p:nvPr/>
        </p:nvSpPr>
        <p:spPr bwMode="auto">
          <a:xfrm>
            <a:off x="5643798" y="4621478"/>
            <a:ext cx="54000" cy="216000"/>
          </a:xfrm>
          <a:prstGeom prst="rect">
            <a:avLst/>
          </a:prstGeom>
          <a:noFill/>
          <a:ln w="19050"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31" name="Rectangle 30"/>
          <p:cNvSpPr/>
          <p:nvPr/>
        </p:nvSpPr>
        <p:spPr bwMode="auto">
          <a:xfrm>
            <a:off x="5796198" y="4621478"/>
            <a:ext cx="54000" cy="216000"/>
          </a:xfrm>
          <a:prstGeom prst="rect">
            <a:avLst/>
          </a:prstGeom>
          <a:noFill/>
          <a:ln w="19050"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32" name="Rectangle 31"/>
          <p:cNvSpPr/>
          <p:nvPr/>
        </p:nvSpPr>
        <p:spPr bwMode="auto">
          <a:xfrm>
            <a:off x="5948598" y="4621478"/>
            <a:ext cx="54000" cy="216000"/>
          </a:xfrm>
          <a:prstGeom prst="rect">
            <a:avLst/>
          </a:prstGeom>
          <a:noFill/>
          <a:ln w="19050"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33" name="Rectangle 32"/>
          <p:cNvSpPr/>
          <p:nvPr/>
        </p:nvSpPr>
        <p:spPr bwMode="auto">
          <a:xfrm>
            <a:off x="4882765" y="4906038"/>
            <a:ext cx="54000" cy="216000"/>
          </a:xfrm>
          <a:prstGeom prst="rect">
            <a:avLst/>
          </a:prstGeom>
          <a:noFill/>
          <a:ln w="19050"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34" name="Rectangle 33"/>
          <p:cNvSpPr/>
          <p:nvPr/>
        </p:nvSpPr>
        <p:spPr bwMode="auto">
          <a:xfrm>
            <a:off x="5035165" y="4906038"/>
            <a:ext cx="54000" cy="216000"/>
          </a:xfrm>
          <a:prstGeom prst="rect">
            <a:avLst/>
          </a:prstGeom>
          <a:noFill/>
          <a:ln w="19050"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35" name="Rectangle 34"/>
          <p:cNvSpPr/>
          <p:nvPr/>
        </p:nvSpPr>
        <p:spPr bwMode="auto">
          <a:xfrm>
            <a:off x="5187565" y="4906038"/>
            <a:ext cx="54000" cy="216000"/>
          </a:xfrm>
          <a:prstGeom prst="rect">
            <a:avLst/>
          </a:prstGeom>
          <a:solidFill>
            <a:srgbClr val="00B050"/>
          </a:solidFill>
          <a:ln w="19050"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36" name="Rectangle 35"/>
          <p:cNvSpPr/>
          <p:nvPr/>
        </p:nvSpPr>
        <p:spPr bwMode="auto">
          <a:xfrm>
            <a:off x="5339965" y="4906038"/>
            <a:ext cx="54000" cy="216000"/>
          </a:xfrm>
          <a:prstGeom prst="rect">
            <a:avLst/>
          </a:prstGeom>
          <a:solidFill>
            <a:srgbClr val="0070C0"/>
          </a:solidFill>
          <a:ln w="19050"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37" name="Rectangle 36"/>
          <p:cNvSpPr/>
          <p:nvPr/>
        </p:nvSpPr>
        <p:spPr bwMode="auto">
          <a:xfrm>
            <a:off x="5492365" y="4906038"/>
            <a:ext cx="54000" cy="216000"/>
          </a:xfrm>
          <a:prstGeom prst="rect">
            <a:avLst/>
          </a:prstGeom>
          <a:noFill/>
          <a:ln w="19050"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38" name="Rectangle 37"/>
          <p:cNvSpPr/>
          <p:nvPr/>
        </p:nvSpPr>
        <p:spPr bwMode="auto">
          <a:xfrm>
            <a:off x="5644765" y="4906038"/>
            <a:ext cx="54000" cy="216000"/>
          </a:xfrm>
          <a:prstGeom prst="rect">
            <a:avLst/>
          </a:prstGeom>
          <a:noFill/>
          <a:ln w="19050"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39" name="Rectangle 38"/>
          <p:cNvSpPr/>
          <p:nvPr/>
        </p:nvSpPr>
        <p:spPr bwMode="auto">
          <a:xfrm>
            <a:off x="5797165" y="4906038"/>
            <a:ext cx="54000" cy="216000"/>
          </a:xfrm>
          <a:prstGeom prst="rect">
            <a:avLst/>
          </a:prstGeom>
          <a:noFill/>
          <a:ln w="19050"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40" name="Rectangle 39"/>
          <p:cNvSpPr/>
          <p:nvPr/>
        </p:nvSpPr>
        <p:spPr bwMode="auto">
          <a:xfrm>
            <a:off x="5949565" y="4906038"/>
            <a:ext cx="54000" cy="216000"/>
          </a:xfrm>
          <a:prstGeom prst="rect">
            <a:avLst/>
          </a:prstGeom>
          <a:noFill/>
          <a:ln w="19050"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41" name="Rectangle 40"/>
          <p:cNvSpPr/>
          <p:nvPr/>
        </p:nvSpPr>
        <p:spPr bwMode="auto">
          <a:xfrm>
            <a:off x="4882765" y="5463353"/>
            <a:ext cx="54000" cy="144000"/>
          </a:xfrm>
          <a:prstGeom prst="rect">
            <a:avLst/>
          </a:prstGeom>
          <a:noFill/>
          <a:ln w="19050"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42" name="Rectangle 41"/>
          <p:cNvSpPr/>
          <p:nvPr/>
        </p:nvSpPr>
        <p:spPr bwMode="auto">
          <a:xfrm>
            <a:off x="5035165" y="5463353"/>
            <a:ext cx="54000" cy="144000"/>
          </a:xfrm>
          <a:prstGeom prst="rect">
            <a:avLst/>
          </a:prstGeom>
          <a:noFill/>
          <a:ln w="19050"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43" name="Rectangle 42"/>
          <p:cNvSpPr/>
          <p:nvPr/>
        </p:nvSpPr>
        <p:spPr bwMode="auto">
          <a:xfrm>
            <a:off x="5187565" y="5463353"/>
            <a:ext cx="54000" cy="144000"/>
          </a:xfrm>
          <a:prstGeom prst="rect">
            <a:avLst/>
          </a:prstGeom>
          <a:solidFill>
            <a:srgbClr val="FFC000"/>
          </a:solidFill>
          <a:ln w="19050"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44" name="Rectangle 43"/>
          <p:cNvSpPr/>
          <p:nvPr/>
        </p:nvSpPr>
        <p:spPr bwMode="auto">
          <a:xfrm>
            <a:off x="5339965" y="5463353"/>
            <a:ext cx="54000" cy="144000"/>
          </a:xfrm>
          <a:prstGeom prst="rect">
            <a:avLst/>
          </a:prstGeom>
          <a:noFill/>
          <a:ln w="19050"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45" name="Rectangle 44"/>
          <p:cNvSpPr/>
          <p:nvPr/>
        </p:nvSpPr>
        <p:spPr bwMode="auto">
          <a:xfrm>
            <a:off x="5492365" y="5463353"/>
            <a:ext cx="54000" cy="144000"/>
          </a:xfrm>
          <a:prstGeom prst="rect">
            <a:avLst/>
          </a:prstGeom>
          <a:noFill/>
          <a:ln w="19050"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46" name="Rectangle 45"/>
          <p:cNvSpPr/>
          <p:nvPr/>
        </p:nvSpPr>
        <p:spPr bwMode="auto">
          <a:xfrm>
            <a:off x="5644765" y="5463353"/>
            <a:ext cx="54000" cy="144000"/>
          </a:xfrm>
          <a:prstGeom prst="rect">
            <a:avLst/>
          </a:prstGeom>
          <a:noFill/>
          <a:ln w="19050"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47" name="Rectangle 46"/>
          <p:cNvSpPr/>
          <p:nvPr/>
        </p:nvSpPr>
        <p:spPr bwMode="auto">
          <a:xfrm>
            <a:off x="5797165" y="5463353"/>
            <a:ext cx="54000" cy="144000"/>
          </a:xfrm>
          <a:prstGeom prst="rect">
            <a:avLst/>
          </a:prstGeom>
          <a:noFill/>
          <a:ln w="19050"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48" name="Rectangle 47"/>
          <p:cNvSpPr/>
          <p:nvPr/>
        </p:nvSpPr>
        <p:spPr bwMode="auto">
          <a:xfrm>
            <a:off x="5949565" y="5463353"/>
            <a:ext cx="54000" cy="144000"/>
          </a:xfrm>
          <a:prstGeom prst="rect">
            <a:avLst/>
          </a:prstGeom>
          <a:noFill/>
          <a:ln w="19050"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49" name="Rectangle 48"/>
          <p:cNvSpPr/>
          <p:nvPr/>
        </p:nvSpPr>
        <p:spPr bwMode="auto">
          <a:xfrm>
            <a:off x="4881631" y="5692907"/>
            <a:ext cx="54000" cy="144000"/>
          </a:xfrm>
          <a:prstGeom prst="rect">
            <a:avLst/>
          </a:prstGeom>
          <a:noFill/>
          <a:ln w="19050"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50" name="Rectangle 49"/>
          <p:cNvSpPr/>
          <p:nvPr/>
        </p:nvSpPr>
        <p:spPr bwMode="auto">
          <a:xfrm>
            <a:off x="5034031" y="5692907"/>
            <a:ext cx="54000" cy="144000"/>
          </a:xfrm>
          <a:prstGeom prst="rect">
            <a:avLst/>
          </a:prstGeom>
          <a:noFill/>
          <a:ln w="19050"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51" name="Rectangle 50"/>
          <p:cNvSpPr/>
          <p:nvPr/>
        </p:nvSpPr>
        <p:spPr bwMode="auto">
          <a:xfrm>
            <a:off x="5186431" y="5692907"/>
            <a:ext cx="54000" cy="144000"/>
          </a:xfrm>
          <a:prstGeom prst="rect">
            <a:avLst/>
          </a:prstGeom>
          <a:solidFill>
            <a:srgbClr val="FF0000"/>
          </a:solidFill>
          <a:ln w="19050"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52" name="Rectangle 51"/>
          <p:cNvSpPr/>
          <p:nvPr/>
        </p:nvSpPr>
        <p:spPr bwMode="auto">
          <a:xfrm>
            <a:off x="5338831" y="5692907"/>
            <a:ext cx="54000" cy="144000"/>
          </a:xfrm>
          <a:prstGeom prst="rect">
            <a:avLst/>
          </a:prstGeom>
          <a:noFill/>
          <a:ln w="19050"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53" name="Rectangle 52"/>
          <p:cNvSpPr/>
          <p:nvPr/>
        </p:nvSpPr>
        <p:spPr bwMode="auto">
          <a:xfrm>
            <a:off x="5491231" y="5692907"/>
            <a:ext cx="54000" cy="144000"/>
          </a:xfrm>
          <a:prstGeom prst="rect">
            <a:avLst/>
          </a:prstGeom>
          <a:noFill/>
          <a:ln w="19050"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54" name="Rectangle 53"/>
          <p:cNvSpPr/>
          <p:nvPr/>
        </p:nvSpPr>
        <p:spPr bwMode="auto">
          <a:xfrm>
            <a:off x="5643631" y="5692907"/>
            <a:ext cx="54000" cy="144000"/>
          </a:xfrm>
          <a:prstGeom prst="rect">
            <a:avLst/>
          </a:prstGeom>
          <a:noFill/>
          <a:ln w="19050"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55" name="Rectangle 54"/>
          <p:cNvSpPr/>
          <p:nvPr/>
        </p:nvSpPr>
        <p:spPr bwMode="auto">
          <a:xfrm>
            <a:off x="5796031" y="5692907"/>
            <a:ext cx="54000" cy="144000"/>
          </a:xfrm>
          <a:prstGeom prst="rect">
            <a:avLst/>
          </a:prstGeom>
          <a:noFill/>
          <a:ln w="19050"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56" name="Rectangle 55"/>
          <p:cNvSpPr/>
          <p:nvPr/>
        </p:nvSpPr>
        <p:spPr bwMode="auto">
          <a:xfrm>
            <a:off x="5948431" y="5692907"/>
            <a:ext cx="54000" cy="144000"/>
          </a:xfrm>
          <a:prstGeom prst="rect">
            <a:avLst/>
          </a:prstGeom>
          <a:noFill/>
          <a:ln w="19050"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73" name="Rectangle 72"/>
          <p:cNvSpPr/>
          <p:nvPr/>
        </p:nvSpPr>
        <p:spPr bwMode="auto">
          <a:xfrm>
            <a:off x="4882765" y="5917307"/>
            <a:ext cx="54000" cy="144000"/>
          </a:xfrm>
          <a:prstGeom prst="rect">
            <a:avLst/>
          </a:prstGeom>
          <a:noFill/>
          <a:ln w="19050"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74" name="Rectangle 73"/>
          <p:cNvSpPr/>
          <p:nvPr/>
        </p:nvSpPr>
        <p:spPr bwMode="auto">
          <a:xfrm>
            <a:off x="5035165" y="5917307"/>
            <a:ext cx="54000" cy="144000"/>
          </a:xfrm>
          <a:prstGeom prst="rect">
            <a:avLst/>
          </a:prstGeom>
          <a:noFill/>
          <a:ln w="19050"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75" name="Rectangle 74"/>
          <p:cNvSpPr/>
          <p:nvPr/>
        </p:nvSpPr>
        <p:spPr bwMode="auto">
          <a:xfrm>
            <a:off x="5187565" y="5917307"/>
            <a:ext cx="54000" cy="144000"/>
          </a:xfrm>
          <a:prstGeom prst="rect">
            <a:avLst/>
          </a:prstGeom>
          <a:solidFill>
            <a:srgbClr val="00B050"/>
          </a:solidFill>
          <a:ln w="19050"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76" name="Rectangle 75"/>
          <p:cNvSpPr/>
          <p:nvPr/>
        </p:nvSpPr>
        <p:spPr bwMode="auto">
          <a:xfrm>
            <a:off x="5339965" y="5917307"/>
            <a:ext cx="54000" cy="144000"/>
          </a:xfrm>
          <a:prstGeom prst="rect">
            <a:avLst/>
          </a:prstGeom>
          <a:noFill/>
          <a:ln w="19050"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77" name="Rectangle 76"/>
          <p:cNvSpPr/>
          <p:nvPr/>
        </p:nvSpPr>
        <p:spPr bwMode="auto">
          <a:xfrm>
            <a:off x="5492365" y="5917307"/>
            <a:ext cx="54000" cy="144000"/>
          </a:xfrm>
          <a:prstGeom prst="rect">
            <a:avLst/>
          </a:prstGeom>
          <a:noFill/>
          <a:ln w="19050"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78" name="Rectangle 77"/>
          <p:cNvSpPr/>
          <p:nvPr/>
        </p:nvSpPr>
        <p:spPr bwMode="auto">
          <a:xfrm>
            <a:off x="5644765" y="5917307"/>
            <a:ext cx="54000" cy="144000"/>
          </a:xfrm>
          <a:prstGeom prst="rect">
            <a:avLst/>
          </a:prstGeom>
          <a:noFill/>
          <a:ln w="19050"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79" name="Rectangle 78"/>
          <p:cNvSpPr/>
          <p:nvPr/>
        </p:nvSpPr>
        <p:spPr bwMode="auto">
          <a:xfrm>
            <a:off x="5797165" y="5917307"/>
            <a:ext cx="54000" cy="144000"/>
          </a:xfrm>
          <a:prstGeom prst="rect">
            <a:avLst/>
          </a:prstGeom>
          <a:noFill/>
          <a:ln w="19050"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80" name="Rectangle 79"/>
          <p:cNvSpPr/>
          <p:nvPr/>
        </p:nvSpPr>
        <p:spPr bwMode="auto">
          <a:xfrm>
            <a:off x="5949565" y="5917307"/>
            <a:ext cx="54000" cy="144000"/>
          </a:xfrm>
          <a:prstGeom prst="rect">
            <a:avLst/>
          </a:prstGeom>
          <a:noFill/>
          <a:ln w="19050"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81" name="Rectangle 80"/>
          <p:cNvSpPr/>
          <p:nvPr/>
        </p:nvSpPr>
        <p:spPr bwMode="auto">
          <a:xfrm>
            <a:off x="4881631" y="6146861"/>
            <a:ext cx="54000" cy="144000"/>
          </a:xfrm>
          <a:prstGeom prst="rect">
            <a:avLst/>
          </a:prstGeom>
          <a:noFill/>
          <a:ln w="19050"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82" name="Rectangle 81"/>
          <p:cNvSpPr/>
          <p:nvPr/>
        </p:nvSpPr>
        <p:spPr bwMode="auto">
          <a:xfrm>
            <a:off x="5034031" y="6146861"/>
            <a:ext cx="54000" cy="144000"/>
          </a:xfrm>
          <a:prstGeom prst="rect">
            <a:avLst/>
          </a:prstGeom>
          <a:noFill/>
          <a:ln w="19050"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83" name="Rectangle 82"/>
          <p:cNvSpPr/>
          <p:nvPr/>
        </p:nvSpPr>
        <p:spPr bwMode="auto">
          <a:xfrm>
            <a:off x="5186431" y="6146861"/>
            <a:ext cx="54000" cy="144000"/>
          </a:xfrm>
          <a:prstGeom prst="rect">
            <a:avLst/>
          </a:prstGeom>
          <a:solidFill>
            <a:srgbClr val="0070C0"/>
          </a:solidFill>
          <a:ln w="19050"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84" name="Rectangle 83"/>
          <p:cNvSpPr/>
          <p:nvPr/>
        </p:nvSpPr>
        <p:spPr bwMode="auto">
          <a:xfrm>
            <a:off x="5338831" y="6146861"/>
            <a:ext cx="54000" cy="144000"/>
          </a:xfrm>
          <a:prstGeom prst="rect">
            <a:avLst/>
          </a:prstGeom>
          <a:noFill/>
          <a:ln w="19050"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85" name="Rectangle 84"/>
          <p:cNvSpPr/>
          <p:nvPr/>
        </p:nvSpPr>
        <p:spPr bwMode="auto">
          <a:xfrm>
            <a:off x="5491231" y="6146861"/>
            <a:ext cx="54000" cy="144000"/>
          </a:xfrm>
          <a:prstGeom prst="rect">
            <a:avLst/>
          </a:prstGeom>
          <a:noFill/>
          <a:ln w="19050"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86" name="Rectangle 85"/>
          <p:cNvSpPr/>
          <p:nvPr/>
        </p:nvSpPr>
        <p:spPr bwMode="auto">
          <a:xfrm>
            <a:off x="5643631" y="6146861"/>
            <a:ext cx="54000" cy="144000"/>
          </a:xfrm>
          <a:prstGeom prst="rect">
            <a:avLst/>
          </a:prstGeom>
          <a:noFill/>
          <a:ln w="19050"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87" name="Rectangle 86"/>
          <p:cNvSpPr/>
          <p:nvPr/>
        </p:nvSpPr>
        <p:spPr bwMode="auto">
          <a:xfrm>
            <a:off x="5796031" y="6146861"/>
            <a:ext cx="54000" cy="144000"/>
          </a:xfrm>
          <a:prstGeom prst="rect">
            <a:avLst/>
          </a:prstGeom>
          <a:noFill/>
          <a:ln w="19050"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88" name="Rectangle 87"/>
          <p:cNvSpPr/>
          <p:nvPr/>
        </p:nvSpPr>
        <p:spPr bwMode="auto">
          <a:xfrm>
            <a:off x="5948431" y="6146861"/>
            <a:ext cx="54000" cy="144000"/>
          </a:xfrm>
          <a:prstGeom prst="rect">
            <a:avLst/>
          </a:prstGeom>
          <a:noFill/>
          <a:ln w="19050"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cxnSp>
        <p:nvCxnSpPr>
          <p:cNvPr id="90" name="Straight Connector 89"/>
          <p:cNvCxnSpPr/>
          <p:nvPr/>
        </p:nvCxnSpPr>
        <p:spPr bwMode="auto">
          <a:xfrm>
            <a:off x="5465227" y="2390276"/>
            <a:ext cx="1134" cy="286021"/>
          </a:xfrm>
          <a:prstGeom prst="line">
            <a:avLst/>
          </a:prstGeom>
          <a:noFill/>
          <a:ln w="38100" cap="flat" cmpd="sng" algn="ctr">
            <a:solidFill>
              <a:srgbClr val="FFC000"/>
            </a:solidFill>
            <a:prstDash val="solid"/>
            <a:round/>
            <a:headEnd type="none" w="med" len="med"/>
            <a:tailEnd type="none" w="med" len="med"/>
          </a:ln>
          <a:effectLst/>
        </p:spPr>
      </p:cxnSp>
      <p:cxnSp>
        <p:nvCxnSpPr>
          <p:cNvPr id="94" name="Straight Connector 93"/>
          <p:cNvCxnSpPr/>
          <p:nvPr/>
        </p:nvCxnSpPr>
        <p:spPr bwMode="auto">
          <a:xfrm>
            <a:off x="6094327" y="2390275"/>
            <a:ext cx="1134" cy="286021"/>
          </a:xfrm>
          <a:prstGeom prst="line">
            <a:avLst/>
          </a:prstGeom>
          <a:noFill/>
          <a:ln w="38100" cap="flat" cmpd="sng" algn="ctr">
            <a:solidFill>
              <a:srgbClr val="00B050"/>
            </a:solidFill>
            <a:prstDash val="solid"/>
            <a:round/>
            <a:headEnd type="none" w="med" len="med"/>
            <a:tailEnd type="none" w="med" len="med"/>
          </a:ln>
          <a:effectLst/>
        </p:spPr>
      </p:cxnSp>
      <p:cxnSp>
        <p:nvCxnSpPr>
          <p:cNvPr id="95" name="Straight Connector 94"/>
          <p:cNvCxnSpPr/>
          <p:nvPr/>
        </p:nvCxnSpPr>
        <p:spPr bwMode="auto">
          <a:xfrm>
            <a:off x="5816302" y="3084381"/>
            <a:ext cx="1134" cy="286021"/>
          </a:xfrm>
          <a:prstGeom prst="line">
            <a:avLst/>
          </a:prstGeom>
          <a:noFill/>
          <a:ln w="38100" cap="flat" cmpd="sng" algn="ctr">
            <a:solidFill>
              <a:srgbClr val="FF0000"/>
            </a:solidFill>
            <a:prstDash val="solid"/>
            <a:round/>
            <a:headEnd type="none" w="med" len="med"/>
            <a:tailEnd type="none" w="med" len="med"/>
          </a:ln>
          <a:effectLst/>
        </p:spPr>
      </p:cxnSp>
      <p:cxnSp>
        <p:nvCxnSpPr>
          <p:cNvPr id="96" name="Straight Connector 95"/>
          <p:cNvCxnSpPr/>
          <p:nvPr/>
        </p:nvCxnSpPr>
        <p:spPr bwMode="auto">
          <a:xfrm>
            <a:off x="6363064" y="3084380"/>
            <a:ext cx="1134" cy="286021"/>
          </a:xfrm>
          <a:prstGeom prst="line">
            <a:avLst/>
          </a:prstGeom>
          <a:noFill/>
          <a:ln w="38100" cap="flat" cmpd="sng" algn="ctr">
            <a:solidFill>
              <a:srgbClr val="0070C0"/>
            </a:solidFill>
            <a:prstDash val="solid"/>
            <a:round/>
            <a:headEnd type="none" w="med" len="med"/>
            <a:tailEnd type="none" w="med" len="med"/>
          </a:ln>
          <a:effectLst/>
        </p:spPr>
      </p:cxnSp>
      <p:sp>
        <p:nvSpPr>
          <p:cNvPr id="92" name="TextBox 91"/>
          <p:cNvSpPr txBox="1"/>
          <p:nvPr/>
        </p:nvSpPr>
        <p:spPr>
          <a:xfrm>
            <a:off x="3941429" y="3943686"/>
            <a:ext cx="1265425" cy="246221"/>
          </a:xfrm>
          <a:prstGeom prst="rect">
            <a:avLst/>
          </a:prstGeom>
          <a:noFill/>
        </p:spPr>
        <p:txBody>
          <a:bodyPr wrap="square" rtlCol="0">
            <a:spAutoFit/>
          </a:bodyPr>
          <a:lstStyle/>
          <a:p>
            <a:r>
              <a:rPr lang="en-GB" sz="1000" dirty="0"/>
              <a:t>b</a:t>
            </a:r>
            <a:r>
              <a:rPr lang="en-GB" sz="1000" dirty="0" smtClean="0"/>
              <a:t>unch train 1</a:t>
            </a:r>
            <a:endParaRPr lang="en-GB" sz="1000" dirty="0"/>
          </a:p>
        </p:txBody>
      </p:sp>
      <p:sp>
        <p:nvSpPr>
          <p:cNvPr id="99" name="TextBox 98"/>
          <p:cNvSpPr txBox="1"/>
          <p:nvPr/>
        </p:nvSpPr>
        <p:spPr>
          <a:xfrm>
            <a:off x="3941428" y="4590978"/>
            <a:ext cx="1265425" cy="246221"/>
          </a:xfrm>
          <a:prstGeom prst="rect">
            <a:avLst/>
          </a:prstGeom>
          <a:noFill/>
        </p:spPr>
        <p:txBody>
          <a:bodyPr wrap="square" rtlCol="0">
            <a:spAutoFit/>
          </a:bodyPr>
          <a:lstStyle/>
          <a:p>
            <a:r>
              <a:rPr lang="en-GB" sz="1000" dirty="0"/>
              <a:t>b</a:t>
            </a:r>
            <a:r>
              <a:rPr lang="en-GB" sz="1000" dirty="0" smtClean="0"/>
              <a:t>unch train 1</a:t>
            </a:r>
            <a:endParaRPr lang="en-GB" sz="1000" dirty="0"/>
          </a:p>
        </p:txBody>
      </p:sp>
      <p:sp>
        <p:nvSpPr>
          <p:cNvPr id="100" name="TextBox 99"/>
          <p:cNvSpPr txBox="1"/>
          <p:nvPr/>
        </p:nvSpPr>
        <p:spPr>
          <a:xfrm>
            <a:off x="3941429" y="4863882"/>
            <a:ext cx="1265425" cy="246221"/>
          </a:xfrm>
          <a:prstGeom prst="rect">
            <a:avLst/>
          </a:prstGeom>
          <a:noFill/>
        </p:spPr>
        <p:txBody>
          <a:bodyPr wrap="square" rtlCol="0">
            <a:spAutoFit/>
          </a:bodyPr>
          <a:lstStyle/>
          <a:p>
            <a:r>
              <a:rPr lang="en-GB" sz="1000" dirty="0"/>
              <a:t>b</a:t>
            </a:r>
            <a:r>
              <a:rPr lang="en-GB" sz="1000" dirty="0" smtClean="0"/>
              <a:t>unch train 2</a:t>
            </a:r>
            <a:endParaRPr lang="en-GB" sz="1000" dirty="0"/>
          </a:p>
        </p:txBody>
      </p:sp>
      <p:sp>
        <p:nvSpPr>
          <p:cNvPr id="101" name="TextBox 100"/>
          <p:cNvSpPr txBox="1"/>
          <p:nvPr/>
        </p:nvSpPr>
        <p:spPr>
          <a:xfrm>
            <a:off x="3941427" y="5385570"/>
            <a:ext cx="1265425" cy="246221"/>
          </a:xfrm>
          <a:prstGeom prst="rect">
            <a:avLst/>
          </a:prstGeom>
          <a:noFill/>
        </p:spPr>
        <p:txBody>
          <a:bodyPr wrap="square" rtlCol="0">
            <a:spAutoFit/>
          </a:bodyPr>
          <a:lstStyle/>
          <a:p>
            <a:r>
              <a:rPr lang="en-GB" sz="1000" dirty="0"/>
              <a:t>b</a:t>
            </a:r>
            <a:r>
              <a:rPr lang="en-GB" sz="1000" dirty="0" smtClean="0"/>
              <a:t>unch train 1</a:t>
            </a:r>
            <a:endParaRPr lang="en-GB" sz="1000" dirty="0"/>
          </a:p>
        </p:txBody>
      </p:sp>
      <p:sp>
        <p:nvSpPr>
          <p:cNvPr id="102" name="TextBox 101"/>
          <p:cNvSpPr txBox="1"/>
          <p:nvPr/>
        </p:nvSpPr>
        <p:spPr>
          <a:xfrm>
            <a:off x="3941428" y="5619468"/>
            <a:ext cx="1265425" cy="246221"/>
          </a:xfrm>
          <a:prstGeom prst="rect">
            <a:avLst/>
          </a:prstGeom>
          <a:noFill/>
        </p:spPr>
        <p:txBody>
          <a:bodyPr wrap="square" rtlCol="0">
            <a:spAutoFit/>
          </a:bodyPr>
          <a:lstStyle/>
          <a:p>
            <a:r>
              <a:rPr lang="en-GB" sz="1000" dirty="0"/>
              <a:t>b</a:t>
            </a:r>
            <a:r>
              <a:rPr lang="en-GB" sz="1000" dirty="0" smtClean="0"/>
              <a:t>unch train 2</a:t>
            </a:r>
            <a:endParaRPr lang="en-GB" sz="1000" dirty="0"/>
          </a:p>
        </p:txBody>
      </p:sp>
      <p:sp>
        <p:nvSpPr>
          <p:cNvPr id="103" name="TextBox 102"/>
          <p:cNvSpPr txBox="1"/>
          <p:nvPr/>
        </p:nvSpPr>
        <p:spPr>
          <a:xfrm>
            <a:off x="3941429" y="5836907"/>
            <a:ext cx="1265425" cy="246221"/>
          </a:xfrm>
          <a:prstGeom prst="rect">
            <a:avLst/>
          </a:prstGeom>
          <a:noFill/>
        </p:spPr>
        <p:txBody>
          <a:bodyPr wrap="square" rtlCol="0">
            <a:spAutoFit/>
          </a:bodyPr>
          <a:lstStyle/>
          <a:p>
            <a:r>
              <a:rPr lang="en-GB" sz="1000" dirty="0"/>
              <a:t>b</a:t>
            </a:r>
            <a:r>
              <a:rPr lang="en-GB" sz="1000" dirty="0" smtClean="0"/>
              <a:t>unch train 3</a:t>
            </a:r>
            <a:endParaRPr lang="en-GB" sz="1000" dirty="0"/>
          </a:p>
        </p:txBody>
      </p:sp>
      <p:sp>
        <p:nvSpPr>
          <p:cNvPr id="104" name="TextBox 103"/>
          <p:cNvSpPr txBox="1"/>
          <p:nvPr/>
        </p:nvSpPr>
        <p:spPr>
          <a:xfrm>
            <a:off x="3941426" y="6080361"/>
            <a:ext cx="1265425" cy="246221"/>
          </a:xfrm>
          <a:prstGeom prst="rect">
            <a:avLst/>
          </a:prstGeom>
          <a:noFill/>
        </p:spPr>
        <p:txBody>
          <a:bodyPr wrap="square" rtlCol="0">
            <a:spAutoFit/>
          </a:bodyPr>
          <a:lstStyle/>
          <a:p>
            <a:r>
              <a:rPr lang="en-GB" sz="1000" dirty="0"/>
              <a:t>b</a:t>
            </a:r>
            <a:r>
              <a:rPr lang="en-GB" sz="1000" dirty="0" smtClean="0"/>
              <a:t>unch train 4</a:t>
            </a:r>
            <a:endParaRPr lang="en-GB" sz="1000" dirty="0"/>
          </a:p>
        </p:txBody>
      </p:sp>
      <p:sp>
        <p:nvSpPr>
          <p:cNvPr id="93" name="TextBox 92"/>
          <p:cNvSpPr txBox="1"/>
          <p:nvPr/>
        </p:nvSpPr>
        <p:spPr>
          <a:xfrm>
            <a:off x="6209881" y="3764936"/>
            <a:ext cx="2527161" cy="2677656"/>
          </a:xfrm>
          <a:prstGeom prst="rect">
            <a:avLst/>
          </a:prstGeom>
          <a:noFill/>
        </p:spPr>
        <p:txBody>
          <a:bodyPr wrap="square" rtlCol="0">
            <a:spAutoFit/>
          </a:bodyPr>
          <a:lstStyle/>
          <a:p>
            <a:r>
              <a:rPr lang="en-GB" sz="1400" dirty="0" smtClean="0"/>
              <a:t>To avoid overlapping beam spots the number of bunches streaked per shot (10 Hz) can be reduced to 2 or even one.</a:t>
            </a:r>
          </a:p>
          <a:p>
            <a:endParaRPr lang="en-GB" sz="1400" dirty="0"/>
          </a:p>
          <a:p>
            <a:r>
              <a:rPr lang="en-GB" sz="1400" dirty="0" smtClean="0"/>
              <a:t>An advantage of the 2.5 Hz option would be that always the same bunch along the train is streaked and analysed.</a:t>
            </a:r>
            <a:br>
              <a:rPr lang="en-GB" sz="1400" dirty="0" smtClean="0"/>
            </a:br>
            <a:r>
              <a:rPr lang="en-GB" sz="1400" dirty="0" smtClean="0"/>
              <a:t>=&gt; scans along the train / intra-train stability studies</a:t>
            </a:r>
            <a:endParaRPr lang="en-GB" sz="1400" dirty="0"/>
          </a:p>
        </p:txBody>
      </p:sp>
      <p:sp>
        <p:nvSpPr>
          <p:cNvPr id="105" name="TextBox 104"/>
          <p:cNvSpPr txBox="1"/>
          <p:nvPr/>
        </p:nvSpPr>
        <p:spPr>
          <a:xfrm>
            <a:off x="3490912" y="3574354"/>
            <a:ext cx="1696653" cy="369332"/>
          </a:xfrm>
          <a:prstGeom prst="rect">
            <a:avLst/>
          </a:prstGeom>
          <a:noFill/>
        </p:spPr>
        <p:txBody>
          <a:bodyPr wrap="square" rtlCol="0">
            <a:spAutoFit/>
          </a:bodyPr>
          <a:lstStyle/>
          <a:p>
            <a:r>
              <a:rPr lang="en-GB" dirty="0" smtClean="0"/>
              <a:t>Option 10 Hz:</a:t>
            </a:r>
            <a:endParaRPr lang="en-GB" dirty="0"/>
          </a:p>
        </p:txBody>
      </p:sp>
      <p:sp>
        <p:nvSpPr>
          <p:cNvPr id="108" name="TextBox 107"/>
          <p:cNvSpPr txBox="1"/>
          <p:nvPr/>
        </p:nvSpPr>
        <p:spPr>
          <a:xfrm>
            <a:off x="3490912" y="4275082"/>
            <a:ext cx="1696653" cy="369332"/>
          </a:xfrm>
          <a:prstGeom prst="rect">
            <a:avLst/>
          </a:prstGeom>
          <a:noFill/>
        </p:spPr>
        <p:txBody>
          <a:bodyPr wrap="square" rtlCol="0">
            <a:spAutoFit/>
          </a:bodyPr>
          <a:lstStyle/>
          <a:p>
            <a:r>
              <a:rPr lang="en-GB" dirty="0" smtClean="0"/>
              <a:t>Option 5 Hz:</a:t>
            </a:r>
            <a:endParaRPr lang="en-GB" dirty="0"/>
          </a:p>
        </p:txBody>
      </p:sp>
      <p:sp>
        <p:nvSpPr>
          <p:cNvPr id="109" name="TextBox 108"/>
          <p:cNvSpPr txBox="1"/>
          <p:nvPr/>
        </p:nvSpPr>
        <p:spPr>
          <a:xfrm>
            <a:off x="3490912" y="5094021"/>
            <a:ext cx="1876053" cy="369332"/>
          </a:xfrm>
          <a:prstGeom prst="rect">
            <a:avLst/>
          </a:prstGeom>
          <a:noFill/>
        </p:spPr>
        <p:txBody>
          <a:bodyPr wrap="square" rtlCol="0">
            <a:spAutoFit/>
          </a:bodyPr>
          <a:lstStyle/>
          <a:p>
            <a:r>
              <a:rPr lang="en-GB" dirty="0" smtClean="0"/>
              <a:t>Option 2.5 Hz*:</a:t>
            </a:r>
            <a:endParaRPr lang="en-GB" dirty="0"/>
          </a:p>
        </p:txBody>
      </p:sp>
      <p:sp>
        <p:nvSpPr>
          <p:cNvPr id="110" name="Title 1"/>
          <p:cNvSpPr txBox="1">
            <a:spLocks/>
          </p:cNvSpPr>
          <p:nvPr/>
        </p:nvSpPr>
        <p:spPr>
          <a:xfrm>
            <a:off x="1093788" y="541338"/>
            <a:ext cx="7283450" cy="481012"/>
          </a:xfrm>
          <a:prstGeom prst="rect">
            <a:avLst/>
          </a:prstGeom>
        </p:spPr>
        <p:txBody>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buNone/>
            </a:pPr>
            <a:r>
              <a:rPr lang="en-US" dirty="0">
                <a:solidFill>
                  <a:srgbClr val="FFFFFF"/>
                </a:solidFill>
              </a:rPr>
              <a:t>6. Commissioning: Bunch </a:t>
            </a:r>
            <a:r>
              <a:rPr lang="en-US" dirty="0" smtClean="0">
                <a:solidFill>
                  <a:srgbClr val="FFFFFF"/>
                </a:solidFill>
                <a:latin typeface="Arial"/>
                <a:ea typeface="ＭＳ Ｐゴシック"/>
              </a:rPr>
              <a:t>Kicker Pattern</a:t>
            </a:r>
            <a:endParaRPr lang="en-US" dirty="0">
              <a:solidFill>
                <a:srgbClr val="FFFFFF"/>
              </a:solidFill>
              <a:latin typeface="Arial"/>
              <a:ea typeface="ＭＳ Ｐゴシック"/>
            </a:endParaRPr>
          </a:p>
        </p:txBody>
      </p:sp>
      <p:sp>
        <p:nvSpPr>
          <p:cNvPr id="106" name="TextBox 105"/>
          <p:cNvSpPr txBox="1"/>
          <p:nvPr/>
        </p:nvSpPr>
        <p:spPr>
          <a:xfrm>
            <a:off x="4557330" y="6373299"/>
            <a:ext cx="4585750" cy="215444"/>
          </a:xfrm>
          <a:prstGeom prst="rect">
            <a:avLst/>
          </a:prstGeom>
          <a:noFill/>
        </p:spPr>
        <p:txBody>
          <a:bodyPr wrap="square" rtlCol="0">
            <a:spAutoFit/>
          </a:bodyPr>
          <a:lstStyle/>
          <a:p>
            <a:r>
              <a:rPr lang="en-GB" sz="800" dirty="0" smtClean="0"/>
              <a:t>* Mandatory for BC2</a:t>
            </a:r>
            <a:endParaRPr lang="en-GB" sz="800" dirty="0"/>
          </a:p>
        </p:txBody>
      </p:sp>
      <p:sp>
        <p:nvSpPr>
          <p:cNvPr id="107" name="TextBox 106"/>
          <p:cNvSpPr txBox="1"/>
          <p:nvPr/>
        </p:nvSpPr>
        <p:spPr>
          <a:xfrm>
            <a:off x="-1" y="1969152"/>
            <a:ext cx="2315057" cy="307777"/>
          </a:xfrm>
          <a:prstGeom prst="rect">
            <a:avLst/>
          </a:prstGeom>
          <a:noFill/>
        </p:spPr>
        <p:txBody>
          <a:bodyPr wrap="none" rtlCol="0">
            <a:spAutoFit/>
          </a:bodyPr>
          <a:lstStyle/>
          <a:p>
            <a:r>
              <a:rPr lang="en-GB" sz="1400" dirty="0" smtClean="0"/>
              <a:t>Example: Injector and BC1</a:t>
            </a:r>
            <a:endParaRPr lang="en-GB" sz="1400" dirty="0"/>
          </a:p>
        </p:txBody>
      </p:sp>
      <p:sp>
        <p:nvSpPr>
          <p:cNvPr id="89" name="Slide Number Placeholder 3"/>
          <p:cNvSpPr txBox="1">
            <a:spLocks noGrp="1"/>
          </p:cNvSpPr>
          <p:nvPr/>
        </p:nvSpPr>
        <p:spPr bwMode="auto">
          <a:xfrm>
            <a:off x="8442325" y="114300"/>
            <a:ext cx="576263"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000" rIns="54000" bIns="18000" anchor="b"/>
          <a:lstStyle>
            <a:lvl1pPr eaLnBrk="0" hangingPunct="0">
              <a:defRPr sz="900">
                <a:solidFill>
                  <a:schemeClr val="tx1"/>
                </a:solidFill>
                <a:latin typeface="Arial" charset="0"/>
                <a:ea typeface="ＭＳ Ｐゴシック" pitchFamily="112" charset="-128"/>
              </a:defRPr>
            </a:lvl1pPr>
            <a:lvl2pPr marL="37931725" indent="-37474525" eaLnBrk="0" hangingPunct="0">
              <a:defRPr sz="900">
                <a:solidFill>
                  <a:schemeClr val="tx1"/>
                </a:solidFill>
                <a:latin typeface="Arial" charset="0"/>
                <a:ea typeface="ＭＳ Ｐゴシック" pitchFamily="112" charset="-128"/>
              </a:defRPr>
            </a:lvl2pPr>
            <a:lvl3pPr eaLnBrk="0" hangingPunct="0">
              <a:defRPr sz="900">
                <a:solidFill>
                  <a:schemeClr val="tx1"/>
                </a:solidFill>
                <a:latin typeface="Arial" charset="0"/>
                <a:ea typeface="ＭＳ Ｐゴシック" pitchFamily="112" charset="-128"/>
              </a:defRPr>
            </a:lvl3pPr>
            <a:lvl4pPr eaLnBrk="0" hangingPunct="0">
              <a:defRPr sz="900">
                <a:solidFill>
                  <a:schemeClr val="tx1"/>
                </a:solidFill>
                <a:latin typeface="Arial" charset="0"/>
                <a:ea typeface="ＭＳ Ｐゴシック" pitchFamily="112" charset="-128"/>
              </a:defRPr>
            </a:lvl4pPr>
            <a:lvl5pPr eaLnBrk="0" hangingPunct="0">
              <a:defRPr sz="900">
                <a:solidFill>
                  <a:schemeClr val="tx1"/>
                </a:solidFill>
                <a:latin typeface="Arial" charset="0"/>
                <a:ea typeface="ＭＳ Ｐゴシック" pitchFamily="112" charset="-128"/>
              </a:defRPr>
            </a:lvl5pPr>
            <a:lvl6pPr marL="457200" eaLnBrk="0" fontAlgn="base" hangingPunct="0">
              <a:spcBef>
                <a:spcPct val="20000"/>
              </a:spcBef>
              <a:spcAft>
                <a:spcPct val="0"/>
              </a:spcAft>
              <a:defRPr sz="900">
                <a:solidFill>
                  <a:schemeClr val="tx1"/>
                </a:solidFill>
                <a:latin typeface="Arial" charset="0"/>
                <a:ea typeface="ＭＳ Ｐゴシック" pitchFamily="112" charset="-128"/>
              </a:defRPr>
            </a:lvl6pPr>
            <a:lvl7pPr marL="914400" eaLnBrk="0" fontAlgn="base" hangingPunct="0">
              <a:spcBef>
                <a:spcPct val="20000"/>
              </a:spcBef>
              <a:spcAft>
                <a:spcPct val="0"/>
              </a:spcAft>
              <a:defRPr sz="900">
                <a:solidFill>
                  <a:schemeClr val="tx1"/>
                </a:solidFill>
                <a:latin typeface="Arial" charset="0"/>
                <a:ea typeface="ＭＳ Ｐゴシック" pitchFamily="112" charset="-128"/>
              </a:defRPr>
            </a:lvl7pPr>
            <a:lvl8pPr marL="1371600" eaLnBrk="0" fontAlgn="base" hangingPunct="0">
              <a:spcBef>
                <a:spcPct val="20000"/>
              </a:spcBef>
              <a:spcAft>
                <a:spcPct val="0"/>
              </a:spcAft>
              <a:defRPr sz="900">
                <a:solidFill>
                  <a:schemeClr val="tx1"/>
                </a:solidFill>
                <a:latin typeface="Arial" charset="0"/>
                <a:ea typeface="ＭＳ Ｐゴシック" pitchFamily="112" charset="-128"/>
              </a:defRPr>
            </a:lvl8pPr>
            <a:lvl9pPr marL="1828800" eaLnBrk="0" fontAlgn="base" hangingPunct="0">
              <a:spcBef>
                <a:spcPct val="20000"/>
              </a:spcBef>
              <a:spcAft>
                <a:spcPct val="0"/>
              </a:spcAft>
              <a:defRPr sz="900">
                <a:solidFill>
                  <a:schemeClr val="tx1"/>
                </a:solidFill>
                <a:latin typeface="Arial" charset="0"/>
                <a:ea typeface="ＭＳ Ｐゴシック" pitchFamily="112" charset="-128"/>
              </a:defRPr>
            </a:lvl9pPr>
          </a:lstStyle>
          <a:p>
            <a:pPr algn="ctr">
              <a:spcBef>
                <a:spcPct val="0"/>
              </a:spcBef>
              <a:buClrTx/>
              <a:buFontTx/>
              <a:buNone/>
            </a:pPr>
            <a:fld id="{22E1A4D4-1BCB-422C-9885-A251C124B318}" type="slidenum">
              <a:rPr lang="en-GB" sz="1000" b="1">
                <a:solidFill>
                  <a:schemeClr val="bg1"/>
                </a:solidFill>
              </a:rPr>
              <a:pPr algn="ctr">
                <a:spcBef>
                  <a:spcPct val="0"/>
                </a:spcBef>
                <a:buClrTx/>
                <a:buFontTx/>
                <a:buNone/>
              </a:pPr>
              <a:t>31</a:t>
            </a:fld>
            <a:endParaRPr lang="en-GB" sz="1000" b="1" dirty="0">
              <a:solidFill>
                <a:schemeClr val="bg1"/>
              </a:solidFill>
            </a:endParaRPr>
          </a:p>
        </p:txBody>
      </p:sp>
    </p:spTree>
    <p:extLst>
      <p:ext uri="{BB962C8B-B14F-4D97-AF65-F5344CB8AC3E}">
        <p14:creationId xmlns:p14="http://schemas.microsoft.com/office/powerpoint/2010/main" val="3356460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772" y="1413809"/>
            <a:ext cx="7104344" cy="5026341"/>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8988" y="4786675"/>
            <a:ext cx="6156191" cy="1778624"/>
          </a:xfrm>
          <a:prstGeom prst="rect">
            <a:avLst/>
          </a:prstGeom>
        </p:spPr>
      </p:pic>
      <p:sp>
        <p:nvSpPr>
          <p:cNvPr id="11" name="Slide Number Placeholder 3"/>
          <p:cNvSpPr txBox="1">
            <a:spLocks noGrp="1"/>
          </p:cNvSpPr>
          <p:nvPr/>
        </p:nvSpPr>
        <p:spPr bwMode="auto">
          <a:xfrm>
            <a:off x="8442325" y="114300"/>
            <a:ext cx="576263"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000" rIns="54000" bIns="18000" anchor="b"/>
          <a:lstStyle>
            <a:lvl1pPr eaLnBrk="0" hangingPunct="0">
              <a:defRPr sz="900">
                <a:solidFill>
                  <a:schemeClr val="tx1"/>
                </a:solidFill>
                <a:latin typeface="Arial" charset="0"/>
                <a:ea typeface="ＭＳ Ｐゴシック" pitchFamily="112" charset="-128"/>
              </a:defRPr>
            </a:lvl1pPr>
            <a:lvl2pPr marL="37931725" indent="-37474525" eaLnBrk="0" hangingPunct="0">
              <a:defRPr sz="900">
                <a:solidFill>
                  <a:schemeClr val="tx1"/>
                </a:solidFill>
                <a:latin typeface="Arial" charset="0"/>
                <a:ea typeface="ＭＳ Ｐゴシック" pitchFamily="112" charset="-128"/>
              </a:defRPr>
            </a:lvl2pPr>
            <a:lvl3pPr eaLnBrk="0" hangingPunct="0">
              <a:defRPr sz="900">
                <a:solidFill>
                  <a:schemeClr val="tx1"/>
                </a:solidFill>
                <a:latin typeface="Arial" charset="0"/>
                <a:ea typeface="ＭＳ Ｐゴシック" pitchFamily="112" charset="-128"/>
              </a:defRPr>
            </a:lvl3pPr>
            <a:lvl4pPr eaLnBrk="0" hangingPunct="0">
              <a:defRPr sz="900">
                <a:solidFill>
                  <a:schemeClr val="tx1"/>
                </a:solidFill>
                <a:latin typeface="Arial" charset="0"/>
                <a:ea typeface="ＭＳ Ｐゴシック" pitchFamily="112" charset="-128"/>
              </a:defRPr>
            </a:lvl4pPr>
            <a:lvl5pPr eaLnBrk="0" hangingPunct="0">
              <a:defRPr sz="900">
                <a:solidFill>
                  <a:schemeClr val="tx1"/>
                </a:solidFill>
                <a:latin typeface="Arial" charset="0"/>
                <a:ea typeface="ＭＳ Ｐゴシック" pitchFamily="112" charset="-128"/>
              </a:defRPr>
            </a:lvl5pPr>
            <a:lvl6pPr marL="457200" eaLnBrk="0" fontAlgn="base" hangingPunct="0">
              <a:spcBef>
                <a:spcPct val="20000"/>
              </a:spcBef>
              <a:spcAft>
                <a:spcPct val="0"/>
              </a:spcAft>
              <a:defRPr sz="900">
                <a:solidFill>
                  <a:schemeClr val="tx1"/>
                </a:solidFill>
                <a:latin typeface="Arial" charset="0"/>
                <a:ea typeface="ＭＳ Ｐゴシック" pitchFamily="112" charset="-128"/>
              </a:defRPr>
            </a:lvl6pPr>
            <a:lvl7pPr marL="914400" eaLnBrk="0" fontAlgn="base" hangingPunct="0">
              <a:spcBef>
                <a:spcPct val="20000"/>
              </a:spcBef>
              <a:spcAft>
                <a:spcPct val="0"/>
              </a:spcAft>
              <a:defRPr sz="900">
                <a:solidFill>
                  <a:schemeClr val="tx1"/>
                </a:solidFill>
                <a:latin typeface="Arial" charset="0"/>
                <a:ea typeface="ＭＳ Ｐゴシック" pitchFamily="112" charset="-128"/>
              </a:defRPr>
            </a:lvl7pPr>
            <a:lvl8pPr marL="1371600" eaLnBrk="0" fontAlgn="base" hangingPunct="0">
              <a:spcBef>
                <a:spcPct val="20000"/>
              </a:spcBef>
              <a:spcAft>
                <a:spcPct val="0"/>
              </a:spcAft>
              <a:defRPr sz="900">
                <a:solidFill>
                  <a:schemeClr val="tx1"/>
                </a:solidFill>
                <a:latin typeface="Arial" charset="0"/>
                <a:ea typeface="ＭＳ Ｐゴシック" pitchFamily="112" charset="-128"/>
              </a:defRPr>
            </a:lvl8pPr>
            <a:lvl9pPr marL="1828800" eaLnBrk="0" fontAlgn="base" hangingPunct="0">
              <a:spcBef>
                <a:spcPct val="20000"/>
              </a:spcBef>
              <a:spcAft>
                <a:spcPct val="0"/>
              </a:spcAft>
              <a:defRPr sz="900">
                <a:solidFill>
                  <a:schemeClr val="tx1"/>
                </a:solidFill>
                <a:latin typeface="Arial" charset="0"/>
                <a:ea typeface="ＭＳ Ｐゴシック" pitchFamily="112" charset="-128"/>
              </a:defRPr>
            </a:lvl9pPr>
          </a:lstStyle>
          <a:p>
            <a:pPr algn="ctr">
              <a:spcBef>
                <a:spcPct val="0"/>
              </a:spcBef>
              <a:buClrTx/>
              <a:buFontTx/>
              <a:buNone/>
            </a:pPr>
            <a:fld id="{22E1A4D4-1BCB-422C-9885-A251C124B318}" type="slidenum">
              <a:rPr lang="en-GB" sz="1000" b="1">
                <a:solidFill>
                  <a:schemeClr val="bg1"/>
                </a:solidFill>
              </a:rPr>
              <a:pPr algn="ctr">
                <a:spcBef>
                  <a:spcPct val="0"/>
                </a:spcBef>
                <a:buClrTx/>
                <a:buFontTx/>
                <a:buNone/>
              </a:pPr>
              <a:t>32</a:t>
            </a:fld>
            <a:endParaRPr lang="en-GB" sz="1000" b="1" dirty="0">
              <a:solidFill>
                <a:schemeClr val="bg1"/>
              </a:solidFill>
            </a:endParaRPr>
          </a:p>
        </p:txBody>
      </p:sp>
      <p:sp>
        <p:nvSpPr>
          <p:cNvPr id="10" name="TextBox 9"/>
          <p:cNvSpPr txBox="1"/>
          <p:nvPr/>
        </p:nvSpPr>
        <p:spPr>
          <a:xfrm>
            <a:off x="6189949" y="5097461"/>
            <a:ext cx="2172390" cy="276999"/>
          </a:xfrm>
          <a:prstGeom prst="rect">
            <a:avLst/>
          </a:prstGeom>
          <a:noFill/>
        </p:spPr>
        <p:txBody>
          <a:bodyPr wrap="none" rtlCol="0">
            <a:spAutoFit/>
          </a:bodyPr>
          <a:lstStyle/>
          <a:p>
            <a:pPr>
              <a:buNone/>
            </a:pPr>
            <a:r>
              <a:rPr lang="en-US" sz="1200" dirty="0" smtClean="0">
                <a:solidFill>
                  <a:schemeClr val="bg1">
                    <a:lumMod val="95000"/>
                  </a:schemeClr>
                </a:solidFill>
                <a:latin typeface="+mn-lt"/>
              </a:rPr>
              <a:t>During SASE User Operation</a:t>
            </a:r>
            <a:endParaRPr lang="en-US" sz="1200" dirty="0">
              <a:solidFill>
                <a:schemeClr val="bg1">
                  <a:lumMod val="95000"/>
                </a:schemeClr>
              </a:solidFill>
              <a:latin typeface="+mn-lt"/>
            </a:endParaRPr>
          </a:p>
        </p:txBody>
      </p:sp>
      <p:sp>
        <p:nvSpPr>
          <p:cNvPr id="3" name="TextBox 2"/>
          <p:cNvSpPr txBox="1"/>
          <p:nvPr/>
        </p:nvSpPr>
        <p:spPr>
          <a:xfrm>
            <a:off x="3789098" y="1729441"/>
            <a:ext cx="1132041" cy="276999"/>
          </a:xfrm>
          <a:prstGeom prst="rect">
            <a:avLst/>
          </a:prstGeom>
          <a:noFill/>
        </p:spPr>
        <p:txBody>
          <a:bodyPr wrap="none" rtlCol="0">
            <a:spAutoFit/>
          </a:bodyPr>
          <a:lstStyle/>
          <a:p>
            <a:pPr>
              <a:buNone/>
            </a:pPr>
            <a:r>
              <a:rPr lang="en-US" sz="1200" b="1" dirty="0" smtClean="0"/>
              <a:t>Data Storage</a:t>
            </a:r>
            <a:endParaRPr lang="en-US" sz="1200" b="1" dirty="0"/>
          </a:p>
        </p:txBody>
      </p:sp>
      <p:sp>
        <p:nvSpPr>
          <p:cNvPr id="12" name="TextBox 11"/>
          <p:cNvSpPr txBox="1"/>
          <p:nvPr/>
        </p:nvSpPr>
        <p:spPr>
          <a:xfrm>
            <a:off x="47500" y="1088047"/>
            <a:ext cx="9065179" cy="369332"/>
          </a:xfrm>
          <a:prstGeom prst="rect">
            <a:avLst/>
          </a:prstGeom>
          <a:noFill/>
        </p:spPr>
        <p:txBody>
          <a:bodyPr wrap="square" rtlCol="0">
            <a:spAutoFit/>
          </a:bodyPr>
          <a:lstStyle/>
          <a:p>
            <a:pPr>
              <a:buNone/>
            </a:pPr>
            <a:r>
              <a:rPr lang="en-US" sz="1800" dirty="0" smtClean="0">
                <a:solidFill>
                  <a:schemeClr val="accent1"/>
                </a:solidFill>
              </a:rPr>
              <a:t>Phase change of bunches at TDS due to drifts/FEL tuning =&gt; bunch wanders off screen </a:t>
            </a:r>
            <a:endParaRPr lang="en-US" sz="1800" dirty="0">
              <a:solidFill>
                <a:schemeClr val="accent1"/>
              </a:solidFill>
            </a:endParaRPr>
          </a:p>
        </p:txBody>
      </p:sp>
      <p:sp>
        <p:nvSpPr>
          <p:cNvPr id="14" name="Title 1"/>
          <p:cNvSpPr txBox="1">
            <a:spLocks/>
          </p:cNvSpPr>
          <p:nvPr/>
        </p:nvSpPr>
        <p:spPr>
          <a:xfrm>
            <a:off x="1093788" y="541338"/>
            <a:ext cx="7283450" cy="481012"/>
          </a:xfrm>
          <a:prstGeom prst="rect">
            <a:avLst/>
          </a:prstGeom>
        </p:spPr>
        <p:txBody>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buNone/>
            </a:pPr>
            <a:r>
              <a:rPr lang="en-US" dirty="0">
                <a:solidFill>
                  <a:srgbClr val="FFFFFF"/>
                </a:solidFill>
              </a:rPr>
              <a:t>6. Commissioning: </a:t>
            </a:r>
            <a:r>
              <a:rPr lang="en-US" b="0" dirty="0" smtClean="0"/>
              <a:t>Slow TDS phase feedback </a:t>
            </a:r>
            <a:br>
              <a:rPr lang="en-US" b="0" dirty="0" smtClean="0"/>
            </a:br>
            <a:endParaRPr lang="en-US" dirty="0">
              <a:solidFill>
                <a:srgbClr val="FFFFFF"/>
              </a:solidFill>
              <a:latin typeface="Arial"/>
              <a:ea typeface="ＭＳ Ｐゴシック"/>
            </a:endParaRPr>
          </a:p>
        </p:txBody>
      </p:sp>
    </p:spTree>
    <p:extLst>
      <p:ext uri="{BB962C8B-B14F-4D97-AF65-F5344CB8AC3E}">
        <p14:creationId xmlns:p14="http://schemas.microsoft.com/office/powerpoint/2010/main" val="1664933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09-22 at 12.47.48.png"/>
          <p:cNvPicPr>
            <a:picLocks noChangeAspect="1"/>
          </p:cNvPicPr>
          <p:nvPr/>
        </p:nvPicPr>
        <p:blipFill rotWithShape="1">
          <a:blip r:embed="rId2">
            <a:extLst>
              <a:ext uri="{28A0092B-C50C-407E-A947-70E740481C1C}">
                <a14:useLocalDpi xmlns:a14="http://schemas.microsoft.com/office/drawing/2010/main" val="0"/>
              </a:ext>
            </a:extLst>
          </a:blip>
          <a:srcRect r="2905"/>
          <a:stretch/>
        </p:blipFill>
        <p:spPr>
          <a:xfrm>
            <a:off x="474614" y="1465208"/>
            <a:ext cx="2689045" cy="2677870"/>
          </a:xfrm>
          <a:prstGeom prst="rect">
            <a:avLst/>
          </a:prstGeom>
        </p:spPr>
      </p:pic>
      <p:sp>
        <p:nvSpPr>
          <p:cNvPr id="37" name="Title 1"/>
          <p:cNvSpPr txBox="1">
            <a:spLocks/>
          </p:cNvSpPr>
          <p:nvPr/>
        </p:nvSpPr>
        <p:spPr>
          <a:xfrm>
            <a:off x="1093788" y="541338"/>
            <a:ext cx="7283450" cy="481012"/>
          </a:xfrm>
          <a:prstGeom prst="rect">
            <a:avLst/>
          </a:prstGeom>
        </p:spPr>
        <p:txBody>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defTabSz="914400">
              <a:buClr>
                <a:srgbClr val="F8B323"/>
              </a:buClr>
              <a:buFont typeface="Wingdings" pitchFamily="2" charset="2"/>
              <a:buNone/>
            </a:pPr>
            <a:r>
              <a:rPr lang="en-US" dirty="0" smtClean="0">
                <a:solidFill>
                  <a:srgbClr val="FFFFFF"/>
                </a:solidFill>
                <a:latin typeface="Arial"/>
                <a:ea typeface="ＭＳ Ｐゴシック"/>
              </a:rPr>
              <a:t>Tomographic Reconstruction, MENT Algorithm</a:t>
            </a:r>
            <a:endParaRPr lang="en-US" dirty="0">
              <a:solidFill>
                <a:srgbClr val="FFFFFF"/>
              </a:solidFill>
              <a:latin typeface="Arial"/>
              <a:ea typeface="ＭＳ Ｐゴシック"/>
            </a:endParaRPr>
          </a:p>
        </p:txBody>
      </p:sp>
      <p:sp>
        <p:nvSpPr>
          <p:cNvPr id="34" name="Inhaltsplatzhalter 2"/>
          <p:cNvSpPr txBox="1">
            <a:spLocks/>
          </p:cNvSpPr>
          <p:nvPr/>
        </p:nvSpPr>
        <p:spPr bwMode="auto">
          <a:xfrm>
            <a:off x="3650753" y="1124731"/>
            <a:ext cx="5433154" cy="255630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65113" indent="-265113" algn="l" rtl="0" fontAlgn="base">
              <a:spcBef>
                <a:spcPct val="0"/>
              </a:spcBef>
              <a:spcAft>
                <a:spcPct val="50000"/>
              </a:spcAft>
              <a:buClr>
                <a:srgbClr val="F28E00"/>
              </a:buClr>
              <a:buFont typeface="Arial Black" pitchFamily="34" charset="0"/>
              <a:buChar char="&gt;"/>
              <a:defRPr sz="2000">
                <a:solidFill>
                  <a:schemeClr val="tx1"/>
                </a:solidFill>
                <a:latin typeface="+mn-lt"/>
                <a:ea typeface="+mn-ea"/>
                <a:cs typeface="+mn-cs"/>
              </a:defRPr>
            </a:lvl1pPr>
            <a:lvl2pPr marL="628650" indent="-184150" algn="l" rtl="0" fontAlgn="base">
              <a:spcBef>
                <a:spcPct val="0"/>
              </a:spcBef>
              <a:spcAft>
                <a:spcPct val="50000"/>
              </a:spcAft>
              <a:buClr>
                <a:schemeClr val="bg2"/>
              </a:buClr>
              <a:buFont typeface="Wingdings" pitchFamily="2" charset="2"/>
              <a:buChar char="§"/>
              <a:defRPr sz="1600">
                <a:solidFill>
                  <a:schemeClr val="tx1"/>
                </a:solidFill>
                <a:latin typeface="+mn-lt"/>
              </a:defRPr>
            </a:lvl2pPr>
            <a:lvl3pPr marL="1236663" indent="-228600" algn="l" rtl="0" fontAlgn="base">
              <a:spcBef>
                <a:spcPct val="0"/>
              </a:spcBef>
              <a:spcAft>
                <a:spcPct val="0"/>
              </a:spcAft>
              <a:buClr>
                <a:srgbClr val="FF9900"/>
              </a:buClr>
              <a:buFont typeface="Arial Black" pitchFamily="34" charset="0"/>
              <a:defRPr sz="1200">
                <a:solidFill>
                  <a:schemeClr val="tx1"/>
                </a:solidFill>
                <a:latin typeface="+mn-lt"/>
              </a:defRPr>
            </a:lvl3pPr>
            <a:lvl4pPr marL="1644650" indent="-228600" algn="l" rtl="0" fontAlgn="base">
              <a:spcBef>
                <a:spcPct val="0"/>
              </a:spcBef>
              <a:spcAft>
                <a:spcPct val="0"/>
              </a:spcAft>
              <a:buFont typeface="Wingdings" pitchFamily="2" charset="2"/>
              <a:buChar char="§"/>
              <a:defRPr sz="1400">
                <a:solidFill>
                  <a:schemeClr val="tx1"/>
                </a:solidFill>
                <a:latin typeface="+mn-lt"/>
              </a:defRPr>
            </a:lvl4pPr>
            <a:lvl5pPr marL="2057400" indent="-228600" algn="l" rtl="0" fontAlgn="base">
              <a:spcBef>
                <a:spcPct val="20000"/>
              </a:spcBef>
              <a:spcAft>
                <a:spcPct val="0"/>
              </a:spcAft>
              <a:defRPr sz="2000">
                <a:solidFill>
                  <a:schemeClr val="tx1"/>
                </a:solidFill>
                <a:latin typeface="+mn-lt"/>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a:lstStyle>
          <a:p>
            <a:pPr lvl="0">
              <a:buFont typeface="Arial" pitchFamily="34" charset="0"/>
              <a:buChar char="•"/>
            </a:pPr>
            <a:r>
              <a:rPr lang="en-US" altLang="zh-CN" sz="1400" kern="0" dirty="0" smtClean="0">
                <a:solidFill>
                  <a:schemeClr val="bg2">
                    <a:lumMod val="10000"/>
                  </a:schemeClr>
                </a:solidFill>
              </a:rPr>
              <a:t>Topographic techniques allow the reconstruction of 2D function values f(</a:t>
            </a:r>
            <a:r>
              <a:rPr lang="en-US" altLang="zh-CN" sz="1400" kern="0" dirty="0" err="1" smtClean="0">
                <a:solidFill>
                  <a:schemeClr val="bg2">
                    <a:lumMod val="10000"/>
                  </a:schemeClr>
                </a:solidFill>
              </a:rPr>
              <a:t>x,y</a:t>
            </a:r>
            <a:r>
              <a:rPr lang="en-US" altLang="zh-CN" sz="1400" kern="0" dirty="0" smtClean="0">
                <a:solidFill>
                  <a:schemeClr val="bg2">
                    <a:lumMod val="10000"/>
                  </a:schemeClr>
                </a:solidFill>
              </a:rPr>
              <a:t>) from a set of line integrals through the point (</a:t>
            </a:r>
            <a:r>
              <a:rPr lang="en-US" altLang="zh-CN" sz="1400" kern="0" dirty="0" err="1" smtClean="0">
                <a:solidFill>
                  <a:schemeClr val="bg2">
                    <a:lumMod val="10000"/>
                  </a:schemeClr>
                </a:solidFill>
              </a:rPr>
              <a:t>x,y</a:t>
            </a:r>
            <a:r>
              <a:rPr lang="en-US" altLang="zh-CN" sz="1400" kern="0" dirty="0" smtClean="0">
                <a:solidFill>
                  <a:schemeClr val="bg2">
                    <a:lumMod val="10000"/>
                  </a:schemeClr>
                </a:solidFill>
              </a:rPr>
              <a:t>). </a:t>
            </a:r>
          </a:p>
          <a:p>
            <a:pPr lvl="0">
              <a:buFont typeface="Arial" pitchFamily="34" charset="0"/>
              <a:buChar char="•"/>
            </a:pPr>
            <a:r>
              <a:rPr lang="en-US" altLang="zh-CN" sz="1400" kern="0" dirty="0" smtClean="0">
                <a:solidFill>
                  <a:schemeClr val="bg2">
                    <a:lumMod val="10000"/>
                  </a:schemeClr>
                </a:solidFill>
              </a:rPr>
              <a:t>The Radon Theorem guarantees an unique solution for f(</a:t>
            </a:r>
            <a:r>
              <a:rPr lang="en-US" altLang="zh-CN" sz="1400" kern="0" dirty="0" err="1" smtClean="0">
                <a:solidFill>
                  <a:schemeClr val="bg2">
                    <a:lumMod val="10000"/>
                  </a:schemeClr>
                </a:solidFill>
              </a:rPr>
              <a:t>x,y</a:t>
            </a:r>
            <a:r>
              <a:rPr lang="en-US" altLang="zh-CN" sz="1400" kern="0" dirty="0" smtClean="0">
                <a:solidFill>
                  <a:schemeClr val="bg2">
                    <a:lumMod val="10000"/>
                  </a:schemeClr>
                </a:solidFill>
              </a:rPr>
              <a:t>) for a suitable set of projections.</a:t>
            </a:r>
          </a:p>
          <a:p>
            <a:pPr lvl="0">
              <a:buFont typeface="Arial" pitchFamily="34" charset="0"/>
              <a:buChar char="•"/>
            </a:pPr>
            <a:endParaRPr lang="en-US" altLang="zh-CN" sz="1400" kern="0" dirty="0">
              <a:solidFill>
                <a:schemeClr val="bg2">
                  <a:lumMod val="10000"/>
                </a:schemeClr>
              </a:solidFill>
            </a:endParaRPr>
          </a:p>
          <a:p>
            <a:pPr>
              <a:buFont typeface="Arial" pitchFamily="34" charset="0"/>
              <a:buChar char="•"/>
            </a:pPr>
            <a:r>
              <a:rPr lang="en-US" sz="1400" dirty="0">
                <a:solidFill>
                  <a:schemeClr val="bg2">
                    <a:lumMod val="10000"/>
                  </a:schemeClr>
                </a:solidFill>
              </a:rPr>
              <a:t>The maximum entropy (MENT) algorithm requires a comparatively small number of </a:t>
            </a:r>
            <a:r>
              <a:rPr lang="en-US" sz="1400" dirty="0" smtClean="0">
                <a:solidFill>
                  <a:schemeClr val="bg2">
                    <a:lumMod val="10000"/>
                  </a:schemeClr>
                </a:solidFill>
              </a:rPr>
              <a:t>projections</a:t>
            </a:r>
            <a:r>
              <a:rPr lang="en-US" sz="1400" dirty="0">
                <a:solidFill>
                  <a:schemeClr val="bg2">
                    <a:lumMod val="10000"/>
                  </a:schemeClr>
                </a:solidFill>
              </a:rPr>
              <a:t> </a:t>
            </a:r>
            <a:r>
              <a:rPr lang="en-US" sz="1400" dirty="0" smtClean="0">
                <a:solidFill>
                  <a:schemeClr val="bg2">
                    <a:lumMod val="10000"/>
                  </a:schemeClr>
                </a:solidFill>
              </a:rPr>
              <a:t>for the reconstruction (</a:t>
            </a:r>
            <a:r>
              <a:rPr lang="en-US" sz="1400" dirty="0" err="1" smtClean="0">
                <a:solidFill>
                  <a:schemeClr val="bg2">
                    <a:lumMod val="10000"/>
                  </a:schemeClr>
                </a:solidFill>
              </a:rPr>
              <a:t>Minerbo</a:t>
            </a:r>
            <a:r>
              <a:rPr lang="en-US" sz="1400" dirty="0" smtClean="0">
                <a:solidFill>
                  <a:schemeClr val="bg2">
                    <a:lumMod val="10000"/>
                  </a:schemeClr>
                </a:solidFill>
              </a:rPr>
              <a:t>, Computer Graphics and Image Processing 10, 48-68, 1979). </a:t>
            </a:r>
            <a:endParaRPr lang="en-US" altLang="zh-CN" sz="1400" kern="0" dirty="0" smtClean="0">
              <a:solidFill>
                <a:schemeClr val="bg2">
                  <a:lumMod val="10000"/>
                </a:schemeClr>
              </a:solidFill>
            </a:endParaRPr>
          </a:p>
          <a:p>
            <a:pPr lvl="0">
              <a:buFont typeface="Arial" pitchFamily="34" charset="0"/>
              <a:buChar char="•"/>
            </a:pPr>
            <a:endParaRPr lang="en-US" altLang="zh-CN" sz="1400" kern="0" dirty="0" smtClean="0">
              <a:solidFill>
                <a:schemeClr val="bg2">
                  <a:lumMod val="10000"/>
                </a:schemeClr>
              </a:solidFill>
            </a:endParaRPr>
          </a:p>
          <a:p>
            <a:pPr lvl="0">
              <a:buFont typeface="Arial" pitchFamily="34" charset="0"/>
              <a:buChar char="•"/>
            </a:pPr>
            <a:endParaRPr lang="en-US" altLang="zh-CN" sz="1400" kern="0" dirty="0" smtClean="0">
              <a:solidFill>
                <a:schemeClr val="bg2">
                  <a:lumMod val="10000"/>
                </a:schemeClr>
              </a:solidFill>
            </a:endParaRPr>
          </a:p>
        </p:txBody>
      </p:sp>
      <p:pic>
        <p:nvPicPr>
          <p:cNvPr id="2" name="Picture 1" descr="felsiemit tomographie bolko.pdf"/>
          <p:cNvPicPr>
            <a:picLocks noChangeAspect="1"/>
          </p:cNvPicPr>
          <p:nvPr/>
        </p:nvPicPr>
        <p:blipFill rotWithShape="1">
          <a:blip r:embed="rId3">
            <a:extLst>
              <a:ext uri="{28A0092B-C50C-407E-A947-70E740481C1C}">
                <a14:useLocalDpi xmlns:a14="http://schemas.microsoft.com/office/drawing/2010/main" val="0"/>
              </a:ext>
            </a:extLst>
          </a:blip>
          <a:srcRect l="2298" t="13410" r="2690" b="21073"/>
          <a:stretch/>
        </p:blipFill>
        <p:spPr>
          <a:xfrm>
            <a:off x="3666991" y="3789286"/>
            <a:ext cx="5348439" cy="2766110"/>
          </a:xfrm>
          <a:prstGeom prst="rect">
            <a:avLst/>
          </a:prstGeom>
        </p:spPr>
      </p:pic>
      <p:sp>
        <p:nvSpPr>
          <p:cNvPr id="8" name="Inhaltsplatzhalter 2"/>
          <p:cNvSpPr txBox="1">
            <a:spLocks/>
          </p:cNvSpPr>
          <p:nvPr/>
        </p:nvSpPr>
        <p:spPr bwMode="auto">
          <a:xfrm>
            <a:off x="71551" y="4818329"/>
            <a:ext cx="3675935" cy="140969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65113" indent="-265113" algn="l" rtl="0" fontAlgn="base">
              <a:spcBef>
                <a:spcPct val="0"/>
              </a:spcBef>
              <a:spcAft>
                <a:spcPct val="50000"/>
              </a:spcAft>
              <a:buClr>
                <a:srgbClr val="F28E00"/>
              </a:buClr>
              <a:buFont typeface="Arial Black" pitchFamily="34" charset="0"/>
              <a:buChar char="&gt;"/>
              <a:defRPr sz="2000">
                <a:solidFill>
                  <a:schemeClr val="tx1"/>
                </a:solidFill>
                <a:latin typeface="+mn-lt"/>
                <a:ea typeface="+mn-ea"/>
                <a:cs typeface="+mn-cs"/>
              </a:defRPr>
            </a:lvl1pPr>
            <a:lvl2pPr marL="628650" indent="-184150" algn="l" rtl="0" fontAlgn="base">
              <a:spcBef>
                <a:spcPct val="0"/>
              </a:spcBef>
              <a:spcAft>
                <a:spcPct val="50000"/>
              </a:spcAft>
              <a:buClr>
                <a:schemeClr val="bg2"/>
              </a:buClr>
              <a:buFont typeface="Wingdings" pitchFamily="2" charset="2"/>
              <a:buChar char="§"/>
              <a:defRPr sz="1600">
                <a:solidFill>
                  <a:schemeClr val="tx1"/>
                </a:solidFill>
                <a:latin typeface="+mn-lt"/>
              </a:defRPr>
            </a:lvl2pPr>
            <a:lvl3pPr marL="1236663" indent="-228600" algn="l" rtl="0" fontAlgn="base">
              <a:spcBef>
                <a:spcPct val="0"/>
              </a:spcBef>
              <a:spcAft>
                <a:spcPct val="0"/>
              </a:spcAft>
              <a:buClr>
                <a:srgbClr val="FF9900"/>
              </a:buClr>
              <a:buFont typeface="Arial Black" pitchFamily="34" charset="0"/>
              <a:defRPr sz="1200">
                <a:solidFill>
                  <a:schemeClr val="tx1"/>
                </a:solidFill>
                <a:latin typeface="+mn-lt"/>
              </a:defRPr>
            </a:lvl3pPr>
            <a:lvl4pPr marL="1644650" indent="-228600" algn="l" rtl="0" fontAlgn="base">
              <a:spcBef>
                <a:spcPct val="0"/>
              </a:spcBef>
              <a:spcAft>
                <a:spcPct val="0"/>
              </a:spcAft>
              <a:buFont typeface="Wingdings" pitchFamily="2" charset="2"/>
              <a:buChar char="§"/>
              <a:defRPr sz="1400">
                <a:solidFill>
                  <a:schemeClr val="tx1"/>
                </a:solidFill>
                <a:latin typeface="+mn-lt"/>
              </a:defRPr>
            </a:lvl4pPr>
            <a:lvl5pPr marL="2057400" indent="-228600" algn="l" rtl="0" fontAlgn="base">
              <a:spcBef>
                <a:spcPct val="20000"/>
              </a:spcBef>
              <a:spcAft>
                <a:spcPct val="0"/>
              </a:spcAft>
              <a:defRPr sz="2000">
                <a:solidFill>
                  <a:schemeClr val="tx1"/>
                </a:solidFill>
                <a:latin typeface="+mn-lt"/>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a:lstStyle>
          <a:p>
            <a:pPr>
              <a:buFont typeface="Arial" pitchFamily="34" charset="0"/>
              <a:buChar char="•"/>
            </a:pPr>
            <a:r>
              <a:rPr lang="en-US" sz="1400" dirty="0" smtClean="0">
                <a:solidFill>
                  <a:schemeClr val="bg2">
                    <a:lumMod val="10000"/>
                  </a:schemeClr>
                </a:solidFill>
              </a:rPr>
              <a:t>The plots on the right show a reconstruction using the MENT algorithm for different numbers of projections. </a:t>
            </a:r>
          </a:p>
          <a:p>
            <a:pPr>
              <a:buFont typeface="Arial" pitchFamily="34" charset="0"/>
              <a:buChar char="•"/>
            </a:pPr>
            <a:r>
              <a:rPr lang="en-US" sz="1400" dirty="0" smtClean="0">
                <a:solidFill>
                  <a:schemeClr val="bg2">
                    <a:lumMod val="10000"/>
                  </a:schemeClr>
                </a:solidFill>
              </a:rPr>
              <a:t>Code for the reconstruction of the measurement data is available and tested (J. J. </a:t>
            </a:r>
            <a:r>
              <a:rPr lang="en-US" sz="1400" dirty="0" err="1" smtClean="0">
                <a:solidFill>
                  <a:schemeClr val="bg2">
                    <a:lumMod val="10000"/>
                  </a:schemeClr>
                </a:solidFill>
              </a:rPr>
              <a:t>Scheins</a:t>
            </a:r>
            <a:r>
              <a:rPr lang="en-US" sz="1400" dirty="0" smtClean="0">
                <a:solidFill>
                  <a:schemeClr val="bg2">
                    <a:lumMod val="10000"/>
                  </a:schemeClr>
                </a:solidFill>
              </a:rPr>
              <a:t>, TESLA Report 2004-08). </a:t>
            </a:r>
            <a:endParaRPr lang="en-US" sz="1400" dirty="0">
              <a:solidFill>
                <a:schemeClr val="bg2">
                  <a:lumMod val="10000"/>
                </a:schemeClr>
              </a:solidFill>
            </a:endParaRPr>
          </a:p>
          <a:p>
            <a:pPr>
              <a:buFont typeface="Arial" pitchFamily="34" charset="0"/>
              <a:buChar char="•"/>
            </a:pPr>
            <a:endParaRPr lang="en-US" sz="1400" dirty="0">
              <a:solidFill>
                <a:schemeClr val="bg2">
                  <a:lumMod val="10000"/>
                </a:schemeClr>
              </a:solidFill>
            </a:endParaRPr>
          </a:p>
        </p:txBody>
      </p:sp>
      <p:sp>
        <p:nvSpPr>
          <p:cNvPr id="5" name="TextBox 4"/>
          <p:cNvSpPr txBox="1"/>
          <p:nvPr/>
        </p:nvSpPr>
        <p:spPr>
          <a:xfrm>
            <a:off x="55312" y="1095876"/>
            <a:ext cx="2750914" cy="369332"/>
          </a:xfrm>
          <a:prstGeom prst="rect">
            <a:avLst/>
          </a:prstGeom>
          <a:noFill/>
        </p:spPr>
        <p:txBody>
          <a:bodyPr wrap="square" rtlCol="0">
            <a:spAutoFit/>
          </a:bodyPr>
          <a:lstStyle/>
          <a:p>
            <a:r>
              <a:rPr lang="en-US" sz="900" dirty="0" smtClean="0"/>
              <a:t>C. T. </a:t>
            </a:r>
            <a:r>
              <a:rPr lang="en-US" sz="900" dirty="0" err="1" smtClean="0"/>
              <a:t>Mottershead</a:t>
            </a:r>
            <a:r>
              <a:rPr lang="en-US" sz="900" dirty="0" smtClean="0"/>
              <a:t>, IEEE Transactions on Nuclear Science, Vol. NS-32, No. 5, October 1985.</a:t>
            </a:r>
            <a:endParaRPr lang="en-US" sz="900" dirty="0"/>
          </a:p>
        </p:txBody>
      </p:sp>
      <p:sp>
        <p:nvSpPr>
          <p:cNvPr id="9" name="Slide Number Placeholder 3"/>
          <p:cNvSpPr txBox="1">
            <a:spLocks noGrp="1"/>
          </p:cNvSpPr>
          <p:nvPr/>
        </p:nvSpPr>
        <p:spPr bwMode="auto">
          <a:xfrm>
            <a:off x="8442325" y="114300"/>
            <a:ext cx="576263"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000" rIns="54000" bIns="18000" anchor="b"/>
          <a:lstStyle>
            <a:lvl1pPr eaLnBrk="0" hangingPunct="0">
              <a:defRPr sz="900">
                <a:solidFill>
                  <a:schemeClr val="tx1"/>
                </a:solidFill>
                <a:latin typeface="Arial" charset="0"/>
                <a:ea typeface="ＭＳ Ｐゴシック" pitchFamily="112" charset="-128"/>
              </a:defRPr>
            </a:lvl1pPr>
            <a:lvl2pPr marL="37931725" indent="-37474525" eaLnBrk="0" hangingPunct="0">
              <a:defRPr sz="900">
                <a:solidFill>
                  <a:schemeClr val="tx1"/>
                </a:solidFill>
                <a:latin typeface="Arial" charset="0"/>
                <a:ea typeface="ＭＳ Ｐゴシック" pitchFamily="112" charset="-128"/>
              </a:defRPr>
            </a:lvl2pPr>
            <a:lvl3pPr eaLnBrk="0" hangingPunct="0">
              <a:defRPr sz="900">
                <a:solidFill>
                  <a:schemeClr val="tx1"/>
                </a:solidFill>
                <a:latin typeface="Arial" charset="0"/>
                <a:ea typeface="ＭＳ Ｐゴシック" pitchFamily="112" charset="-128"/>
              </a:defRPr>
            </a:lvl3pPr>
            <a:lvl4pPr eaLnBrk="0" hangingPunct="0">
              <a:defRPr sz="900">
                <a:solidFill>
                  <a:schemeClr val="tx1"/>
                </a:solidFill>
                <a:latin typeface="Arial" charset="0"/>
                <a:ea typeface="ＭＳ Ｐゴシック" pitchFamily="112" charset="-128"/>
              </a:defRPr>
            </a:lvl4pPr>
            <a:lvl5pPr eaLnBrk="0" hangingPunct="0">
              <a:defRPr sz="900">
                <a:solidFill>
                  <a:schemeClr val="tx1"/>
                </a:solidFill>
                <a:latin typeface="Arial" charset="0"/>
                <a:ea typeface="ＭＳ Ｐゴシック" pitchFamily="112" charset="-128"/>
              </a:defRPr>
            </a:lvl5pPr>
            <a:lvl6pPr marL="457200" eaLnBrk="0" fontAlgn="base" hangingPunct="0">
              <a:spcBef>
                <a:spcPct val="20000"/>
              </a:spcBef>
              <a:spcAft>
                <a:spcPct val="0"/>
              </a:spcAft>
              <a:defRPr sz="900">
                <a:solidFill>
                  <a:schemeClr val="tx1"/>
                </a:solidFill>
                <a:latin typeface="Arial" charset="0"/>
                <a:ea typeface="ＭＳ Ｐゴシック" pitchFamily="112" charset="-128"/>
              </a:defRPr>
            </a:lvl6pPr>
            <a:lvl7pPr marL="914400" eaLnBrk="0" fontAlgn="base" hangingPunct="0">
              <a:spcBef>
                <a:spcPct val="20000"/>
              </a:spcBef>
              <a:spcAft>
                <a:spcPct val="0"/>
              </a:spcAft>
              <a:defRPr sz="900">
                <a:solidFill>
                  <a:schemeClr val="tx1"/>
                </a:solidFill>
                <a:latin typeface="Arial" charset="0"/>
                <a:ea typeface="ＭＳ Ｐゴシック" pitchFamily="112" charset="-128"/>
              </a:defRPr>
            </a:lvl7pPr>
            <a:lvl8pPr marL="1371600" eaLnBrk="0" fontAlgn="base" hangingPunct="0">
              <a:spcBef>
                <a:spcPct val="20000"/>
              </a:spcBef>
              <a:spcAft>
                <a:spcPct val="0"/>
              </a:spcAft>
              <a:defRPr sz="900">
                <a:solidFill>
                  <a:schemeClr val="tx1"/>
                </a:solidFill>
                <a:latin typeface="Arial" charset="0"/>
                <a:ea typeface="ＭＳ Ｐゴシック" pitchFamily="112" charset="-128"/>
              </a:defRPr>
            </a:lvl8pPr>
            <a:lvl9pPr marL="1828800" eaLnBrk="0" fontAlgn="base" hangingPunct="0">
              <a:spcBef>
                <a:spcPct val="20000"/>
              </a:spcBef>
              <a:spcAft>
                <a:spcPct val="0"/>
              </a:spcAft>
              <a:defRPr sz="900">
                <a:solidFill>
                  <a:schemeClr val="tx1"/>
                </a:solidFill>
                <a:latin typeface="Arial" charset="0"/>
                <a:ea typeface="ＭＳ Ｐゴシック" pitchFamily="112" charset="-128"/>
              </a:defRPr>
            </a:lvl9pPr>
          </a:lstStyle>
          <a:p>
            <a:pPr algn="ctr">
              <a:spcBef>
                <a:spcPct val="0"/>
              </a:spcBef>
              <a:buClrTx/>
              <a:buFontTx/>
              <a:buNone/>
            </a:pPr>
            <a:fld id="{22E1A4D4-1BCB-422C-9885-A251C124B318}" type="slidenum">
              <a:rPr lang="en-GB" sz="1000" b="1">
                <a:solidFill>
                  <a:schemeClr val="bg1"/>
                </a:solidFill>
              </a:rPr>
              <a:pPr algn="ctr">
                <a:spcBef>
                  <a:spcPct val="0"/>
                </a:spcBef>
                <a:buClrTx/>
                <a:buFontTx/>
                <a:buNone/>
              </a:pPr>
              <a:t>33</a:t>
            </a:fld>
            <a:endParaRPr lang="en-GB" sz="1000" b="1" dirty="0">
              <a:solidFill>
                <a:schemeClr val="bg1"/>
              </a:solidFill>
            </a:endParaRPr>
          </a:p>
        </p:txBody>
      </p:sp>
    </p:spTree>
    <p:extLst>
      <p:ext uri="{BB962C8B-B14F-4D97-AF65-F5344CB8AC3E}">
        <p14:creationId xmlns:p14="http://schemas.microsoft.com/office/powerpoint/2010/main" val="2805552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093788" y="242263"/>
            <a:ext cx="7283450" cy="658603"/>
          </a:xfrm>
          <a:prstGeom prst="rect">
            <a:avLst/>
          </a:prstGeom>
        </p:spPr>
        <p:txBody>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defTabSz="914400">
              <a:buClr>
                <a:srgbClr val="F8B323"/>
              </a:buClr>
              <a:buFont typeface="Wingdings" pitchFamily="2" charset="2"/>
              <a:buNone/>
            </a:pPr>
            <a:r>
              <a:rPr lang="en-US" dirty="0" smtClean="0">
                <a:solidFill>
                  <a:srgbClr val="FFFFFF"/>
                </a:solidFill>
                <a:latin typeface="Arial"/>
                <a:ea typeface="ＭＳ Ｐゴシック"/>
              </a:rPr>
              <a:t>Motivation for Tomographic Reconstruction of the </a:t>
            </a:r>
            <a:r>
              <a:rPr lang="en-US" dirty="0">
                <a:solidFill>
                  <a:srgbClr val="FFFFFF"/>
                </a:solidFill>
                <a:latin typeface="Arial"/>
                <a:ea typeface="ＭＳ Ｐゴシック"/>
              </a:rPr>
              <a:t>T</a:t>
            </a:r>
            <a:r>
              <a:rPr lang="en-US" dirty="0" smtClean="0">
                <a:solidFill>
                  <a:srgbClr val="FFFFFF"/>
                </a:solidFill>
                <a:latin typeface="Arial"/>
                <a:ea typeface="ＭＳ Ｐゴシック"/>
              </a:rPr>
              <a:t>ransverse </a:t>
            </a:r>
            <a:r>
              <a:rPr lang="en-US" dirty="0">
                <a:solidFill>
                  <a:srgbClr val="FFFFFF"/>
                </a:solidFill>
                <a:latin typeface="Arial"/>
                <a:ea typeface="ＭＳ Ｐゴシック"/>
              </a:rPr>
              <a:t>P</a:t>
            </a:r>
            <a:r>
              <a:rPr lang="en-US" dirty="0" smtClean="0">
                <a:solidFill>
                  <a:srgbClr val="FFFFFF"/>
                </a:solidFill>
                <a:latin typeface="Arial"/>
                <a:ea typeface="ＭＳ Ｐゴシック"/>
              </a:rPr>
              <a:t>hase Space</a:t>
            </a:r>
            <a:endParaRPr lang="en-US" dirty="0">
              <a:solidFill>
                <a:srgbClr val="FFFFFF"/>
              </a:solidFill>
              <a:latin typeface="Arial"/>
              <a:ea typeface="ＭＳ Ｐゴシック"/>
            </a:endParaRPr>
          </a:p>
        </p:txBody>
      </p:sp>
      <p:pic>
        <p:nvPicPr>
          <p:cNvPr id="8" name="Content Placeholder 7" descr="DissRoehrsTomography.pdf"/>
          <p:cNvPicPr>
            <a:picLocks noGrp="1" noChangeAspect="1"/>
          </p:cNvPicPr>
          <p:nvPr>
            <p:ph idx="1"/>
          </p:nvPr>
        </p:nvPicPr>
        <p:blipFill rotWithShape="1">
          <a:blip r:embed="rId2">
            <a:extLst>
              <a:ext uri="{28A0092B-C50C-407E-A947-70E740481C1C}">
                <a14:useLocalDpi xmlns:a14="http://schemas.microsoft.com/office/drawing/2010/main" val="0"/>
              </a:ext>
            </a:extLst>
          </a:blip>
          <a:srcRect l="20213" t="11587" r="18572" b="50903"/>
          <a:stretch/>
        </p:blipFill>
        <p:spPr>
          <a:xfrm>
            <a:off x="136888" y="1087547"/>
            <a:ext cx="4551907" cy="3947104"/>
          </a:xfrm>
        </p:spPr>
      </p:pic>
      <p:pic>
        <p:nvPicPr>
          <p:cNvPr id="9" name="Picture 8" descr="DissLoehl.pdf"/>
          <p:cNvPicPr>
            <a:picLocks noChangeAspect="1"/>
          </p:cNvPicPr>
          <p:nvPr/>
        </p:nvPicPr>
        <p:blipFill rotWithShape="1">
          <a:blip r:embed="rId3">
            <a:extLst>
              <a:ext uri="{28A0092B-C50C-407E-A947-70E740481C1C}">
                <a14:useLocalDpi xmlns:a14="http://schemas.microsoft.com/office/drawing/2010/main" val="0"/>
              </a:ext>
            </a:extLst>
          </a:blip>
          <a:srcRect l="48768" t="36596" r="14355" b="47125"/>
          <a:stretch/>
        </p:blipFill>
        <p:spPr>
          <a:xfrm>
            <a:off x="4821893" y="3900737"/>
            <a:ext cx="4225657" cy="2639746"/>
          </a:xfrm>
          <a:prstGeom prst="rect">
            <a:avLst/>
          </a:prstGeom>
        </p:spPr>
      </p:pic>
      <p:sp>
        <p:nvSpPr>
          <p:cNvPr id="10" name="Inhaltsplatzhalter 2"/>
          <p:cNvSpPr txBox="1">
            <a:spLocks/>
          </p:cNvSpPr>
          <p:nvPr/>
        </p:nvSpPr>
        <p:spPr bwMode="auto">
          <a:xfrm>
            <a:off x="4423511" y="1203612"/>
            <a:ext cx="4659715" cy="2965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65113" indent="-265113" algn="l" rtl="0" fontAlgn="base">
              <a:spcBef>
                <a:spcPct val="0"/>
              </a:spcBef>
              <a:spcAft>
                <a:spcPct val="50000"/>
              </a:spcAft>
              <a:buClr>
                <a:srgbClr val="F28E00"/>
              </a:buClr>
              <a:buFont typeface="Arial Black" pitchFamily="34" charset="0"/>
              <a:buChar char="&gt;"/>
              <a:defRPr sz="2000">
                <a:solidFill>
                  <a:schemeClr val="tx1"/>
                </a:solidFill>
                <a:latin typeface="+mn-lt"/>
                <a:ea typeface="+mn-ea"/>
                <a:cs typeface="+mn-cs"/>
              </a:defRPr>
            </a:lvl1pPr>
            <a:lvl2pPr marL="628650" indent="-184150" algn="l" rtl="0" fontAlgn="base">
              <a:spcBef>
                <a:spcPct val="0"/>
              </a:spcBef>
              <a:spcAft>
                <a:spcPct val="50000"/>
              </a:spcAft>
              <a:buClr>
                <a:schemeClr val="bg2"/>
              </a:buClr>
              <a:buFont typeface="Wingdings" pitchFamily="2" charset="2"/>
              <a:buChar char="§"/>
              <a:defRPr sz="1600">
                <a:solidFill>
                  <a:schemeClr val="tx1"/>
                </a:solidFill>
                <a:latin typeface="+mn-lt"/>
              </a:defRPr>
            </a:lvl2pPr>
            <a:lvl3pPr marL="1236663" indent="-228600" algn="l" rtl="0" fontAlgn="base">
              <a:spcBef>
                <a:spcPct val="0"/>
              </a:spcBef>
              <a:spcAft>
                <a:spcPct val="0"/>
              </a:spcAft>
              <a:buClr>
                <a:srgbClr val="FF9900"/>
              </a:buClr>
              <a:buFont typeface="Arial Black" pitchFamily="34" charset="0"/>
              <a:defRPr sz="1200">
                <a:solidFill>
                  <a:schemeClr val="tx1"/>
                </a:solidFill>
                <a:latin typeface="+mn-lt"/>
              </a:defRPr>
            </a:lvl3pPr>
            <a:lvl4pPr marL="1644650" indent="-228600" algn="l" rtl="0" fontAlgn="base">
              <a:spcBef>
                <a:spcPct val="0"/>
              </a:spcBef>
              <a:spcAft>
                <a:spcPct val="0"/>
              </a:spcAft>
              <a:buFont typeface="Wingdings" pitchFamily="2" charset="2"/>
              <a:buChar char="§"/>
              <a:defRPr sz="1400">
                <a:solidFill>
                  <a:schemeClr val="tx1"/>
                </a:solidFill>
                <a:latin typeface="+mn-lt"/>
              </a:defRPr>
            </a:lvl4pPr>
            <a:lvl5pPr marL="2057400" indent="-228600" algn="l" rtl="0" fontAlgn="base">
              <a:spcBef>
                <a:spcPct val="20000"/>
              </a:spcBef>
              <a:spcAft>
                <a:spcPct val="0"/>
              </a:spcAft>
              <a:defRPr sz="2000">
                <a:solidFill>
                  <a:schemeClr val="tx1"/>
                </a:solidFill>
                <a:latin typeface="+mn-lt"/>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a:lstStyle>
          <a:p>
            <a:pPr lvl="0">
              <a:buFont typeface="Arial" pitchFamily="34" charset="0"/>
              <a:buChar char="•"/>
            </a:pPr>
            <a:r>
              <a:rPr lang="en-US" sz="1400" kern="0" dirty="0" smtClean="0">
                <a:solidFill>
                  <a:schemeClr val="bg2">
                    <a:lumMod val="10000"/>
                  </a:schemeClr>
                </a:solidFill>
              </a:rPr>
              <a:t>Advanced studies of phase space dynamics are possible with tomographic reconstruction.  </a:t>
            </a:r>
          </a:p>
          <a:p>
            <a:pPr>
              <a:buFont typeface="Arial" pitchFamily="34" charset="0"/>
              <a:buChar char="•"/>
            </a:pPr>
            <a:r>
              <a:rPr lang="en-US" altLang="zh-CN" sz="1400" kern="0" dirty="0" smtClean="0">
                <a:solidFill>
                  <a:schemeClr val="bg2">
                    <a:lumMod val="10000"/>
                  </a:schemeClr>
                </a:solidFill>
              </a:rPr>
              <a:t>Example FLASH </a:t>
            </a:r>
            <a:r>
              <a:rPr lang="en-US" altLang="zh-CN" sz="1400" kern="0" dirty="0">
                <a:solidFill>
                  <a:schemeClr val="bg2">
                    <a:lumMod val="10000"/>
                  </a:schemeClr>
                </a:solidFill>
              </a:rPr>
              <a:t>(without 3</a:t>
            </a:r>
            <a:r>
              <a:rPr lang="en-US" altLang="zh-CN" sz="1400" kern="0" baseline="30000" dirty="0">
                <a:solidFill>
                  <a:schemeClr val="bg2">
                    <a:lumMod val="10000"/>
                  </a:schemeClr>
                </a:solidFill>
              </a:rPr>
              <a:t>rd</a:t>
            </a:r>
            <a:r>
              <a:rPr lang="en-US" altLang="zh-CN" sz="1400" kern="0" dirty="0">
                <a:solidFill>
                  <a:schemeClr val="bg2">
                    <a:lumMod val="10000"/>
                  </a:schemeClr>
                </a:solidFill>
              </a:rPr>
              <a:t> harmonic module</a:t>
            </a:r>
            <a:r>
              <a:rPr lang="en-US" altLang="zh-CN" sz="1400" kern="0" dirty="0" smtClean="0">
                <a:solidFill>
                  <a:schemeClr val="bg2">
                    <a:lumMod val="10000"/>
                  </a:schemeClr>
                </a:solidFill>
              </a:rPr>
              <a:t>):</a:t>
            </a:r>
          </a:p>
          <a:p>
            <a:pPr lvl="1">
              <a:buFont typeface="Arial" pitchFamily="34" charset="0"/>
              <a:buChar char="•"/>
            </a:pPr>
            <a:r>
              <a:rPr lang="en-US" altLang="zh-CN" sz="1200" kern="0" dirty="0" smtClean="0">
                <a:solidFill>
                  <a:schemeClr val="bg2">
                    <a:lumMod val="10000"/>
                  </a:schemeClr>
                </a:solidFill>
              </a:rPr>
              <a:t>Plots a) and b) on the left hand side show the reconstructed horizontal phase space distribution. The measured slice emittances of this distribution could not explain the achieved SASE pulse energy. </a:t>
            </a:r>
          </a:p>
          <a:p>
            <a:pPr lvl="1">
              <a:buFont typeface="Arial" pitchFamily="34" charset="0"/>
              <a:buChar char="•"/>
            </a:pPr>
            <a:r>
              <a:rPr lang="en-US" altLang="zh-CN" sz="1200" kern="0" dirty="0" smtClean="0">
                <a:solidFill>
                  <a:schemeClr val="bg2">
                    <a:lumMod val="10000"/>
                  </a:schemeClr>
                </a:solidFill>
              </a:rPr>
              <a:t>After reconstructing the phase space one was able to identify a subset of particles mainly contributing to the SASE process (Plots c) and d) ). The smaller emittance of these particles was in line with the SASE pulse energy measurements. </a:t>
            </a:r>
          </a:p>
          <a:p>
            <a:pPr lvl="0">
              <a:buFont typeface="Arial" pitchFamily="34" charset="0"/>
              <a:buChar char="•"/>
            </a:pPr>
            <a:endParaRPr lang="en-US" altLang="zh-CN" sz="1400" kern="0" dirty="0" smtClean="0">
              <a:solidFill>
                <a:schemeClr val="bg2">
                  <a:lumMod val="10000"/>
                </a:schemeClr>
              </a:solidFill>
            </a:endParaRPr>
          </a:p>
          <a:p>
            <a:pPr lvl="0">
              <a:buFont typeface="Arial" pitchFamily="34" charset="0"/>
              <a:buChar char="•"/>
            </a:pPr>
            <a:endParaRPr lang="en-US" altLang="zh-CN" sz="1400" kern="0" dirty="0" smtClean="0">
              <a:solidFill>
                <a:schemeClr val="bg2">
                  <a:lumMod val="10000"/>
                </a:schemeClr>
              </a:solidFill>
            </a:endParaRPr>
          </a:p>
        </p:txBody>
      </p:sp>
      <p:sp>
        <p:nvSpPr>
          <p:cNvPr id="11" name="Inhaltsplatzhalter 2"/>
          <p:cNvSpPr txBox="1">
            <a:spLocks/>
          </p:cNvSpPr>
          <p:nvPr/>
        </p:nvSpPr>
        <p:spPr bwMode="auto">
          <a:xfrm>
            <a:off x="631995" y="5621765"/>
            <a:ext cx="4189898" cy="70320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65113" indent="-265113" algn="l" rtl="0" fontAlgn="base">
              <a:spcBef>
                <a:spcPct val="0"/>
              </a:spcBef>
              <a:spcAft>
                <a:spcPct val="50000"/>
              </a:spcAft>
              <a:buClr>
                <a:srgbClr val="F28E00"/>
              </a:buClr>
              <a:buFont typeface="Arial Black" pitchFamily="34" charset="0"/>
              <a:buChar char="&gt;"/>
              <a:defRPr sz="2000">
                <a:solidFill>
                  <a:schemeClr val="tx1"/>
                </a:solidFill>
                <a:latin typeface="+mn-lt"/>
                <a:ea typeface="+mn-ea"/>
                <a:cs typeface="+mn-cs"/>
              </a:defRPr>
            </a:lvl1pPr>
            <a:lvl2pPr marL="628650" indent="-184150" algn="l" rtl="0" fontAlgn="base">
              <a:spcBef>
                <a:spcPct val="0"/>
              </a:spcBef>
              <a:spcAft>
                <a:spcPct val="50000"/>
              </a:spcAft>
              <a:buClr>
                <a:schemeClr val="bg2"/>
              </a:buClr>
              <a:buFont typeface="Wingdings" pitchFamily="2" charset="2"/>
              <a:buChar char="§"/>
              <a:defRPr sz="1600">
                <a:solidFill>
                  <a:schemeClr val="tx1"/>
                </a:solidFill>
                <a:latin typeface="+mn-lt"/>
              </a:defRPr>
            </a:lvl2pPr>
            <a:lvl3pPr marL="1236663" indent="-228600" algn="l" rtl="0" fontAlgn="base">
              <a:spcBef>
                <a:spcPct val="0"/>
              </a:spcBef>
              <a:spcAft>
                <a:spcPct val="0"/>
              </a:spcAft>
              <a:buClr>
                <a:srgbClr val="FF9900"/>
              </a:buClr>
              <a:buFont typeface="Arial Black" pitchFamily="34" charset="0"/>
              <a:defRPr sz="1200">
                <a:solidFill>
                  <a:schemeClr val="tx1"/>
                </a:solidFill>
                <a:latin typeface="+mn-lt"/>
              </a:defRPr>
            </a:lvl3pPr>
            <a:lvl4pPr marL="1644650" indent="-228600" algn="l" rtl="0" fontAlgn="base">
              <a:spcBef>
                <a:spcPct val="0"/>
              </a:spcBef>
              <a:spcAft>
                <a:spcPct val="0"/>
              </a:spcAft>
              <a:buFont typeface="Wingdings" pitchFamily="2" charset="2"/>
              <a:buChar char="§"/>
              <a:defRPr sz="1400">
                <a:solidFill>
                  <a:schemeClr val="tx1"/>
                </a:solidFill>
                <a:latin typeface="+mn-lt"/>
              </a:defRPr>
            </a:lvl4pPr>
            <a:lvl5pPr marL="2057400" indent="-228600" algn="l" rtl="0" fontAlgn="base">
              <a:spcBef>
                <a:spcPct val="20000"/>
              </a:spcBef>
              <a:spcAft>
                <a:spcPct val="0"/>
              </a:spcAft>
              <a:defRPr sz="2000">
                <a:solidFill>
                  <a:schemeClr val="tx1"/>
                </a:solidFill>
                <a:latin typeface="+mn-lt"/>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a:lstStyle>
          <a:p>
            <a:pPr lvl="1">
              <a:buFont typeface="Arial" pitchFamily="34" charset="0"/>
              <a:buChar char="•"/>
            </a:pPr>
            <a:r>
              <a:rPr lang="en-US" altLang="zh-CN" sz="1200" kern="0" dirty="0" smtClean="0">
                <a:solidFill>
                  <a:schemeClr val="bg2">
                    <a:lumMod val="10000"/>
                  </a:schemeClr>
                </a:solidFill>
              </a:rPr>
              <a:t>CSR effects led to the development of a “tail” in the horizontal phase space. This dynamics could be imaged with tomographic methods. </a:t>
            </a:r>
          </a:p>
          <a:p>
            <a:pPr lvl="0">
              <a:buFont typeface="Arial" pitchFamily="34" charset="0"/>
              <a:buChar char="•"/>
            </a:pPr>
            <a:endParaRPr lang="en-US" altLang="zh-CN" sz="1200" kern="0" dirty="0" smtClean="0">
              <a:solidFill>
                <a:schemeClr val="bg2">
                  <a:lumMod val="10000"/>
                </a:schemeClr>
              </a:solidFill>
            </a:endParaRPr>
          </a:p>
        </p:txBody>
      </p:sp>
      <p:sp>
        <p:nvSpPr>
          <p:cNvPr id="12" name="TextBox 11"/>
          <p:cNvSpPr txBox="1"/>
          <p:nvPr/>
        </p:nvSpPr>
        <p:spPr>
          <a:xfrm>
            <a:off x="2279266" y="1027088"/>
            <a:ext cx="2114078" cy="230832"/>
          </a:xfrm>
          <a:prstGeom prst="rect">
            <a:avLst/>
          </a:prstGeom>
          <a:noFill/>
        </p:spPr>
        <p:txBody>
          <a:bodyPr wrap="square" rtlCol="0">
            <a:spAutoFit/>
          </a:bodyPr>
          <a:lstStyle/>
          <a:p>
            <a:r>
              <a:rPr lang="en-US" sz="900" dirty="0" smtClean="0"/>
              <a:t>M. </a:t>
            </a:r>
            <a:r>
              <a:rPr lang="en-US" sz="900" dirty="0" err="1" smtClean="0"/>
              <a:t>Röhrs</a:t>
            </a:r>
            <a:r>
              <a:rPr lang="en-US" sz="900" dirty="0" smtClean="0"/>
              <a:t>,</a:t>
            </a:r>
            <a:r>
              <a:rPr lang="en-US" sz="900" dirty="0"/>
              <a:t> DESY-THESIS-2008-</a:t>
            </a:r>
            <a:r>
              <a:rPr lang="en-US" sz="900" dirty="0" smtClean="0"/>
              <a:t>012</a:t>
            </a:r>
            <a:endParaRPr lang="en-US" sz="900" dirty="0"/>
          </a:p>
        </p:txBody>
      </p:sp>
      <p:sp>
        <p:nvSpPr>
          <p:cNvPr id="13" name="TextBox 12"/>
          <p:cNvSpPr txBox="1"/>
          <p:nvPr/>
        </p:nvSpPr>
        <p:spPr>
          <a:xfrm>
            <a:off x="4879036" y="6334517"/>
            <a:ext cx="1875122" cy="230832"/>
          </a:xfrm>
          <a:prstGeom prst="rect">
            <a:avLst/>
          </a:prstGeom>
          <a:solidFill>
            <a:schemeClr val="bg1"/>
          </a:solidFill>
        </p:spPr>
        <p:txBody>
          <a:bodyPr wrap="square" rtlCol="0">
            <a:spAutoFit/>
          </a:bodyPr>
          <a:lstStyle/>
          <a:p>
            <a:r>
              <a:rPr lang="en-US" sz="900" dirty="0" smtClean="0"/>
              <a:t>F. </a:t>
            </a:r>
            <a:r>
              <a:rPr lang="en-US" sz="900" dirty="0" err="1" smtClean="0"/>
              <a:t>Löhl</a:t>
            </a:r>
            <a:r>
              <a:rPr lang="en-US" sz="900" dirty="0" smtClean="0"/>
              <a:t>, </a:t>
            </a:r>
            <a:r>
              <a:rPr lang="en-US" sz="900" dirty="0"/>
              <a:t>DESY-THESIS 2005-014 </a:t>
            </a:r>
          </a:p>
        </p:txBody>
      </p:sp>
      <p:sp>
        <p:nvSpPr>
          <p:cNvPr id="14" name="Slide Number Placeholder 3"/>
          <p:cNvSpPr txBox="1">
            <a:spLocks noGrp="1"/>
          </p:cNvSpPr>
          <p:nvPr/>
        </p:nvSpPr>
        <p:spPr bwMode="auto">
          <a:xfrm>
            <a:off x="8442325" y="114300"/>
            <a:ext cx="576263"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000" rIns="54000" bIns="18000" anchor="b"/>
          <a:lstStyle>
            <a:lvl1pPr eaLnBrk="0" hangingPunct="0">
              <a:defRPr sz="900">
                <a:solidFill>
                  <a:schemeClr val="tx1"/>
                </a:solidFill>
                <a:latin typeface="Arial" charset="0"/>
                <a:ea typeface="ＭＳ Ｐゴシック" pitchFamily="112" charset="-128"/>
              </a:defRPr>
            </a:lvl1pPr>
            <a:lvl2pPr marL="37931725" indent="-37474525" eaLnBrk="0" hangingPunct="0">
              <a:defRPr sz="900">
                <a:solidFill>
                  <a:schemeClr val="tx1"/>
                </a:solidFill>
                <a:latin typeface="Arial" charset="0"/>
                <a:ea typeface="ＭＳ Ｐゴシック" pitchFamily="112" charset="-128"/>
              </a:defRPr>
            </a:lvl2pPr>
            <a:lvl3pPr eaLnBrk="0" hangingPunct="0">
              <a:defRPr sz="900">
                <a:solidFill>
                  <a:schemeClr val="tx1"/>
                </a:solidFill>
                <a:latin typeface="Arial" charset="0"/>
                <a:ea typeface="ＭＳ Ｐゴシック" pitchFamily="112" charset="-128"/>
              </a:defRPr>
            </a:lvl3pPr>
            <a:lvl4pPr eaLnBrk="0" hangingPunct="0">
              <a:defRPr sz="900">
                <a:solidFill>
                  <a:schemeClr val="tx1"/>
                </a:solidFill>
                <a:latin typeface="Arial" charset="0"/>
                <a:ea typeface="ＭＳ Ｐゴシック" pitchFamily="112" charset="-128"/>
              </a:defRPr>
            </a:lvl4pPr>
            <a:lvl5pPr eaLnBrk="0" hangingPunct="0">
              <a:defRPr sz="900">
                <a:solidFill>
                  <a:schemeClr val="tx1"/>
                </a:solidFill>
                <a:latin typeface="Arial" charset="0"/>
                <a:ea typeface="ＭＳ Ｐゴシック" pitchFamily="112" charset="-128"/>
              </a:defRPr>
            </a:lvl5pPr>
            <a:lvl6pPr marL="457200" eaLnBrk="0" fontAlgn="base" hangingPunct="0">
              <a:spcBef>
                <a:spcPct val="20000"/>
              </a:spcBef>
              <a:spcAft>
                <a:spcPct val="0"/>
              </a:spcAft>
              <a:defRPr sz="900">
                <a:solidFill>
                  <a:schemeClr val="tx1"/>
                </a:solidFill>
                <a:latin typeface="Arial" charset="0"/>
                <a:ea typeface="ＭＳ Ｐゴシック" pitchFamily="112" charset="-128"/>
              </a:defRPr>
            </a:lvl6pPr>
            <a:lvl7pPr marL="914400" eaLnBrk="0" fontAlgn="base" hangingPunct="0">
              <a:spcBef>
                <a:spcPct val="20000"/>
              </a:spcBef>
              <a:spcAft>
                <a:spcPct val="0"/>
              </a:spcAft>
              <a:defRPr sz="900">
                <a:solidFill>
                  <a:schemeClr val="tx1"/>
                </a:solidFill>
                <a:latin typeface="Arial" charset="0"/>
                <a:ea typeface="ＭＳ Ｐゴシック" pitchFamily="112" charset="-128"/>
              </a:defRPr>
            </a:lvl7pPr>
            <a:lvl8pPr marL="1371600" eaLnBrk="0" fontAlgn="base" hangingPunct="0">
              <a:spcBef>
                <a:spcPct val="20000"/>
              </a:spcBef>
              <a:spcAft>
                <a:spcPct val="0"/>
              </a:spcAft>
              <a:defRPr sz="900">
                <a:solidFill>
                  <a:schemeClr val="tx1"/>
                </a:solidFill>
                <a:latin typeface="Arial" charset="0"/>
                <a:ea typeface="ＭＳ Ｐゴシック" pitchFamily="112" charset="-128"/>
              </a:defRPr>
            </a:lvl8pPr>
            <a:lvl9pPr marL="1828800" eaLnBrk="0" fontAlgn="base" hangingPunct="0">
              <a:spcBef>
                <a:spcPct val="20000"/>
              </a:spcBef>
              <a:spcAft>
                <a:spcPct val="0"/>
              </a:spcAft>
              <a:defRPr sz="900">
                <a:solidFill>
                  <a:schemeClr val="tx1"/>
                </a:solidFill>
                <a:latin typeface="Arial" charset="0"/>
                <a:ea typeface="ＭＳ Ｐゴシック" pitchFamily="112" charset="-128"/>
              </a:defRPr>
            </a:lvl9pPr>
          </a:lstStyle>
          <a:p>
            <a:pPr algn="ctr">
              <a:spcBef>
                <a:spcPct val="0"/>
              </a:spcBef>
              <a:buClrTx/>
              <a:buFontTx/>
              <a:buNone/>
            </a:pPr>
            <a:fld id="{22E1A4D4-1BCB-422C-9885-A251C124B318}" type="slidenum">
              <a:rPr lang="en-GB" sz="1000" b="1">
                <a:solidFill>
                  <a:schemeClr val="bg1"/>
                </a:solidFill>
              </a:rPr>
              <a:pPr algn="ctr">
                <a:spcBef>
                  <a:spcPct val="0"/>
                </a:spcBef>
                <a:buClrTx/>
                <a:buFontTx/>
                <a:buNone/>
              </a:pPr>
              <a:t>34</a:t>
            </a:fld>
            <a:endParaRPr lang="en-GB" sz="1000" b="1" dirty="0">
              <a:solidFill>
                <a:schemeClr val="bg1"/>
              </a:solidFill>
            </a:endParaRPr>
          </a:p>
        </p:txBody>
      </p:sp>
    </p:spTree>
    <p:extLst>
      <p:ext uri="{BB962C8B-B14F-4D97-AF65-F5344CB8AC3E}">
        <p14:creationId xmlns:p14="http://schemas.microsoft.com/office/powerpoint/2010/main" val="16675757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txBox="1">
            <a:spLocks/>
          </p:cNvSpPr>
          <p:nvPr/>
        </p:nvSpPr>
        <p:spPr>
          <a:xfrm>
            <a:off x="1093788" y="541338"/>
            <a:ext cx="7283450" cy="481012"/>
          </a:xfrm>
          <a:prstGeom prst="rect">
            <a:avLst/>
          </a:prstGeom>
        </p:spPr>
        <p:txBody>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defTabSz="914400">
              <a:buClr>
                <a:srgbClr val="F8B323"/>
              </a:buClr>
              <a:buFont typeface="Wingdings" pitchFamily="2" charset="2"/>
              <a:buNone/>
            </a:pPr>
            <a:r>
              <a:rPr lang="en-US" dirty="0" smtClean="0">
                <a:solidFill>
                  <a:srgbClr val="FFFFFF"/>
                </a:solidFill>
                <a:latin typeface="Arial"/>
                <a:ea typeface="ＭＳ Ｐゴシック"/>
              </a:rPr>
              <a:t>Electron Beam Tomography in the XFEL Injector</a:t>
            </a:r>
            <a:endParaRPr lang="en-US" dirty="0">
              <a:solidFill>
                <a:srgbClr val="FFFFFF"/>
              </a:solidFill>
              <a:latin typeface="Arial"/>
              <a:ea typeface="ＭＳ Ｐゴシック"/>
            </a:endParaRPr>
          </a:p>
        </p:txBody>
      </p:sp>
      <p:sp>
        <p:nvSpPr>
          <p:cNvPr id="40" name="Inhaltsplatzhalter 2"/>
          <p:cNvSpPr txBox="1">
            <a:spLocks/>
          </p:cNvSpPr>
          <p:nvPr/>
        </p:nvSpPr>
        <p:spPr bwMode="auto">
          <a:xfrm>
            <a:off x="5953508" y="6473881"/>
            <a:ext cx="3156449" cy="298814"/>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lvl1pPr marL="265113" indent="-265113" algn="l" rtl="0" fontAlgn="base">
              <a:spcBef>
                <a:spcPct val="0"/>
              </a:spcBef>
              <a:spcAft>
                <a:spcPct val="50000"/>
              </a:spcAft>
              <a:buClr>
                <a:srgbClr val="F28E00"/>
              </a:buClr>
              <a:buFont typeface="Arial Black" pitchFamily="34" charset="0"/>
              <a:buChar char="&gt;"/>
              <a:defRPr sz="2000">
                <a:solidFill>
                  <a:schemeClr val="tx1"/>
                </a:solidFill>
                <a:latin typeface="+mn-lt"/>
                <a:ea typeface="+mn-ea"/>
                <a:cs typeface="+mn-cs"/>
              </a:defRPr>
            </a:lvl1pPr>
            <a:lvl2pPr marL="628650" indent="-184150" algn="l" rtl="0" fontAlgn="base">
              <a:spcBef>
                <a:spcPct val="0"/>
              </a:spcBef>
              <a:spcAft>
                <a:spcPct val="50000"/>
              </a:spcAft>
              <a:buClr>
                <a:schemeClr val="bg2"/>
              </a:buClr>
              <a:buFont typeface="Wingdings" pitchFamily="2" charset="2"/>
              <a:buChar char="§"/>
              <a:defRPr sz="1600">
                <a:solidFill>
                  <a:schemeClr val="tx1"/>
                </a:solidFill>
                <a:latin typeface="+mn-lt"/>
              </a:defRPr>
            </a:lvl2pPr>
            <a:lvl3pPr marL="1236663" indent="-228600" algn="l" rtl="0" fontAlgn="base">
              <a:spcBef>
                <a:spcPct val="0"/>
              </a:spcBef>
              <a:spcAft>
                <a:spcPct val="0"/>
              </a:spcAft>
              <a:buClr>
                <a:srgbClr val="FF9900"/>
              </a:buClr>
              <a:buFont typeface="Arial Black" pitchFamily="34" charset="0"/>
              <a:defRPr sz="1200">
                <a:solidFill>
                  <a:schemeClr val="tx1"/>
                </a:solidFill>
                <a:latin typeface="+mn-lt"/>
              </a:defRPr>
            </a:lvl3pPr>
            <a:lvl4pPr marL="1644650" indent="-228600" algn="l" rtl="0" fontAlgn="base">
              <a:spcBef>
                <a:spcPct val="0"/>
              </a:spcBef>
              <a:spcAft>
                <a:spcPct val="0"/>
              </a:spcAft>
              <a:buFont typeface="Wingdings" pitchFamily="2" charset="2"/>
              <a:buChar char="§"/>
              <a:defRPr sz="1400">
                <a:solidFill>
                  <a:schemeClr val="tx1"/>
                </a:solidFill>
                <a:latin typeface="+mn-lt"/>
              </a:defRPr>
            </a:lvl4pPr>
            <a:lvl5pPr marL="2057400" indent="-228600" algn="l" rtl="0" fontAlgn="base">
              <a:spcBef>
                <a:spcPct val="20000"/>
              </a:spcBef>
              <a:spcAft>
                <a:spcPct val="0"/>
              </a:spcAft>
              <a:defRPr sz="2000">
                <a:solidFill>
                  <a:schemeClr val="tx1"/>
                </a:solidFill>
                <a:latin typeface="+mn-lt"/>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a:lstStyle>
          <a:p>
            <a:pPr marL="0" lvl="0" indent="0">
              <a:buNone/>
            </a:pPr>
            <a:r>
              <a:rPr lang="en-US" altLang="zh-CN" sz="1000" kern="0" dirty="0" smtClean="0">
                <a:solidFill>
                  <a:srgbClr val="000000"/>
                </a:solidFill>
              </a:rPr>
              <a:t>* TUP068, Proceedings of FEL2015, </a:t>
            </a:r>
            <a:r>
              <a:rPr lang="en-US" altLang="zh-CN" sz="1000" kern="0" dirty="0" err="1" smtClean="0">
                <a:solidFill>
                  <a:srgbClr val="000000"/>
                </a:solidFill>
              </a:rPr>
              <a:t>Daejeon</a:t>
            </a:r>
            <a:r>
              <a:rPr lang="en-US" altLang="zh-CN" sz="1000" kern="0" dirty="0" smtClean="0">
                <a:solidFill>
                  <a:srgbClr val="000000"/>
                </a:solidFill>
              </a:rPr>
              <a:t>, Korea</a:t>
            </a:r>
            <a:endParaRPr lang="en-US" altLang="zh-CN" sz="1000" kern="0" dirty="0">
              <a:solidFill>
                <a:srgbClr val="000000"/>
              </a:solidFill>
            </a:endParaRPr>
          </a:p>
          <a:p>
            <a:pPr lvl="0">
              <a:buFont typeface="Arial" pitchFamily="34" charset="0"/>
              <a:buChar char="•"/>
            </a:pPr>
            <a:endParaRPr lang="en-US" altLang="zh-CN" sz="1000" kern="0" dirty="0" smtClean="0">
              <a:solidFill>
                <a:srgbClr val="000000"/>
              </a:solidFill>
            </a:endParaRPr>
          </a:p>
          <a:p>
            <a:pPr lvl="0">
              <a:buFont typeface="Arial" pitchFamily="34" charset="0"/>
              <a:buChar char="•"/>
            </a:pPr>
            <a:endParaRPr kumimoji="0" lang="en-US" altLang="zh-CN" sz="1000" b="0" i="0" u="none" strike="noStrike" kern="0" cap="none" spc="0" normalizeH="0" baseline="0" noProof="0" dirty="0" smtClean="0">
              <a:ln>
                <a:noFill/>
              </a:ln>
              <a:solidFill>
                <a:srgbClr val="000000"/>
              </a:solidFill>
              <a:effectLst/>
              <a:uLnTx/>
              <a:uFillTx/>
            </a:endParaRPr>
          </a:p>
        </p:txBody>
      </p:sp>
      <p:sp>
        <p:nvSpPr>
          <p:cNvPr id="8" name="Inhaltsplatzhalter 2"/>
          <p:cNvSpPr txBox="1">
            <a:spLocks/>
          </p:cNvSpPr>
          <p:nvPr/>
        </p:nvSpPr>
        <p:spPr bwMode="auto">
          <a:xfrm>
            <a:off x="305746" y="1183468"/>
            <a:ext cx="8592283" cy="28682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65113" indent="-265113" algn="l" rtl="0" fontAlgn="base">
              <a:spcBef>
                <a:spcPct val="0"/>
              </a:spcBef>
              <a:spcAft>
                <a:spcPct val="50000"/>
              </a:spcAft>
              <a:buClr>
                <a:srgbClr val="F28E00"/>
              </a:buClr>
              <a:buFont typeface="Arial Black" pitchFamily="34" charset="0"/>
              <a:buChar char="&gt;"/>
              <a:defRPr sz="2000">
                <a:solidFill>
                  <a:schemeClr val="tx1"/>
                </a:solidFill>
                <a:latin typeface="+mn-lt"/>
                <a:ea typeface="+mn-ea"/>
                <a:cs typeface="+mn-cs"/>
              </a:defRPr>
            </a:lvl1pPr>
            <a:lvl2pPr marL="628650" indent="-184150" algn="l" rtl="0" fontAlgn="base">
              <a:spcBef>
                <a:spcPct val="0"/>
              </a:spcBef>
              <a:spcAft>
                <a:spcPct val="50000"/>
              </a:spcAft>
              <a:buClr>
                <a:schemeClr val="bg2"/>
              </a:buClr>
              <a:buFont typeface="Wingdings" pitchFamily="2" charset="2"/>
              <a:buChar char="§"/>
              <a:defRPr sz="1600">
                <a:solidFill>
                  <a:schemeClr val="tx1"/>
                </a:solidFill>
                <a:latin typeface="+mn-lt"/>
              </a:defRPr>
            </a:lvl2pPr>
            <a:lvl3pPr marL="1236663" indent="-228600" algn="l" rtl="0" fontAlgn="base">
              <a:spcBef>
                <a:spcPct val="0"/>
              </a:spcBef>
              <a:spcAft>
                <a:spcPct val="0"/>
              </a:spcAft>
              <a:buClr>
                <a:srgbClr val="FF9900"/>
              </a:buClr>
              <a:buFont typeface="Arial Black" pitchFamily="34" charset="0"/>
              <a:defRPr sz="1200">
                <a:solidFill>
                  <a:schemeClr val="tx1"/>
                </a:solidFill>
                <a:latin typeface="+mn-lt"/>
              </a:defRPr>
            </a:lvl3pPr>
            <a:lvl4pPr marL="1644650" indent="-228600" algn="l" rtl="0" fontAlgn="base">
              <a:spcBef>
                <a:spcPct val="0"/>
              </a:spcBef>
              <a:spcAft>
                <a:spcPct val="0"/>
              </a:spcAft>
              <a:buFont typeface="Wingdings" pitchFamily="2" charset="2"/>
              <a:buChar char="§"/>
              <a:defRPr sz="1400">
                <a:solidFill>
                  <a:schemeClr val="tx1"/>
                </a:solidFill>
                <a:latin typeface="+mn-lt"/>
              </a:defRPr>
            </a:lvl4pPr>
            <a:lvl5pPr marL="2057400" indent="-228600" algn="l" rtl="0" fontAlgn="base">
              <a:spcBef>
                <a:spcPct val="20000"/>
              </a:spcBef>
              <a:spcAft>
                <a:spcPct val="0"/>
              </a:spcAft>
              <a:defRPr sz="2000">
                <a:solidFill>
                  <a:schemeClr val="tx1"/>
                </a:solidFill>
                <a:latin typeface="+mn-lt"/>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a:lstStyle>
          <a:p>
            <a:pPr lvl="0">
              <a:buFont typeface="Arial" pitchFamily="34" charset="0"/>
              <a:buChar char="•"/>
            </a:pPr>
            <a:r>
              <a:rPr lang="en-US" altLang="zh-CN" sz="1400" kern="0" dirty="0" smtClean="0">
                <a:solidFill>
                  <a:srgbClr val="000000"/>
                </a:solidFill>
              </a:rPr>
              <a:t>It was shown*</a:t>
            </a:r>
            <a:r>
              <a:rPr lang="en-US" altLang="zh-CN" sz="1400" kern="0" dirty="0">
                <a:solidFill>
                  <a:srgbClr val="000000"/>
                </a:solidFill>
              </a:rPr>
              <a:t> </a:t>
            </a:r>
            <a:r>
              <a:rPr lang="en-US" altLang="zh-CN" sz="1400" kern="0" dirty="0" smtClean="0">
                <a:solidFill>
                  <a:srgbClr val="000000"/>
                </a:solidFill>
              </a:rPr>
              <a:t>that the optics elements and </a:t>
            </a:r>
            <a:r>
              <a:rPr lang="en-US" altLang="zh-CN" sz="1400" kern="0" dirty="0">
                <a:solidFill>
                  <a:srgbClr val="000000"/>
                </a:solidFill>
              </a:rPr>
              <a:t>the TDS existing </a:t>
            </a:r>
            <a:r>
              <a:rPr lang="en-US" altLang="zh-CN" sz="1400" kern="0" dirty="0" smtClean="0">
                <a:solidFill>
                  <a:srgbClr val="000000"/>
                </a:solidFill>
              </a:rPr>
              <a:t>in the European XFEL injector can be applied for measurements providing data for the tomographic reconstruction of the horizontal phase space. </a:t>
            </a:r>
          </a:p>
          <a:p>
            <a:pPr lvl="0">
              <a:buFont typeface="Arial" pitchFamily="34" charset="0"/>
              <a:buChar char="•"/>
            </a:pPr>
            <a:r>
              <a:rPr lang="en-US" altLang="zh-CN" sz="1400" kern="0" dirty="0" smtClean="0">
                <a:solidFill>
                  <a:srgbClr val="000000"/>
                </a:solidFill>
              </a:rPr>
              <a:t>A quadrupole scan rotates the electron beam in the horizontal phase space (</a:t>
            </a:r>
            <a:r>
              <a:rPr lang="en-US" altLang="zh-CN" sz="1400" kern="0" dirty="0" err="1" smtClean="0">
                <a:solidFill>
                  <a:srgbClr val="000000"/>
                </a:solidFill>
              </a:rPr>
              <a:t>x,x</a:t>
            </a:r>
            <a:r>
              <a:rPr lang="en-US" altLang="zh-CN" sz="1400" kern="0" dirty="0" smtClean="0">
                <a:solidFill>
                  <a:srgbClr val="000000"/>
                </a:solidFill>
              </a:rPr>
              <a:t>’) at the position of the observation screen by 180 degree. </a:t>
            </a:r>
          </a:p>
          <a:p>
            <a:pPr lvl="0">
              <a:buFont typeface="Arial" pitchFamily="34" charset="0"/>
              <a:buChar char="•"/>
            </a:pPr>
            <a:r>
              <a:rPr lang="en-US" altLang="zh-CN" sz="1400" kern="0" dirty="0" smtClean="0">
                <a:solidFill>
                  <a:srgbClr val="000000"/>
                </a:solidFill>
              </a:rPr>
              <a:t>Unlike for emittance measurements, the x-axis projections of the pictures taken at the screen are used for the tomographic reconstruction. </a:t>
            </a:r>
          </a:p>
          <a:p>
            <a:pPr lvl="0">
              <a:buFont typeface="Arial" pitchFamily="34" charset="0"/>
              <a:buChar char="•"/>
            </a:pPr>
            <a:r>
              <a:rPr lang="en-US" altLang="zh-CN" sz="1400" kern="0" dirty="0" smtClean="0">
                <a:solidFill>
                  <a:srgbClr val="000000"/>
                </a:solidFill>
              </a:rPr>
              <a:t>Certain requirements on the beta functions at the positions of the TDS and at the observation screen are give in order to improve the TDS streak and the data capture. </a:t>
            </a:r>
          </a:p>
          <a:p>
            <a:pPr lvl="0">
              <a:buFont typeface="Arial" pitchFamily="34" charset="0"/>
              <a:buChar char="•"/>
            </a:pPr>
            <a:r>
              <a:rPr lang="en-US" altLang="zh-CN" sz="1400" kern="0" dirty="0" smtClean="0">
                <a:solidFill>
                  <a:srgbClr val="000000"/>
                </a:solidFill>
              </a:rPr>
              <a:t>18 different quadrupole setups were calculated to scan the horizontal betatron phase. All requirements on beta functions are fulfilled. The plots below describe the these setups. </a:t>
            </a:r>
          </a:p>
          <a:p>
            <a:pPr lvl="0">
              <a:buFont typeface="Arial" pitchFamily="34" charset="0"/>
              <a:buChar char="•"/>
            </a:pPr>
            <a:endParaRPr lang="en-US" altLang="zh-CN" sz="1400" kern="0" dirty="0">
              <a:solidFill>
                <a:srgbClr val="000000"/>
              </a:solidFill>
            </a:endParaRPr>
          </a:p>
          <a:p>
            <a:pPr lvl="0">
              <a:buFont typeface="Arial" pitchFamily="34" charset="0"/>
              <a:buChar char="•"/>
            </a:pPr>
            <a:endParaRPr lang="en-US" altLang="zh-CN" sz="1400" kern="0" dirty="0" smtClean="0">
              <a:solidFill>
                <a:srgbClr val="000000"/>
              </a:solidFill>
            </a:endParaRPr>
          </a:p>
          <a:p>
            <a:pPr lvl="0">
              <a:buFont typeface="Arial" pitchFamily="34" charset="0"/>
              <a:buChar char="•"/>
            </a:pPr>
            <a:endParaRPr lang="en-US" altLang="zh-CN" sz="1400" kern="0" dirty="0">
              <a:solidFill>
                <a:srgbClr val="000000"/>
              </a:solidFill>
            </a:endParaRPr>
          </a:p>
          <a:p>
            <a:pPr lvl="0">
              <a:buFont typeface="Arial" pitchFamily="34" charset="0"/>
              <a:buChar char="•"/>
            </a:pPr>
            <a:endParaRPr lang="en-US" altLang="zh-CN" sz="1400" kern="0" dirty="0" smtClean="0">
              <a:solidFill>
                <a:srgbClr val="000000"/>
              </a:solidFill>
            </a:endParaRPr>
          </a:p>
          <a:p>
            <a:pPr lvl="0">
              <a:buFont typeface="Arial" pitchFamily="34" charset="0"/>
              <a:buChar char="•"/>
            </a:pPr>
            <a:endParaRPr kumimoji="0" lang="en-US" altLang="zh-CN" sz="1400" b="0" i="0" u="none" strike="noStrike" kern="0" cap="none" spc="0" normalizeH="0" baseline="0" noProof="0" dirty="0" smtClean="0">
              <a:ln>
                <a:noFill/>
              </a:ln>
              <a:solidFill>
                <a:srgbClr val="000000"/>
              </a:solidFill>
              <a:effectLst/>
              <a:uLnTx/>
              <a:uFillTx/>
            </a:endParaRPr>
          </a:p>
        </p:txBody>
      </p:sp>
      <p:sp>
        <p:nvSpPr>
          <p:cNvPr id="9" name="Inhaltsplatzhalter 2"/>
          <p:cNvSpPr txBox="1">
            <a:spLocks/>
          </p:cNvSpPr>
          <p:nvPr/>
        </p:nvSpPr>
        <p:spPr bwMode="auto">
          <a:xfrm>
            <a:off x="235674" y="4373000"/>
            <a:ext cx="2832452" cy="58764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65113" indent="-265113" algn="l" rtl="0" fontAlgn="base">
              <a:spcBef>
                <a:spcPct val="0"/>
              </a:spcBef>
              <a:spcAft>
                <a:spcPct val="50000"/>
              </a:spcAft>
              <a:buClr>
                <a:srgbClr val="F28E00"/>
              </a:buClr>
              <a:buFont typeface="Arial Black" pitchFamily="34" charset="0"/>
              <a:buChar char="&gt;"/>
              <a:defRPr sz="2000">
                <a:solidFill>
                  <a:schemeClr val="tx1"/>
                </a:solidFill>
                <a:latin typeface="+mn-lt"/>
                <a:ea typeface="+mn-ea"/>
                <a:cs typeface="+mn-cs"/>
              </a:defRPr>
            </a:lvl1pPr>
            <a:lvl2pPr marL="628650" indent="-184150" algn="l" rtl="0" fontAlgn="base">
              <a:spcBef>
                <a:spcPct val="0"/>
              </a:spcBef>
              <a:spcAft>
                <a:spcPct val="50000"/>
              </a:spcAft>
              <a:buClr>
                <a:schemeClr val="bg2"/>
              </a:buClr>
              <a:buFont typeface="Wingdings" pitchFamily="2" charset="2"/>
              <a:buChar char="§"/>
              <a:defRPr sz="1600">
                <a:solidFill>
                  <a:schemeClr val="tx1"/>
                </a:solidFill>
                <a:latin typeface="+mn-lt"/>
              </a:defRPr>
            </a:lvl2pPr>
            <a:lvl3pPr marL="1236663" indent="-228600" algn="l" rtl="0" fontAlgn="base">
              <a:spcBef>
                <a:spcPct val="0"/>
              </a:spcBef>
              <a:spcAft>
                <a:spcPct val="0"/>
              </a:spcAft>
              <a:buClr>
                <a:srgbClr val="FF9900"/>
              </a:buClr>
              <a:buFont typeface="Arial Black" pitchFamily="34" charset="0"/>
              <a:defRPr sz="1200">
                <a:solidFill>
                  <a:schemeClr val="tx1"/>
                </a:solidFill>
                <a:latin typeface="+mn-lt"/>
              </a:defRPr>
            </a:lvl3pPr>
            <a:lvl4pPr marL="1644650" indent="-228600" algn="l" rtl="0" fontAlgn="base">
              <a:spcBef>
                <a:spcPct val="0"/>
              </a:spcBef>
              <a:spcAft>
                <a:spcPct val="0"/>
              </a:spcAft>
              <a:buFont typeface="Wingdings" pitchFamily="2" charset="2"/>
              <a:buChar char="§"/>
              <a:defRPr sz="1400">
                <a:solidFill>
                  <a:schemeClr val="tx1"/>
                </a:solidFill>
                <a:latin typeface="+mn-lt"/>
              </a:defRPr>
            </a:lvl4pPr>
            <a:lvl5pPr marL="2057400" indent="-228600" algn="l" rtl="0" fontAlgn="base">
              <a:spcBef>
                <a:spcPct val="20000"/>
              </a:spcBef>
              <a:spcAft>
                <a:spcPct val="0"/>
              </a:spcAft>
              <a:defRPr sz="2000">
                <a:solidFill>
                  <a:schemeClr val="tx1"/>
                </a:solidFill>
                <a:latin typeface="+mn-lt"/>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a:lstStyle>
          <a:p>
            <a:pPr lvl="0">
              <a:buFont typeface="Arial" pitchFamily="34" charset="0"/>
              <a:buChar char="•"/>
            </a:pPr>
            <a:r>
              <a:rPr lang="en-US" altLang="zh-CN" sz="1200" kern="0" dirty="0" smtClean="0">
                <a:solidFill>
                  <a:srgbClr val="000000"/>
                </a:solidFill>
              </a:rPr>
              <a:t>Beta functions at the position of the TDS in the injector.  </a:t>
            </a:r>
          </a:p>
          <a:p>
            <a:pPr lvl="0">
              <a:buFont typeface="Arial" pitchFamily="34" charset="0"/>
              <a:buChar char="•"/>
            </a:pPr>
            <a:endParaRPr lang="en-US" altLang="zh-CN" sz="1200" kern="0" dirty="0">
              <a:solidFill>
                <a:srgbClr val="000000"/>
              </a:solidFill>
            </a:endParaRPr>
          </a:p>
          <a:p>
            <a:pPr lvl="0">
              <a:buFont typeface="Arial" pitchFamily="34" charset="0"/>
              <a:buChar char="•"/>
            </a:pPr>
            <a:endParaRPr lang="en-US" altLang="zh-CN" sz="1200" kern="0" dirty="0" smtClean="0">
              <a:solidFill>
                <a:srgbClr val="000000"/>
              </a:solidFill>
            </a:endParaRPr>
          </a:p>
          <a:p>
            <a:pPr lvl="0">
              <a:buFont typeface="Arial" pitchFamily="34" charset="0"/>
              <a:buChar char="•"/>
            </a:pPr>
            <a:endParaRPr kumimoji="0" lang="en-US" altLang="zh-CN" sz="1200" b="0" i="0" u="none" strike="noStrike" kern="0" cap="none" spc="0" normalizeH="0" baseline="0" noProof="0" dirty="0" smtClean="0">
              <a:ln>
                <a:noFill/>
              </a:ln>
              <a:solidFill>
                <a:srgbClr val="000000"/>
              </a:solidFill>
              <a:effectLst/>
              <a:uLnTx/>
              <a:uFillTx/>
            </a:endParaRPr>
          </a:p>
        </p:txBody>
      </p:sp>
      <p:sp>
        <p:nvSpPr>
          <p:cNvPr id="10" name="Inhaltsplatzhalter 2"/>
          <p:cNvSpPr txBox="1">
            <a:spLocks/>
          </p:cNvSpPr>
          <p:nvPr/>
        </p:nvSpPr>
        <p:spPr bwMode="auto">
          <a:xfrm>
            <a:off x="3272918" y="4373000"/>
            <a:ext cx="2773473" cy="7250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65113" indent="-265113" algn="l" rtl="0" fontAlgn="base">
              <a:spcBef>
                <a:spcPct val="0"/>
              </a:spcBef>
              <a:spcAft>
                <a:spcPct val="50000"/>
              </a:spcAft>
              <a:buClr>
                <a:srgbClr val="F28E00"/>
              </a:buClr>
              <a:buFont typeface="Arial Black" pitchFamily="34" charset="0"/>
              <a:buChar char="&gt;"/>
              <a:defRPr sz="2000">
                <a:solidFill>
                  <a:schemeClr val="tx1"/>
                </a:solidFill>
                <a:latin typeface="+mn-lt"/>
                <a:ea typeface="+mn-ea"/>
                <a:cs typeface="+mn-cs"/>
              </a:defRPr>
            </a:lvl1pPr>
            <a:lvl2pPr marL="628650" indent="-184150" algn="l" rtl="0" fontAlgn="base">
              <a:spcBef>
                <a:spcPct val="0"/>
              </a:spcBef>
              <a:spcAft>
                <a:spcPct val="50000"/>
              </a:spcAft>
              <a:buClr>
                <a:schemeClr val="bg2"/>
              </a:buClr>
              <a:buFont typeface="Wingdings" pitchFamily="2" charset="2"/>
              <a:buChar char="§"/>
              <a:defRPr sz="1600">
                <a:solidFill>
                  <a:schemeClr val="tx1"/>
                </a:solidFill>
                <a:latin typeface="+mn-lt"/>
              </a:defRPr>
            </a:lvl2pPr>
            <a:lvl3pPr marL="1236663" indent="-228600" algn="l" rtl="0" fontAlgn="base">
              <a:spcBef>
                <a:spcPct val="0"/>
              </a:spcBef>
              <a:spcAft>
                <a:spcPct val="0"/>
              </a:spcAft>
              <a:buClr>
                <a:srgbClr val="FF9900"/>
              </a:buClr>
              <a:buFont typeface="Arial Black" pitchFamily="34" charset="0"/>
              <a:defRPr sz="1200">
                <a:solidFill>
                  <a:schemeClr val="tx1"/>
                </a:solidFill>
                <a:latin typeface="+mn-lt"/>
              </a:defRPr>
            </a:lvl3pPr>
            <a:lvl4pPr marL="1644650" indent="-228600" algn="l" rtl="0" fontAlgn="base">
              <a:spcBef>
                <a:spcPct val="0"/>
              </a:spcBef>
              <a:spcAft>
                <a:spcPct val="0"/>
              </a:spcAft>
              <a:buFont typeface="Wingdings" pitchFamily="2" charset="2"/>
              <a:buChar char="§"/>
              <a:defRPr sz="1400">
                <a:solidFill>
                  <a:schemeClr val="tx1"/>
                </a:solidFill>
                <a:latin typeface="+mn-lt"/>
              </a:defRPr>
            </a:lvl4pPr>
            <a:lvl5pPr marL="2057400" indent="-228600" algn="l" rtl="0" fontAlgn="base">
              <a:spcBef>
                <a:spcPct val="20000"/>
              </a:spcBef>
              <a:spcAft>
                <a:spcPct val="0"/>
              </a:spcAft>
              <a:defRPr sz="2000">
                <a:solidFill>
                  <a:schemeClr val="tx1"/>
                </a:solidFill>
                <a:latin typeface="+mn-lt"/>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a:lstStyle>
          <a:p>
            <a:pPr lvl="0">
              <a:buFont typeface="Arial" pitchFamily="34" charset="0"/>
              <a:buChar char="•"/>
            </a:pPr>
            <a:r>
              <a:rPr lang="en-US" altLang="zh-CN" sz="1200" kern="0" dirty="0" smtClean="0">
                <a:solidFill>
                  <a:srgbClr val="000000"/>
                </a:solidFill>
              </a:rPr>
              <a:t>Beta functions at the last screen in the diagnostic section. </a:t>
            </a:r>
          </a:p>
          <a:p>
            <a:pPr lvl="0">
              <a:buFont typeface="Arial" pitchFamily="34" charset="0"/>
              <a:buChar char="•"/>
            </a:pPr>
            <a:endParaRPr lang="en-US" altLang="zh-CN" sz="1200" kern="0" dirty="0">
              <a:solidFill>
                <a:srgbClr val="000000"/>
              </a:solidFill>
            </a:endParaRPr>
          </a:p>
          <a:p>
            <a:pPr lvl="0">
              <a:buFont typeface="Arial" pitchFamily="34" charset="0"/>
              <a:buChar char="•"/>
            </a:pPr>
            <a:endParaRPr lang="en-US" altLang="zh-CN" sz="1200" kern="0" dirty="0" smtClean="0">
              <a:solidFill>
                <a:srgbClr val="000000"/>
              </a:solidFill>
            </a:endParaRPr>
          </a:p>
          <a:p>
            <a:pPr lvl="0">
              <a:buFont typeface="Arial" pitchFamily="34" charset="0"/>
              <a:buChar char="•"/>
            </a:pPr>
            <a:endParaRPr kumimoji="0" lang="en-US" altLang="zh-CN" sz="1200" b="0" i="0" u="none" strike="noStrike" kern="0" cap="none" spc="0" normalizeH="0" baseline="0" noProof="0" dirty="0" smtClean="0">
              <a:ln>
                <a:noFill/>
              </a:ln>
              <a:solidFill>
                <a:srgbClr val="000000"/>
              </a:solidFill>
              <a:effectLst/>
              <a:uLnTx/>
              <a:uFillTx/>
            </a:endParaRPr>
          </a:p>
        </p:txBody>
      </p:sp>
      <p:sp>
        <p:nvSpPr>
          <p:cNvPr id="11" name="Inhaltsplatzhalter 2"/>
          <p:cNvSpPr txBox="1">
            <a:spLocks/>
          </p:cNvSpPr>
          <p:nvPr/>
        </p:nvSpPr>
        <p:spPr bwMode="auto">
          <a:xfrm>
            <a:off x="6256660" y="4373000"/>
            <a:ext cx="2773473" cy="7250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65113" indent="-265113" algn="l" rtl="0" fontAlgn="base">
              <a:spcBef>
                <a:spcPct val="0"/>
              </a:spcBef>
              <a:spcAft>
                <a:spcPct val="50000"/>
              </a:spcAft>
              <a:buClr>
                <a:srgbClr val="F28E00"/>
              </a:buClr>
              <a:buFont typeface="Arial Black" pitchFamily="34" charset="0"/>
              <a:buChar char="&gt;"/>
              <a:defRPr sz="2000">
                <a:solidFill>
                  <a:schemeClr val="tx1"/>
                </a:solidFill>
                <a:latin typeface="+mn-lt"/>
                <a:ea typeface="+mn-ea"/>
                <a:cs typeface="+mn-cs"/>
              </a:defRPr>
            </a:lvl1pPr>
            <a:lvl2pPr marL="628650" indent="-184150" algn="l" rtl="0" fontAlgn="base">
              <a:spcBef>
                <a:spcPct val="0"/>
              </a:spcBef>
              <a:spcAft>
                <a:spcPct val="50000"/>
              </a:spcAft>
              <a:buClr>
                <a:schemeClr val="bg2"/>
              </a:buClr>
              <a:buFont typeface="Wingdings" pitchFamily="2" charset="2"/>
              <a:buChar char="§"/>
              <a:defRPr sz="1600">
                <a:solidFill>
                  <a:schemeClr val="tx1"/>
                </a:solidFill>
                <a:latin typeface="+mn-lt"/>
              </a:defRPr>
            </a:lvl2pPr>
            <a:lvl3pPr marL="1236663" indent="-228600" algn="l" rtl="0" fontAlgn="base">
              <a:spcBef>
                <a:spcPct val="0"/>
              </a:spcBef>
              <a:spcAft>
                <a:spcPct val="0"/>
              </a:spcAft>
              <a:buClr>
                <a:srgbClr val="FF9900"/>
              </a:buClr>
              <a:buFont typeface="Arial Black" pitchFamily="34" charset="0"/>
              <a:defRPr sz="1200">
                <a:solidFill>
                  <a:schemeClr val="tx1"/>
                </a:solidFill>
                <a:latin typeface="+mn-lt"/>
              </a:defRPr>
            </a:lvl3pPr>
            <a:lvl4pPr marL="1644650" indent="-228600" algn="l" rtl="0" fontAlgn="base">
              <a:spcBef>
                <a:spcPct val="0"/>
              </a:spcBef>
              <a:spcAft>
                <a:spcPct val="0"/>
              </a:spcAft>
              <a:buFont typeface="Wingdings" pitchFamily="2" charset="2"/>
              <a:buChar char="§"/>
              <a:defRPr sz="1400">
                <a:solidFill>
                  <a:schemeClr val="tx1"/>
                </a:solidFill>
                <a:latin typeface="+mn-lt"/>
              </a:defRPr>
            </a:lvl4pPr>
            <a:lvl5pPr marL="2057400" indent="-228600" algn="l" rtl="0" fontAlgn="base">
              <a:spcBef>
                <a:spcPct val="20000"/>
              </a:spcBef>
              <a:spcAft>
                <a:spcPct val="0"/>
              </a:spcAft>
              <a:defRPr sz="2000">
                <a:solidFill>
                  <a:schemeClr val="tx1"/>
                </a:solidFill>
                <a:latin typeface="+mn-lt"/>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a:lstStyle>
          <a:p>
            <a:pPr lvl="0">
              <a:buFont typeface="Arial" pitchFamily="34" charset="0"/>
              <a:buChar char="•"/>
            </a:pPr>
            <a:r>
              <a:rPr lang="en-US" altLang="zh-CN" sz="1200" kern="0" dirty="0" smtClean="0">
                <a:solidFill>
                  <a:srgbClr val="000000"/>
                </a:solidFill>
              </a:rPr>
              <a:t>Normalized gradients of the quadrupoles used for the scan. </a:t>
            </a:r>
          </a:p>
          <a:p>
            <a:pPr lvl="0">
              <a:buFont typeface="Arial" pitchFamily="34" charset="0"/>
              <a:buChar char="•"/>
            </a:pPr>
            <a:endParaRPr lang="en-US" altLang="zh-CN" sz="1200" kern="0" dirty="0">
              <a:solidFill>
                <a:srgbClr val="000000"/>
              </a:solidFill>
            </a:endParaRPr>
          </a:p>
          <a:p>
            <a:pPr lvl="0">
              <a:buFont typeface="Arial" pitchFamily="34" charset="0"/>
              <a:buChar char="•"/>
            </a:pPr>
            <a:endParaRPr lang="en-US" altLang="zh-CN" sz="1200" kern="0" dirty="0" smtClean="0">
              <a:solidFill>
                <a:srgbClr val="000000"/>
              </a:solidFill>
            </a:endParaRPr>
          </a:p>
          <a:p>
            <a:pPr lvl="0">
              <a:buFont typeface="Arial" pitchFamily="34" charset="0"/>
              <a:buChar char="•"/>
            </a:pPr>
            <a:endParaRPr kumimoji="0" lang="en-US" altLang="zh-CN" sz="1200" b="0" i="0" u="none" strike="noStrike" kern="0" cap="none" spc="0" normalizeH="0" baseline="0" noProof="0" dirty="0" smtClean="0">
              <a:ln>
                <a:noFill/>
              </a:ln>
              <a:solidFill>
                <a:srgbClr val="000000"/>
              </a:solidFill>
              <a:effectLst/>
              <a:uLnTx/>
              <a:uFillTx/>
            </a:endParaRPr>
          </a:p>
        </p:txBody>
      </p:sp>
      <p:pic>
        <p:nvPicPr>
          <p:cNvPr id="2" name="Picture 1" descr="TUP068.pdf"/>
          <p:cNvPicPr>
            <a:picLocks noChangeAspect="1"/>
          </p:cNvPicPr>
          <p:nvPr/>
        </p:nvPicPr>
        <p:blipFill rotWithShape="1">
          <a:blip r:embed="rId2">
            <a:extLst>
              <a:ext uri="{28A0092B-C50C-407E-A947-70E740481C1C}">
                <a14:useLocalDpi xmlns:a14="http://schemas.microsoft.com/office/drawing/2010/main" val="0"/>
              </a:ext>
            </a:extLst>
          </a:blip>
          <a:srcRect l="50000" t="62858" r="7084" b="22327"/>
          <a:stretch/>
        </p:blipFill>
        <p:spPr>
          <a:xfrm>
            <a:off x="-8166" y="4866959"/>
            <a:ext cx="3111106" cy="1519774"/>
          </a:xfrm>
          <a:prstGeom prst="rect">
            <a:avLst/>
          </a:prstGeom>
        </p:spPr>
      </p:pic>
      <p:pic>
        <p:nvPicPr>
          <p:cNvPr id="3" name="Picture 2" descr="TUP068.pdf"/>
          <p:cNvPicPr>
            <a:picLocks noChangeAspect="1"/>
          </p:cNvPicPr>
          <p:nvPr/>
        </p:nvPicPr>
        <p:blipFill rotWithShape="1">
          <a:blip r:embed="rId3">
            <a:extLst>
              <a:ext uri="{28A0092B-C50C-407E-A947-70E740481C1C}">
                <a14:useLocalDpi xmlns:a14="http://schemas.microsoft.com/office/drawing/2010/main" val="0"/>
              </a:ext>
            </a:extLst>
          </a:blip>
          <a:srcRect l="9455" t="30381" r="50313" b="54751"/>
          <a:stretch/>
        </p:blipFill>
        <p:spPr>
          <a:xfrm>
            <a:off x="6046391" y="4828280"/>
            <a:ext cx="2988000" cy="1562596"/>
          </a:xfrm>
          <a:prstGeom prst="rect">
            <a:avLst/>
          </a:prstGeom>
        </p:spPr>
      </p:pic>
      <p:pic>
        <p:nvPicPr>
          <p:cNvPr id="13" name="Picture 12" descr="TUP068.pdf"/>
          <p:cNvPicPr>
            <a:picLocks noChangeAspect="1"/>
          </p:cNvPicPr>
          <p:nvPr/>
        </p:nvPicPr>
        <p:blipFill rotWithShape="1">
          <a:blip r:embed="rId3">
            <a:extLst>
              <a:ext uri="{28A0092B-C50C-407E-A947-70E740481C1C}">
                <a14:useLocalDpi xmlns:a14="http://schemas.microsoft.com/office/drawing/2010/main" val="0"/>
              </a:ext>
            </a:extLst>
          </a:blip>
          <a:srcRect l="9164" t="11440" r="50165" b="73301"/>
          <a:stretch/>
        </p:blipFill>
        <p:spPr>
          <a:xfrm>
            <a:off x="3068126" y="4828280"/>
            <a:ext cx="2987999" cy="1586402"/>
          </a:xfrm>
          <a:prstGeom prst="rect">
            <a:avLst/>
          </a:prstGeom>
        </p:spPr>
      </p:pic>
      <p:sp>
        <p:nvSpPr>
          <p:cNvPr id="12" name="Slide Number Placeholder 3"/>
          <p:cNvSpPr txBox="1">
            <a:spLocks noGrp="1"/>
          </p:cNvSpPr>
          <p:nvPr/>
        </p:nvSpPr>
        <p:spPr bwMode="auto">
          <a:xfrm>
            <a:off x="8442325" y="114300"/>
            <a:ext cx="576263"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000" rIns="54000" bIns="18000" anchor="b"/>
          <a:lstStyle>
            <a:lvl1pPr eaLnBrk="0" hangingPunct="0">
              <a:defRPr sz="900">
                <a:solidFill>
                  <a:schemeClr val="tx1"/>
                </a:solidFill>
                <a:latin typeface="Arial" charset="0"/>
                <a:ea typeface="ＭＳ Ｐゴシック" pitchFamily="112" charset="-128"/>
              </a:defRPr>
            </a:lvl1pPr>
            <a:lvl2pPr marL="37931725" indent="-37474525" eaLnBrk="0" hangingPunct="0">
              <a:defRPr sz="900">
                <a:solidFill>
                  <a:schemeClr val="tx1"/>
                </a:solidFill>
                <a:latin typeface="Arial" charset="0"/>
                <a:ea typeface="ＭＳ Ｐゴシック" pitchFamily="112" charset="-128"/>
              </a:defRPr>
            </a:lvl2pPr>
            <a:lvl3pPr eaLnBrk="0" hangingPunct="0">
              <a:defRPr sz="900">
                <a:solidFill>
                  <a:schemeClr val="tx1"/>
                </a:solidFill>
                <a:latin typeface="Arial" charset="0"/>
                <a:ea typeface="ＭＳ Ｐゴシック" pitchFamily="112" charset="-128"/>
              </a:defRPr>
            </a:lvl3pPr>
            <a:lvl4pPr eaLnBrk="0" hangingPunct="0">
              <a:defRPr sz="900">
                <a:solidFill>
                  <a:schemeClr val="tx1"/>
                </a:solidFill>
                <a:latin typeface="Arial" charset="0"/>
                <a:ea typeface="ＭＳ Ｐゴシック" pitchFamily="112" charset="-128"/>
              </a:defRPr>
            </a:lvl4pPr>
            <a:lvl5pPr eaLnBrk="0" hangingPunct="0">
              <a:defRPr sz="900">
                <a:solidFill>
                  <a:schemeClr val="tx1"/>
                </a:solidFill>
                <a:latin typeface="Arial" charset="0"/>
                <a:ea typeface="ＭＳ Ｐゴシック" pitchFamily="112" charset="-128"/>
              </a:defRPr>
            </a:lvl5pPr>
            <a:lvl6pPr marL="457200" eaLnBrk="0" fontAlgn="base" hangingPunct="0">
              <a:spcBef>
                <a:spcPct val="20000"/>
              </a:spcBef>
              <a:spcAft>
                <a:spcPct val="0"/>
              </a:spcAft>
              <a:defRPr sz="900">
                <a:solidFill>
                  <a:schemeClr val="tx1"/>
                </a:solidFill>
                <a:latin typeface="Arial" charset="0"/>
                <a:ea typeface="ＭＳ Ｐゴシック" pitchFamily="112" charset="-128"/>
              </a:defRPr>
            </a:lvl6pPr>
            <a:lvl7pPr marL="914400" eaLnBrk="0" fontAlgn="base" hangingPunct="0">
              <a:spcBef>
                <a:spcPct val="20000"/>
              </a:spcBef>
              <a:spcAft>
                <a:spcPct val="0"/>
              </a:spcAft>
              <a:defRPr sz="900">
                <a:solidFill>
                  <a:schemeClr val="tx1"/>
                </a:solidFill>
                <a:latin typeface="Arial" charset="0"/>
                <a:ea typeface="ＭＳ Ｐゴシック" pitchFamily="112" charset="-128"/>
              </a:defRPr>
            </a:lvl7pPr>
            <a:lvl8pPr marL="1371600" eaLnBrk="0" fontAlgn="base" hangingPunct="0">
              <a:spcBef>
                <a:spcPct val="20000"/>
              </a:spcBef>
              <a:spcAft>
                <a:spcPct val="0"/>
              </a:spcAft>
              <a:defRPr sz="900">
                <a:solidFill>
                  <a:schemeClr val="tx1"/>
                </a:solidFill>
                <a:latin typeface="Arial" charset="0"/>
                <a:ea typeface="ＭＳ Ｐゴシック" pitchFamily="112" charset="-128"/>
              </a:defRPr>
            </a:lvl8pPr>
            <a:lvl9pPr marL="1828800" eaLnBrk="0" fontAlgn="base" hangingPunct="0">
              <a:spcBef>
                <a:spcPct val="20000"/>
              </a:spcBef>
              <a:spcAft>
                <a:spcPct val="0"/>
              </a:spcAft>
              <a:defRPr sz="900">
                <a:solidFill>
                  <a:schemeClr val="tx1"/>
                </a:solidFill>
                <a:latin typeface="Arial" charset="0"/>
                <a:ea typeface="ＭＳ Ｐゴシック" pitchFamily="112" charset="-128"/>
              </a:defRPr>
            </a:lvl9pPr>
          </a:lstStyle>
          <a:p>
            <a:pPr algn="ctr">
              <a:spcBef>
                <a:spcPct val="0"/>
              </a:spcBef>
              <a:buClrTx/>
              <a:buFontTx/>
              <a:buNone/>
            </a:pPr>
            <a:fld id="{22E1A4D4-1BCB-422C-9885-A251C124B318}" type="slidenum">
              <a:rPr lang="en-GB" sz="1000" b="1">
                <a:solidFill>
                  <a:schemeClr val="bg1"/>
                </a:solidFill>
              </a:rPr>
              <a:pPr algn="ctr">
                <a:spcBef>
                  <a:spcPct val="0"/>
                </a:spcBef>
                <a:buClrTx/>
                <a:buFontTx/>
                <a:buNone/>
              </a:pPr>
              <a:t>35</a:t>
            </a:fld>
            <a:endParaRPr lang="en-GB" sz="1000" b="1" dirty="0">
              <a:solidFill>
                <a:schemeClr val="bg1"/>
              </a:solidFill>
            </a:endParaRPr>
          </a:p>
        </p:txBody>
      </p:sp>
    </p:spTree>
    <p:extLst>
      <p:ext uri="{BB962C8B-B14F-4D97-AF65-F5344CB8AC3E}">
        <p14:creationId xmlns:p14="http://schemas.microsoft.com/office/powerpoint/2010/main" val="4422768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CE673C4F-28EC-49CD-BF15-ED307FE904D0}" type="slidenum">
              <a:rPr lang="en-GB" smtClean="0"/>
              <a:pPr/>
              <a:t>36</a:t>
            </a:fld>
            <a:endParaRPr lang="en-GB"/>
          </a:p>
        </p:txBody>
      </p:sp>
      <p:sp>
        <p:nvSpPr>
          <p:cNvPr id="5" name="TextBox 4"/>
          <p:cNvSpPr txBox="1"/>
          <p:nvPr/>
        </p:nvSpPr>
        <p:spPr>
          <a:xfrm>
            <a:off x="2039389" y="2910058"/>
            <a:ext cx="5283819" cy="584775"/>
          </a:xfrm>
          <a:prstGeom prst="rect">
            <a:avLst/>
          </a:prstGeom>
          <a:noFill/>
        </p:spPr>
        <p:txBody>
          <a:bodyPr wrap="none" rtlCol="0">
            <a:spAutoFit/>
          </a:bodyPr>
          <a:lstStyle/>
          <a:p>
            <a:pPr>
              <a:buNone/>
            </a:pPr>
            <a:r>
              <a:rPr lang="en-US" sz="3200" dirty="0" smtClean="0"/>
              <a:t>Thank you for your attention</a:t>
            </a:r>
            <a:endParaRPr lang="en-US" sz="3200" dirty="0"/>
          </a:p>
        </p:txBody>
      </p:sp>
    </p:spTree>
    <p:extLst>
      <p:ext uri="{BB962C8B-B14F-4D97-AF65-F5344CB8AC3E}">
        <p14:creationId xmlns:p14="http://schemas.microsoft.com/office/powerpoint/2010/main" val="23084771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4806C174-2010-4395-9EC7-F1FAA9E6AADC}" type="slidenum">
              <a:rPr lang="en-GB" smtClean="0"/>
              <a:pPr/>
              <a:t>37</a:t>
            </a:fld>
            <a:endParaRPr lang="en-GB"/>
          </a:p>
        </p:txBody>
      </p:sp>
      <p:sp>
        <p:nvSpPr>
          <p:cNvPr id="4" name="Rectangle 3"/>
          <p:cNvSpPr/>
          <p:nvPr/>
        </p:nvSpPr>
        <p:spPr>
          <a:xfrm>
            <a:off x="400880" y="1343112"/>
            <a:ext cx="8335928" cy="3231654"/>
          </a:xfrm>
          <a:prstGeom prst="rect">
            <a:avLst/>
          </a:prstGeom>
        </p:spPr>
        <p:txBody>
          <a:bodyPr wrap="square">
            <a:spAutoFit/>
          </a:bodyPr>
          <a:lstStyle/>
          <a:p>
            <a:pPr marL="228600" indent="-228600">
              <a:buFont typeface="+mj-lt"/>
              <a:buAutoNum type="arabicPeriod"/>
            </a:pPr>
            <a:r>
              <a:rPr lang="en-US" sz="1200" dirty="0"/>
              <a:t>Time-resolved electron beam phase space tomography at a soft x-ray free-electron </a:t>
            </a:r>
            <a:r>
              <a:rPr lang="en-US" sz="1200" dirty="0" smtClean="0"/>
              <a:t>laser,</a:t>
            </a:r>
            <a:br>
              <a:rPr lang="en-US" sz="1200" dirty="0" smtClean="0"/>
            </a:br>
            <a:r>
              <a:rPr lang="en-US" sz="1200" dirty="0" smtClean="0"/>
              <a:t> </a:t>
            </a:r>
            <a:r>
              <a:rPr lang="en-US" sz="1200" dirty="0">
                <a:solidFill>
                  <a:srgbClr val="251555"/>
                </a:solidFill>
              </a:rPr>
              <a:t>Phys. Rev. STAB </a:t>
            </a:r>
            <a:r>
              <a:rPr lang="en-US" sz="1200" dirty="0" smtClean="0">
                <a:solidFill>
                  <a:srgbClr val="251555"/>
                </a:solidFill>
              </a:rPr>
              <a:t>12, 050704 </a:t>
            </a:r>
            <a:r>
              <a:rPr lang="en-US" sz="1200" dirty="0">
                <a:solidFill>
                  <a:srgbClr val="251555"/>
                </a:solidFill>
              </a:rPr>
              <a:t>(</a:t>
            </a:r>
            <a:r>
              <a:rPr lang="en-US" sz="1200" dirty="0" smtClean="0">
                <a:solidFill>
                  <a:srgbClr val="251555"/>
                </a:solidFill>
              </a:rPr>
              <a:t>2009)</a:t>
            </a:r>
            <a:r>
              <a:rPr lang="en-US" sz="1200" dirty="0">
                <a:solidFill>
                  <a:srgbClr val="251555"/>
                </a:solidFill>
              </a:rPr>
              <a:t>,</a:t>
            </a:r>
            <a:br>
              <a:rPr lang="en-US" sz="1200" dirty="0">
                <a:solidFill>
                  <a:srgbClr val="251555"/>
                </a:solidFill>
              </a:rPr>
            </a:br>
            <a:r>
              <a:rPr lang="en-US" sz="1200" dirty="0" smtClean="0"/>
              <a:t>M. </a:t>
            </a:r>
            <a:r>
              <a:rPr lang="en-US" sz="1200" dirty="0" err="1" smtClean="0"/>
              <a:t>Röhrs</a:t>
            </a:r>
            <a:r>
              <a:rPr lang="en-US" sz="1200" dirty="0"/>
              <a:t>, </a:t>
            </a:r>
            <a:r>
              <a:rPr lang="en-US" sz="1200" dirty="0" smtClean="0"/>
              <a:t>C. </a:t>
            </a:r>
            <a:r>
              <a:rPr lang="en-US" sz="1200" dirty="0"/>
              <a:t>Gerth, </a:t>
            </a:r>
            <a:r>
              <a:rPr lang="en-US" sz="1200" dirty="0" smtClean="0"/>
              <a:t>H. </a:t>
            </a:r>
            <a:r>
              <a:rPr lang="en-US" sz="1200" dirty="0" err="1"/>
              <a:t>Schlarb</a:t>
            </a:r>
            <a:r>
              <a:rPr lang="en-US" sz="1200" dirty="0"/>
              <a:t>, </a:t>
            </a:r>
            <a:r>
              <a:rPr lang="en-US" sz="1200" dirty="0" smtClean="0"/>
              <a:t>B. </a:t>
            </a:r>
            <a:r>
              <a:rPr lang="en-US" sz="1200" dirty="0"/>
              <a:t>Schmidt, and </a:t>
            </a:r>
            <a:r>
              <a:rPr lang="en-US" sz="1200" dirty="0" smtClean="0"/>
              <a:t>P. </a:t>
            </a:r>
            <a:r>
              <a:rPr lang="en-US" sz="1200" dirty="0" err="1" smtClean="0"/>
              <a:t>Schmüser</a:t>
            </a:r>
            <a:r>
              <a:rPr lang="en-US" sz="1200" dirty="0" smtClean="0"/>
              <a:t> </a:t>
            </a:r>
            <a:endParaRPr lang="en-US" sz="1200" i="1" dirty="0" smtClean="0">
              <a:solidFill>
                <a:srgbClr val="251555"/>
              </a:solidFill>
            </a:endParaRPr>
          </a:p>
          <a:p>
            <a:pPr marL="228600" indent="-228600">
              <a:buFont typeface="+mj-lt"/>
              <a:buAutoNum type="arabicPeriod"/>
            </a:pPr>
            <a:r>
              <a:rPr lang="en-US" sz="1200" i="1" dirty="0" smtClean="0">
                <a:solidFill>
                  <a:srgbClr val="251555"/>
                </a:solidFill>
              </a:rPr>
              <a:t>Generation </a:t>
            </a:r>
            <a:r>
              <a:rPr lang="en-US" sz="1200" i="1" dirty="0">
                <a:solidFill>
                  <a:srgbClr val="251555"/>
                </a:solidFill>
              </a:rPr>
              <a:t>and Characterization of Electron Bunches with Ramped Current Profiles in a </a:t>
            </a:r>
            <a:r>
              <a:rPr lang="en-US" sz="1200" i="1" dirty="0" smtClean="0">
                <a:solidFill>
                  <a:srgbClr val="251555"/>
                </a:solidFill>
              </a:rPr>
              <a:t>Dual-Frequency Superconducting </a:t>
            </a:r>
            <a:r>
              <a:rPr lang="en-US" sz="1200" i="1" dirty="0">
                <a:solidFill>
                  <a:srgbClr val="251555"/>
                </a:solidFill>
              </a:rPr>
              <a:t>Linear </a:t>
            </a:r>
            <a:r>
              <a:rPr lang="en-US" sz="1200" i="1" dirty="0" smtClean="0">
                <a:solidFill>
                  <a:srgbClr val="251555"/>
                </a:solidFill>
              </a:rPr>
              <a:t>Accelerator, </a:t>
            </a:r>
            <a:br>
              <a:rPr lang="en-US" sz="1200" i="1" dirty="0" smtClean="0">
                <a:solidFill>
                  <a:srgbClr val="251555"/>
                </a:solidFill>
              </a:rPr>
            </a:br>
            <a:r>
              <a:rPr lang="en-US" sz="1200" dirty="0" smtClean="0">
                <a:solidFill>
                  <a:srgbClr val="251555"/>
                </a:solidFill>
              </a:rPr>
              <a:t>Phys. Rev. </a:t>
            </a:r>
            <a:r>
              <a:rPr lang="en-US" sz="1200" dirty="0" err="1" smtClean="0">
                <a:solidFill>
                  <a:srgbClr val="251555"/>
                </a:solidFill>
              </a:rPr>
              <a:t>Lett</a:t>
            </a:r>
            <a:r>
              <a:rPr lang="en-US" sz="1200" dirty="0" smtClean="0">
                <a:solidFill>
                  <a:srgbClr val="251555"/>
                </a:solidFill>
              </a:rPr>
              <a:t>. </a:t>
            </a:r>
            <a:r>
              <a:rPr lang="en-US" sz="1200" dirty="0">
                <a:solidFill>
                  <a:srgbClr val="251555"/>
                </a:solidFill>
              </a:rPr>
              <a:t>108, 034801 (2012</a:t>
            </a:r>
            <a:r>
              <a:rPr lang="en-US" sz="1200" dirty="0" smtClean="0">
                <a:solidFill>
                  <a:srgbClr val="251555"/>
                </a:solidFill>
              </a:rPr>
              <a:t>),</a:t>
            </a:r>
            <a:br>
              <a:rPr lang="en-US" sz="1200" dirty="0" smtClean="0">
                <a:solidFill>
                  <a:srgbClr val="251555"/>
                </a:solidFill>
              </a:rPr>
            </a:br>
            <a:r>
              <a:rPr lang="en-US" sz="1200" dirty="0" smtClean="0">
                <a:solidFill>
                  <a:srgbClr val="251555"/>
                </a:solidFill>
              </a:rPr>
              <a:t>P</a:t>
            </a:r>
            <a:r>
              <a:rPr lang="en-US" sz="1200" dirty="0">
                <a:solidFill>
                  <a:srgbClr val="251555"/>
                </a:solidFill>
              </a:rPr>
              <a:t>. </a:t>
            </a:r>
            <a:r>
              <a:rPr lang="en-US" sz="1200" dirty="0" err="1">
                <a:solidFill>
                  <a:srgbClr val="251555"/>
                </a:solidFill>
              </a:rPr>
              <a:t>Piot</a:t>
            </a:r>
            <a:r>
              <a:rPr lang="en-US" sz="1200" dirty="0">
                <a:solidFill>
                  <a:srgbClr val="251555"/>
                </a:solidFill>
              </a:rPr>
              <a:t>, C. Behrens, C. Gerth, M. Dohlus, F. </a:t>
            </a:r>
            <a:r>
              <a:rPr lang="en-US" sz="1200" dirty="0" err="1">
                <a:solidFill>
                  <a:srgbClr val="251555"/>
                </a:solidFill>
              </a:rPr>
              <a:t>Lemery</a:t>
            </a:r>
            <a:r>
              <a:rPr lang="en-US" sz="1200" dirty="0">
                <a:solidFill>
                  <a:srgbClr val="251555"/>
                </a:solidFill>
              </a:rPr>
              <a:t>, D. </a:t>
            </a:r>
            <a:r>
              <a:rPr lang="en-US" sz="1200" dirty="0" err="1">
                <a:solidFill>
                  <a:srgbClr val="251555"/>
                </a:solidFill>
              </a:rPr>
              <a:t>Mihalcea</a:t>
            </a:r>
            <a:r>
              <a:rPr lang="en-US" sz="1200" dirty="0">
                <a:solidFill>
                  <a:srgbClr val="251555"/>
                </a:solidFill>
              </a:rPr>
              <a:t>, P. </a:t>
            </a:r>
            <a:r>
              <a:rPr lang="en-US" sz="1200" dirty="0" err="1">
                <a:solidFill>
                  <a:srgbClr val="251555"/>
                </a:solidFill>
              </a:rPr>
              <a:t>Stoltz</a:t>
            </a:r>
            <a:r>
              <a:rPr lang="en-US" sz="1200" dirty="0">
                <a:solidFill>
                  <a:srgbClr val="251555"/>
                </a:solidFill>
              </a:rPr>
              <a:t>, M. </a:t>
            </a:r>
            <a:r>
              <a:rPr lang="en-US" sz="1200" dirty="0" smtClean="0">
                <a:solidFill>
                  <a:srgbClr val="251555"/>
                </a:solidFill>
              </a:rPr>
              <a:t>Vogt</a:t>
            </a:r>
            <a:r>
              <a:rPr lang="en-US" sz="800" dirty="0">
                <a:solidFill>
                  <a:srgbClr val="251555"/>
                </a:solidFill>
              </a:rPr>
              <a:t> </a:t>
            </a:r>
            <a:endParaRPr lang="en-US" sz="800" dirty="0" smtClean="0">
              <a:solidFill>
                <a:srgbClr val="251555"/>
              </a:solidFill>
            </a:endParaRPr>
          </a:p>
          <a:p>
            <a:pPr marL="228600" indent="-228600">
              <a:buFont typeface="+mj-lt"/>
              <a:buAutoNum type="arabicPeriod"/>
            </a:pPr>
            <a:r>
              <a:rPr lang="en-US" sz="1200" i="1" dirty="0">
                <a:solidFill>
                  <a:srgbClr val="251555"/>
                </a:solidFill>
              </a:rPr>
              <a:t>Electron Beam Profile Imaging in the Presence of Coherent Optical Radiation </a:t>
            </a:r>
            <a:r>
              <a:rPr lang="en-US" sz="1200" i="1" dirty="0" smtClean="0">
                <a:solidFill>
                  <a:srgbClr val="251555"/>
                </a:solidFill>
              </a:rPr>
              <a:t>Effects, </a:t>
            </a:r>
            <a:br>
              <a:rPr lang="en-US" sz="1200" i="1" dirty="0" smtClean="0">
                <a:solidFill>
                  <a:srgbClr val="251555"/>
                </a:solidFill>
              </a:rPr>
            </a:br>
            <a:r>
              <a:rPr lang="en-US" sz="1200" dirty="0" smtClean="0">
                <a:solidFill>
                  <a:srgbClr val="251555"/>
                </a:solidFill>
              </a:rPr>
              <a:t>Phys</a:t>
            </a:r>
            <a:r>
              <a:rPr lang="en-US" sz="1200" dirty="0">
                <a:solidFill>
                  <a:srgbClr val="251555"/>
                </a:solidFill>
              </a:rPr>
              <a:t>. Rev. STAB </a:t>
            </a:r>
            <a:r>
              <a:rPr lang="en-US" sz="1200" dirty="0" smtClean="0">
                <a:solidFill>
                  <a:srgbClr val="251555"/>
                </a:solidFill>
              </a:rPr>
              <a:t>15</a:t>
            </a:r>
            <a:r>
              <a:rPr lang="en-US" sz="1200" dirty="0">
                <a:solidFill>
                  <a:srgbClr val="251555"/>
                </a:solidFill>
              </a:rPr>
              <a:t>, 062801 (2012</a:t>
            </a:r>
            <a:r>
              <a:rPr lang="en-US" sz="1200" dirty="0" smtClean="0">
                <a:solidFill>
                  <a:srgbClr val="251555"/>
                </a:solidFill>
              </a:rPr>
              <a:t>),</a:t>
            </a:r>
            <a:br>
              <a:rPr lang="en-US" sz="1200" dirty="0" smtClean="0">
                <a:solidFill>
                  <a:srgbClr val="251555"/>
                </a:solidFill>
              </a:rPr>
            </a:br>
            <a:r>
              <a:rPr lang="en-US" sz="1200" dirty="0" smtClean="0">
                <a:solidFill>
                  <a:srgbClr val="251555"/>
                </a:solidFill>
              </a:rPr>
              <a:t>C</a:t>
            </a:r>
            <a:r>
              <a:rPr lang="en-US" sz="1200" dirty="0">
                <a:solidFill>
                  <a:srgbClr val="251555"/>
                </a:solidFill>
              </a:rPr>
              <a:t>. Behrens, Ch. Gerth, G. Kube, B. Schmidt, S. Wesch, M. </a:t>
            </a:r>
            <a:r>
              <a:rPr lang="en-US" sz="1200" dirty="0" smtClean="0">
                <a:solidFill>
                  <a:srgbClr val="251555"/>
                </a:solidFill>
              </a:rPr>
              <a:t>Yan</a:t>
            </a:r>
            <a:endParaRPr lang="en-US" sz="800" dirty="0">
              <a:solidFill>
                <a:srgbClr val="251555"/>
              </a:solidFill>
            </a:endParaRPr>
          </a:p>
          <a:p>
            <a:pPr marL="228600" indent="-228600">
              <a:buFont typeface="+mj-lt"/>
              <a:buAutoNum type="arabicPeriod"/>
            </a:pPr>
            <a:r>
              <a:rPr lang="en-US" sz="1200" i="1" dirty="0" smtClean="0">
                <a:solidFill>
                  <a:srgbClr val="251555"/>
                </a:solidFill>
              </a:rPr>
              <a:t>Constraints </a:t>
            </a:r>
            <a:r>
              <a:rPr lang="en-US" sz="1200" i="1" dirty="0">
                <a:solidFill>
                  <a:srgbClr val="251555"/>
                </a:solidFill>
              </a:rPr>
              <a:t>on photon pulse duration from longitudinal electron beam diagnostics at a soft </a:t>
            </a:r>
            <a:r>
              <a:rPr lang="en-US" sz="1200" i="1" dirty="0" smtClean="0">
                <a:solidFill>
                  <a:srgbClr val="251555"/>
                </a:solidFill>
              </a:rPr>
              <a:t>x-ray free-electron laser, </a:t>
            </a:r>
            <a:r>
              <a:rPr lang="en-US" sz="1200" dirty="0" smtClean="0">
                <a:solidFill>
                  <a:srgbClr val="251555"/>
                </a:solidFill>
              </a:rPr>
              <a:t>Phys</a:t>
            </a:r>
            <a:r>
              <a:rPr lang="en-US" sz="1200" dirty="0">
                <a:solidFill>
                  <a:srgbClr val="251555"/>
                </a:solidFill>
              </a:rPr>
              <a:t>. Rev. STAB </a:t>
            </a:r>
            <a:r>
              <a:rPr lang="en-US" sz="1200" dirty="0" smtClean="0">
                <a:solidFill>
                  <a:srgbClr val="251555"/>
                </a:solidFill>
              </a:rPr>
              <a:t>15</a:t>
            </a:r>
            <a:r>
              <a:rPr lang="en-US" sz="1200" dirty="0">
                <a:solidFill>
                  <a:srgbClr val="251555"/>
                </a:solidFill>
              </a:rPr>
              <a:t>, 030707 (</a:t>
            </a:r>
            <a:r>
              <a:rPr lang="en-US" sz="1200" dirty="0" smtClean="0">
                <a:solidFill>
                  <a:srgbClr val="251555"/>
                </a:solidFill>
              </a:rPr>
              <a:t>2012),</a:t>
            </a:r>
            <a:br>
              <a:rPr lang="en-US" sz="1200" dirty="0" smtClean="0">
                <a:solidFill>
                  <a:srgbClr val="251555"/>
                </a:solidFill>
              </a:rPr>
            </a:br>
            <a:r>
              <a:rPr lang="en-US" sz="1200" dirty="0" smtClean="0">
                <a:solidFill>
                  <a:srgbClr val="251555"/>
                </a:solidFill>
              </a:rPr>
              <a:t>C</a:t>
            </a:r>
            <a:r>
              <a:rPr lang="en-US" sz="1200" dirty="0">
                <a:solidFill>
                  <a:srgbClr val="251555"/>
                </a:solidFill>
              </a:rPr>
              <a:t>. Behrens, N. </a:t>
            </a:r>
            <a:r>
              <a:rPr lang="en-US" sz="1200" dirty="0" err="1">
                <a:solidFill>
                  <a:srgbClr val="251555"/>
                </a:solidFill>
              </a:rPr>
              <a:t>Gerasimova</a:t>
            </a:r>
            <a:r>
              <a:rPr lang="en-US" sz="1200" dirty="0">
                <a:solidFill>
                  <a:srgbClr val="251555"/>
                </a:solidFill>
              </a:rPr>
              <a:t>, C. Gerth, B. Schmidt, E. A. </a:t>
            </a:r>
            <a:r>
              <a:rPr lang="en-US" sz="1200" dirty="0" err="1">
                <a:solidFill>
                  <a:srgbClr val="251555"/>
                </a:solidFill>
              </a:rPr>
              <a:t>Schneidmiller</a:t>
            </a:r>
            <a:r>
              <a:rPr lang="en-US" sz="1200" dirty="0">
                <a:solidFill>
                  <a:srgbClr val="251555"/>
                </a:solidFill>
              </a:rPr>
              <a:t>, S. </a:t>
            </a:r>
            <a:r>
              <a:rPr lang="en-US" sz="1200" dirty="0" err="1">
                <a:solidFill>
                  <a:srgbClr val="251555"/>
                </a:solidFill>
              </a:rPr>
              <a:t>Serkez</a:t>
            </a:r>
            <a:r>
              <a:rPr lang="en-US" sz="1200" dirty="0">
                <a:solidFill>
                  <a:srgbClr val="251555"/>
                </a:solidFill>
              </a:rPr>
              <a:t>, S. Wesch, </a:t>
            </a:r>
            <a:r>
              <a:rPr lang="en-US" sz="1200" dirty="0" smtClean="0">
                <a:solidFill>
                  <a:srgbClr val="251555"/>
                </a:solidFill>
              </a:rPr>
              <a:t>and M</a:t>
            </a:r>
            <a:r>
              <a:rPr lang="en-US" sz="1200" dirty="0">
                <a:solidFill>
                  <a:srgbClr val="251555"/>
                </a:solidFill>
              </a:rPr>
              <a:t>. V. </a:t>
            </a:r>
            <a:r>
              <a:rPr lang="en-US" sz="1200" dirty="0" err="1" smtClean="0">
                <a:solidFill>
                  <a:srgbClr val="251555"/>
                </a:solidFill>
              </a:rPr>
              <a:t>Yurkov</a:t>
            </a:r>
            <a:endParaRPr lang="en-US" sz="800" dirty="0" smtClean="0">
              <a:solidFill>
                <a:srgbClr val="251555"/>
              </a:solidFill>
            </a:endParaRPr>
          </a:p>
          <a:p>
            <a:pPr marL="228600" indent="-228600">
              <a:buFont typeface="+mj-lt"/>
              <a:buAutoNum type="arabicPeriod"/>
            </a:pPr>
            <a:r>
              <a:rPr lang="en-US" sz="1200" i="1" dirty="0"/>
              <a:t>Recent Applications of Longitudinal Phase Space </a:t>
            </a:r>
            <a:r>
              <a:rPr lang="en-US" sz="1200" i="1" dirty="0" smtClean="0"/>
              <a:t>Diagnostics</a:t>
            </a:r>
            <a:r>
              <a:rPr lang="en-US" sz="1200" dirty="0" smtClean="0">
                <a:solidFill>
                  <a:srgbClr val="251555"/>
                </a:solidFill>
              </a:rPr>
              <a:t>, </a:t>
            </a:r>
            <a:r>
              <a:rPr lang="en-US" sz="1200" dirty="0" smtClean="0"/>
              <a:t>ICFA </a:t>
            </a:r>
            <a:r>
              <a:rPr lang="en-US" sz="1200" dirty="0"/>
              <a:t>Beam Dynamics Newsletter Dec (2012</a:t>
            </a:r>
            <a:r>
              <a:rPr lang="en-US" sz="1200" dirty="0" smtClean="0"/>
              <a:t>),</a:t>
            </a:r>
            <a:br>
              <a:rPr lang="en-US" sz="1200" dirty="0" smtClean="0"/>
            </a:br>
            <a:r>
              <a:rPr lang="en-US" sz="1200" dirty="0" smtClean="0"/>
              <a:t>Christopher </a:t>
            </a:r>
            <a:r>
              <a:rPr lang="en-US" sz="1200" dirty="0"/>
              <a:t>Behrens and Christopher </a:t>
            </a:r>
            <a:r>
              <a:rPr lang="en-US" sz="1200" dirty="0" smtClean="0"/>
              <a:t>Gerth</a:t>
            </a:r>
          </a:p>
          <a:p>
            <a:pPr marL="228600" indent="-228600">
              <a:buFont typeface="+mj-lt"/>
              <a:buAutoNum type="arabicPeriod"/>
            </a:pPr>
            <a:r>
              <a:rPr lang="en-US" sz="1200" dirty="0" smtClean="0">
                <a:solidFill>
                  <a:srgbClr val="251555"/>
                </a:solidFill>
              </a:rPr>
              <a:t>Ca. NN </a:t>
            </a:r>
            <a:r>
              <a:rPr lang="en-US" sz="1200" dirty="0" err="1" smtClean="0">
                <a:solidFill>
                  <a:srgbClr val="251555"/>
                </a:solidFill>
              </a:rPr>
              <a:t>Jacow</a:t>
            </a:r>
            <a:r>
              <a:rPr lang="en-US" sz="1200" dirty="0" smtClean="0">
                <a:solidFill>
                  <a:srgbClr val="251555"/>
                </a:solidFill>
              </a:rPr>
              <a:t> Proceedings at Conferences</a:t>
            </a:r>
            <a:endParaRPr lang="en-US" sz="1200" dirty="0">
              <a:solidFill>
                <a:srgbClr val="251555"/>
              </a:solidFill>
            </a:endParaRPr>
          </a:p>
        </p:txBody>
      </p:sp>
      <p:sp>
        <p:nvSpPr>
          <p:cNvPr id="5" name="TextBox 4"/>
          <p:cNvSpPr txBox="1"/>
          <p:nvPr/>
        </p:nvSpPr>
        <p:spPr>
          <a:xfrm>
            <a:off x="400880" y="1053948"/>
            <a:ext cx="2974993" cy="338554"/>
          </a:xfrm>
          <a:prstGeom prst="rect">
            <a:avLst/>
          </a:prstGeom>
          <a:noFill/>
        </p:spPr>
        <p:txBody>
          <a:bodyPr wrap="none" rtlCol="0">
            <a:spAutoFit/>
          </a:bodyPr>
          <a:lstStyle/>
          <a:p>
            <a:pPr>
              <a:buNone/>
            </a:pPr>
            <a:r>
              <a:rPr lang="en-US" sz="1600" dirty="0" smtClean="0"/>
              <a:t>Publications with TDS / LOLA:</a:t>
            </a:r>
            <a:endParaRPr lang="en-US" sz="1600" dirty="0"/>
          </a:p>
        </p:txBody>
      </p:sp>
      <p:sp>
        <p:nvSpPr>
          <p:cNvPr id="6" name="TextBox 5"/>
          <p:cNvSpPr txBox="1"/>
          <p:nvPr/>
        </p:nvSpPr>
        <p:spPr>
          <a:xfrm>
            <a:off x="400880" y="4915759"/>
            <a:ext cx="6086146" cy="1643527"/>
          </a:xfrm>
          <a:prstGeom prst="rect">
            <a:avLst/>
          </a:prstGeom>
          <a:noFill/>
        </p:spPr>
        <p:txBody>
          <a:bodyPr wrap="none" rtlCol="0">
            <a:spAutoFit/>
          </a:bodyPr>
          <a:lstStyle/>
          <a:p>
            <a:pPr marL="228600" indent="-228600">
              <a:buFont typeface="+mj-lt"/>
              <a:buAutoNum type="arabicPeriod"/>
            </a:pPr>
            <a:r>
              <a:rPr lang="en-US" sz="1200" dirty="0"/>
              <a:t>Dr. Michael </a:t>
            </a:r>
            <a:r>
              <a:rPr lang="en-US" sz="1200" dirty="0" err="1"/>
              <a:t>Röhrs</a:t>
            </a:r>
            <a:r>
              <a:rPr lang="en-US" sz="1200" dirty="0"/>
              <a:t> </a:t>
            </a:r>
            <a:r>
              <a:rPr lang="en-US" sz="1200" dirty="0" smtClean="0"/>
              <a:t/>
            </a:r>
            <a:br>
              <a:rPr lang="en-US" sz="1200" dirty="0" smtClean="0"/>
            </a:br>
            <a:r>
              <a:rPr lang="en-US" sz="1200" dirty="0" smtClean="0"/>
              <a:t>2008 Young </a:t>
            </a:r>
            <a:r>
              <a:rPr lang="en-US" sz="1200" dirty="0"/>
              <a:t>Scientist </a:t>
            </a:r>
            <a:r>
              <a:rPr lang="en-US" sz="1200" dirty="0" smtClean="0"/>
              <a:t>Award at FEL Conference</a:t>
            </a:r>
            <a:r>
              <a:rPr lang="de-DE" sz="1200" dirty="0" smtClean="0"/>
              <a:t> </a:t>
            </a:r>
            <a:r>
              <a:rPr lang="de-DE" sz="1200" dirty="0"/>
              <a:t>(mit </a:t>
            </a:r>
            <a:r>
              <a:rPr lang="de-DE" sz="1200" dirty="0" smtClean="0"/>
              <a:t>1000$ </a:t>
            </a:r>
            <a:r>
              <a:rPr lang="de-DE" sz="1200" dirty="0"/>
              <a:t>dotiert</a:t>
            </a:r>
            <a:r>
              <a:rPr lang="de-DE" sz="1200" dirty="0" smtClean="0"/>
              <a:t>)</a:t>
            </a:r>
            <a:br>
              <a:rPr lang="de-DE" sz="1200" dirty="0" smtClean="0"/>
            </a:br>
            <a:r>
              <a:rPr lang="de-DE" sz="1200" dirty="0" smtClean="0"/>
              <a:t>2008 </a:t>
            </a:r>
            <a:r>
              <a:rPr lang="de-DE" sz="1200" dirty="0" err="1" smtClean="0"/>
              <a:t>PhD</a:t>
            </a:r>
            <a:endParaRPr lang="de-DE" sz="800" dirty="0"/>
          </a:p>
          <a:p>
            <a:pPr marL="228600" indent="-228600">
              <a:buFont typeface="+mj-lt"/>
              <a:buAutoNum type="arabicPeriod"/>
            </a:pPr>
            <a:r>
              <a:rPr lang="de-DE" sz="1200" dirty="0"/>
              <a:t>Dr. Christopher </a:t>
            </a:r>
            <a:r>
              <a:rPr lang="de-DE" sz="1200" dirty="0" smtClean="0"/>
              <a:t>Behrens</a:t>
            </a:r>
            <a:br>
              <a:rPr lang="de-DE" sz="1200" dirty="0" smtClean="0"/>
            </a:br>
            <a:r>
              <a:rPr lang="de-DE" sz="1200" dirty="0" smtClean="0"/>
              <a:t>2012 </a:t>
            </a:r>
            <a:r>
              <a:rPr lang="de-DE" sz="1200" dirty="0" err="1" smtClean="0"/>
              <a:t>PhD</a:t>
            </a:r>
            <a:r>
              <a:rPr lang="de-DE" sz="1200" dirty="0" smtClean="0"/>
              <a:t>. </a:t>
            </a:r>
            <a:r>
              <a:rPr lang="de-DE" sz="1200" dirty="0"/>
              <a:t>mit Auszeichnung (500€ Prämie</a:t>
            </a:r>
            <a:r>
              <a:rPr lang="de-DE" sz="1200" dirty="0" smtClean="0"/>
              <a:t>)</a:t>
            </a:r>
          </a:p>
          <a:p>
            <a:pPr marL="228600" indent="-228600">
              <a:buFont typeface="+mj-lt"/>
              <a:buAutoNum type="arabicPeriod"/>
            </a:pPr>
            <a:r>
              <a:rPr lang="de-DE" sz="1200" dirty="0" err="1"/>
              <a:t>Minjie</a:t>
            </a:r>
            <a:r>
              <a:rPr lang="de-DE" sz="1200" dirty="0"/>
              <a:t> Yan </a:t>
            </a:r>
            <a:br>
              <a:rPr lang="de-DE" sz="1200" dirty="0"/>
            </a:br>
            <a:r>
              <a:rPr lang="de-DE" sz="1200" dirty="0" smtClean="0"/>
              <a:t>2012 Otto-Stern-Preis </a:t>
            </a:r>
            <a:r>
              <a:rPr lang="de-DE" sz="1200" dirty="0"/>
              <a:t>des </a:t>
            </a:r>
            <a:r>
              <a:rPr lang="de-DE" sz="1200" dirty="0" smtClean="0"/>
              <a:t>Fachbereichs Physik </a:t>
            </a:r>
            <a:r>
              <a:rPr lang="de-DE" sz="1200" dirty="0"/>
              <a:t>der </a:t>
            </a:r>
            <a:r>
              <a:rPr lang="de-DE" sz="1200" dirty="0" smtClean="0"/>
              <a:t>Uni Hamburg (mit 300€ dotiert)</a:t>
            </a:r>
            <a:r>
              <a:rPr lang="de-DE" sz="1200" dirty="0"/>
              <a:t/>
            </a:r>
            <a:br>
              <a:rPr lang="de-DE" sz="1200" dirty="0"/>
            </a:br>
            <a:r>
              <a:rPr lang="de-DE" sz="1200" dirty="0" smtClean="0"/>
              <a:t>2015 </a:t>
            </a:r>
            <a:r>
              <a:rPr lang="de-DE" sz="1200" dirty="0" err="1" smtClean="0"/>
              <a:t>PhD</a:t>
            </a:r>
            <a:r>
              <a:rPr lang="de-DE" sz="1200" dirty="0" smtClean="0"/>
              <a:t> (</a:t>
            </a:r>
            <a:r>
              <a:rPr lang="de-DE" sz="1200" dirty="0" err="1" smtClean="0"/>
              <a:t>proposed</a:t>
            </a:r>
            <a:r>
              <a:rPr lang="de-DE" sz="1200" dirty="0" smtClean="0"/>
              <a:t> </a:t>
            </a:r>
            <a:r>
              <a:rPr lang="de-DE" sz="1200" dirty="0" err="1" smtClean="0"/>
              <a:t>for</a:t>
            </a:r>
            <a:r>
              <a:rPr lang="de-DE" sz="1200" dirty="0" smtClean="0"/>
              <a:t> ‘mit Auszeichnung‘)</a:t>
            </a:r>
          </a:p>
        </p:txBody>
      </p:sp>
      <p:sp>
        <p:nvSpPr>
          <p:cNvPr id="7" name="TextBox 6"/>
          <p:cNvSpPr txBox="1"/>
          <p:nvPr/>
        </p:nvSpPr>
        <p:spPr>
          <a:xfrm>
            <a:off x="400880" y="4626033"/>
            <a:ext cx="4245273" cy="338554"/>
          </a:xfrm>
          <a:prstGeom prst="rect">
            <a:avLst/>
          </a:prstGeom>
          <a:noFill/>
        </p:spPr>
        <p:txBody>
          <a:bodyPr wrap="none" rtlCol="0">
            <a:spAutoFit/>
          </a:bodyPr>
          <a:lstStyle/>
          <a:p>
            <a:pPr>
              <a:buNone/>
            </a:pPr>
            <a:r>
              <a:rPr lang="en-US" sz="1600" dirty="0" smtClean="0"/>
              <a:t>PhD Students (</a:t>
            </a:r>
            <a:r>
              <a:rPr lang="en-US" sz="1600" dirty="0" err="1" smtClean="0"/>
              <a:t>Preise</a:t>
            </a:r>
            <a:r>
              <a:rPr lang="en-US" sz="1600" dirty="0" smtClean="0"/>
              <a:t> und </a:t>
            </a:r>
            <a:r>
              <a:rPr lang="en-US" sz="1600" dirty="0" err="1" smtClean="0"/>
              <a:t>Auszeichnungen</a:t>
            </a:r>
            <a:r>
              <a:rPr lang="en-US" sz="1600" dirty="0" smtClean="0"/>
              <a:t>):</a:t>
            </a:r>
            <a:endParaRPr lang="en-US" sz="1600" dirty="0"/>
          </a:p>
        </p:txBody>
      </p:sp>
      <p:sp>
        <p:nvSpPr>
          <p:cNvPr id="9" name="Rectangle 2"/>
          <p:cNvSpPr txBox="1">
            <a:spLocks noChangeArrowheads="1"/>
          </p:cNvSpPr>
          <p:nvPr/>
        </p:nvSpPr>
        <p:spPr bwMode="auto">
          <a:xfrm>
            <a:off x="1136320" y="476250"/>
            <a:ext cx="7199606"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45720" rIns="91440" bIns="0" numCol="1" anchor="b"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lgn="ctr" eaLnBrk="1" hangingPunct="1">
              <a:buNone/>
            </a:pPr>
            <a:r>
              <a:rPr lang="en-US" sz="2000" b="0" dirty="0" smtClean="0"/>
              <a:t>6. FLASH: Publications, PhD </a:t>
            </a:r>
            <a:r>
              <a:rPr lang="en-US" sz="2000" b="0" dirty="0" err="1" smtClean="0"/>
              <a:t>studnets</a:t>
            </a:r>
            <a:r>
              <a:rPr lang="en-US" sz="2000" b="0" dirty="0" smtClean="0"/>
              <a:t> </a:t>
            </a:r>
            <a:r>
              <a:rPr lang="en-US" sz="2000" b="0" dirty="0"/>
              <a:t>and Prizes with LOLA</a:t>
            </a:r>
            <a:r>
              <a:rPr lang="en-US" sz="2000" b="0" dirty="0" smtClean="0"/>
              <a:t/>
            </a:r>
            <a:br>
              <a:rPr lang="en-US" sz="2000" b="0" dirty="0" smtClean="0"/>
            </a:br>
            <a:endParaRPr lang="en-GB" sz="2000" b="0" dirty="0" smtClean="0"/>
          </a:p>
        </p:txBody>
      </p:sp>
      <p:pic>
        <p:nvPicPr>
          <p:cNvPr id="2" name="Picture 1" descr="Otto-Stern-Preistraegerin-Minjie-Yan.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6789" y="5250684"/>
            <a:ext cx="1421111" cy="1424586"/>
          </a:xfrm>
          <a:prstGeom prst="rect">
            <a:avLst/>
          </a:prstGeom>
        </p:spPr>
      </p:pic>
      <p:pic>
        <p:nvPicPr>
          <p:cNvPr id="10" name="Picture 8" descr="FEL2008_Young_sciemtes_Award_MRoehrs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5410597" y="4403737"/>
            <a:ext cx="1317378" cy="149482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34000086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pitchFamily="112" charset="-128"/>
              </a:defRPr>
            </a:lvl1pPr>
            <a:lvl2pPr marL="37931725" indent="-37474525" eaLnBrk="0" hangingPunct="0">
              <a:defRPr sz="900">
                <a:solidFill>
                  <a:schemeClr val="tx1"/>
                </a:solidFill>
                <a:latin typeface="Arial" charset="0"/>
                <a:ea typeface="ＭＳ Ｐゴシック" pitchFamily="112" charset="-128"/>
              </a:defRPr>
            </a:lvl2pPr>
            <a:lvl3pPr eaLnBrk="0" hangingPunct="0">
              <a:defRPr sz="900">
                <a:solidFill>
                  <a:schemeClr val="tx1"/>
                </a:solidFill>
                <a:latin typeface="Arial" charset="0"/>
                <a:ea typeface="ＭＳ Ｐゴシック" pitchFamily="112" charset="-128"/>
              </a:defRPr>
            </a:lvl3pPr>
            <a:lvl4pPr eaLnBrk="0" hangingPunct="0">
              <a:defRPr sz="900">
                <a:solidFill>
                  <a:schemeClr val="tx1"/>
                </a:solidFill>
                <a:latin typeface="Arial" charset="0"/>
                <a:ea typeface="ＭＳ Ｐゴシック" pitchFamily="112" charset="-128"/>
              </a:defRPr>
            </a:lvl4pPr>
            <a:lvl5pPr eaLnBrk="0" hangingPunct="0">
              <a:defRPr sz="900">
                <a:solidFill>
                  <a:schemeClr val="tx1"/>
                </a:solidFill>
                <a:latin typeface="Arial" charset="0"/>
                <a:ea typeface="ＭＳ Ｐゴシック" pitchFamily="112" charset="-128"/>
              </a:defRPr>
            </a:lvl5pPr>
            <a:lvl6pPr marL="457200" eaLnBrk="0" fontAlgn="base" hangingPunct="0">
              <a:spcBef>
                <a:spcPct val="20000"/>
              </a:spcBef>
              <a:spcAft>
                <a:spcPct val="0"/>
              </a:spcAft>
              <a:defRPr sz="900">
                <a:solidFill>
                  <a:schemeClr val="tx1"/>
                </a:solidFill>
                <a:latin typeface="Arial" charset="0"/>
                <a:ea typeface="ＭＳ Ｐゴシック" pitchFamily="112" charset="-128"/>
              </a:defRPr>
            </a:lvl6pPr>
            <a:lvl7pPr marL="914400" eaLnBrk="0" fontAlgn="base" hangingPunct="0">
              <a:spcBef>
                <a:spcPct val="20000"/>
              </a:spcBef>
              <a:spcAft>
                <a:spcPct val="0"/>
              </a:spcAft>
              <a:defRPr sz="900">
                <a:solidFill>
                  <a:schemeClr val="tx1"/>
                </a:solidFill>
                <a:latin typeface="Arial" charset="0"/>
                <a:ea typeface="ＭＳ Ｐゴシック" pitchFamily="112" charset="-128"/>
              </a:defRPr>
            </a:lvl7pPr>
            <a:lvl8pPr marL="1371600" eaLnBrk="0" fontAlgn="base" hangingPunct="0">
              <a:spcBef>
                <a:spcPct val="20000"/>
              </a:spcBef>
              <a:spcAft>
                <a:spcPct val="0"/>
              </a:spcAft>
              <a:defRPr sz="900">
                <a:solidFill>
                  <a:schemeClr val="tx1"/>
                </a:solidFill>
                <a:latin typeface="Arial" charset="0"/>
                <a:ea typeface="ＭＳ Ｐゴシック" pitchFamily="112" charset="-128"/>
              </a:defRPr>
            </a:lvl8pPr>
            <a:lvl9pPr marL="1828800" eaLnBrk="0" fontAlgn="base" hangingPunct="0">
              <a:spcBef>
                <a:spcPct val="20000"/>
              </a:spcBef>
              <a:spcAft>
                <a:spcPct val="0"/>
              </a:spcAft>
              <a:defRPr sz="900">
                <a:solidFill>
                  <a:schemeClr val="tx1"/>
                </a:solidFill>
                <a:latin typeface="Arial" charset="0"/>
                <a:ea typeface="ＭＳ Ｐゴシック" pitchFamily="112" charset="-128"/>
              </a:defRPr>
            </a:lvl9pPr>
          </a:lstStyle>
          <a:p>
            <a:fld id="{28D96B5D-DC11-4BAB-ABED-C41E36808116}" type="slidenum">
              <a:rPr lang="en-GB" sz="1000">
                <a:solidFill>
                  <a:schemeClr val="bg1"/>
                </a:solidFill>
              </a:rPr>
              <a:pPr/>
              <a:t>38</a:t>
            </a:fld>
            <a:endParaRPr lang="en-GB" sz="1000">
              <a:solidFill>
                <a:schemeClr val="bg1"/>
              </a:solidFil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51312"/>
          <a:stretch/>
        </p:blipFill>
        <p:spPr>
          <a:xfrm>
            <a:off x="228432" y="1636402"/>
            <a:ext cx="2633894" cy="2253451"/>
          </a:xfrm>
          <a:prstGeom prst="rect">
            <a:avLst/>
          </a:prstGeom>
        </p:spPr>
      </p:pic>
      <p:sp>
        <p:nvSpPr>
          <p:cNvPr id="8" name="Inhaltsplatzhalter 2"/>
          <p:cNvSpPr txBox="1">
            <a:spLocks/>
          </p:cNvSpPr>
          <p:nvPr/>
        </p:nvSpPr>
        <p:spPr bwMode="auto">
          <a:xfrm>
            <a:off x="210154" y="4126120"/>
            <a:ext cx="8826484" cy="229676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65113" indent="-265113" algn="l" rtl="0" fontAlgn="base">
              <a:spcBef>
                <a:spcPct val="0"/>
              </a:spcBef>
              <a:spcAft>
                <a:spcPct val="50000"/>
              </a:spcAft>
              <a:buClr>
                <a:srgbClr val="F28E00"/>
              </a:buClr>
              <a:buFont typeface="Arial Black" pitchFamily="34" charset="0"/>
              <a:buChar char="&gt;"/>
              <a:defRPr sz="2000">
                <a:solidFill>
                  <a:schemeClr val="tx1"/>
                </a:solidFill>
                <a:latin typeface="+mn-lt"/>
                <a:ea typeface="+mn-ea"/>
                <a:cs typeface="+mn-cs"/>
              </a:defRPr>
            </a:lvl1pPr>
            <a:lvl2pPr marL="628650" indent="-184150" algn="l" rtl="0" fontAlgn="base">
              <a:spcBef>
                <a:spcPct val="0"/>
              </a:spcBef>
              <a:spcAft>
                <a:spcPct val="50000"/>
              </a:spcAft>
              <a:buClr>
                <a:schemeClr val="bg2"/>
              </a:buClr>
              <a:buFont typeface="Wingdings" pitchFamily="2" charset="2"/>
              <a:buChar char="§"/>
              <a:defRPr sz="1600">
                <a:solidFill>
                  <a:schemeClr val="tx1"/>
                </a:solidFill>
                <a:latin typeface="+mn-lt"/>
              </a:defRPr>
            </a:lvl2pPr>
            <a:lvl3pPr marL="1236663" indent="-228600" algn="l" rtl="0" fontAlgn="base">
              <a:spcBef>
                <a:spcPct val="0"/>
              </a:spcBef>
              <a:spcAft>
                <a:spcPct val="0"/>
              </a:spcAft>
              <a:buClr>
                <a:srgbClr val="FF9900"/>
              </a:buClr>
              <a:buFont typeface="Arial Black" pitchFamily="34" charset="0"/>
              <a:defRPr sz="1200">
                <a:solidFill>
                  <a:schemeClr val="tx1"/>
                </a:solidFill>
                <a:latin typeface="+mn-lt"/>
              </a:defRPr>
            </a:lvl3pPr>
            <a:lvl4pPr marL="1644650" indent="-228600" algn="l" rtl="0" fontAlgn="base">
              <a:spcBef>
                <a:spcPct val="0"/>
              </a:spcBef>
              <a:spcAft>
                <a:spcPct val="0"/>
              </a:spcAft>
              <a:buFont typeface="Wingdings" pitchFamily="2" charset="2"/>
              <a:buChar char="§"/>
              <a:defRPr sz="1400">
                <a:solidFill>
                  <a:schemeClr val="tx1"/>
                </a:solidFill>
                <a:latin typeface="+mn-lt"/>
              </a:defRPr>
            </a:lvl4pPr>
            <a:lvl5pPr marL="2057400" indent="-228600" algn="l" rtl="0" fontAlgn="base">
              <a:spcBef>
                <a:spcPct val="20000"/>
              </a:spcBef>
              <a:spcAft>
                <a:spcPct val="0"/>
              </a:spcAft>
              <a:defRPr sz="2000">
                <a:solidFill>
                  <a:schemeClr val="tx1"/>
                </a:solidFill>
                <a:latin typeface="+mn-lt"/>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a:lstStyle>
          <a:p>
            <a:pPr lvl="0">
              <a:buFont typeface="Arial" pitchFamily="34" charset="0"/>
              <a:buChar char="•"/>
            </a:pPr>
            <a:r>
              <a:rPr lang="en-US" altLang="zh-CN" sz="1400" kern="0" dirty="0" smtClean="0">
                <a:solidFill>
                  <a:srgbClr val="000000"/>
                </a:solidFill>
              </a:rPr>
              <a:t>(unwanted) Micro-bunching (due to LSC) can be seen in TDS measurements at FLASH</a:t>
            </a:r>
            <a:br>
              <a:rPr lang="en-US" altLang="zh-CN" sz="1400" kern="0" dirty="0" smtClean="0">
                <a:solidFill>
                  <a:srgbClr val="000000"/>
                </a:solidFill>
              </a:rPr>
            </a:br>
            <a:r>
              <a:rPr lang="en-US" altLang="zh-CN" sz="1400" kern="0" dirty="0" smtClean="0">
                <a:solidFill>
                  <a:srgbClr val="000000"/>
                </a:solidFill>
              </a:rPr>
              <a:t>(in contrast to wanted micro-bunching in SASE </a:t>
            </a:r>
            <a:r>
              <a:rPr lang="en-US" altLang="zh-CN" sz="1400" kern="0" dirty="0" err="1" smtClean="0">
                <a:solidFill>
                  <a:srgbClr val="000000"/>
                </a:solidFill>
              </a:rPr>
              <a:t>undulators</a:t>
            </a:r>
            <a:r>
              <a:rPr lang="en-US" altLang="zh-CN" sz="1400" kern="0" dirty="0" smtClean="0">
                <a:solidFill>
                  <a:srgbClr val="000000"/>
                </a:solidFill>
              </a:rPr>
              <a:t>)</a:t>
            </a:r>
            <a:endParaRPr kumimoji="0" lang="en-US" altLang="zh-CN" sz="1400" b="0" i="0" u="none" strike="noStrike" kern="0" cap="none" spc="0" normalizeH="0" baseline="0" noProof="0" dirty="0" smtClean="0">
              <a:ln>
                <a:noFill/>
              </a:ln>
              <a:solidFill>
                <a:srgbClr val="000000"/>
              </a:solidFill>
              <a:effectLst/>
              <a:uLnTx/>
              <a:uFillTx/>
            </a:endParaRPr>
          </a:p>
          <a:p>
            <a:pPr>
              <a:buFont typeface="Arial" pitchFamily="34" charset="0"/>
              <a:buChar char="•"/>
              <a:defRPr/>
            </a:pPr>
            <a:r>
              <a:rPr kumimoji="0" lang="en-US" altLang="zh-CN" sz="1400" b="0" i="0" u="none" strike="noStrike" kern="0" cap="none" spc="0" normalizeH="0" baseline="0" noProof="0" dirty="0" smtClean="0">
                <a:ln>
                  <a:noFill/>
                </a:ln>
                <a:solidFill>
                  <a:srgbClr val="000000"/>
                </a:solidFill>
                <a:effectLst/>
                <a:uLnTx/>
                <a:uFillTx/>
              </a:rPr>
              <a:t>Micro-bunching at optical wavelengths leads to the emission of coherent</a:t>
            </a:r>
            <a:r>
              <a:rPr kumimoji="0" lang="en-US" altLang="zh-CN" sz="1400" b="0" i="0" u="none" strike="noStrike" kern="0" cap="none" spc="0" normalizeH="0" noProof="0" dirty="0" smtClean="0">
                <a:ln>
                  <a:noFill/>
                </a:ln>
                <a:solidFill>
                  <a:srgbClr val="000000"/>
                </a:solidFill>
                <a:effectLst/>
                <a:uLnTx/>
                <a:uFillTx/>
              </a:rPr>
              <a:t> OTR (COTR) and </a:t>
            </a:r>
            <a:r>
              <a:rPr lang="en-US" altLang="zh-CN" sz="1400" kern="0" dirty="0" smtClean="0">
                <a:solidFill>
                  <a:srgbClr val="000000"/>
                </a:solidFill>
              </a:rPr>
              <a:t>renders </a:t>
            </a:r>
            <a:r>
              <a:rPr kumimoji="0" lang="en-US" altLang="zh-CN" sz="1400" b="0" i="0" u="none" strike="noStrike" kern="0" cap="none" spc="0" normalizeH="0" noProof="0" dirty="0" smtClean="0">
                <a:ln>
                  <a:noFill/>
                </a:ln>
                <a:solidFill>
                  <a:srgbClr val="000000"/>
                </a:solidFill>
                <a:effectLst/>
                <a:uLnTx/>
                <a:uFillTx/>
              </a:rPr>
              <a:t>beam size measurements impossible</a:t>
            </a:r>
            <a:br>
              <a:rPr kumimoji="0" lang="en-US" altLang="zh-CN" sz="1400" b="0" i="0" u="none" strike="noStrike" kern="0" cap="none" spc="0" normalizeH="0" noProof="0" dirty="0" smtClean="0">
                <a:ln>
                  <a:noFill/>
                </a:ln>
                <a:solidFill>
                  <a:srgbClr val="000000"/>
                </a:solidFill>
                <a:effectLst/>
                <a:uLnTx/>
                <a:uFillTx/>
              </a:rPr>
            </a:br>
            <a:r>
              <a:rPr kumimoji="0" lang="en-US" altLang="zh-CN" sz="1400" b="0" i="0" u="none" strike="noStrike" kern="0" cap="none" spc="0" normalizeH="0" noProof="0" dirty="0" smtClean="0">
                <a:ln>
                  <a:noFill/>
                </a:ln>
                <a:solidFill>
                  <a:srgbClr val="000000"/>
                </a:solidFill>
                <a:effectLst/>
                <a:uLnTx/>
                <a:uFillTx/>
              </a:rPr>
              <a:t>=&gt; LCLS Commissioning </a:t>
            </a:r>
            <a:br>
              <a:rPr kumimoji="0" lang="en-US" altLang="zh-CN" sz="1400" b="0" i="0" u="none" strike="noStrike" kern="0" cap="none" spc="0" normalizeH="0" noProof="0" dirty="0" smtClean="0">
                <a:ln>
                  <a:noFill/>
                </a:ln>
                <a:solidFill>
                  <a:srgbClr val="000000"/>
                </a:solidFill>
                <a:effectLst/>
                <a:uLnTx/>
                <a:uFillTx/>
              </a:rPr>
            </a:br>
            <a:r>
              <a:rPr kumimoji="0" lang="en-US" altLang="zh-CN" sz="1400" b="0" i="0" u="none" strike="noStrike" kern="0" cap="none" spc="0" normalizeH="0" noProof="0" dirty="0" smtClean="0">
                <a:ln>
                  <a:noFill/>
                </a:ln>
                <a:solidFill>
                  <a:srgbClr val="000000"/>
                </a:solidFill>
                <a:effectLst/>
                <a:uLnTx/>
                <a:uFillTx/>
              </a:rPr>
              <a:t>(</a:t>
            </a:r>
            <a:r>
              <a:rPr lang="en-US" sz="1400" dirty="0"/>
              <a:t>Phys. Rev. ST </a:t>
            </a:r>
            <a:r>
              <a:rPr lang="en-US" sz="1400" dirty="0" err="1"/>
              <a:t>Accel</a:t>
            </a:r>
            <a:r>
              <a:rPr lang="en-US" sz="1400" dirty="0"/>
              <a:t>. Beams </a:t>
            </a:r>
            <a:r>
              <a:rPr lang="en-US" sz="1400" b="1" dirty="0"/>
              <a:t>11, </a:t>
            </a:r>
            <a:r>
              <a:rPr lang="en-US" sz="1400" dirty="0"/>
              <a:t>030703 (2008</a:t>
            </a:r>
            <a:r>
              <a:rPr lang="en-US" sz="1400" dirty="0" smtClean="0"/>
              <a:t>), Sec. XI Unexpected Physics) </a:t>
            </a:r>
            <a:endParaRPr kumimoji="0" lang="en-US" altLang="zh-CN" sz="1400" b="0" i="0" u="none" strike="noStrike" kern="0" cap="none" spc="0" normalizeH="0" noProof="0" dirty="0" smtClean="0">
              <a:ln>
                <a:noFill/>
              </a:ln>
              <a:solidFill>
                <a:srgbClr val="000000"/>
              </a:solidFill>
              <a:effectLst/>
              <a:uLnTx/>
              <a:uFillTx/>
            </a:endParaRPr>
          </a:p>
          <a:p>
            <a:pPr lvl="0">
              <a:buFont typeface="Arial" pitchFamily="34" charset="0"/>
              <a:buChar char="•"/>
              <a:defRPr/>
            </a:pPr>
            <a:r>
              <a:rPr lang="en-US" altLang="zh-CN" sz="1400" kern="0" noProof="0" dirty="0" smtClean="0">
                <a:solidFill>
                  <a:srgbClr val="000000"/>
                </a:solidFill>
              </a:rPr>
              <a:t>Remedy: </a:t>
            </a:r>
            <a:br>
              <a:rPr lang="en-US" altLang="zh-CN" sz="1400" kern="0" noProof="0" dirty="0" smtClean="0">
                <a:solidFill>
                  <a:srgbClr val="000000"/>
                </a:solidFill>
              </a:rPr>
            </a:br>
            <a:r>
              <a:rPr lang="en-US" altLang="zh-CN" sz="1400" kern="0" noProof="0" dirty="0" smtClean="0">
                <a:solidFill>
                  <a:srgbClr val="000000"/>
                </a:solidFill>
              </a:rPr>
              <a:t>1) Suppression of micro-bunching =&gt; laser heater</a:t>
            </a:r>
            <a:r>
              <a:rPr lang="en-US" altLang="zh-CN" sz="1400" kern="0" dirty="0">
                <a:solidFill>
                  <a:srgbClr val="000000"/>
                </a:solidFill>
              </a:rPr>
              <a:t/>
            </a:r>
            <a:br>
              <a:rPr lang="en-US" altLang="zh-CN" sz="1400" kern="0" dirty="0">
                <a:solidFill>
                  <a:srgbClr val="000000"/>
                </a:solidFill>
              </a:rPr>
            </a:br>
            <a:r>
              <a:rPr lang="en-US" altLang="zh-CN" sz="1400" kern="0" dirty="0" smtClean="0">
                <a:solidFill>
                  <a:srgbClr val="000000"/>
                </a:solidFill>
              </a:rPr>
              <a:t>2) Suppression </a:t>
            </a:r>
            <a:r>
              <a:rPr lang="en-US" altLang="zh-CN" sz="1400" kern="0" noProof="0" dirty="0" smtClean="0">
                <a:solidFill>
                  <a:srgbClr val="000000"/>
                </a:solidFill>
              </a:rPr>
              <a:t>of </a:t>
            </a:r>
            <a:r>
              <a:rPr lang="en-US" altLang="zh-CN" sz="1400" kern="0" dirty="0">
                <a:solidFill>
                  <a:srgbClr val="000000"/>
                </a:solidFill>
              </a:rPr>
              <a:t>COTR by </a:t>
            </a:r>
            <a:r>
              <a:rPr lang="en-US" altLang="zh-CN" sz="1400" kern="0" dirty="0" smtClean="0">
                <a:solidFill>
                  <a:srgbClr val="000000"/>
                </a:solidFill>
              </a:rPr>
              <a:t>spatial separation </a:t>
            </a:r>
            <a:r>
              <a:rPr lang="en-US" altLang="zh-CN" sz="1400" kern="0" dirty="0">
                <a:solidFill>
                  <a:srgbClr val="000000"/>
                </a:solidFill>
              </a:rPr>
              <a:t>=</a:t>
            </a:r>
            <a:r>
              <a:rPr lang="en-US" altLang="zh-CN" sz="1400" kern="0" noProof="0" dirty="0" smtClean="0">
                <a:solidFill>
                  <a:srgbClr val="000000"/>
                </a:solidFill>
              </a:rPr>
              <a:t>&gt; scintillator screen observed at ‘non’ OTR angle </a:t>
            </a:r>
            <a:endParaRPr kumimoji="0" lang="zh-CN" altLang="en-US" sz="1400" b="0" i="0" u="none" strike="noStrike" kern="0" cap="none" spc="0" normalizeH="0" baseline="0" noProof="0" dirty="0">
              <a:ln>
                <a:noFill/>
              </a:ln>
              <a:solidFill>
                <a:srgbClr val="000000"/>
              </a:solidFill>
              <a:effectLst/>
              <a:uLnTx/>
              <a:uFillTx/>
            </a:endParaRPr>
          </a:p>
        </p:txBody>
      </p:sp>
      <p:sp>
        <p:nvSpPr>
          <p:cNvPr id="12" name="TextBox 11"/>
          <p:cNvSpPr txBox="1"/>
          <p:nvPr/>
        </p:nvSpPr>
        <p:spPr>
          <a:xfrm>
            <a:off x="712700" y="1241908"/>
            <a:ext cx="186398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smtClean="0">
                <a:ln>
                  <a:noFill/>
                </a:ln>
                <a:solidFill>
                  <a:srgbClr val="F28E00"/>
                </a:solidFill>
                <a:effectLst/>
                <a:uLnTx/>
                <a:uFillTx/>
              </a:rPr>
              <a:t>FLASH spectrometer</a:t>
            </a:r>
            <a:endParaRPr kumimoji="0" lang="en-US" altLang="zh-CN" sz="1400" b="0" i="0" u="none" strike="noStrike" kern="0" cap="none" spc="0" normalizeH="0" baseline="0" noProof="0" dirty="0">
              <a:ln>
                <a:noFill/>
              </a:ln>
              <a:solidFill>
                <a:srgbClr val="F28E00"/>
              </a:solidFill>
              <a:effectLst/>
              <a:uLnTx/>
              <a:uFillTx/>
            </a:endParaRPr>
          </a:p>
        </p:txBody>
      </p:sp>
      <p:sp>
        <p:nvSpPr>
          <p:cNvPr id="13" name="TextBox 12"/>
          <p:cNvSpPr txBox="1"/>
          <p:nvPr/>
        </p:nvSpPr>
        <p:spPr>
          <a:xfrm>
            <a:off x="3720301" y="1249689"/>
            <a:ext cx="2090924"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1400" kern="0" noProof="0" dirty="0" smtClean="0">
                <a:solidFill>
                  <a:srgbClr val="F28E00"/>
                </a:solidFill>
              </a:rPr>
              <a:t>COTR at LCLS, FLASH</a:t>
            </a:r>
            <a:endParaRPr kumimoji="0" lang="en-US" altLang="zh-CN" sz="1400" b="0" i="0" u="none" strike="noStrike" kern="0" cap="none" spc="0" normalizeH="0" baseline="0" noProof="0" dirty="0">
              <a:ln>
                <a:noFill/>
              </a:ln>
              <a:solidFill>
                <a:srgbClr val="F28E00"/>
              </a:solidFill>
              <a:effectLst/>
              <a:uLnTx/>
              <a:uFillTx/>
            </a:endParaRPr>
          </a:p>
        </p:txBody>
      </p:sp>
      <p:sp>
        <p:nvSpPr>
          <p:cNvPr id="2" name="Title 1"/>
          <p:cNvSpPr>
            <a:spLocks noGrp="1"/>
          </p:cNvSpPr>
          <p:nvPr>
            <p:ph type="title"/>
          </p:nvPr>
        </p:nvSpPr>
        <p:spPr/>
        <p:txBody>
          <a:bodyPr/>
          <a:lstStyle/>
          <a:p>
            <a:r>
              <a:rPr lang="en-US" dirty="0" smtClean="0"/>
              <a:t>5. Hardware: Screen Stations: COTR</a:t>
            </a:r>
            <a:endParaRPr lang="en-US" dirty="0"/>
          </a:p>
        </p:txBody>
      </p:sp>
      <p:pic>
        <p:nvPicPr>
          <p:cNvPr id="3" name="Picture 2" descr="Spatial-separati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8845" y="1636402"/>
            <a:ext cx="2552445" cy="2101366"/>
          </a:xfrm>
          <a:prstGeom prst="rect">
            <a:avLst/>
          </a:prstGeom>
        </p:spPr>
      </p:pic>
      <p:sp>
        <p:nvSpPr>
          <p:cNvPr id="11" name="TextBox 10"/>
          <p:cNvSpPr txBox="1"/>
          <p:nvPr/>
        </p:nvSpPr>
        <p:spPr>
          <a:xfrm>
            <a:off x="6760035" y="1246771"/>
            <a:ext cx="1755786"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1400" kern="0" dirty="0" smtClean="0">
                <a:solidFill>
                  <a:srgbClr val="F28E00"/>
                </a:solidFill>
              </a:rPr>
              <a:t>Spatial separation</a:t>
            </a:r>
            <a:endParaRPr kumimoji="0" lang="en-US" altLang="zh-CN" sz="1400" b="0" i="0" u="none" strike="noStrike" kern="0" cap="none" spc="0" normalizeH="0" baseline="0" noProof="0" dirty="0">
              <a:ln>
                <a:noFill/>
              </a:ln>
              <a:solidFill>
                <a:srgbClr val="F28E00"/>
              </a:solidFill>
              <a:effectLst/>
              <a:uLnTx/>
              <a:uFillTx/>
            </a:endParaRPr>
          </a:p>
        </p:txBody>
      </p:sp>
      <p:pic>
        <p:nvPicPr>
          <p:cNvPr id="4" name="Picture 3"/>
          <p:cNvPicPr>
            <a:picLocks noChangeAspect="1"/>
          </p:cNvPicPr>
          <p:nvPr/>
        </p:nvPicPr>
        <p:blipFill>
          <a:blip r:embed="rId5"/>
          <a:stretch>
            <a:fillRect/>
          </a:stretch>
        </p:blipFill>
        <p:spPr>
          <a:xfrm>
            <a:off x="3040202" y="1636402"/>
            <a:ext cx="2152890" cy="2100380"/>
          </a:xfrm>
          <a:prstGeom prst="rect">
            <a:avLst/>
          </a:prstGeom>
        </p:spPr>
      </p:pic>
      <p:pic>
        <p:nvPicPr>
          <p:cNvPr id="9" name="Picture 8"/>
          <p:cNvPicPr>
            <a:picLocks noChangeAspect="1"/>
          </p:cNvPicPr>
          <p:nvPr/>
        </p:nvPicPr>
        <p:blipFill>
          <a:blip r:embed="rId6"/>
          <a:stretch>
            <a:fillRect/>
          </a:stretch>
        </p:blipFill>
        <p:spPr>
          <a:xfrm>
            <a:off x="5175168" y="1636402"/>
            <a:ext cx="1067903" cy="2056702"/>
          </a:xfrm>
          <a:prstGeom prst="rect">
            <a:avLst/>
          </a:prstGeom>
        </p:spPr>
      </p:pic>
    </p:spTree>
    <p:extLst>
      <p:ext uri="{BB962C8B-B14F-4D97-AF65-F5344CB8AC3E}">
        <p14:creationId xmlns:p14="http://schemas.microsoft.com/office/powerpoint/2010/main" val="17805511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pitchFamily="112" charset="-128"/>
              </a:defRPr>
            </a:lvl1pPr>
            <a:lvl2pPr marL="37931725" indent="-37474525" eaLnBrk="0" hangingPunct="0">
              <a:defRPr sz="900">
                <a:solidFill>
                  <a:schemeClr val="tx1"/>
                </a:solidFill>
                <a:latin typeface="Arial" charset="0"/>
                <a:ea typeface="ＭＳ Ｐゴシック" pitchFamily="112" charset="-128"/>
              </a:defRPr>
            </a:lvl2pPr>
            <a:lvl3pPr eaLnBrk="0" hangingPunct="0">
              <a:defRPr sz="900">
                <a:solidFill>
                  <a:schemeClr val="tx1"/>
                </a:solidFill>
                <a:latin typeface="Arial" charset="0"/>
                <a:ea typeface="ＭＳ Ｐゴシック" pitchFamily="112" charset="-128"/>
              </a:defRPr>
            </a:lvl3pPr>
            <a:lvl4pPr eaLnBrk="0" hangingPunct="0">
              <a:defRPr sz="900">
                <a:solidFill>
                  <a:schemeClr val="tx1"/>
                </a:solidFill>
                <a:latin typeface="Arial" charset="0"/>
                <a:ea typeface="ＭＳ Ｐゴシック" pitchFamily="112" charset="-128"/>
              </a:defRPr>
            </a:lvl4pPr>
            <a:lvl5pPr eaLnBrk="0" hangingPunct="0">
              <a:defRPr sz="900">
                <a:solidFill>
                  <a:schemeClr val="tx1"/>
                </a:solidFill>
                <a:latin typeface="Arial" charset="0"/>
                <a:ea typeface="ＭＳ Ｐゴシック" pitchFamily="112" charset="-128"/>
              </a:defRPr>
            </a:lvl5pPr>
            <a:lvl6pPr marL="457200" eaLnBrk="0" fontAlgn="base" hangingPunct="0">
              <a:spcBef>
                <a:spcPct val="20000"/>
              </a:spcBef>
              <a:spcAft>
                <a:spcPct val="0"/>
              </a:spcAft>
              <a:defRPr sz="900">
                <a:solidFill>
                  <a:schemeClr val="tx1"/>
                </a:solidFill>
                <a:latin typeface="Arial" charset="0"/>
                <a:ea typeface="ＭＳ Ｐゴシック" pitchFamily="112" charset="-128"/>
              </a:defRPr>
            </a:lvl6pPr>
            <a:lvl7pPr marL="914400" eaLnBrk="0" fontAlgn="base" hangingPunct="0">
              <a:spcBef>
                <a:spcPct val="20000"/>
              </a:spcBef>
              <a:spcAft>
                <a:spcPct val="0"/>
              </a:spcAft>
              <a:defRPr sz="900">
                <a:solidFill>
                  <a:schemeClr val="tx1"/>
                </a:solidFill>
                <a:latin typeface="Arial" charset="0"/>
                <a:ea typeface="ＭＳ Ｐゴシック" pitchFamily="112" charset="-128"/>
              </a:defRPr>
            </a:lvl7pPr>
            <a:lvl8pPr marL="1371600" eaLnBrk="0" fontAlgn="base" hangingPunct="0">
              <a:spcBef>
                <a:spcPct val="20000"/>
              </a:spcBef>
              <a:spcAft>
                <a:spcPct val="0"/>
              </a:spcAft>
              <a:defRPr sz="900">
                <a:solidFill>
                  <a:schemeClr val="tx1"/>
                </a:solidFill>
                <a:latin typeface="Arial" charset="0"/>
                <a:ea typeface="ＭＳ Ｐゴシック" pitchFamily="112" charset="-128"/>
              </a:defRPr>
            </a:lvl8pPr>
            <a:lvl9pPr marL="1828800" eaLnBrk="0" fontAlgn="base" hangingPunct="0">
              <a:spcBef>
                <a:spcPct val="20000"/>
              </a:spcBef>
              <a:spcAft>
                <a:spcPct val="0"/>
              </a:spcAft>
              <a:defRPr sz="900">
                <a:solidFill>
                  <a:schemeClr val="tx1"/>
                </a:solidFill>
                <a:latin typeface="Arial" charset="0"/>
                <a:ea typeface="ＭＳ Ｐゴシック" pitchFamily="112" charset="-128"/>
              </a:defRPr>
            </a:lvl9pPr>
          </a:lstStyle>
          <a:p>
            <a:fld id="{28D96B5D-DC11-4BAB-ABED-C41E36808116}" type="slidenum">
              <a:rPr lang="en-GB" sz="1000">
                <a:solidFill>
                  <a:schemeClr val="bg1"/>
                </a:solidFill>
              </a:rPr>
              <a:pPr/>
              <a:t>39</a:t>
            </a:fld>
            <a:endParaRPr lang="en-GB" sz="1000" dirty="0">
              <a:solidFill>
                <a:schemeClr val="bg1"/>
              </a:solidFill>
            </a:endParaRPr>
          </a:p>
        </p:txBody>
      </p:sp>
      <p:sp>
        <p:nvSpPr>
          <p:cNvPr id="17411" name="Rectangle 2"/>
          <p:cNvSpPr>
            <a:spLocks noGrp="1" noChangeArrowheads="1"/>
          </p:cNvSpPr>
          <p:nvPr>
            <p:ph type="title"/>
          </p:nvPr>
        </p:nvSpPr>
        <p:spPr>
          <a:xfrm>
            <a:off x="1093788" y="476250"/>
            <a:ext cx="6613525" cy="738188"/>
          </a:xfrm>
        </p:spPr>
        <p:txBody>
          <a:bodyPr/>
          <a:lstStyle/>
          <a:p>
            <a:pPr algn="ctr" eaLnBrk="1" hangingPunct="1"/>
            <a:r>
              <a:rPr lang="en-US" sz="2000" b="0" dirty="0" smtClean="0"/>
              <a:t>6. FLASH: Longitudinal </a:t>
            </a:r>
            <a:r>
              <a:rPr lang="en-US" sz="2000" b="0" dirty="0"/>
              <a:t>P</a:t>
            </a:r>
            <a:r>
              <a:rPr lang="en-US" sz="2000" b="0" dirty="0" smtClean="0"/>
              <a:t>rofile </a:t>
            </a:r>
            <a:r>
              <a:rPr lang="en-US" sz="2000" b="0" dirty="0"/>
              <a:t>R</a:t>
            </a:r>
            <a:r>
              <a:rPr lang="en-US" sz="2000" b="0" dirty="0" smtClean="0"/>
              <a:t>econstruction</a:t>
            </a:r>
            <a:br>
              <a:rPr lang="en-US" sz="2000" b="0" dirty="0" smtClean="0"/>
            </a:br>
            <a:endParaRPr lang="en-GB" sz="2000" b="0" dirty="0" smtClean="0"/>
          </a:p>
        </p:txBody>
      </p:sp>
      <p:sp>
        <p:nvSpPr>
          <p:cNvPr id="4" name="Inhaltsplatzhalter 2"/>
          <p:cNvSpPr txBox="1">
            <a:spLocks/>
          </p:cNvSpPr>
          <p:nvPr/>
        </p:nvSpPr>
        <p:spPr bwMode="auto">
          <a:xfrm>
            <a:off x="109181" y="1321749"/>
            <a:ext cx="8825592" cy="70594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65113" indent="-265113" algn="l" rtl="0" fontAlgn="base">
              <a:spcBef>
                <a:spcPct val="0"/>
              </a:spcBef>
              <a:spcAft>
                <a:spcPct val="50000"/>
              </a:spcAft>
              <a:buClr>
                <a:srgbClr val="F28E00"/>
              </a:buClr>
              <a:buFont typeface="Arial Black" pitchFamily="34" charset="0"/>
              <a:buChar char="&gt;"/>
              <a:defRPr sz="2000">
                <a:solidFill>
                  <a:schemeClr val="tx1"/>
                </a:solidFill>
                <a:latin typeface="+mn-lt"/>
                <a:ea typeface="+mn-ea"/>
                <a:cs typeface="+mn-cs"/>
              </a:defRPr>
            </a:lvl1pPr>
            <a:lvl2pPr marL="628650" indent="-184150" algn="l" rtl="0" fontAlgn="base">
              <a:spcBef>
                <a:spcPct val="0"/>
              </a:spcBef>
              <a:spcAft>
                <a:spcPct val="50000"/>
              </a:spcAft>
              <a:buClr>
                <a:schemeClr val="bg2"/>
              </a:buClr>
              <a:buFont typeface="Wingdings" pitchFamily="2" charset="2"/>
              <a:buChar char="§"/>
              <a:defRPr sz="1600">
                <a:solidFill>
                  <a:schemeClr val="tx1"/>
                </a:solidFill>
                <a:latin typeface="+mn-lt"/>
              </a:defRPr>
            </a:lvl2pPr>
            <a:lvl3pPr marL="1236663" indent="-228600" algn="l" rtl="0" fontAlgn="base">
              <a:spcBef>
                <a:spcPct val="0"/>
              </a:spcBef>
              <a:spcAft>
                <a:spcPct val="0"/>
              </a:spcAft>
              <a:buClr>
                <a:srgbClr val="FF9900"/>
              </a:buClr>
              <a:buFont typeface="Arial Black" pitchFamily="34" charset="0"/>
              <a:defRPr sz="1200">
                <a:solidFill>
                  <a:schemeClr val="tx1"/>
                </a:solidFill>
                <a:latin typeface="+mn-lt"/>
              </a:defRPr>
            </a:lvl3pPr>
            <a:lvl4pPr marL="1644650" indent="-228600" algn="l" rtl="0" fontAlgn="base">
              <a:spcBef>
                <a:spcPct val="0"/>
              </a:spcBef>
              <a:spcAft>
                <a:spcPct val="0"/>
              </a:spcAft>
              <a:buFont typeface="Wingdings" pitchFamily="2" charset="2"/>
              <a:buChar char="§"/>
              <a:defRPr sz="1400">
                <a:solidFill>
                  <a:schemeClr val="tx1"/>
                </a:solidFill>
                <a:latin typeface="+mn-lt"/>
              </a:defRPr>
            </a:lvl4pPr>
            <a:lvl5pPr marL="2057400" indent="-228600" algn="l" rtl="0" fontAlgn="base">
              <a:spcBef>
                <a:spcPct val="20000"/>
              </a:spcBef>
              <a:spcAft>
                <a:spcPct val="0"/>
              </a:spcAft>
              <a:defRPr sz="2000">
                <a:solidFill>
                  <a:schemeClr val="tx1"/>
                </a:solidFill>
                <a:latin typeface="+mn-lt"/>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a:lstStyle>
          <a:p>
            <a:pPr marL="265113" marR="0" lvl="0" indent="-265113" algn="l" defTabSz="914400" rtl="0" eaLnBrk="1" fontAlgn="base" latinLnBrk="0" hangingPunct="1">
              <a:lnSpc>
                <a:spcPct val="100000"/>
              </a:lnSpc>
              <a:spcBef>
                <a:spcPct val="0"/>
              </a:spcBef>
              <a:spcAft>
                <a:spcPct val="50000"/>
              </a:spcAft>
              <a:buClr>
                <a:srgbClr val="F28E00"/>
              </a:buClr>
              <a:buSzTx/>
              <a:buFont typeface="Arial" pitchFamily="34" charset="0"/>
              <a:buChar char="•"/>
              <a:tabLst/>
              <a:defRPr/>
            </a:pPr>
            <a:r>
              <a:rPr kumimoji="0" lang="en-US" altLang="zh-CN" sz="1600" b="0" i="0" u="none" strike="noStrike" kern="0" cap="none" spc="0" normalizeH="0" baseline="0" noProof="0" dirty="0" smtClean="0">
                <a:ln>
                  <a:noFill/>
                </a:ln>
                <a:solidFill>
                  <a:srgbClr val="000000"/>
                </a:solidFill>
                <a:effectLst/>
                <a:uLnTx/>
                <a:uFillTx/>
                <a:latin typeface="Arial"/>
              </a:rPr>
              <a:t>An initial tilt y’(z) in the streak plane,</a:t>
            </a:r>
            <a:r>
              <a:rPr kumimoji="0" lang="en-US" altLang="zh-CN" sz="1600" b="0" i="0" u="none" strike="noStrike" kern="0" cap="none" spc="0" normalizeH="0" noProof="0" dirty="0" smtClean="0">
                <a:ln>
                  <a:noFill/>
                </a:ln>
                <a:solidFill>
                  <a:srgbClr val="000000"/>
                </a:solidFill>
                <a:effectLst/>
                <a:uLnTx/>
                <a:uFillTx/>
                <a:latin typeface="Arial"/>
              </a:rPr>
              <a:t> </a:t>
            </a:r>
            <a:r>
              <a:rPr kumimoji="0" lang="en-US" altLang="zh-CN" sz="1600" b="0" i="0" u="none" strike="noStrike" kern="0" cap="none" spc="0" normalizeH="0" baseline="0" noProof="0" dirty="0" smtClean="0">
                <a:ln>
                  <a:noFill/>
                </a:ln>
                <a:solidFill>
                  <a:srgbClr val="000000"/>
                </a:solidFill>
                <a:effectLst/>
                <a:uLnTx/>
                <a:uFillTx/>
                <a:latin typeface="Arial"/>
              </a:rPr>
              <a:t>e.g. due to </a:t>
            </a:r>
            <a:r>
              <a:rPr kumimoji="0" lang="en-US" altLang="zh-CN" sz="1600" b="0" i="0" u="none" strike="noStrike" kern="0" cap="none" spc="0" normalizeH="0" baseline="0" noProof="0" dirty="0" err="1" smtClean="0">
                <a:ln>
                  <a:noFill/>
                </a:ln>
                <a:solidFill>
                  <a:srgbClr val="000000"/>
                </a:solidFill>
                <a:effectLst/>
                <a:uLnTx/>
                <a:uFillTx/>
                <a:latin typeface="Arial"/>
              </a:rPr>
              <a:t>wakefields</a:t>
            </a:r>
            <a:r>
              <a:rPr kumimoji="0" lang="en-US" altLang="zh-CN" sz="1600" b="0" i="0" u="none" strike="noStrike" kern="0" cap="none" spc="0" normalizeH="0" baseline="0" noProof="0" dirty="0" smtClean="0">
                <a:ln>
                  <a:noFill/>
                </a:ln>
                <a:solidFill>
                  <a:srgbClr val="000000"/>
                </a:solidFill>
                <a:effectLst/>
                <a:uLnTx/>
                <a:uFillTx/>
                <a:latin typeface="Arial"/>
              </a:rPr>
              <a:t> or CSR, leads to an over- or underestimation of the longitudinal</a:t>
            </a:r>
            <a:r>
              <a:rPr kumimoji="0" lang="en-US" altLang="zh-CN" sz="1600" b="0" i="0" u="none" strike="noStrike" kern="0" cap="none" spc="0" normalizeH="0" noProof="0" dirty="0" smtClean="0">
                <a:ln>
                  <a:noFill/>
                </a:ln>
                <a:solidFill>
                  <a:srgbClr val="000000"/>
                </a:solidFill>
                <a:effectLst/>
                <a:uLnTx/>
                <a:uFillTx/>
                <a:latin typeface="Arial"/>
              </a:rPr>
              <a:t> </a:t>
            </a:r>
            <a:r>
              <a:rPr kumimoji="0" lang="en-US" altLang="zh-CN" sz="1600" b="0" i="0" u="none" strike="noStrike" kern="0" cap="none" spc="0" normalizeH="0" baseline="0" noProof="0" dirty="0" smtClean="0">
                <a:ln>
                  <a:noFill/>
                </a:ln>
                <a:solidFill>
                  <a:srgbClr val="000000"/>
                </a:solidFill>
                <a:effectLst/>
                <a:uLnTx/>
                <a:uFillTx/>
                <a:latin typeface="Arial"/>
              </a:rPr>
              <a:t>profile:  </a:t>
            </a:r>
            <a:endParaRPr kumimoji="0" lang="en-US" altLang="zh-CN" sz="2000" b="0" i="0" u="none" strike="noStrike" kern="0" cap="none" spc="0" normalizeH="0" baseline="0" noProof="0" dirty="0" smtClean="0">
              <a:ln>
                <a:noFill/>
              </a:ln>
              <a:solidFill>
                <a:srgbClr val="000000"/>
              </a:solidFill>
              <a:effectLst/>
              <a:uLnTx/>
              <a:uFillTx/>
              <a:latin typeface="Arial"/>
            </a:endParaRPr>
          </a:p>
          <a:p>
            <a:pPr marL="2159000" marR="0" lvl="4" indent="-285750" algn="l" defTabSz="914400" rtl="0" eaLnBrk="1" fontAlgn="base" latinLnBrk="0" hangingPunct="1">
              <a:lnSpc>
                <a:spcPct val="100000"/>
              </a:lnSpc>
              <a:spcBef>
                <a:spcPct val="20000"/>
              </a:spcBef>
              <a:spcAft>
                <a:spcPct val="0"/>
              </a:spcAft>
              <a:buClrTx/>
              <a:buSzTx/>
              <a:buFont typeface="Arial" pitchFamily="34" charset="0"/>
              <a:buChar char="•"/>
              <a:tabLst/>
              <a:defRPr/>
            </a:pPr>
            <a:endParaRPr kumimoji="0" lang="en-US" altLang="zh-CN" sz="2000" b="0" i="0" u="none" strike="noStrike" kern="0" cap="none" spc="0" normalizeH="0" baseline="0" noProof="0" dirty="0" smtClean="0">
              <a:ln>
                <a:noFill/>
              </a:ln>
              <a:solidFill>
                <a:srgbClr val="000000"/>
              </a:solidFill>
              <a:effectLst/>
              <a:uLnTx/>
              <a:uFillTx/>
              <a:latin typeface="Arial"/>
            </a:endParaRPr>
          </a:p>
          <a:p>
            <a:pPr marL="265113" marR="0" lvl="0" indent="-265113" algn="l" defTabSz="914400" rtl="0" eaLnBrk="1" fontAlgn="base" latinLnBrk="0" hangingPunct="1">
              <a:lnSpc>
                <a:spcPct val="100000"/>
              </a:lnSpc>
              <a:spcBef>
                <a:spcPct val="0"/>
              </a:spcBef>
              <a:spcAft>
                <a:spcPct val="50000"/>
              </a:spcAft>
              <a:buClr>
                <a:srgbClr val="F28E00"/>
              </a:buClr>
              <a:buSzTx/>
              <a:buFont typeface="Arial Black" pitchFamily="34" charset="0"/>
              <a:buNone/>
              <a:tabLst/>
              <a:defRPr/>
            </a:pPr>
            <a:r>
              <a:rPr kumimoji="0" lang="en-US" altLang="zh-CN" sz="2000" b="0" i="0" u="none" strike="noStrike" kern="0" cap="none" spc="0" normalizeH="0" baseline="0" noProof="0" dirty="0" smtClean="0">
                <a:ln>
                  <a:noFill/>
                </a:ln>
                <a:solidFill>
                  <a:srgbClr val="000000"/>
                </a:solidFill>
                <a:effectLst/>
                <a:uLnTx/>
                <a:uFillTx/>
                <a:latin typeface="Arial"/>
              </a:rPr>
              <a:t>        </a:t>
            </a:r>
            <a:endParaRPr kumimoji="0" lang="zh-CN" altLang="en-US" sz="2000" b="0" i="0" u="none" strike="noStrike" kern="0" cap="none" spc="0" normalizeH="0" baseline="0" noProof="0" dirty="0">
              <a:ln>
                <a:noFill/>
              </a:ln>
              <a:solidFill>
                <a:srgbClr val="000000"/>
              </a:solidFill>
              <a:effectLst/>
              <a:uLnTx/>
              <a:uFillTx/>
              <a:latin typeface="Arial"/>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898" y="2674896"/>
            <a:ext cx="1314450"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Arrow Connector 10"/>
          <p:cNvCxnSpPr/>
          <p:nvPr/>
        </p:nvCxnSpPr>
        <p:spPr bwMode="auto">
          <a:xfrm flipV="1">
            <a:off x="609584" y="2929413"/>
            <a:ext cx="0" cy="1255363"/>
          </a:xfrm>
          <a:prstGeom prst="straightConnector1">
            <a:avLst/>
          </a:prstGeom>
          <a:solidFill>
            <a:srgbClr val="00A5EB"/>
          </a:solidFill>
          <a:ln w="9525" cap="flat" cmpd="sng" algn="ctr">
            <a:solidFill>
              <a:srgbClr val="000000"/>
            </a:solidFill>
            <a:prstDash val="solid"/>
            <a:round/>
            <a:headEnd type="none" w="med" len="med"/>
            <a:tailEnd type="arrow"/>
          </a:ln>
          <a:effectLst/>
        </p:spPr>
      </p:cxnSp>
      <p:cxnSp>
        <p:nvCxnSpPr>
          <p:cNvPr id="12" name="Straight Arrow Connector 11"/>
          <p:cNvCxnSpPr/>
          <p:nvPr/>
        </p:nvCxnSpPr>
        <p:spPr bwMode="auto">
          <a:xfrm>
            <a:off x="609584" y="4184776"/>
            <a:ext cx="1573078" cy="0"/>
          </a:xfrm>
          <a:prstGeom prst="straightConnector1">
            <a:avLst/>
          </a:prstGeom>
          <a:solidFill>
            <a:srgbClr val="00A5EB"/>
          </a:solidFill>
          <a:ln w="9525" cap="flat" cmpd="sng" algn="ctr">
            <a:solidFill>
              <a:srgbClr val="000000"/>
            </a:solidFill>
            <a:prstDash val="solid"/>
            <a:round/>
            <a:headEnd type="none" w="med" len="med"/>
            <a:tailEnd type="arrow"/>
          </a:ln>
          <a:effectLst/>
        </p:spPr>
      </p:cxnSp>
      <p:sp>
        <p:nvSpPr>
          <p:cNvPr id="13" name="TextBox 12"/>
          <p:cNvSpPr txBox="1"/>
          <p:nvPr/>
        </p:nvSpPr>
        <p:spPr>
          <a:xfrm>
            <a:off x="477847" y="2627198"/>
            <a:ext cx="476573"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y´ </a:t>
            </a:r>
            <a:endParaRPr kumimoji="0" lang="en-GB" sz="1800" b="0" i="0" u="none" strike="noStrike" kern="0" cap="none" spc="0" normalizeH="0" baseline="0" noProof="0" dirty="0">
              <a:ln>
                <a:noFill/>
              </a:ln>
              <a:solidFill>
                <a:sysClr val="windowText" lastClr="000000"/>
              </a:solidFill>
              <a:effectLst/>
              <a:uLnTx/>
              <a:uFillTx/>
            </a:endParaRPr>
          </a:p>
        </p:txBody>
      </p:sp>
      <p:sp>
        <p:nvSpPr>
          <p:cNvPr id="14" name="TextBox 13"/>
          <p:cNvSpPr txBox="1"/>
          <p:nvPr/>
        </p:nvSpPr>
        <p:spPr>
          <a:xfrm>
            <a:off x="2149084" y="4015499"/>
            <a:ext cx="302818"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z</a:t>
            </a:r>
            <a:endParaRPr kumimoji="0" lang="en-GB" sz="1800" b="0" i="0" u="none" strike="noStrike" kern="0" cap="none" spc="0" normalizeH="0" baseline="0" noProof="0" dirty="0">
              <a:ln>
                <a:noFill/>
              </a:ln>
              <a:solidFill>
                <a:sysClr val="windowText" lastClr="000000"/>
              </a:solidFill>
              <a:effectLst/>
              <a:uLnTx/>
              <a:uFillTx/>
            </a:endParaRPr>
          </a:p>
        </p:txBody>
      </p:sp>
      <p:sp>
        <p:nvSpPr>
          <p:cNvPr id="15" name="Inhaltsplatzhalter 2"/>
          <p:cNvSpPr txBox="1">
            <a:spLocks/>
          </p:cNvSpPr>
          <p:nvPr/>
        </p:nvSpPr>
        <p:spPr bwMode="auto">
          <a:xfrm>
            <a:off x="109181" y="5082956"/>
            <a:ext cx="8825592" cy="95649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65113" indent="-265113" algn="l" rtl="0" fontAlgn="base">
              <a:spcBef>
                <a:spcPct val="0"/>
              </a:spcBef>
              <a:spcAft>
                <a:spcPct val="50000"/>
              </a:spcAft>
              <a:buClr>
                <a:srgbClr val="F28E00"/>
              </a:buClr>
              <a:buFont typeface="Arial Black" pitchFamily="34" charset="0"/>
              <a:buChar char="&gt;"/>
              <a:defRPr sz="2000">
                <a:solidFill>
                  <a:schemeClr val="tx1"/>
                </a:solidFill>
                <a:latin typeface="+mn-lt"/>
                <a:ea typeface="+mn-ea"/>
                <a:cs typeface="+mn-cs"/>
              </a:defRPr>
            </a:lvl1pPr>
            <a:lvl2pPr marL="628650" indent="-184150" algn="l" rtl="0" fontAlgn="base">
              <a:spcBef>
                <a:spcPct val="0"/>
              </a:spcBef>
              <a:spcAft>
                <a:spcPct val="50000"/>
              </a:spcAft>
              <a:buClr>
                <a:schemeClr val="bg2"/>
              </a:buClr>
              <a:buFont typeface="Wingdings" pitchFamily="2" charset="2"/>
              <a:buChar char="§"/>
              <a:defRPr sz="1600">
                <a:solidFill>
                  <a:schemeClr val="tx1"/>
                </a:solidFill>
                <a:latin typeface="+mn-lt"/>
              </a:defRPr>
            </a:lvl2pPr>
            <a:lvl3pPr marL="1236663" indent="-228600" algn="l" rtl="0" fontAlgn="base">
              <a:spcBef>
                <a:spcPct val="0"/>
              </a:spcBef>
              <a:spcAft>
                <a:spcPct val="0"/>
              </a:spcAft>
              <a:buClr>
                <a:srgbClr val="FF9900"/>
              </a:buClr>
              <a:buFont typeface="Arial Black" pitchFamily="34" charset="0"/>
              <a:defRPr sz="1200">
                <a:solidFill>
                  <a:schemeClr val="tx1"/>
                </a:solidFill>
                <a:latin typeface="+mn-lt"/>
              </a:defRPr>
            </a:lvl3pPr>
            <a:lvl4pPr marL="1644650" indent="-228600" algn="l" rtl="0" fontAlgn="base">
              <a:spcBef>
                <a:spcPct val="0"/>
              </a:spcBef>
              <a:spcAft>
                <a:spcPct val="0"/>
              </a:spcAft>
              <a:buFont typeface="Wingdings" pitchFamily="2" charset="2"/>
              <a:buChar char="§"/>
              <a:defRPr sz="1400">
                <a:solidFill>
                  <a:schemeClr val="tx1"/>
                </a:solidFill>
                <a:latin typeface="+mn-lt"/>
              </a:defRPr>
            </a:lvl4pPr>
            <a:lvl5pPr marL="2057400" indent="-228600" algn="l" rtl="0" fontAlgn="base">
              <a:spcBef>
                <a:spcPct val="20000"/>
              </a:spcBef>
              <a:spcAft>
                <a:spcPct val="0"/>
              </a:spcAft>
              <a:defRPr sz="2000">
                <a:solidFill>
                  <a:schemeClr val="tx1"/>
                </a:solidFill>
                <a:latin typeface="+mn-lt"/>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a:lstStyle>
          <a:p>
            <a:pPr marL="265113" marR="0" lvl="0" indent="-265113" algn="l" defTabSz="914400" rtl="0" eaLnBrk="1" fontAlgn="base" latinLnBrk="0" hangingPunct="1">
              <a:lnSpc>
                <a:spcPct val="100000"/>
              </a:lnSpc>
              <a:spcBef>
                <a:spcPct val="0"/>
              </a:spcBef>
              <a:spcAft>
                <a:spcPct val="50000"/>
              </a:spcAft>
              <a:buClr>
                <a:srgbClr val="F28E00"/>
              </a:buClr>
              <a:buSzTx/>
              <a:buFont typeface="Arial" pitchFamily="34" charset="0"/>
              <a:buChar char="•"/>
              <a:tabLst/>
              <a:defRPr/>
            </a:pPr>
            <a:r>
              <a:rPr kumimoji="0" lang="en-US" altLang="zh-CN" sz="1600" b="0" i="0" u="none" strike="noStrike" kern="0" cap="none" spc="0" normalizeH="0" baseline="0" noProof="0" dirty="0" smtClean="0">
                <a:ln>
                  <a:noFill/>
                </a:ln>
                <a:solidFill>
                  <a:srgbClr val="000000"/>
                </a:solidFill>
                <a:effectLst/>
                <a:uLnTx/>
                <a:uFillTx/>
                <a:latin typeface="Arial"/>
              </a:rPr>
              <a:t>By measuring the profiles at both the </a:t>
            </a:r>
            <a:r>
              <a:rPr kumimoji="0" lang="en-US" altLang="zh-CN" sz="1600" b="0" i="0" u="none" strike="noStrike" kern="0" cap="none" spc="0" normalizeH="0" baseline="0" noProof="0" dirty="0" smtClean="0">
                <a:ln>
                  <a:noFill/>
                </a:ln>
                <a:solidFill>
                  <a:srgbClr val="FF0000"/>
                </a:solidFill>
                <a:effectLst/>
                <a:uLnTx/>
                <a:uFillTx/>
                <a:latin typeface="Arial"/>
              </a:rPr>
              <a:t>positive (+90deg) </a:t>
            </a:r>
            <a:r>
              <a:rPr kumimoji="0" lang="en-US" altLang="zh-CN" sz="1600" b="0" i="0" u="none" strike="noStrike" kern="0" cap="none" spc="0" normalizeH="0" baseline="0" noProof="0" dirty="0" smtClean="0">
                <a:ln>
                  <a:noFill/>
                </a:ln>
                <a:solidFill>
                  <a:srgbClr val="000000"/>
                </a:solidFill>
                <a:effectLst/>
                <a:uLnTx/>
                <a:uFillTx/>
                <a:latin typeface="Arial"/>
              </a:rPr>
              <a:t>and </a:t>
            </a:r>
            <a:r>
              <a:rPr kumimoji="0" lang="en-US" altLang="zh-CN" sz="1600" b="0" i="0" u="none" strike="noStrike" kern="0" cap="none" spc="0" normalizeH="0" baseline="0" noProof="0" dirty="0" smtClean="0">
                <a:ln>
                  <a:noFill/>
                </a:ln>
                <a:solidFill>
                  <a:srgbClr val="0070C0"/>
                </a:solidFill>
                <a:effectLst/>
                <a:uLnTx/>
                <a:uFillTx/>
                <a:latin typeface="Arial"/>
              </a:rPr>
              <a:t>negative (-90deg) </a:t>
            </a:r>
            <a:r>
              <a:rPr kumimoji="0" lang="en-US" altLang="zh-CN" sz="1600" b="0" i="0" u="none" strike="noStrike" kern="0" cap="none" spc="0" normalizeH="0" baseline="0" noProof="0" dirty="0" smtClean="0">
                <a:ln>
                  <a:noFill/>
                </a:ln>
                <a:solidFill>
                  <a:srgbClr val="000000"/>
                </a:solidFill>
                <a:effectLst/>
                <a:uLnTx/>
                <a:uFillTx/>
                <a:latin typeface="Arial"/>
              </a:rPr>
              <a:t>zero-crossings of the TDS, </a:t>
            </a:r>
            <a:r>
              <a:rPr kumimoji="0" lang="en-US" altLang="zh-CN" sz="1600" b="0" i="0" u="none" strike="noStrike" kern="0" cap="none" spc="0" normalizeH="0" baseline="0" noProof="0" dirty="0" smtClean="0">
                <a:ln>
                  <a:noFill/>
                </a:ln>
                <a:solidFill>
                  <a:srgbClr val="C00000"/>
                </a:solidFill>
                <a:effectLst/>
                <a:uLnTx/>
                <a:uFillTx/>
                <a:latin typeface="Arial"/>
              </a:rPr>
              <a:t>the correct longitudinal</a:t>
            </a:r>
            <a:r>
              <a:rPr kumimoji="0" lang="en-US" altLang="zh-CN" sz="1600" b="0" i="0" u="none" strike="noStrike" kern="0" cap="none" spc="0" normalizeH="0" noProof="0" dirty="0" smtClean="0">
                <a:ln>
                  <a:noFill/>
                </a:ln>
                <a:solidFill>
                  <a:srgbClr val="C00000"/>
                </a:solidFill>
                <a:effectLst/>
                <a:uLnTx/>
                <a:uFillTx/>
                <a:latin typeface="Arial"/>
              </a:rPr>
              <a:t> profile </a:t>
            </a:r>
            <a:r>
              <a:rPr kumimoji="0" lang="en-US" altLang="zh-CN" sz="1600" b="0" i="0" u="none" strike="noStrike" kern="0" cap="none" spc="0" normalizeH="0" baseline="0" noProof="0" dirty="0" smtClean="0">
                <a:ln>
                  <a:noFill/>
                </a:ln>
                <a:solidFill>
                  <a:srgbClr val="C00000"/>
                </a:solidFill>
                <a:effectLst/>
                <a:uLnTx/>
                <a:uFillTx/>
                <a:latin typeface="Arial"/>
              </a:rPr>
              <a:t>can be reconstructed. </a:t>
            </a:r>
            <a:r>
              <a:rPr kumimoji="0" lang="en-US" altLang="zh-CN" sz="1600" b="0" i="0" u="none" strike="noStrike" kern="0" cap="none" spc="0" normalizeH="0" baseline="0" noProof="0" dirty="0" smtClean="0">
                <a:ln>
                  <a:noFill/>
                </a:ln>
                <a:solidFill>
                  <a:srgbClr val="000000"/>
                </a:solidFill>
                <a:effectLst/>
                <a:uLnTx/>
                <a:uFillTx/>
                <a:latin typeface="Arial"/>
              </a:rPr>
              <a:t/>
            </a:r>
            <a:br>
              <a:rPr kumimoji="0" lang="en-US" altLang="zh-CN" sz="1600" b="0" i="0" u="none" strike="noStrike" kern="0" cap="none" spc="0" normalizeH="0" baseline="0" noProof="0" dirty="0" smtClean="0">
                <a:ln>
                  <a:noFill/>
                </a:ln>
                <a:solidFill>
                  <a:srgbClr val="000000"/>
                </a:solidFill>
                <a:effectLst/>
                <a:uLnTx/>
                <a:uFillTx/>
                <a:latin typeface="Arial"/>
              </a:rPr>
            </a:br>
            <a:r>
              <a:rPr kumimoji="0" lang="en-US" altLang="zh-CN" sz="1600" b="0" i="0" u="none" strike="noStrike" kern="0" cap="none" spc="0" normalizeH="0" baseline="0" noProof="0" dirty="0" smtClean="0">
                <a:ln>
                  <a:noFill/>
                </a:ln>
                <a:solidFill>
                  <a:srgbClr val="000000"/>
                </a:solidFill>
                <a:effectLst/>
                <a:uLnTx/>
                <a:uFillTx/>
                <a:latin typeface="Arial"/>
              </a:rPr>
              <a:t>(H. Loos, </a:t>
            </a:r>
            <a:r>
              <a:rPr kumimoji="0" lang="en-US" altLang="zh-CN" sz="1600" b="0" i="1" u="none" strike="noStrike" kern="0" cap="none" spc="0" normalizeH="0" baseline="0" noProof="0" dirty="0" smtClean="0">
                <a:ln>
                  <a:noFill/>
                </a:ln>
                <a:solidFill>
                  <a:srgbClr val="000000"/>
                </a:solidFill>
                <a:effectLst/>
                <a:uLnTx/>
                <a:uFillTx/>
                <a:latin typeface="Arial"/>
              </a:rPr>
              <a:t>“Reconstruction of a filamentary phase space from two projections”</a:t>
            </a:r>
            <a:r>
              <a:rPr kumimoji="0" lang="en-US" altLang="zh-CN" sz="1600" b="0" i="0" u="none" strike="noStrike" kern="0" cap="none" spc="0" normalizeH="0" baseline="0" noProof="0" dirty="0" smtClean="0">
                <a:ln>
                  <a:noFill/>
                </a:ln>
                <a:solidFill>
                  <a:srgbClr val="000000"/>
                </a:solidFill>
                <a:effectLst/>
                <a:uLnTx/>
                <a:uFillTx/>
                <a:latin typeface="Arial"/>
              </a:rPr>
              <a:t>)  </a:t>
            </a:r>
            <a:endParaRPr kumimoji="0" lang="en-US" altLang="zh-CN" sz="2000" b="0" i="0" u="none" strike="noStrike" kern="0" cap="none" spc="0" normalizeH="0" baseline="0" noProof="0" dirty="0" smtClean="0">
              <a:ln>
                <a:noFill/>
              </a:ln>
              <a:solidFill>
                <a:srgbClr val="000000"/>
              </a:solidFill>
              <a:effectLst/>
              <a:uLnTx/>
              <a:uFillTx/>
              <a:latin typeface="Arial"/>
            </a:endParaRPr>
          </a:p>
          <a:p>
            <a:pPr marL="2159000" marR="0" lvl="4" indent="-285750" algn="l" defTabSz="914400" rtl="0" eaLnBrk="1" fontAlgn="base" latinLnBrk="0" hangingPunct="1">
              <a:lnSpc>
                <a:spcPct val="100000"/>
              </a:lnSpc>
              <a:spcBef>
                <a:spcPct val="20000"/>
              </a:spcBef>
              <a:spcAft>
                <a:spcPct val="0"/>
              </a:spcAft>
              <a:buClrTx/>
              <a:buSzTx/>
              <a:buFont typeface="Arial" pitchFamily="34" charset="0"/>
              <a:buChar char="•"/>
              <a:tabLst/>
              <a:defRPr/>
            </a:pPr>
            <a:endParaRPr kumimoji="0" lang="en-US" altLang="zh-CN" sz="2000" b="0" i="0" u="none" strike="noStrike" kern="0" cap="none" spc="0" normalizeH="0" baseline="0" noProof="0" dirty="0" smtClean="0">
              <a:ln>
                <a:noFill/>
              </a:ln>
              <a:solidFill>
                <a:srgbClr val="000000"/>
              </a:solidFill>
              <a:effectLst/>
              <a:uLnTx/>
              <a:uFillTx/>
              <a:latin typeface="Arial"/>
            </a:endParaRPr>
          </a:p>
          <a:p>
            <a:pPr marL="265113" marR="0" lvl="0" indent="-265113" algn="l" defTabSz="914400" rtl="0" eaLnBrk="1" fontAlgn="base" latinLnBrk="0" hangingPunct="1">
              <a:lnSpc>
                <a:spcPct val="100000"/>
              </a:lnSpc>
              <a:spcBef>
                <a:spcPct val="0"/>
              </a:spcBef>
              <a:spcAft>
                <a:spcPct val="50000"/>
              </a:spcAft>
              <a:buClr>
                <a:srgbClr val="F28E00"/>
              </a:buClr>
              <a:buSzTx/>
              <a:buFont typeface="Arial Black" pitchFamily="34" charset="0"/>
              <a:buNone/>
              <a:tabLst/>
              <a:defRPr/>
            </a:pPr>
            <a:r>
              <a:rPr kumimoji="0" lang="en-US" altLang="zh-CN" sz="2000" b="0" i="0" u="none" strike="noStrike" kern="0" cap="none" spc="0" normalizeH="0" baseline="0" noProof="0" dirty="0" smtClean="0">
                <a:ln>
                  <a:noFill/>
                </a:ln>
                <a:solidFill>
                  <a:srgbClr val="000000"/>
                </a:solidFill>
                <a:effectLst/>
                <a:uLnTx/>
                <a:uFillTx/>
                <a:latin typeface="Arial"/>
              </a:rPr>
              <a:t>        </a:t>
            </a:r>
            <a:endParaRPr kumimoji="0" lang="zh-CN" altLang="en-US" sz="2000" b="0" i="0" u="none" strike="noStrike" kern="0" cap="none" spc="0" normalizeH="0" baseline="0" noProof="0" dirty="0">
              <a:ln>
                <a:noFill/>
              </a:ln>
              <a:solidFill>
                <a:srgbClr val="000000"/>
              </a:solidFill>
              <a:effectLst/>
              <a:uLnTx/>
              <a:uFillTx/>
              <a:latin typeface="Aria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2000" y="2205820"/>
            <a:ext cx="4949475" cy="2761567"/>
          </a:xfrm>
          <a:prstGeom prst="rect">
            <a:avLst/>
          </a:prstGeom>
        </p:spPr>
      </p:pic>
      <p:cxnSp>
        <p:nvCxnSpPr>
          <p:cNvPr id="18" name="Straight Arrow Connector 17"/>
          <p:cNvCxnSpPr/>
          <p:nvPr/>
        </p:nvCxnSpPr>
        <p:spPr bwMode="auto">
          <a:xfrm flipV="1">
            <a:off x="2300493" y="2965752"/>
            <a:ext cx="787091" cy="442569"/>
          </a:xfrm>
          <a:prstGeom prst="straightConnector1">
            <a:avLst/>
          </a:prstGeom>
          <a:noFill/>
          <a:ln w="28575" cap="flat" cmpd="sng" algn="ctr">
            <a:solidFill>
              <a:srgbClr val="FF0000"/>
            </a:solidFill>
            <a:prstDash val="solid"/>
            <a:round/>
            <a:headEnd type="none" w="med" len="med"/>
            <a:tailEnd type="arrow"/>
          </a:ln>
          <a:effectLst/>
        </p:spPr>
      </p:cxnSp>
      <p:cxnSp>
        <p:nvCxnSpPr>
          <p:cNvPr id="20" name="Straight Arrow Connector 19"/>
          <p:cNvCxnSpPr/>
          <p:nvPr/>
        </p:nvCxnSpPr>
        <p:spPr bwMode="auto">
          <a:xfrm>
            <a:off x="2300493" y="3408321"/>
            <a:ext cx="692089" cy="607178"/>
          </a:xfrm>
          <a:prstGeom prst="straightConnector1">
            <a:avLst/>
          </a:prstGeom>
          <a:noFill/>
          <a:ln w="28575" cap="flat" cmpd="sng" algn="ctr">
            <a:solidFill>
              <a:srgbClr val="0070C0"/>
            </a:solidFill>
            <a:prstDash val="solid"/>
            <a:round/>
            <a:headEnd type="none" w="med" len="med"/>
            <a:tailEnd type="arrow"/>
          </a:ln>
          <a:effectLst/>
        </p:spPr>
      </p:cxnSp>
    </p:spTree>
    <p:extLst>
      <p:ext uri="{BB962C8B-B14F-4D97-AF65-F5344CB8AC3E}">
        <p14:creationId xmlns:p14="http://schemas.microsoft.com/office/powerpoint/2010/main" val="17677235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Introduction: S2E Simulation (I. </a:t>
            </a:r>
            <a:r>
              <a:rPr lang="en-US" dirty="0" err="1" smtClean="0"/>
              <a:t>Zagorodnov</a:t>
            </a:r>
            <a:r>
              <a:rPr lang="en-US" dirty="0" smtClean="0"/>
              <a:t>)</a:t>
            </a:r>
            <a:endParaRPr lang="en-US" dirty="0"/>
          </a:p>
        </p:txBody>
      </p:sp>
      <p:sp>
        <p:nvSpPr>
          <p:cNvPr id="3" name="Slide Number Placeholder 2"/>
          <p:cNvSpPr>
            <a:spLocks noGrp="1"/>
          </p:cNvSpPr>
          <p:nvPr>
            <p:ph type="sldNum" sz="quarter" idx="10"/>
          </p:nvPr>
        </p:nvSpPr>
        <p:spPr/>
        <p:txBody>
          <a:bodyPr/>
          <a:lstStyle/>
          <a:p>
            <a:fld id="{4806C174-2010-4395-9EC7-F1FAA9E6AADC}" type="slidenum">
              <a:rPr lang="en-GB" smtClean="0"/>
              <a:pPr/>
              <a:t>4</a:t>
            </a:fld>
            <a:endParaRPr lang="en-GB"/>
          </a:p>
        </p:txBody>
      </p:sp>
      <p:pic>
        <p:nvPicPr>
          <p:cNvPr id="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3216" y="1484632"/>
            <a:ext cx="4358973" cy="351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47497" y="1429806"/>
            <a:ext cx="4606932" cy="348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Object 5"/>
          <p:cNvGraphicFramePr>
            <a:graphicFrameLocks noChangeAspect="1"/>
          </p:cNvGraphicFramePr>
          <p:nvPr>
            <p:extLst>
              <p:ext uri="{D42A27DB-BD31-4B8C-83A1-F6EECF244321}">
                <p14:modId xmlns:p14="http://schemas.microsoft.com/office/powerpoint/2010/main" val="2724775238"/>
              </p:ext>
            </p:extLst>
          </p:nvPr>
        </p:nvGraphicFramePr>
        <p:xfrm>
          <a:off x="470150" y="1055962"/>
          <a:ext cx="563927" cy="615978"/>
        </p:xfrm>
        <a:graphic>
          <a:graphicData uri="http://schemas.openxmlformats.org/presentationml/2006/ole">
            <mc:AlternateContent xmlns:mc="http://schemas.openxmlformats.org/markup-compatibility/2006">
              <mc:Choice xmlns:v="urn:schemas-microsoft-com:vml" Requires="v">
                <p:oleObj spid="_x0000_s1420" name="Equation" r:id="rId5" imgW="164957" imgH="190335" progId="Equation.DSMT4">
                  <p:embed/>
                </p:oleObj>
              </mc:Choice>
              <mc:Fallback>
                <p:oleObj name="Equation" r:id="rId5" imgW="164957" imgH="190335"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150" y="1055962"/>
                        <a:ext cx="563927" cy="615978"/>
                      </a:xfrm>
                      <a:prstGeom prst="rect">
                        <a:avLst/>
                      </a:prstGeom>
                      <a:noFill/>
                      <a:ln>
                        <a:noFill/>
                      </a:ln>
                      <a:effectLst/>
                      <a:extLst/>
                    </p:spPr>
                  </p:pic>
                </p:oleObj>
              </mc:Fallback>
            </mc:AlternateContent>
          </a:graphicData>
        </a:graphic>
      </p:graphicFrame>
      <p:sp>
        <p:nvSpPr>
          <p:cNvPr id="8" name="Text Box 7"/>
          <p:cNvSpPr txBox="1">
            <a:spLocks noChangeArrowheads="1"/>
          </p:cNvSpPr>
          <p:nvPr/>
        </p:nvSpPr>
        <p:spPr bwMode="auto">
          <a:xfrm>
            <a:off x="1534617" y="1131040"/>
            <a:ext cx="20719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None/>
            </a:pPr>
            <a:r>
              <a:rPr lang="en-US" sz="2000" dirty="0" smtClean="0">
                <a:latin typeface="Times New Roman" pitchFamily="18" charset="0"/>
              </a:rPr>
              <a:t>Long. phase </a:t>
            </a:r>
            <a:r>
              <a:rPr lang="en-US" sz="2000" dirty="0">
                <a:latin typeface="Times New Roman" pitchFamily="18" charset="0"/>
              </a:rPr>
              <a:t>space</a:t>
            </a:r>
          </a:p>
        </p:txBody>
      </p:sp>
      <p:graphicFrame>
        <p:nvGraphicFramePr>
          <p:cNvPr id="9" name="Object 8"/>
          <p:cNvGraphicFramePr>
            <a:graphicFrameLocks noChangeAspect="1"/>
          </p:cNvGraphicFramePr>
          <p:nvPr>
            <p:extLst>
              <p:ext uri="{D42A27DB-BD31-4B8C-83A1-F6EECF244321}">
                <p14:modId xmlns:p14="http://schemas.microsoft.com/office/powerpoint/2010/main" val="3920176766"/>
              </p:ext>
            </p:extLst>
          </p:nvPr>
        </p:nvGraphicFramePr>
        <p:xfrm>
          <a:off x="7576141" y="3686957"/>
          <a:ext cx="811755" cy="276458"/>
        </p:xfrm>
        <a:graphic>
          <a:graphicData uri="http://schemas.openxmlformats.org/presentationml/2006/ole">
            <mc:AlternateContent xmlns:mc="http://schemas.openxmlformats.org/markup-compatibility/2006">
              <mc:Choice xmlns:v="urn:schemas-microsoft-com:vml" Requires="v">
                <p:oleObj spid="_x0000_s1421" name="Equation" r:id="rId7" imgW="533169" imgH="190417" progId="Equation.DSMT4">
                  <p:embed/>
                </p:oleObj>
              </mc:Choice>
              <mc:Fallback>
                <p:oleObj name="Equation" r:id="rId7" imgW="533169" imgH="190417"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76141" y="3686957"/>
                        <a:ext cx="811755" cy="276458"/>
                      </a:xfrm>
                      <a:prstGeom prst="rect">
                        <a:avLst/>
                      </a:prstGeom>
                      <a:noFill/>
                      <a:ln>
                        <a:noFill/>
                      </a:ln>
                      <a:effectLs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497853156"/>
              </p:ext>
            </p:extLst>
          </p:nvPr>
        </p:nvGraphicFramePr>
        <p:xfrm>
          <a:off x="4758660" y="5227256"/>
          <a:ext cx="1773279" cy="384761"/>
        </p:xfrm>
        <a:graphic>
          <a:graphicData uri="http://schemas.openxmlformats.org/presentationml/2006/ole">
            <mc:AlternateContent xmlns:mc="http://schemas.openxmlformats.org/markup-compatibility/2006">
              <mc:Choice xmlns:v="urn:schemas-microsoft-com:vml" Requires="v">
                <p:oleObj spid="_x0000_s1422" name="Equation" r:id="rId9" imgW="888614" imgH="203112" progId="Equation.DSMT4">
                  <p:embed/>
                </p:oleObj>
              </mc:Choice>
              <mc:Fallback>
                <p:oleObj name="Equation" r:id="rId9" imgW="888614" imgH="203112"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58660" y="5227256"/>
                        <a:ext cx="1773279" cy="3847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663368089"/>
              </p:ext>
            </p:extLst>
          </p:nvPr>
        </p:nvGraphicFramePr>
        <p:xfrm>
          <a:off x="6823640" y="5200625"/>
          <a:ext cx="1596550" cy="408986"/>
        </p:xfrm>
        <a:graphic>
          <a:graphicData uri="http://schemas.openxmlformats.org/presentationml/2006/ole">
            <mc:AlternateContent xmlns:mc="http://schemas.openxmlformats.org/markup-compatibility/2006">
              <mc:Choice xmlns:v="urn:schemas-microsoft-com:vml" Requires="v">
                <p:oleObj spid="_x0000_s1423" name="Equation" r:id="rId11" imgW="799753" imgH="215806" progId="Equation.3">
                  <p:embed/>
                </p:oleObj>
              </mc:Choice>
              <mc:Fallback>
                <p:oleObj name="Equation" r:id="rId11" imgW="799753" imgH="215806"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23640" y="5200625"/>
                        <a:ext cx="1596550" cy="4089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 name="Text Box 11"/>
          <p:cNvSpPr txBox="1">
            <a:spLocks noChangeArrowheads="1"/>
          </p:cNvSpPr>
          <p:nvPr/>
        </p:nvSpPr>
        <p:spPr bwMode="auto">
          <a:xfrm>
            <a:off x="4941128" y="1149008"/>
            <a:ext cx="317266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None/>
            </a:pPr>
            <a:r>
              <a:rPr lang="en-US" sz="2000" dirty="0">
                <a:latin typeface="Times New Roman" pitchFamily="18" charset="0"/>
              </a:rPr>
              <a:t>C</a:t>
            </a:r>
            <a:r>
              <a:rPr lang="en-US" sz="2000" dirty="0" smtClean="0">
                <a:latin typeface="Times New Roman" pitchFamily="18" charset="0"/>
              </a:rPr>
              <a:t>urrent I, slice </a:t>
            </a:r>
            <a:r>
              <a:rPr lang="en-US" sz="2000" dirty="0" err="1" smtClean="0">
                <a:latin typeface="Times New Roman" pitchFamily="18" charset="0"/>
              </a:rPr>
              <a:t>emittance</a:t>
            </a:r>
            <a:r>
              <a:rPr lang="en-US" sz="2000" dirty="0" smtClean="0">
                <a:latin typeface="Times New Roman" pitchFamily="18" charset="0"/>
              </a:rPr>
              <a:t> </a:t>
            </a:r>
            <a:r>
              <a:rPr lang="en-US" sz="2000" dirty="0" err="1" smtClean="0">
                <a:latin typeface="Times New Roman" pitchFamily="18" charset="0"/>
              </a:rPr>
              <a:t>ε</a:t>
            </a:r>
            <a:r>
              <a:rPr lang="en-US" sz="2000" baseline="-25000" dirty="0" err="1" smtClean="0">
                <a:latin typeface="Times New Roman" pitchFamily="18" charset="0"/>
              </a:rPr>
              <a:t>x,y</a:t>
            </a:r>
            <a:endParaRPr lang="en-US" sz="2000" baseline="-25000" dirty="0">
              <a:latin typeface="Times New Roman" pitchFamily="18" charset="0"/>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1186907394"/>
              </p:ext>
            </p:extLst>
          </p:nvPr>
        </p:nvGraphicFramePr>
        <p:xfrm>
          <a:off x="6003242" y="3685707"/>
          <a:ext cx="811755" cy="360535"/>
        </p:xfrm>
        <a:graphic>
          <a:graphicData uri="http://schemas.openxmlformats.org/presentationml/2006/ole">
            <mc:AlternateContent xmlns:mc="http://schemas.openxmlformats.org/markup-compatibility/2006">
              <mc:Choice xmlns:v="urn:schemas-microsoft-com:vml" Requires="v">
                <p:oleObj spid="_x0000_s1424" name="Equation" r:id="rId13" imgW="406224" imgH="190417" progId="Equation.DSMT4">
                  <p:embed/>
                </p:oleObj>
              </mc:Choice>
              <mc:Fallback>
                <p:oleObj name="Equation" r:id="rId13" imgW="406224" imgH="190417"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03242" y="3685707"/>
                        <a:ext cx="811755" cy="360535"/>
                      </a:xfrm>
                      <a:prstGeom prst="rect">
                        <a:avLst/>
                      </a:prstGeom>
                      <a:noFill/>
                      <a:ln>
                        <a:noFill/>
                      </a:ln>
                      <a:effectLs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233845543"/>
              </p:ext>
            </p:extLst>
          </p:nvPr>
        </p:nvGraphicFramePr>
        <p:xfrm>
          <a:off x="5199147" y="2676953"/>
          <a:ext cx="810257" cy="384761"/>
        </p:xfrm>
        <a:graphic>
          <a:graphicData uri="http://schemas.openxmlformats.org/presentationml/2006/ole">
            <mc:AlternateContent xmlns:mc="http://schemas.openxmlformats.org/markup-compatibility/2006">
              <mc:Choice xmlns:v="urn:schemas-microsoft-com:vml" Requires="v">
                <p:oleObj spid="_x0000_s1425" name="Equation" r:id="rId15" imgW="406048" imgH="203024" progId="Equation.DSMT4">
                  <p:embed/>
                </p:oleObj>
              </mc:Choice>
              <mc:Fallback>
                <p:oleObj name="Equation" r:id="rId15" imgW="406048" imgH="203024"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199147" y="2676953"/>
                        <a:ext cx="810257" cy="384761"/>
                      </a:xfrm>
                      <a:prstGeom prst="rect">
                        <a:avLst/>
                      </a:prstGeom>
                      <a:noFill/>
                      <a:ln>
                        <a:noFill/>
                      </a:ln>
                      <a:effectLs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972576330"/>
              </p:ext>
            </p:extLst>
          </p:nvPr>
        </p:nvGraphicFramePr>
        <p:xfrm>
          <a:off x="3870686" y="4861615"/>
          <a:ext cx="802768" cy="369085"/>
        </p:xfrm>
        <a:graphic>
          <a:graphicData uri="http://schemas.openxmlformats.org/presentationml/2006/ole">
            <mc:AlternateContent xmlns:mc="http://schemas.openxmlformats.org/markup-compatibility/2006">
              <mc:Choice xmlns:v="urn:schemas-microsoft-com:vml" Requires="v">
                <p:oleObj spid="_x0000_s1426" name="Equation" r:id="rId17" imgW="368140" imgH="177723" progId="Equation.DSMT4">
                  <p:embed/>
                </p:oleObj>
              </mc:Choice>
              <mc:Fallback>
                <p:oleObj name="Equation" r:id="rId17" imgW="368140" imgH="177723"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870686" y="4861615"/>
                        <a:ext cx="802768" cy="369085"/>
                      </a:xfrm>
                      <a:prstGeom prst="rect">
                        <a:avLst/>
                      </a:prstGeom>
                      <a:noFill/>
                      <a:ln>
                        <a:noFill/>
                      </a:ln>
                      <a:effectLs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268899186"/>
              </p:ext>
            </p:extLst>
          </p:nvPr>
        </p:nvGraphicFramePr>
        <p:xfrm>
          <a:off x="8206993" y="4762874"/>
          <a:ext cx="802768" cy="369086"/>
        </p:xfrm>
        <a:graphic>
          <a:graphicData uri="http://schemas.openxmlformats.org/presentationml/2006/ole">
            <mc:AlternateContent xmlns:mc="http://schemas.openxmlformats.org/markup-compatibility/2006">
              <mc:Choice xmlns:v="urn:schemas-microsoft-com:vml" Requires="v">
                <p:oleObj spid="_x0000_s1427" name="Equation" r:id="rId19" imgW="368140" imgH="177723" progId="Equation.DSMT4">
                  <p:embed/>
                </p:oleObj>
              </mc:Choice>
              <mc:Fallback>
                <p:oleObj name="Equation" r:id="rId19" imgW="368140" imgH="177723"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206993" y="4762874"/>
                        <a:ext cx="802768" cy="369086"/>
                      </a:xfrm>
                      <a:prstGeom prst="rect">
                        <a:avLst/>
                      </a:prstGeom>
                      <a:noFill/>
                      <a:ln>
                        <a:noFill/>
                      </a:ln>
                      <a:effectLst/>
                      <a:extLst/>
                    </p:spPr>
                  </p:pic>
                </p:oleObj>
              </mc:Fallback>
            </mc:AlternateContent>
          </a:graphicData>
        </a:graphic>
      </p:graphicFrame>
      <p:sp>
        <p:nvSpPr>
          <p:cNvPr id="17" name="Line 16"/>
          <p:cNvSpPr>
            <a:spLocks noChangeShapeType="1"/>
          </p:cNvSpPr>
          <p:nvPr/>
        </p:nvSpPr>
        <p:spPr bwMode="auto">
          <a:xfrm>
            <a:off x="6046987" y="3249469"/>
            <a:ext cx="1007953" cy="7126"/>
          </a:xfrm>
          <a:prstGeom prst="line">
            <a:avLst/>
          </a:prstGeom>
          <a:noFill/>
          <a:ln w="38100">
            <a:solidFill>
              <a:srgbClr val="FF00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None/>
            </a:pPr>
            <a:endParaRPr lang="en-US"/>
          </a:p>
        </p:txBody>
      </p:sp>
      <p:graphicFrame>
        <p:nvGraphicFramePr>
          <p:cNvPr id="18" name="Object 17"/>
          <p:cNvGraphicFramePr>
            <a:graphicFrameLocks noChangeAspect="1"/>
          </p:cNvGraphicFramePr>
          <p:nvPr>
            <p:extLst>
              <p:ext uri="{D42A27DB-BD31-4B8C-83A1-F6EECF244321}">
                <p14:modId xmlns:p14="http://schemas.microsoft.com/office/powerpoint/2010/main" val="3943369908"/>
              </p:ext>
            </p:extLst>
          </p:nvPr>
        </p:nvGraphicFramePr>
        <p:xfrm>
          <a:off x="6522685" y="3249469"/>
          <a:ext cx="507721" cy="327759"/>
        </p:xfrm>
        <a:graphic>
          <a:graphicData uri="http://schemas.openxmlformats.org/presentationml/2006/ole">
            <mc:AlternateContent xmlns:mc="http://schemas.openxmlformats.org/markup-compatibility/2006">
              <mc:Choice xmlns:v="urn:schemas-microsoft-com:vml" Requires="v">
                <p:oleObj spid="_x0000_s1428" name="Equation" r:id="rId20" imgW="279360" imgH="190440" progId="Equation.DSMT4">
                  <p:embed/>
                </p:oleObj>
              </mc:Choice>
              <mc:Fallback>
                <p:oleObj name="Equation" r:id="rId20" imgW="279360" imgH="190440" progId="Equation.DSMT4">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522685" y="3249469"/>
                        <a:ext cx="507721" cy="327759"/>
                      </a:xfrm>
                      <a:prstGeom prst="rect">
                        <a:avLst/>
                      </a:prstGeom>
                      <a:noFill/>
                      <a:ln>
                        <a:noFill/>
                      </a:ln>
                      <a:effectLst/>
                      <a:extLst/>
                    </p:spPr>
                  </p:pic>
                </p:oleObj>
              </mc:Fallback>
            </mc:AlternateContent>
          </a:graphicData>
        </a:graphic>
      </p:graphicFrame>
      <p:sp>
        <p:nvSpPr>
          <p:cNvPr id="19" name="Text Box 19"/>
          <p:cNvSpPr txBox="1">
            <a:spLocks noChangeArrowheads="1"/>
          </p:cNvSpPr>
          <p:nvPr/>
        </p:nvSpPr>
        <p:spPr bwMode="auto">
          <a:xfrm>
            <a:off x="2763217" y="3993485"/>
            <a:ext cx="136447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None/>
            </a:pPr>
            <a:r>
              <a:rPr lang="en-US" sz="2000" dirty="0">
                <a:latin typeface="Times New Roman" pitchFamily="18" charset="0"/>
              </a:rPr>
              <a:t>bunch head</a:t>
            </a:r>
          </a:p>
        </p:txBody>
      </p:sp>
      <p:graphicFrame>
        <p:nvGraphicFramePr>
          <p:cNvPr id="20" name="Object 27"/>
          <p:cNvGraphicFramePr>
            <a:graphicFrameLocks noChangeAspect="1"/>
          </p:cNvGraphicFramePr>
          <p:nvPr>
            <p:extLst>
              <p:ext uri="{D42A27DB-BD31-4B8C-83A1-F6EECF244321}">
                <p14:modId xmlns:p14="http://schemas.microsoft.com/office/powerpoint/2010/main" val="1818868043"/>
              </p:ext>
            </p:extLst>
          </p:nvPr>
        </p:nvGraphicFramePr>
        <p:xfrm>
          <a:off x="6882705" y="1880006"/>
          <a:ext cx="551154" cy="655519"/>
        </p:xfrm>
        <a:graphic>
          <a:graphicData uri="http://schemas.openxmlformats.org/presentationml/2006/ole">
            <mc:AlternateContent xmlns:mc="http://schemas.openxmlformats.org/markup-compatibility/2006">
              <mc:Choice xmlns:v="urn:schemas-microsoft-com:vml" Requires="v">
                <p:oleObj spid="_x0000_s1429" name="Equation" r:id="rId22" imgW="304668" imgH="380835" progId="Equation.DSMT4">
                  <p:embed/>
                </p:oleObj>
              </mc:Choice>
              <mc:Fallback>
                <p:oleObj name="Equation" r:id="rId22" imgW="304668" imgH="380835" progId="Equation.DSMT4">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882705" y="1880006"/>
                        <a:ext cx="551154" cy="655519"/>
                      </a:xfrm>
                      <a:prstGeom prst="rect">
                        <a:avLst/>
                      </a:prstGeom>
                      <a:noFill/>
                      <a:ln>
                        <a:noFill/>
                      </a:ln>
                      <a:effectLst/>
                      <a:extLst/>
                    </p:spPr>
                  </p:pic>
                </p:oleObj>
              </mc:Fallback>
            </mc:AlternateContent>
          </a:graphicData>
        </a:graphic>
      </p:graphicFrame>
      <p:pic>
        <p:nvPicPr>
          <p:cNvPr id="21" name="Picture 3"/>
          <p:cNvPicPr>
            <a:picLocks noChangeAspect="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383608" y="1526596"/>
            <a:ext cx="2080308" cy="1493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4"/>
          <p:cNvSpPr txBox="1">
            <a:spLocks noChangeArrowheads="1"/>
          </p:cNvSpPr>
          <p:nvPr/>
        </p:nvSpPr>
        <p:spPr bwMode="auto">
          <a:xfrm>
            <a:off x="1019053" y="4075309"/>
            <a:ext cx="1136950" cy="33855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None/>
            </a:pPr>
            <a:r>
              <a:rPr lang="en-US" sz="1600" dirty="0">
                <a:solidFill>
                  <a:schemeClr val="accent2"/>
                </a:solidFill>
                <a:latin typeface="+mj-lt"/>
              </a:rPr>
              <a:t>Q</a:t>
            </a:r>
            <a:r>
              <a:rPr lang="de-DE" sz="1600" dirty="0" smtClean="0">
                <a:solidFill>
                  <a:schemeClr val="accent2"/>
                </a:solidFill>
                <a:latin typeface="+mj-lt"/>
              </a:rPr>
              <a:t>=250 </a:t>
            </a:r>
            <a:r>
              <a:rPr lang="de-DE" sz="1600" dirty="0" err="1" smtClean="0">
                <a:solidFill>
                  <a:schemeClr val="accent2"/>
                </a:solidFill>
                <a:latin typeface="+mj-lt"/>
              </a:rPr>
              <a:t>pC</a:t>
            </a:r>
            <a:endParaRPr lang="en-US" sz="1600" dirty="0">
              <a:solidFill>
                <a:schemeClr val="accent2"/>
              </a:solidFill>
              <a:latin typeface="+mj-lt"/>
            </a:endParaRPr>
          </a:p>
        </p:txBody>
      </p:sp>
      <p:sp>
        <p:nvSpPr>
          <p:cNvPr id="25" name="TextBox 24"/>
          <p:cNvSpPr txBox="1"/>
          <p:nvPr/>
        </p:nvSpPr>
        <p:spPr>
          <a:xfrm>
            <a:off x="435649" y="5698196"/>
            <a:ext cx="8509617" cy="824841"/>
          </a:xfrm>
          <a:prstGeom prst="rect">
            <a:avLst/>
          </a:prstGeom>
          <a:noFill/>
        </p:spPr>
        <p:txBody>
          <a:bodyPr wrap="square" rtlCol="0">
            <a:spAutoFit/>
          </a:bodyPr>
          <a:lstStyle/>
          <a:p>
            <a:pPr>
              <a:buNone/>
            </a:pPr>
            <a:r>
              <a:rPr lang="en-US" sz="1400" dirty="0" smtClean="0">
                <a:solidFill>
                  <a:srgbClr val="FF0000"/>
                </a:solidFill>
              </a:rPr>
              <a:t>Bunch compressors are the enemies of </a:t>
            </a:r>
            <a:r>
              <a:rPr lang="en-US" sz="1400" dirty="0" err="1" smtClean="0">
                <a:solidFill>
                  <a:srgbClr val="FF0000"/>
                </a:solidFill>
              </a:rPr>
              <a:t>emittance</a:t>
            </a:r>
            <a:r>
              <a:rPr lang="en-US" sz="1400" dirty="0" smtClean="0">
                <a:solidFill>
                  <a:srgbClr val="FF0000"/>
                </a:solidFill>
              </a:rPr>
              <a:t> due to emission of coherent synchrotron radiation:</a:t>
            </a:r>
          </a:p>
          <a:p>
            <a:pPr marL="285750" indent="-285750">
              <a:buFont typeface="Symbol" charset="0"/>
              <a:buChar char=""/>
            </a:pPr>
            <a:r>
              <a:rPr lang="en-US" sz="1400" dirty="0" smtClean="0">
                <a:solidFill>
                  <a:srgbClr val="FF0000"/>
                </a:solidFill>
              </a:rPr>
              <a:t>Large increase in projected </a:t>
            </a:r>
            <a:r>
              <a:rPr lang="en-US" sz="1400" dirty="0" err="1" smtClean="0">
                <a:solidFill>
                  <a:srgbClr val="FF0000"/>
                </a:solidFill>
              </a:rPr>
              <a:t>emittance</a:t>
            </a:r>
            <a:r>
              <a:rPr lang="en-US" sz="1400" dirty="0" smtClean="0">
                <a:solidFill>
                  <a:srgbClr val="FF0000"/>
                </a:solidFill>
              </a:rPr>
              <a:t> in the bending plane (here about factor 3) </a:t>
            </a:r>
          </a:p>
          <a:p>
            <a:pPr marL="285750" indent="-285750">
              <a:buFont typeface="Symbol" charset="0"/>
              <a:buChar char=""/>
            </a:pPr>
            <a:r>
              <a:rPr lang="en-US" sz="1400" dirty="0" smtClean="0">
                <a:solidFill>
                  <a:srgbClr val="FF0000"/>
                </a:solidFill>
              </a:rPr>
              <a:t>Slice </a:t>
            </a:r>
            <a:r>
              <a:rPr lang="en-US" sz="1400" dirty="0" err="1" smtClean="0">
                <a:solidFill>
                  <a:srgbClr val="FF0000"/>
                </a:solidFill>
              </a:rPr>
              <a:t>emittance</a:t>
            </a:r>
            <a:r>
              <a:rPr lang="en-US" sz="1400" dirty="0" smtClean="0">
                <a:solidFill>
                  <a:srgbClr val="FF0000"/>
                </a:solidFill>
              </a:rPr>
              <a:t> in bending plane larger y than in x =&gt; measure slice </a:t>
            </a:r>
            <a:r>
              <a:rPr lang="en-US" sz="1400" dirty="0" err="1" smtClean="0">
                <a:solidFill>
                  <a:srgbClr val="FF0000"/>
                </a:solidFill>
              </a:rPr>
              <a:t>emittance</a:t>
            </a:r>
            <a:r>
              <a:rPr lang="en-US" sz="1400" dirty="0" smtClean="0">
                <a:solidFill>
                  <a:srgbClr val="FF0000"/>
                </a:solidFill>
              </a:rPr>
              <a:t> in bending plane </a:t>
            </a:r>
            <a:endParaRPr lang="en-US" sz="1400" dirty="0">
              <a:solidFill>
                <a:srgbClr val="FF0000"/>
              </a:solidFill>
            </a:endParaRPr>
          </a:p>
        </p:txBody>
      </p:sp>
      <p:sp>
        <p:nvSpPr>
          <p:cNvPr id="4" name="Rectangle 3"/>
          <p:cNvSpPr/>
          <p:nvPr/>
        </p:nvSpPr>
        <p:spPr bwMode="auto">
          <a:xfrm>
            <a:off x="4687356" y="5226016"/>
            <a:ext cx="1909664" cy="411137"/>
          </a:xfrm>
          <a:prstGeom prst="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26" name="Rectangle 25"/>
          <p:cNvSpPr/>
          <p:nvPr/>
        </p:nvSpPr>
        <p:spPr bwMode="auto">
          <a:xfrm>
            <a:off x="6740281" y="5223097"/>
            <a:ext cx="1909664" cy="411137"/>
          </a:xfrm>
          <a:prstGeom prst="rect">
            <a:avLst/>
          </a:prstGeom>
          <a:noFill/>
          <a:ln w="28575"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Tree>
    <p:extLst>
      <p:ext uri="{BB962C8B-B14F-4D97-AF65-F5344CB8AC3E}">
        <p14:creationId xmlns:p14="http://schemas.microsoft.com/office/powerpoint/2010/main" val="5179603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pitchFamily="112" charset="-128"/>
              </a:defRPr>
            </a:lvl1pPr>
            <a:lvl2pPr marL="37931725" indent="-37474525" eaLnBrk="0" hangingPunct="0">
              <a:defRPr sz="900">
                <a:solidFill>
                  <a:schemeClr val="tx1"/>
                </a:solidFill>
                <a:latin typeface="Arial" charset="0"/>
                <a:ea typeface="ＭＳ Ｐゴシック" pitchFamily="112" charset="-128"/>
              </a:defRPr>
            </a:lvl2pPr>
            <a:lvl3pPr eaLnBrk="0" hangingPunct="0">
              <a:defRPr sz="900">
                <a:solidFill>
                  <a:schemeClr val="tx1"/>
                </a:solidFill>
                <a:latin typeface="Arial" charset="0"/>
                <a:ea typeface="ＭＳ Ｐゴシック" pitchFamily="112" charset="-128"/>
              </a:defRPr>
            </a:lvl3pPr>
            <a:lvl4pPr eaLnBrk="0" hangingPunct="0">
              <a:defRPr sz="900">
                <a:solidFill>
                  <a:schemeClr val="tx1"/>
                </a:solidFill>
                <a:latin typeface="Arial" charset="0"/>
                <a:ea typeface="ＭＳ Ｐゴシック" pitchFamily="112" charset="-128"/>
              </a:defRPr>
            </a:lvl4pPr>
            <a:lvl5pPr eaLnBrk="0" hangingPunct="0">
              <a:defRPr sz="900">
                <a:solidFill>
                  <a:schemeClr val="tx1"/>
                </a:solidFill>
                <a:latin typeface="Arial" charset="0"/>
                <a:ea typeface="ＭＳ Ｐゴシック" pitchFamily="112" charset="-128"/>
              </a:defRPr>
            </a:lvl5pPr>
            <a:lvl6pPr marL="457200" eaLnBrk="0" fontAlgn="base" hangingPunct="0">
              <a:spcBef>
                <a:spcPct val="20000"/>
              </a:spcBef>
              <a:spcAft>
                <a:spcPct val="0"/>
              </a:spcAft>
              <a:defRPr sz="900">
                <a:solidFill>
                  <a:schemeClr val="tx1"/>
                </a:solidFill>
                <a:latin typeface="Arial" charset="0"/>
                <a:ea typeface="ＭＳ Ｐゴシック" pitchFamily="112" charset="-128"/>
              </a:defRPr>
            </a:lvl6pPr>
            <a:lvl7pPr marL="914400" eaLnBrk="0" fontAlgn="base" hangingPunct="0">
              <a:spcBef>
                <a:spcPct val="20000"/>
              </a:spcBef>
              <a:spcAft>
                <a:spcPct val="0"/>
              </a:spcAft>
              <a:defRPr sz="900">
                <a:solidFill>
                  <a:schemeClr val="tx1"/>
                </a:solidFill>
                <a:latin typeface="Arial" charset="0"/>
                <a:ea typeface="ＭＳ Ｐゴシック" pitchFamily="112" charset="-128"/>
              </a:defRPr>
            </a:lvl7pPr>
            <a:lvl8pPr marL="1371600" eaLnBrk="0" fontAlgn="base" hangingPunct="0">
              <a:spcBef>
                <a:spcPct val="20000"/>
              </a:spcBef>
              <a:spcAft>
                <a:spcPct val="0"/>
              </a:spcAft>
              <a:defRPr sz="900">
                <a:solidFill>
                  <a:schemeClr val="tx1"/>
                </a:solidFill>
                <a:latin typeface="Arial" charset="0"/>
                <a:ea typeface="ＭＳ Ｐゴシック" pitchFamily="112" charset="-128"/>
              </a:defRPr>
            </a:lvl8pPr>
            <a:lvl9pPr marL="1828800" eaLnBrk="0" fontAlgn="base" hangingPunct="0">
              <a:spcBef>
                <a:spcPct val="20000"/>
              </a:spcBef>
              <a:spcAft>
                <a:spcPct val="0"/>
              </a:spcAft>
              <a:defRPr sz="900">
                <a:solidFill>
                  <a:schemeClr val="tx1"/>
                </a:solidFill>
                <a:latin typeface="Arial" charset="0"/>
                <a:ea typeface="ＭＳ Ｐゴシック" pitchFamily="112" charset="-128"/>
              </a:defRPr>
            </a:lvl9pPr>
          </a:lstStyle>
          <a:p>
            <a:fld id="{28D96B5D-DC11-4BAB-ABED-C41E36808116}" type="slidenum">
              <a:rPr lang="en-GB" sz="1000">
                <a:solidFill>
                  <a:schemeClr val="bg1"/>
                </a:solidFill>
              </a:rPr>
              <a:pPr/>
              <a:t>40</a:t>
            </a:fld>
            <a:endParaRPr lang="en-GB" sz="1000" dirty="0">
              <a:solidFill>
                <a:schemeClr val="bg1"/>
              </a:solidFill>
            </a:endParaRPr>
          </a:p>
        </p:txBody>
      </p:sp>
      <p:sp>
        <p:nvSpPr>
          <p:cNvPr id="17411" name="Rectangle 2"/>
          <p:cNvSpPr>
            <a:spLocks noGrp="1" noChangeArrowheads="1"/>
          </p:cNvSpPr>
          <p:nvPr>
            <p:ph type="title"/>
          </p:nvPr>
        </p:nvSpPr>
        <p:spPr>
          <a:xfrm>
            <a:off x="1093788" y="476250"/>
            <a:ext cx="6613525" cy="738188"/>
          </a:xfrm>
        </p:spPr>
        <p:txBody>
          <a:bodyPr/>
          <a:lstStyle/>
          <a:p>
            <a:pPr algn="ctr" eaLnBrk="1" hangingPunct="1"/>
            <a:r>
              <a:rPr lang="en-US" sz="2000" b="0" dirty="0" smtClean="0"/>
              <a:t>6. FLASH: Profile Reconstruction: </a:t>
            </a:r>
            <a:r>
              <a:rPr lang="en-US" sz="2000" b="0" dirty="0"/>
              <a:t>Compression Setting </a:t>
            </a:r>
            <a:r>
              <a:rPr lang="en-US" sz="2000" b="0" dirty="0" smtClean="0"/>
              <a:t>1</a:t>
            </a:r>
            <a:br>
              <a:rPr lang="en-US" sz="2000" b="0" dirty="0" smtClean="0"/>
            </a:br>
            <a:endParaRPr lang="en-GB" sz="2000" b="0" dirty="0" smtClean="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2384" y="3190761"/>
            <a:ext cx="2041200" cy="157614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2384" y="4985466"/>
            <a:ext cx="2041200" cy="160644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2384" y="1509866"/>
            <a:ext cx="2041200" cy="1576141"/>
          </a:xfrm>
          <a:prstGeom prst="rect">
            <a:avLst/>
          </a:prstGeom>
        </p:spPr>
      </p:pic>
      <p:pic>
        <p:nvPicPr>
          <p:cNvPr id="7" name="Picture 6"/>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6966411" y="1507624"/>
            <a:ext cx="2088000" cy="1576800"/>
          </a:xfrm>
          <a:prstGeom prst="rect">
            <a:avLst/>
          </a:prstGeom>
        </p:spPr>
      </p:pic>
      <p:pic>
        <p:nvPicPr>
          <p:cNvPr id="8" name="Picture 7"/>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6970979" y="3188268"/>
            <a:ext cx="2088000" cy="1576800"/>
          </a:xfrm>
          <a:prstGeom prst="rect">
            <a:avLst/>
          </a:prstGeom>
        </p:spPr>
      </p:pic>
      <p:pic>
        <p:nvPicPr>
          <p:cNvPr id="9" name="Picture 8"/>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7013215" y="4985466"/>
            <a:ext cx="2088000" cy="1608699"/>
          </a:xfrm>
          <a:prstGeom prst="rect">
            <a:avLst/>
          </a:prstGeom>
        </p:spPr>
      </p:pic>
      <p:sp>
        <p:nvSpPr>
          <p:cNvPr id="10" name="TextBox 9"/>
          <p:cNvSpPr txBox="1"/>
          <p:nvPr/>
        </p:nvSpPr>
        <p:spPr>
          <a:xfrm>
            <a:off x="5023262" y="1139050"/>
            <a:ext cx="1708237"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smtClean="0">
                <a:ln>
                  <a:noFill/>
                </a:ln>
                <a:solidFill>
                  <a:sysClr val="windowText" lastClr="000000"/>
                </a:solidFill>
                <a:effectLst/>
                <a:uLnTx/>
                <a:uFillTx/>
              </a:rPr>
              <a:t>Spectrometer</a:t>
            </a:r>
            <a:endParaRPr kumimoji="0" lang="en-US" altLang="zh-CN" sz="1800" b="0" i="0" u="none" strike="noStrike" kern="0" cap="none" spc="0" normalizeH="0" baseline="0" noProof="0" dirty="0">
              <a:ln>
                <a:noFill/>
              </a:ln>
              <a:solidFill>
                <a:sysClr val="windowText" lastClr="000000"/>
              </a:solidFill>
              <a:effectLst/>
              <a:uLnTx/>
              <a:uFillTx/>
            </a:endParaRPr>
          </a:p>
        </p:txBody>
      </p:sp>
      <p:sp>
        <p:nvSpPr>
          <p:cNvPr id="11" name="TextBox 10"/>
          <p:cNvSpPr txBox="1"/>
          <p:nvPr/>
        </p:nvSpPr>
        <p:spPr>
          <a:xfrm>
            <a:off x="7659580" y="1149029"/>
            <a:ext cx="973777"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smtClean="0">
                <a:ln>
                  <a:noFill/>
                </a:ln>
                <a:solidFill>
                  <a:sysClr val="windowText" lastClr="000000"/>
                </a:solidFill>
                <a:effectLst/>
                <a:uLnTx/>
                <a:uFillTx/>
              </a:rPr>
              <a:t>Straight</a:t>
            </a:r>
            <a:endParaRPr kumimoji="0" lang="en-US" altLang="zh-CN" sz="1800" b="0" i="0" u="none" strike="noStrike" kern="0" cap="none" spc="0" normalizeH="0" baseline="0" noProof="0" dirty="0">
              <a:ln>
                <a:noFill/>
              </a:ln>
              <a:solidFill>
                <a:sysClr val="windowText" lastClr="000000"/>
              </a:solidFill>
              <a:effectLst/>
              <a:uLnTx/>
              <a:uFillTx/>
            </a:endParaRPr>
          </a:p>
        </p:txBody>
      </p:sp>
      <p:sp>
        <p:nvSpPr>
          <p:cNvPr id="12" name="Inhaltsplatzhalter 2"/>
          <p:cNvSpPr txBox="1">
            <a:spLocks/>
          </p:cNvSpPr>
          <p:nvPr/>
        </p:nvSpPr>
        <p:spPr bwMode="auto">
          <a:xfrm>
            <a:off x="191536" y="1390595"/>
            <a:ext cx="3860643" cy="2073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65113" indent="-265113" algn="l" rtl="0" fontAlgn="base">
              <a:spcBef>
                <a:spcPct val="0"/>
              </a:spcBef>
              <a:spcAft>
                <a:spcPct val="50000"/>
              </a:spcAft>
              <a:buClr>
                <a:srgbClr val="F28E00"/>
              </a:buClr>
              <a:buFont typeface="Arial Black" pitchFamily="34" charset="0"/>
              <a:buChar char="&gt;"/>
              <a:defRPr sz="2000">
                <a:solidFill>
                  <a:schemeClr val="tx1"/>
                </a:solidFill>
                <a:latin typeface="+mn-lt"/>
                <a:ea typeface="+mn-ea"/>
                <a:cs typeface="+mn-cs"/>
              </a:defRPr>
            </a:lvl1pPr>
            <a:lvl2pPr marL="628650" indent="-184150" algn="l" rtl="0" fontAlgn="base">
              <a:spcBef>
                <a:spcPct val="0"/>
              </a:spcBef>
              <a:spcAft>
                <a:spcPct val="50000"/>
              </a:spcAft>
              <a:buClr>
                <a:schemeClr val="bg2"/>
              </a:buClr>
              <a:buFont typeface="Wingdings" pitchFamily="2" charset="2"/>
              <a:buChar char="§"/>
              <a:defRPr sz="1600">
                <a:solidFill>
                  <a:schemeClr val="tx1"/>
                </a:solidFill>
                <a:latin typeface="+mn-lt"/>
              </a:defRPr>
            </a:lvl2pPr>
            <a:lvl3pPr marL="1236663" indent="-228600" algn="l" rtl="0" fontAlgn="base">
              <a:spcBef>
                <a:spcPct val="0"/>
              </a:spcBef>
              <a:spcAft>
                <a:spcPct val="0"/>
              </a:spcAft>
              <a:buClr>
                <a:srgbClr val="FF9900"/>
              </a:buClr>
              <a:buFont typeface="Arial Black" pitchFamily="34" charset="0"/>
              <a:defRPr sz="1200">
                <a:solidFill>
                  <a:schemeClr val="tx1"/>
                </a:solidFill>
                <a:latin typeface="+mn-lt"/>
              </a:defRPr>
            </a:lvl3pPr>
            <a:lvl4pPr marL="1644650" indent="-228600" algn="l" rtl="0" fontAlgn="base">
              <a:spcBef>
                <a:spcPct val="0"/>
              </a:spcBef>
              <a:spcAft>
                <a:spcPct val="0"/>
              </a:spcAft>
              <a:buFont typeface="Wingdings" pitchFamily="2" charset="2"/>
              <a:buChar char="§"/>
              <a:defRPr sz="1400">
                <a:solidFill>
                  <a:schemeClr val="tx1"/>
                </a:solidFill>
                <a:latin typeface="+mn-lt"/>
              </a:defRPr>
            </a:lvl4pPr>
            <a:lvl5pPr marL="2057400" indent="-228600" algn="l" rtl="0" fontAlgn="base">
              <a:spcBef>
                <a:spcPct val="20000"/>
              </a:spcBef>
              <a:spcAft>
                <a:spcPct val="0"/>
              </a:spcAft>
              <a:defRPr sz="2000">
                <a:solidFill>
                  <a:schemeClr val="tx1"/>
                </a:solidFill>
                <a:latin typeface="+mn-lt"/>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a:lstStyle>
          <a:p>
            <a:pPr marL="265113" marR="0" lvl="0" indent="-265113" algn="l" defTabSz="914400" rtl="0" eaLnBrk="1" fontAlgn="base" latinLnBrk="0" hangingPunct="1">
              <a:lnSpc>
                <a:spcPct val="100000"/>
              </a:lnSpc>
              <a:spcBef>
                <a:spcPct val="0"/>
              </a:spcBef>
              <a:spcAft>
                <a:spcPct val="50000"/>
              </a:spcAft>
              <a:buClr>
                <a:srgbClr val="F28E00"/>
              </a:buClr>
              <a:buSzTx/>
              <a:buFont typeface="Arial" pitchFamily="34" charset="0"/>
              <a:buChar char="•"/>
              <a:tabLst/>
              <a:defRPr/>
            </a:pPr>
            <a:r>
              <a:rPr kumimoji="0" lang="en-US" altLang="zh-CN" sz="1600" b="0" i="0" u="none" strike="noStrike" kern="0" cap="none" spc="0" normalizeH="0" baseline="0" noProof="0" dirty="0" smtClean="0">
                <a:ln>
                  <a:noFill/>
                </a:ln>
                <a:solidFill>
                  <a:srgbClr val="000000"/>
                </a:solidFill>
                <a:effectLst/>
                <a:uLnTx/>
                <a:uFillTx/>
                <a:latin typeface="Arial"/>
              </a:rPr>
              <a:t>Resolution</a:t>
            </a:r>
            <a:br>
              <a:rPr kumimoji="0" lang="en-US" altLang="zh-CN" sz="1600" b="0" i="0" u="none" strike="noStrike" kern="0" cap="none" spc="0" normalizeH="0" baseline="0" noProof="0" dirty="0" smtClean="0">
                <a:ln>
                  <a:noFill/>
                </a:ln>
                <a:solidFill>
                  <a:srgbClr val="000000"/>
                </a:solidFill>
                <a:effectLst/>
                <a:uLnTx/>
                <a:uFillTx/>
                <a:latin typeface="Arial"/>
              </a:rPr>
            </a:br>
            <a:r>
              <a:rPr kumimoji="0" lang="en-US" altLang="zh-CN" sz="1600" b="0" i="0" u="none" strike="noStrike" kern="0" cap="none" spc="0" normalizeH="0" baseline="0" noProof="0" dirty="0" smtClean="0">
                <a:ln>
                  <a:noFill/>
                </a:ln>
                <a:solidFill>
                  <a:srgbClr val="000000"/>
                </a:solidFill>
                <a:effectLst/>
                <a:uLnTx/>
                <a:uFillTx/>
                <a:latin typeface="Arial"/>
              </a:rPr>
              <a:t>SDUMP         ~15fs</a:t>
            </a:r>
            <a:br>
              <a:rPr kumimoji="0" lang="en-US" altLang="zh-CN" sz="1600" b="0" i="0" u="none" strike="noStrike" kern="0" cap="none" spc="0" normalizeH="0" baseline="0" noProof="0" dirty="0" smtClean="0">
                <a:ln>
                  <a:noFill/>
                </a:ln>
                <a:solidFill>
                  <a:srgbClr val="000000"/>
                </a:solidFill>
                <a:effectLst/>
                <a:uLnTx/>
                <a:uFillTx/>
                <a:latin typeface="Arial"/>
              </a:rPr>
            </a:br>
            <a:r>
              <a:rPr kumimoji="0" lang="en-US" altLang="zh-CN" sz="1600" b="0" i="0" u="none" strike="noStrike" kern="0" cap="none" spc="0" normalizeH="0" baseline="0" noProof="0" dirty="0" smtClean="0">
                <a:ln>
                  <a:noFill/>
                </a:ln>
                <a:solidFill>
                  <a:srgbClr val="000000"/>
                </a:solidFill>
                <a:effectLst/>
                <a:uLnTx/>
                <a:uFillTx/>
                <a:latin typeface="Arial"/>
              </a:rPr>
              <a:t>SMATCH       ~45fs</a:t>
            </a:r>
          </a:p>
          <a:p>
            <a:pPr marL="265113" marR="0" lvl="0" indent="-265113" algn="l" defTabSz="914400" rtl="0" eaLnBrk="1" fontAlgn="base" latinLnBrk="0" hangingPunct="1">
              <a:lnSpc>
                <a:spcPct val="100000"/>
              </a:lnSpc>
              <a:spcBef>
                <a:spcPct val="0"/>
              </a:spcBef>
              <a:spcAft>
                <a:spcPct val="50000"/>
              </a:spcAft>
              <a:buClr>
                <a:srgbClr val="F28E00"/>
              </a:buClr>
              <a:buSzTx/>
              <a:buFont typeface="Arial" pitchFamily="34" charset="0"/>
              <a:buChar char="•"/>
              <a:tabLst/>
              <a:defRPr/>
            </a:pPr>
            <a:r>
              <a:rPr kumimoji="0" lang="en-US" altLang="zh-CN" sz="1600" b="0" i="0" u="none" strike="noStrike" kern="0" cap="none" spc="0" normalizeH="0" baseline="0" noProof="0" dirty="0" smtClean="0">
                <a:ln>
                  <a:noFill/>
                </a:ln>
                <a:solidFill>
                  <a:srgbClr val="000000"/>
                </a:solidFill>
                <a:effectLst/>
                <a:uLnTx/>
                <a:uFillTx/>
                <a:latin typeface="Arial"/>
              </a:rPr>
              <a:t>Very different profiles measured at SMATCH for different zero-crossings. But the reconstructed profile is in </a:t>
            </a:r>
            <a:br>
              <a:rPr kumimoji="0" lang="en-US" altLang="zh-CN" sz="1600" b="0" i="0" u="none" strike="noStrike" kern="0" cap="none" spc="0" normalizeH="0" baseline="0" noProof="0" dirty="0" smtClean="0">
                <a:ln>
                  <a:noFill/>
                </a:ln>
                <a:solidFill>
                  <a:srgbClr val="000000"/>
                </a:solidFill>
                <a:effectLst/>
                <a:uLnTx/>
                <a:uFillTx/>
                <a:latin typeface="Arial"/>
              </a:rPr>
            </a:br>
            <a:r>
              <a:rPr kumimoji="0" lang="en-US" altLang="zh-CN" sz="1600" b="0" i="0" u="none" strike="noStrike" kern="0" cap="none" spc="0" normalizeH="0" baseline="0" noProof="0" dirty="0" smtClean="0">
                <a:ln>
                  <a:noFill/>
                </a:ln>
                <a:solidFill>
                  <a:srgbClr val="000000"/>
                </a:solidFill>
                <a:effectLst/>
                <a:uLnTx/>
                <a:uFillTx/>
                <a:latin typeface="Arial"/>
              </a:rPr>
              <a:t>good agreement with SDUMP.</a:t>
            </a:r>
            <a:r>
              <a:rPr kumimoji="0" lang="en-US" altLang="zh-CN" sz="2000" b="0" i="0" u="none" strike="noStrike" kern="0" cap="none" spc="0" normalizeH="0" baseline="0" noProof="0" dirty="0" smtClean="0">
                <a:ln>
                  <a:noFill/>
                </a:ln>
                <a:solidFill>
                  <a:srgbClr val="000000"/>
                </a:solidFill>
                <a:effectLst/>
                <a:uLnTx/>
                <a:uFillTx/>
                <a:latin typeface="Arial"/>
              </a:rPr>
              <a:t>        </a:t>
            </a:r>
            <a:endParaRPr kumimoji="0" lang="zh-CN" altLang="en-US" sz="2000" b="0" i="0" u="none" strike="noStrike" kern="0" cap="none" spc="0" normalizeH="0" baseline="0" noProof="0" dirty="0">
              <a:ln>
                <a:noFill/>
              </a:ln>
              <a:solidFill>
                <a:srgbClr val="000000"/>
              </a:solidFill>
              <a:effectLst/>
              <a:uLnTx/>
              <a:uFillTx/>
              <a:latin typeface="Arial"/>
            </a:endParaRPr>
          </a:p>
        </p:txBody>
      </p:sp>
      <p:sp>
        <p:nvSpPr>
          <p:cNvPr id="13" name="TextBox 12"/>
          <p:cNvSpPr txBox="1"/>
          <p:nvPr/>
        </p:nvSpPr>
        <p:spPr>
          <a:xfrm>
            <a:off x="5712755" y="1612451"/>
            <a:ext cx="1077132"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122±4 </a:t>
            </a:r>
            <a:r>
              <a:rPr kumimoji="0" lang="en-US" sz="1400" b="0" i="0" u="none" strike="noStrike" kern="0" cap="none" spc="0" normalizeH="0" baseline="0" noProof="0" dirty="0" err="1" smtClean="0">
                <a:ln>
                  <a:noFill/>
                </a:ln>
                <a:solidFill>
                  <a:sysClr val="windowText" lastClr="000000"/>
                </a:solidFill>
                <a:effectLst/>
                <a:uLnTx/>
                <a:uFillTx/>
              </a:rPr>
              <a:t>fs</a:t>
            </a:r>
            <a:endParaRPr kumimoji="0" lang="en-GB" sz="1400" b="0" i="0" u="none" strike="noStrike" kern="0" cap="none" spc="0" normalizeH="0" baseline="0" noProof="0" dirty="0">
              <a:ln>
                <a:noFill/>
              </a:ln>
              <a:solidFill>
                <a:sysClr val="windowText" lastClr="000000"/>
              </a:solidFill>
              <a:effectLst/>
              <a:uLnTx/>
              <a:uFillTx/>
            </a:endParaRPr>
          </a:p>
        </p:txBody>
      </p:sp>
      <p:sp>
        <p:nvSpPr>
          <p:cNvPr id="14" name="TextBox 13"/>
          <p:cNvSpPr txBox="1"/>
          <p:nvPr/>
        </p:nvSpPr>
        <p:spPr>
          <a:xfrm>
            <a:off x="5736000" y="3273118"/>
            <a:ext cx="995499"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103±6 </a:t>
            </a:r>
            <a:r>
              <a:rPr kumimoji="0" lang="en-US" sz="1400" b="0" i="0" u="none" strike="noStrike" kern="0" cap="none" spc="0" normalizeH="0" baseline="0" noProof="0" dirty="0" err="1" smtClean="0">
                <a:ln>
                  <a:noFill/>
                </a:ln>
                <a:solidFill>
                  <a:sysClr val="windowText" lastClr="000000"/>
                </a:solidFill>
                <a:effectLst/>
                <a:uLnTx/>
                <a:uFillTx/>
              </a:rPr>
              <a:t>fs</a:t>
            </a:r>
            <a:endParaRPr kumimoji="0" lang="en-GB" sz="1400" b="0" i="0" u="none" strike="noStrike" kern="0" cap="none" spc="0" normalizeH="0" baseline="0" noProof="0" dirty="0">
              <a:ln>
                <a:noFill/>
              </a:ln>
              <a:solidFill>
                <a:sysClr val="windowText" lastClr="000000"/>
              </a:solidFill>
              <a:effectLst/>
              <a:uLnTx/>
              <a:uFillTx/>
            </a:endParaRPr>
          </a:p>
        </p:txBody>
      </p:sp>
      <p:sp>
        <p:nvSpPr>
          <p:cNvPr id="15" name="TextBox 14"/>
          <p:cNvSpPr txBox="1"/>
          <p:nvPr/>
        </p:nvSpPr>
        <p:spPr>
          <a:xfrm>
            <a:off x="8145268" y="1618166"/>
            <a:ext cx="1003966"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140±5 </a:t>
            </a:r>
            <a:r>
              <a:rPr kumimoji="0" lang="en-US" sz="1400" b="0" i="0" u="none" strike="noStrike" kern="0" cap="none" spc="0" normalizeH="0" baseline="0" noProof="0" dirty="0" err="1" smtClean="0">
                <a:ln>
                  <a:noFill/>
                </a:ln>
                <a:solidFill>
                  <a:sysClr val="windowText" lastClr="000000"/>
                </a:solidFill>
                <a:effectLst/>
                <a:uLnTx/>
                <a:uFillTx/>
              </a:rPr>
              <a:t>fs</a:t>
            </a:r>
            <a:endParaRPr kumimoji="0" lang="en-GB" sz="1400" b="0" i="0" u="none" strike="noStrike" kern="0" cap="none" spc="0" normalizeH="0" baseline="0" noProof="0" dirty="0">
              <a:ln>
                <a:noFill/>
              </a:ln>
              <a:solidFill>
                <a:sysClr val="windowText" lastClr="000000"/>
              </a:solidFill>
              <a:effectLst/>
              <a:uLnTx/>
              <a:uFillTx/>
            </a:endParaRPr>
          </a:p>
        </p:txBody>
      </p:sp>
      <p:sp>
        <p:nvSpPr>
          <p:cNvPr id="16" name="TextBox 15"/>
          <p:cNvSpPr txBox="1"/>
          <p:nvPr/>
        </p:nvSpPr>
        <p:spPr>
          <a:xfrm>
            <a:off x="8111529" y="3271629"/>
            <a:ext cx="995499"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86±4 </a:t>
            </a:r>
            <a:r>
              <a:rPr kumimoji="0" lang="en-US" sz="1400" b="0" i="0" u="none" strike="noStrike" kern="0" cap="none" spc="0" normalizeH="0" baseline="0" noProof="0" dirty="0" err="1" smtClean="0">
                <a:ln>
                  <a:noFill/>
                </a:ln>
                <a:solidFill>
                  <a:sysClr val="windowText" lastClr="000000"/>
                </a:solidFill>
                <a:effectLst/>
                <a:uLnTx/>
                <a:uFillTx/>
              </a:rPr>
              <a:t>fs</a:t>
            </a:r>
            <a:endParaRPr kumimoji="0" lang="en-GB" sz="1400" b="0" i="0" u="none" strike="noStrike" kern="0" cap="none" spc="0" normalizeH="0" baseline="0" noProof="0" dirty="0">
              <a:ln>
                <a:noFill/>
              </a:ln>
              <a:solidFill>
                <a:sysClr val="windowText" lastClr="000000"/>
              </a:solidFill>
              <a:effectLst/>
              <a:uLnTx/>
              <a:uFillTx/>
            </a:endParaRPr>
          </a:p>
        </p:txBody>
      </p:sp>
      <p:sp>
        <p:nvSpPr>
          <p:cNvPr id="17" name="TextBox 16"/>
          <p:cNvSpPr txBox="1"/>
          <p:nvPr/>
        </p:nvSpPr>
        <p:spPr>
          <a:xfrm>
            <a:off x="3620482" y="1518361"/>
            <a:ext cx="1030637"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C00000"/>
                </a:solidFill>
                <a:effectLst/>
                <a:uLnTx/>
                <a:uFillTx/>
              </a:rPr>
              <a:t>+90 </a:t>
            </a:r>
            <a:r>
              <a:rPr kumimoji="0" lang="en-US" sz="1800" b="0" i="0" u="none" strike="noStrike" kern="0" cap="none" spc="0" normalizeH="0" baseline="0" noProof="0" dirty="0" err="1" smtClean="0">
                <a:ln>
                  <a:noFill/>
                </a:ln>
                <a:solidFill>
                  <a:srgbClr val="C00000"/>
                </a:solidFill>
                <a:effectLst/>
                <a:uLnTx/>
                <a:uFillTx/>
              </a:rPr>
              <a:t>deg</a:t>
            </a:r>
            <a:endParaRPr kumimoji="0" lang="en-GB" sz="1800" b="0" i="0" u="none" strike="noStrike" kern="0" cap="none" spc="0" normalizeH="0" baseline="0" noProof="0" dirty="0">
              <a:ln>
                <a:noFill/>
              </a:ln>
              <a:solidFill>
                <a:srgbClr val="C00000"/>
              </a:solidFill>
              <a:effectLst/>
              <a:uLnTx/>
              <a:uFillTx/>
            </a:endParaRPr>
          </a:p>
        </p:txBody>
      </p:sp>
      <p:sp>
        <p:nvSpPr>
          <p:cNvPr id="18" name="TextBox 17"/>
          <p:cNvSpPr txBox="1"/>
          <p:nvPr/>
        </p:nvSpPr>
        <p:spPr>
          <a:xfrm>
            <a:off x="3641026" y="3188496"/>
            <a:ext cx="101009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A5EB"/>
                </a:solidFill>
                <a:effectLst/>
                <a:uLnTx/>
                <a:uFillTx/>
              </a:rPr>
              <a:t>-90 </a:t>
            </a:r>
            <a:r>
              <a:rPr kumimoji="0" lang="en-US" sz="1800" b="0" i="0" u="none" strike="noStrike" kern="0" cap="none" spc="0" normalizeH="0" baseline="0" noProof="0" dirty="0" err="1" smtClean="0">
                <a:ln>
                  <a:noFill/>
                </a:ln>
                <a:solidFill>
                  <a:srgbClr val="00A5EB"/>
                </a:solidFill>
                <a:effectLst/>
                <a:uLnTx/>
                <a:uFillTx/>
              </a:rPr>
              <a:t>deg</a:t>
            </a:r>
            <a:endParaRPr kumimoji="0" lang="en-GB" sz="1800" b="0" i="0" u="none" strike="noStrike" kern="0" cap="none" spc="0" normalizeH="0" baseline="0" noProof="0" dirty="0">
              <a:ln>
                <a:noFill/>
              </a:ln>
              <a:solidFill>
                <a:srgbClr val="00A5EB"/>
              </a:solidFill>
              <a:effectLst/>
              <a:uLnTx/>
              <a:uFillTx/>
            </a:endParaRPr>
          </a:p>
        </p:txBody>
      </p:sp>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8490" y="3814061"/>
            <a:ext cx="3533690" cy="2771246"/>
          </a:xfrm>
          <a:prstGeom prst="rect">
            <a:avLst/>
          </a:prstGeom>
        </p:spPr>
      </p:pic>
    </p:spTree>
    <p:extLst>
      <p:ext uri="{BB962C8B-B14F-4D97-AF65-F5344CB8AC3E}">
        <p14:creationId xmlns:p14="http://schemas.microsoft.com/office/powerpoint/2010/main" val="21180047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pitchFamily="112" charset="-128"/>
              </a:defRPr>
            </a:lvl1pPr>
            <a:lvl2pPr marL="37931725" indent="-37474525" eaLnBrk="0" hangingPunct="0">
              <a:defRPr sz="900">
                <a:solidFill>
                  <a:schemeClr val="tx1"/>
                </a:solidFill>
                <a:latin typeface="Arial" charset="0"/>
                <a:ea typeface="ＭＳ Ｐゴシック" pitchFamily="112" charset="-128"/>
              </a:defRPr>
            </a:lvl2pPr>
            <a:lvl3pPr eaLnBrk="0" hangingPunct="0">
              <a:defRPr sz="900">
                <a:solidFill>
                  <a:schemeClr val="tx1"/>
                </a:solidFill>
                <a:latin typeface="Arial" charset="0"/>
                <a:ea typeface="ＭＳ Ｐゴシック" pitchFamily="112" charset="-128"/>
              </a:defRPr>
            </a:lvl3pPr>
            <a:lvl4pPr eaLnBrk="0" hangingPunct="0">
              <a:defRPr sz="900">
                <a:solidFill>
                  <a:schemeClr val="tx1"/>
                </a:solidFill>
                <a:latin typeface="Arial" charset="0"/>
                <a:ea typeface="ＭＳ Ｐゴシック" pitchFamily="112" charset="-128"/>
              </a:defRPr>
            </a:lvl4pPr>
            <a:lvl5pPr eaLnBrk="0" hangingPunct="0">
              <a:defRPr sz="900">
                <a:solidFill>
                  <a:schemeClr val="tx1"/>
                </a:solidFill>
                <a:latin typeface="Arial" charset="0"/>
                <a:ea typeface="ＭＳ Ｐゴシック" pitchFamily="112" charset="-128"/>
              </a:defRPr>
            </a:lvl5pPr>
            <a:lvl6pPr marL="457200" eaLnBrk="0" fontAlgn="base" hangingPunct="0">
              <a:spcBef>
                <a:spcPct val="20000"/>
              </a:spcBef>
              <a:spcAft>
                <a:spcPct val="0"/>
              </a:spcAft>
              <a:defRPr sz="900">
                <a:solidFill>
                  <a:schemeClr val="tx1"/>
                </a:solidFill>
                <a:latin typeface="Arial" charset="0"/>
                <a:ea typeface="ＭＳ Ｐゴシック" pitchFamily="112" charset="-128"/>
              </a:defRPr>
            </a:lvl6pPr>
            <a:lvl7pPr marL="914400" eaLnBrk="0" fontAlgn="base" hangingPunct="0">
              <a:spcBef>
                <a:spcPct val="20000"/>
              </a:spcBef>
              <a:spcAft>
                <a:spcPct val="0"/>
              </a:spcAft>
              <a:defRPr sz="900">
                <a:solidFill>
                  <a:schemeClr val="tx1"/>
                </a:solidFill>
                <a:latin typeface="Arial" charset="0"/>
                <a:ea typeface="ＭＳ Ｐゴシック" pitchFamily="112" charset="-128"/>
              </a:defRPr>
            </a:lvl7pPr>
            <a:lvl8pPr marL="1371600" eaLnBrk="0" fontAlgn="base" hangingPunct="0">
              <a:spcBef>
                <a:spcPct val="20000"/>
              </a:spcBef>
              <a:spcAft>
                <a:spcPct val="0"/>
              </a:spcAft>
              <a:defRPr sz="900">
                <a:solidFill>
                  <a:schemeClr val="tx1"/>
                </a:solidFill>
                <a:latin typeface="Arial" charset="0"/>
                <a:ea typeface="ＭＳ Ｐゴシック" pitchFamily="112" charset="-128"/>
              </a:defRPr>
            </a:lvl8pPr>
            <a:lvl9pPr marL="1828800" eaLnBrk="0" fontAlgn="base" hangingPunct="0">
              <a:spcBef>
                <a:spcPct val="20000"/>
              </a:spcBef>
              <a:spcAft>
                <a:spcPct val="0"/>
              </a:spcAft>
              <a:defRPr sz="900">
                <a:solidFill>
                  <a:schemeClr val="tx1"/>
                </a:solidFill>
                <a:latin typeface="Arial" charset="0"/>
                <a:ea typeface="ＭＳ Ｐゴシック" pitchFamily="112" charset="-128"/>
              </a:defRPr>
            </a:lvl9pPr>
          </a:lstStyle>
          <a:p>
            <a:fld id="{28D96B5D-DC11-4BAB-ABED-C41E36808116}" type="slidenum">
              <a:rPr lang="en-GB" sz="1000">
                <a:solidFill>
                  <a:schemeClr val="bg1"/>
                </a:solidFill>
              </a:rPr>
              <a:pPr/>
              <a:t>41</a:t>
            </a:fld>
            <a:endParaRPr lang="en-GB" sz="1000">
              <a:solidFill>
                <a:schemeClr val="bg1"/>
              </a:solidFill>
            </a:endParaRPr>
          </a:p>
        </p:txBody>
      </p:sp>
      <p:sp>
        <p:nvSpPr>
          <p:cNvPr id="17411" name="Rectangle 2"/>
          <p:cNvSpPr>
            <a:spLocks noGrp="1" noChangeArrowheads="1"/>
          </p:cNvSpPr>
          <p:nvPr>
            <p:ph type="title"/>
          </p:nvPr>
        </p:nvSpPr>
        <p:spPr>
          <a:xfrm>
            <a:off x="1093788" y="476250"/>
            <a:ext cx="6613525" cy="738188"/>
          </a:xfrm>
        </p:spPr>
        <p:txBody>
          <a:bodyPr/>
          <a:lstStyle/>
          <a:p>
            <a:pPr algn="ctr" eaLnBrk="1" hangingPunct="1"/>
            <a:r>
              <a:rPr lang="en-US" sz="2000" b="0" dirty="0" smtClean="0"/>
              <a:t>6. FLASH: Profile Reconstruction: </a:t>
            </a:r>
            <a:r>
              <a:rPr lang="en-US" sz="2000" b="0" dirty="0"/>
              <a:t>Compression </a:t>
            </a:r>
            <a:r>
              <a:rPr lang="en-US" sz="2000" b="0" dirty="0" smtClean="0"/>
              <a:t>Setting 2</a:t>
            </a:r>
            <a:br>
              <a:rPr lang="en-US" sz="2000" b="0" dirty="0" smtClean="0"/>
            </a:br>
            <a:endParaRPr lang="en-GB" sz="2000" b="0" dirty="0" smtClean="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3368" y="1353618"/>
            <a:ext cx="2042053" cy="15768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3367" y="3109407"/>
            <a:ext cx="2042053" cy="15768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0623" y="4975187"/>
            <a:ext cx="2058422" cy="1620000"/>
          </a:xfrm>
          <a:prstGeom prst="rect">
            <a:avLst/>
          </a:prstGeom>
        </p:spPr>
      </p:pic>
      <p:pic>
        <p:nvPicPr>
          <p:cNvPr id="7" name="Picture 6"/>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6710765" y="3109407"/>
            <a:ext cx="2088000" cy="1576800"/>
          </a:xfrm>
          <a:prstGeom prst="rect">
            <a:avLst/>
          </a:prstGeom>
        </p:spPr>
      </p:pic>
      <p:pic>
        <p:nvPicPr>
          <p:cNvPr id="8" name="Picture 7"/>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6710765" y="1353618"/>
            <a:ext cx="2088000" cy="1576800"/>
          </a:xfrm>
          <a:prstGeom prst="rect">
            <a:avLst/>
          </a:prstGeom>
        </p:spPr>
      </p:pic>
      <p:pic>
        <p:nvPicPr>
          <p:cNvPr id="9" name="Picture 8"/>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6726263" y="4975187"/>
            <a:ext cx="2088000" cy="1620000"/>
          </a:xfrm>
          <a:prstGeom prst="rect">
            <a:avLst/>
          </a:prstGeom>
        </p:spPr>
      </p:pic>
      <p:sp>
        <p:nvSpPr>
          <p:cNvPr id="12" name="Inhaltsplatzhalter 2"/>
          <p:cNvSpPr txBox="1">
            <a:spLocks/>
          </p:cNvSpPr>
          <p:nvPr/>
        </p:nvSpPr>
        <p:spPr bwMode="auto">
          <a:xfrm>
            <a:off x="109181" y="1138356"/>
            <a:ext cx="3548419" cy="279350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65113" indent="-265113" algn="l" rtl="0" fontAlgn="base">
              <a:spcBef>
                <a:spcPct val="0"/>
              </a:spcBef>
              <a:spcAft>
                <a:spcPct val="50000"/>
              </a:spcAft>
              <a:buClr>
                <a:srgbClr val="F28E00"/>
              </a:buClr>
              <a:buFont typeface="Arial Black" pitchFamily="34" charset="0"/>
              <a:buChar char="&gt;"/>
              <a:defRPr sz="2000">
                <a:solidFill>
                  <a:schemeClr val="tx1"/>
                </a:solidFill>
                <a:latin typeface="+mn-lt"/>
                <a:ea typeface="+mn-ea"/>
                <a:cs typeface="+mn-cs"/>
              </a:defRPr>
            </a:lvl1pPr>
            <a:lvl2pPr marL="628650" indent="-184150" algn="l" rtl="0" fontAlgn="base">
              <a:spcBef>
                <a:spcPct val="0"/>
              </a:spcBef>
              <a:spcAft>
                <a:spcPct val="50000"/>
              </a:spcAft>
              <a:buClr>
                <a:schemeClr val="bg2"/>
              </a:buClr>
              <a:buFont typeface="Wingdings" pitchFamily="2" charset="2"/>
              <a:buChar char="§"/>
              <a:defRPr sz="1600">
                <a:solidFill>
                  <a:schemeClr val="tx1"/>
                </a:solidFill>
                <a:latin typeface="+mn-lt"/>
              </a:defRPr>
            </a:lvl2pPr>
            <a:lvl3pPr marL="1236663" indent="-228600" algn="l" rtl="0" fontAlgn="base">
              <a:spcBef>
                <a:spcPct val="0"/>
              </a:spcBef>
              <a:spcAft>
                <a:spcPct val="0"/>
              </a:spcAft>
              <a:buClr>
                <a:srgbClr val="FF9900"/>
              </a:buClr>
              <a:buFont typeface="Arial Black" pitchFamily="34" charset="0"/>
              <a:defRPr sz="1200">
                <a:solidFill>
                  <a:schemeClr val="tx1"/>
                </a:solidFill>
                <a:latin typeface="+mn-lt"/>
              </a:defRPr>
            </a:lvl3pPr>
            <a:lvl4pPr marL="1644650" indent="-228600" algn="l" rtl="0" fontAlgn="base">
              <a:spcBef>
                <a:spcPct val="0"/>
              </a:spcBef>
              <a:spcAft>
                <a:spcPct val="0"/>
              </a:spcAft>
              <a:buFont typeface="Wingdings" pitchFamily="2" charset="2"/>
              <a:buChar char="§"/>
              <a:defRPr sz="1400">
                <a:solidFill>
                  <a:schemeClr val="tx1"/>
                </a:solidFill>
                <a:latin typeface="+mn-lt"/>
              </a:defRPr>
            </a:lvl4pPr>
            <a:lvl5pPr marL="2057400" indent="-228600" algn="l" rtl="0" fontAlgn="base">
              <a:spcBef>
                <a:spcPct val="20000"/>
              </a:spcBef>
              <a:spcAft>
                <a:spcPct val="0"/>
              </a:spcAft>
              <a:defRPr sz="2000">
                <a:solidFill>
                  <a:schemeClr val="tx1"/>
                </a:solidFill>
                <a:latin typeface="+mn-lt"/>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a:lstStyle>
          <a:p>
            <a:pPr marL="265113" marR="0" lvl="0" indent="-265113" algn="l" defTabSz="914400" rtl="0" eaLnBrk="1" fontAlgn="base" latinLnBrk="0" hangingPunct="1">
              <a:lnSpc>
                <a:spcPct val="100000"/>
              </a:lnSpc>
              <a:spcBef>
                <a:spcPct val="0"/>
              </a:spcBef>
              <a:spcAft>
                <a:spcPct val="50000"/>
              </a:spcAft>
              <a:buClr>
                <a:srgbClr val="F28E00"/>
              </a:buClr>
              <a:buSzTx/>
              <a:buFont typeface="Arial" pitchFamily="34" charset="0"/>
              <a:buChar char="•"/>
              <a:tabLst/>
              <a:defRPr/>
            </a:pPr>
            <a:r>
              <a:rPr kumimoji="0" lang="en-US" altLang="zh-CN" sz="1600" b="0" i="0" u="none" strike="noStrike" kern="0" cap="none" spc="0" normalizeH="0" baseline="0" noProof="0" dirty="0" smtClean="0">
                <a:ln>
                  <a:noFill/>
                </a:ln>
                <a:solidFill>
                  <a:srgbClr val="000000"/>
                </a:solidFill>
                <a:effectLst/>
                <a:uLnTx/>
                <a:uFillTx/>
                <a:latin typeface="Arial"/>
              </a:rPr>
              <a:t>Resolution</a:t>
            </a:r>
            <a:br>
              <a:rPr kumimoji="0" lang="en-US" altLang="zh-CN" sz="1600" b="0" i="0" u="none" strike="noStrike" kern="0" cap="none" spc="0" normalizeH="0" baseline="0" noProof="0" dirty="0" smtClean="0">
                <a:ln>
                  <a:noFill/>
                </a:ln>
                <a:solidFill>
                  <a:srgbClr val="000000"/>
                </a:solidFill>
                <a:effectLst/>
                <a:uLnTx/>
                <a:uFillTx/>
                <a:latin typeface="Arial"/>
              </a:rPr>
            </a:br>
            <a:r>
              <a:rPr kumimoji="0" lang="en-US" altLang="zh-CN" sz="1600" b="0" i="0" u="none" strike="noStrike" kern="0" cap="none" spc="0" normalizeH="0" baseline="0" noProof="0" dirty="0" smtClean="0">
                <a:ln>
                  <a:noFill/>
                </a:ln>
                <a:solidFill>
                  <a:srgbClr val="000000"/>
                </a:solidFill>
                <a:effectLst/>
                <a:uLnTx/>
                <a:uFillTx/>
                <a:latin typeface="Arial"/>
              </a:rPr>
              <a:t>SDUMP            ~10fs(at +90deg)</a:t>
            </a:r>
            <a:br>
              <a:rPr kumimoji="0" lang="en-US" altLang="zh-CN" sz="1600" b="0" i="0" u="none" strike="noStrike" kern="0" cap="none" spc="0" normalizeH="0" baseline="0" noProof="0" dirty="0" smtClean="0">
                <a:ln>
                  <a:noFill/>
                </a:ln>
                <a:solidFill>
                  <a:srgbClr val="000000"/>
                </a:solidFill>
                <a:effectLst/>
                <a:uLnTx/>
                <a:uFillTx/>
                <a:latin typeface="Arial"/>
              </a:rPr>
            </a:br>
            <a:r>
              <a:rPr kumimoji="0" lang="en-US" altLang="zh-CN" sz="1600" b="0" i="0" u="none" strike="noStrike" kern="0" cap="none" spc="0" normalizeH="0" baseline="0" noProof="0" dirty="0" smtClean="0">
                <a:ln>
                  <a:noFill/>
                </a:ln>
                <a:solidFill>
                  <a:srgbClr val="000000"/>
                </a:solidFill>
                <a:effectLst/>
                <a:uLnTx/>
                <a:uFillTx/>
                <a:latin typeface="Arial"/>
              </a:rPr>
              <a:t>                         ~20fs (at -90deg)</a:t>
            </a:r>
            <a:br>
              <a:rPr kumimoji="0" lang="en-US" altLang="zh-CN" sz="1600" b="0" i="0" u="none" strike="noStrike" kern="0" cap="none" spc="0" normalizeH="0" baseline="0" noProof="0" dirty="0" smtClean="0">
                <a:ln>
                  <a:noFill/>
                </a:ln>
                <a:solidFill>
                  <a:srgbClr val="000000"/>
                </a:solidFill>
                <a:effectLst/>
                <a:uLnTx/>
                <a:uFillTx/>
                <a:latin typeface="Arial"/>
              </a:rPr>
            </a:br>
            <a:r>
              <a:rPr kumimoji="0" lang="en-US" altLang="zh-CN" sz="1600" b="0" i="0" u="none" strike="noStrike" kern="0" cap="none" spc="0" normalizeH="0" baseline="0" noProof="0" dirty="0" smtClean="0">
                <a:ln>
                  <a:noFill/>
                </a:ln>
                <a:solidFill>
                  <a:srgbClr val="000000"/>
                </a:solidFill>
                <a:effectLst/>
                <a:uLnTx/>
                <a:uFillTx/>
                <a:latin typeface="Arial"/>
              </a:rPr>
              <a:t>SMATCH          ~36fs</a:t>
            </a:r>
            <a:br>
              <a:rPr kumimoji="0" lang="en-US" altLang="zh-CN" sz="1600" b="0" i="0" u="none" strike="noStrike" kern="0" cap="none" spc="0" normalizeH="0" baseline="0" noProof="0" dirty="0" smtClean="0">
                <a:ln>
                  <a:noFill/>
                </a:ln>
                <a:solidFill>
                  <a:srgbClr val="000000"/>
                </a:solidFill>
                <a:effectLst/>
                <a:uLnTx/>
                <a:uFillTx/>
                <a:latin typeface="Arial"/>
              </a:rPr>
            </a:br>
            <a:endParaRPr kumimoji="0" lang="en-US" altLang="zh-CN" sz="1600" b="0" i="0" u="none" strike="noStrike" kern="0" cap="none" spc="0" normalizeH="0" baseline="0" noProof="0" dirty="0" smtClean="0">
              <a:ln>
                <a:noFill/>
              </a:ln>
              <a:solidFill>
                <a:srgbClr val="000000"/>
              </a:solidFill>
              <a:effectLst/>
              <a:uLnTx/>
              <a:uFillTx/>
              <a:latin typeface="Arial"/>
            </a:endParaRPr>
          </a:p>
          <a:p>
            <a:pPr marL="265113" marR="0" lvl="0" indent="-265113" algn="l" defTabSz="914400" rtl="0" eaLnBrk="1" fontAlgn="base" latinLnBrk="0" hangingPunct="1">
              <a:lnSpc>
                <a:spcPct val="100000"/>
              </a:lnSpc>
              <a:spcBef>
                <a:spcPct val="0"/>
              </a:spcBef>
              <a:spcAft>
                <a:spcPct val="50000"/>
              </a:spcAft>
              <a:buClr>
                <a:srgbClr val="F28E00"/>
              </a:buClr>
              <a:buSzTx/>
              <a:buFont typeface="Arial" pitchFamily="34" charset="0"/>
              <a:buChar char="•"/>
              <a:tabLst/>
              <a:defRPr/>
            </a:pPr>
            <a:r>
              <a:rPr kumimoji="0" lang="en-US" altLang="zh-CN" sz="1600" b="0" i="0" u="none" strike="noStrike" kern="0" cap="none" spc="0" normalizeH="0" baseline="0" noProof="0" dirty="0" smtClean="0">
                <a:ln>
                  <a:noFill/>
                </a:ln>
                <a:solidFill>
                  <a:srgbClr val="000000"/>
                </a:solidFill>
                <a:effectLst/>
                <a:uLnTx/>
                <a:uFillTx/>
                <a:latin typeface="Arial"/>
              </a:rPr>
              <a:t>Large energy spread: &gt;2% </a:t>
            </a:r>
            <a:br>
              <a:rPr kumimoji="0" lang="en-US" altLang="zh-CN" sz="1600" b="0" i="0" u="none" strike="noStrike" kern="0" cap="none" spc="0" normalizeH="0" baseline="0" noProof="0" dirty="0" smtClean="0">
                <a:ln>
                  <a:noFill/>
                </a:ln>
                <a:solidFill>
                  <a:srgbClr val="000000"/>
                </a:solidFill>
                <a:effectLst/>
                <a:uLnTx/>
                <a:uFillTx/>
                <a:latin typeface="Arial"/>
              </a:rPr>
            </a:br>
            <a:r>
              <a:rPr kumimoji="0" lang="en-US" altLang="zh-CN" sz="1600" b="0" i="0" u="none" strike="noStrike" kern="0" cap="none" spc="0" normalizeH="0" baseline="0" noProof="0" dirty="0" smtClean="0">
                <a:ln>
                  <a:noFill/>
                </a:ln>
                <a:solidFill>
                  <a:srgbClr val="000000"/>
                </a:solidFill>
                <a:effectLst/>
                <a:uLnTx/>
                <a:uFillTx/>
                <a:latin typeface="Arial"/>
              </a:rPr>
              <a:t>(beam was cut off at the SDUMP screen edge)</a:t>
            </a:r>
          </a:p>
          <a:p>
            <a:pPr marL="265113" marR="0" lvl="0" indent="-265113" algn="l" defTabSz="914400" rtl="0" eaLnBrk="1" fontAlgn="base" latinLnBrk="0" hangingPunct="1">
              <a:lnSpc>
                <a:spcPct val="100000"/>
              </a:lnSpc>
              <a:spcBef>
                <a:spcPct val="0"/>
              </a:spcBef>
              <a:spcAft>
                <a:spcPct val="50000"/>
              </a:spcAft>
              <a:buClr>
                <a:srgbClr val="F28E00"/>
              </a:buClr>
              <a:buSzTx/>
              <a:buFont typeface="Arial" pitchFamily="34" charset="0"/>
              <a:buChar char="•"/>
              <a:tabLst/>
              <a:defRPr/>
            </a:pPr>
            <a:r>
              <a:rPr kumimoji="0" lang="en-US" altLang="zh-CN" sz="1600" b="0" i="0" u="none" strike="noStrike" kern="0" cap="none" spc="0" normalizeH="0" baseline="0" noProof="0" dirty="0" smtClean="0">
                <a:ln>
                  <a:noFill/>
                </a:ln>
                <a:solidFill>
                  <a:srgbClr val="000000"/>
                </a:solidFill>
                <a:effectLst/>
                <a:uLnTx/>
                <a:uFillTx/>
                <a:latin typeface="Arial"/>
              </a:rPr>
              <a:t>SMATCH station limited due to resolution</a:t>
            </a:r>
          </a:p>
          <a:p>
            <a:pPr marL="0" marR="0" lvl="0" indent="0" algn="l" defTabSz="914400" rtl="0" eaLnBrk="1" fontAlgn="base" latinLnBrk="0" hangingPunct="1">
              <a:lnSpc>
                <a:spcPct val="100000"/>
              </a:lnSpc>
              <a:spcBef>
                <a:spcPct val="0"/>
              </a:spcBef>
              <a:spcAft>
                <a:spcPct val="50000"/>
              </a:spcAft>
              <a:buClr>
                <a:srgbClr val="F28E00"/>
              </a:buClr>
              <a:buSzTx/>
              <a:buFont typeface="Arial Black" pitchFamily="34" charset="0"/>
              <a:buNone/>
              <a:tabLst/>
              <a:defRPr/>
            </a:pPr>
            <a:endParaRPr kumimoji="0" lang="en-US" altLang="zh-CN" sz="2000" b="0" i="0" u="none" strike="noStrike" kern="0" cap="none" spc="0" normalizeH="0" baseline="0" noProof="0" dirty="0" smtClean="0">
              <a:ln>
                <a:noFill/>
              </a:ln>
              <a:solidFill>
                <a:srgbClr val="000000"/>
              </a:solidFill>
              <a:effectLst/>
              <a:uLnTx/>
              <a:uFillTx/>
              <a:latin typeface="Arial"/>
            </a:endParaRPr>
          </a:p>
          <a:p>
            <a:pPr marL="1416050" marR="0" lvl="3" indent="0" algn="l" defTabSz="914400" rtl="0" eaLnBrk="1" fontAlgn="base" latinLnBrk="0" hangingPunct="1">
              <a:lnSpc>
                <a:spcPct val="100000"/>
              </a:lnSpc>
              <a:spcBef>
                <a:spcPct val="0"/>
              </a:spcBef>
              <a:spcAft>
                <a:spcPct val="0"/>
              </a:spcAft>
              <a:buClrTx/>
              <a:buSzTx/>
              <a:buFont typeface="Wingdings" pitchFamily="2" charset="2"/>
              <a:buChar char="§"/>
              <a:tabLst/>
              <a:defRPr/>
            </a:pPr>
            <a:endParaRPr kumimoji="0" lang="en-US" altLang="zh-CN" sz="1400" b="0" i="0" u="none" strike="noStrike" kern="0" cap="none" spc="0" normalizeH="0" baseline="0" noProof="0" dirty="0" smtClean="0">
              <a:ln>
                <a:noFill/>
              </a:ln>
              <a:solidFill>
                <a:srgbClr val="000000"/>
              </a:solidFill>
              <a:effectLst/>
              <a:uLnTx/>
              <a:uFillTx/>
              <a:latin typeface="Arial"/>
            </a:endParaRPr>
          </a:p>
          <a:p>
            <a:pPr marL="2057400" marR="0" lvl="4" indent="-228600" algn="l" defTabSz="914400" rtl="0" eaLnBrk="1" fontAlgn="base" latinLnBrk="0" hangingPunct="1">
              <a:lnSpc>
                <a:spcPct val="100000"/>
              </a:lnSpc>
              <a:spcBef>
                <a:spcPct val="20000"/>
              </a:spcBef>
              <a:spcAft>
                <a:spcPct val="0"/>
              </a:spcAft>
              <a:buClrTx/>
              <a:buSzTx/>
              <a:buFont typeface="Arial" pitchFamily="34" charset="0"/>
              <a:buChar char="•"/>
              <a:tabLst/>
              <a:defRPr/>
            </a:pPr>
            <a:endParaRPr kumimoji="0" lang="en-US" altLang="zh-CN" sz="2000" b="0" i="0" u="none" strike="noStrike" kern="0" cap="none" spc="0" normalizeH="0" baseline="0" noProof="0" dirty="0" smtClean="0">
              <a:ln>
                <a:noFill/>
              </a:ln>
              <a:solidFill>
                <a:srgbClr val="000000"/>
              </a:solidFill>
              <a:effectLst/>
              <a:uLnTx/>
              <a:uFillTx/>
              <a:latin typeface="Arial"/>
            </a:endParaRPr>
          </a:p>
          <a:p>
            <a:pPr marL="2159000" marR="0" lvl="4" indent="-285750" algn="l" defTabSz="914400" rtl="0" eaLnBrk="1" fontAlgn="base" latinLnBrk="0" hangingPunct="1">
              <a:lnSpc>
                <a:spcPct val="100000"/>
              </a:lnSpc>
              <a:spcBef>
                <a:spcPct val="20000"/>
              </a:spcBef>
              <a:spcAft>
                <a:spcPct val="0"/>
              </a:spcAft>
              <a:buClrTx/>
              <a:buSzTx/>
              <a:buFont typeface="Arial" pitchFamily="34" charset="0"/>
              <a:buChar char="•"/>
              <a:tabLst/>
              <a:defRPr/>
            </a:pPr>
            <a:endParaRPr kumimoji="0" lang="en-US" altLang="zh-CN" sz="2000" b="0" i="0" u="none" strike="noStrike" kern="0" cap="none" spc="0" normalizeH="0" baseline="0" noProof="0" dirty="0" smtClean="0">
              <a:ln>
                <a:noFill/>
              </a:ln>
              <a:solidFill>
                <a:srgbClr val="000000"/>
              </a:solidFill>
              <a:effectLst/>
              <a:uLnTx/>
              <a:uFillTx/>
              <a:latin typeface="Arial"/>
            </a:endParaRPr>
          </a:p>
          <a:p>
            <a:pPr marL="265113" marR="0" lvl="0" indent="-265113" algn="l" defTabSz="914400" rtl="0" eaLnBrk="1" fontAlgn="base" latinLnBrk="0" hangingPunct="1">
              <a:lnSpc>
                <a:spcPct val="100000"/>
              </a:lnSpc>
              <a:spcBef>
                <a:spcPct val="0"/>
              </a:spcBef>
              <a:spcAft>
                <a:spcPct val="50000"/>
              </a:spcAft>
              <a:buClr>
                <a:srgbClr val="F28E00"/>
              </a:buClr>
              <a:buSzTx/>
              <a:buFont typeface="Arial Black" pitchFamily="34" charset="0"/>
              <a:buNone/>
              <a:tabLst/>
              <a:defRPr/>
            </a:pPr>
            <a:r>
              <a:rPr kumimoji="0" lang="en-US" altLang="zh-CN" sz="2000" b="0" i="0" u="none" strike="noStrike" kern="0" cap="none" spc="0" normalizeH="0" baseline="0" noProof="0" dirty="0" smtClean="0">
                <a:ln>
                  <a:noFill/>
                </a:ln>
                <a:solidFill>
                  <a:srgbClr val="000000"/>
                </a:solidFill>
                <a:effectLst/>
                <a:uLnTx/>
                <a:uFillTx/>
                <a:latin typeface="Arial"/>
              </a:rPr>
              <a:t>        </a:t>
            </a:r>
            <a:endParaRPr kumimoji="0" lang="zh-CN" altLang="en-US" sz="2000" b="0" i="0" u="none" strike="noStrike" kern="0" cap="none" spc="0" normalizeH="0" baseline="0" noProof="0" dirty="0">
              <a:ln>
                <a:noFill/>
              </a:ln>
              <a:solidFill>
                <a:srgbClr val="000000"/>
              </a:solidFill>
              <a:effectLst/>
              <a:uLnTx/>
              <a:uFillTx/>
              <a:latin typeface="Arial"/>
            </a:endParaRPr>
          </a:p>
        </p:txBody>
      </p:sp>
      <p:sp>
        <p:nvSpPr>
          <p:cNvPr id="13" name="TextBox 12"/>
          <p:cNvSpPr txBox="1"/>
          <p:nvPr/>
        </p:nvSpPr>
        <p:spPr>
          <a:xfrm>
            <a:off x="5785002" y="1336721"/>
            <a:ext cx="832771"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74±4 </a:t>
            </a:r>
            <a:r>
              <a:rPr kumimoji="0" lang="en-US" sz="1400" b="0" i="0" u="none" strike="noStrike" kern="0" cap="none" spc="0" normalizeH="0" baseline="0" noProof="0" dirty="0" err="1" smtClean="0">
                <a:ln>
                  <a:noFill/>
                </a:ln>
                <a:solidFill>
                  <a:sysClr val="windowText" lastClr="000000"/>
                </a:solidFill>
                <a:effectLst/>
                <a:uLnTx/>
                <a:uFillTx/>
              </a:rPr>
              <a:t>fs</a:t>
            </a:r>
            <a:endParaRPr kumimoji="0" lang="en-GB" sz="1400" b="0" i="0" u="none" strike="noStrike" kern="0" cap="none" spc="0" normalizeH="0" baseline="0" noProof="0" dirty="0">
              <a:ln>
                <a:noFill/>
              </a:ln>
              <a:solidFill>
                <a:sysClr val="windowText" lastClr="000000"/>
              </a:solidFill>
              <a:effectLst/>
              <a:uLnTx/>
              <a:uFillTx/>
            </a:endParaRPr>
          </a:p>
        </p:txBody>
      </p:sp>
      <p:sp>
        <p:nvSpPr>
          <p:cNvPr id="14" name="TextBox 13"/>
          <p:cNvSpPr txBox="1"/>
          <p:nvPr/>
        </p:nvSpPr>
        <p:spPr>
          <a:xfrm>
            <a:off x="5808248" y="3105874"/>
            <a:ext cx="848272"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64±5 </a:t>
            </a:r>
            <a:r>
              <a:rPr kumimoji="0" lang="en-US" sz="1400" b="0" i="0" u="none" strike="noStrike" kern="0" cap="none" spc="0" normalizeH="0" baseline="0" noProof="0" dirty="0" err="1" smtClean="0">
                <a:ln>
                  <a:noFill/>
                </a:ln>
                <a:solidFill>
                  <a:sysClr val="windowText" lastClr="000000"/>
                </a:solidFill>
                <a:effectLst/>
                <a:uLnTx/>
                <a:uFillTx/>
              </a:rPr>
              <a:t>fs</a:t>
            </a:r>
            <a:endParaRPr kumimoji="0" lang="en-GB" sz="1400" b="0" i="0" u="none" strike="noStrike" kern="0" cap="none" spc="0" normalizeH="0" baseline="0" noProof="0" dirty="0">
              <a:ln>
                <a:noFill/>
              </a:ln>
              <a:solidFill>
                <a:sysClr val="windowText" lastClr="000000"/>
              </a:solidFill>
              <a:effectLst/>
              <a:uLnTx/>
              <a:uFillTx/>
            </a:endParaRPr>
          </a:p>
        </p:txBody>
      </p:sp>
      <p:sp>
        <p:nvSpPr>
          <p:cNvPr id="15" name="TextBox 14"/>
          <p:cNvSpPr txBox="1"/>
          <p:nvPr/>
        </p:nvSpPr>
        <p:spPr>
          <a:xfrm>
            <a:off x="7868810" y="1342436"/>
            <a:ext cx="1003966"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84±4 </a:t>
            </a:r>
            <a:r>
              <a:rPr kumimoji="0" lang="en-US" sz="1400" b="0" i="0" u="none" strike="noStrike" kern="0" cap="none" spc="0" normalizeH="0" baseline="0" noProof="0" dirty="0" err="1" smtClean="0">
                <a:ln>
                  <a:noFill/>
                </a:ln>
                <a:solidFill>
                  <a:sysClr val="windowText" lastClr="000000"/>
                </a:solidFill>
                <a:effectLst/>
                <a:uLnTx/>
                <a:uFillTx/>
              </a:rPr>
              <a:t>fs</a:t>
            </a:r>
            <a:endParaRPr kumimoji="0" lang="en-GB" sz="1400" b="0" i="0" u="none" strike="noStrike" kern="0" cap="none" spc="0" normalizeH="0" baseline="0" noProof="0" dirty="0">
              <a:ln>
                <a:noFill/>
              </a:ln>
              <a:solidFill>
                <a:sysClr val="windowText" lastClr="000000"/>
              </a:solidFill>
              <a:effectLst/>
              <a:uLnTx/>
              <a:uFillTx/>
            </a:endParaRPr>
          </a:p>
        </p:txBody>
      </p:sp>
      <p:sp>
        <p:nvSpPr>
          <p:cNvPr id="16" name="TextBox 15"/>
          <p:cNvSpPr txBox="1"/>
          <p:nvPr/>
        </p:nvSpPr>
        <p:spPr>
          <a:xfrm>
            <a:off x="7904812" y="3096636"/>
            <a:ext cx="995499"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58±5 </a:t>
            </a:r>
            <a:r>
              <a:rPr kumimoji="0" lang="en-US" sz="1400" b="0" i="0" u="none" strike="noStrike" kern="0" cap="none" spc="0" normalizeH="0" baseline="0" noProof="0" dirty="0" err="1" smtClean="0">
                <a:ln>
                  <a:noFill/>
                </a:ln>
                <a:solidFill>
                  <a:sysClr val="windowText" lastClr="000000"/>
                </a:solidFill>
                <a:effectLst/>
                <a:uLnTx/>
                <a:uFillTx/>
              </a:rPr>
              <a:t>fs</a:t>
            </a:r>
            <a:endParaRPr kumimoji="0" lang="en-GB" sz="1400" b="0" i="0" u="none" strike="noStrike" kern="0" cap="none" spc="0" normalizeH="0" baseline="0" noProof="0" dirty="0">
              <a:ln>
                <a:noFill/>
              </a:ln>
              <a:solidFill>
                <a:sysClr val="windowText" lastClr="000000"/>
              </a:solidFill>
              <a:effectLst/>
              <a:uLnTx/>
              <a:uFillTx/>
            </a:endParaRPr>
          </a:p>
        </p:txBody>
      </p:sp>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7371" y="4158894"/>
            <a:ext cx="3119412" cy="2380680"/>
          </a:xfrm>
          <a:prstGeom prst="rect">
            <a:avLst/>
          </a:prstGeom>
        </p:spPr>
      </p:pic>
      <p:sp>
        <p:nvSpPr>
          <p:cNvPr id="18" name="TextBox 17"/>
          <p:cNvSpPr txBox="1"/>
          <p:nvPr/>
        </p:nvSpPr>
        <p:spPr>
          <a:xfrm>
            <a:off x="3620482" y="1847882"/>
            <a:ext cx="1030637"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C00000"/>
                </a:solidFill>
                <a:effectLst/>
                <a:uLnTx/>
                <a:uFillTx/>
              </a:rPr>
              <a:t>+90 </a:t>
            </a:r>
            <a:r>
              <a:rPr kumimoji="0" lang="en-US" sz="1800" b="0" i="0" u="none" strike="noStrike" kern="0" cap="none" spc="0" normalizeH="0" baseline="0" noProof="0" dirty="0" err="1" smtClean="0">
                <a:ln>
                  <a:noFill/>
                </a:ln>
                <a:solidFill>
                  <a:srgbClr val="C00000"/>
                </a:solidFill>
                <a:effectLst/>
                <a:uLnTx/>
                <a:uFillTx/>
              </a:rPr>
              <a:t>deg</a:t>
            </a:r>
            <a:endParaRPr kumimoji="0" lang="en-GB" sz="1800" b="0" i="0" u="none" strike="noStrike" kern="0" cap="none" spc="0" normalizeH="0" baseline="0" noProof="0" dirty="0">
              <a:ln>
                <a:noFill/>
              </a:ln>
              <a:solidFill>
                <a:srgbClr val="C00000"/>
              </a:solidFill>
              <a:effectLst/>
              <a:uLnTx/>
              <a:uFillTx/>
            </a:endParaRPr>
          </a:p>
        </p:txBody>
      </p:sp>
      <p:sp>
        <p:nvSpPr>
          <p:cNvPr id="19" name="TextBox 18"/>
          <p:cNvSpPr txBox="1"/>
          <p:nvPr/>
        </p:nvSpPr>
        <p:spPr>
          <a:xfrm>
            <a:off x="3620481" y="3593304"/>
            <a:ext cx="1030637"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A5EB"/>
                </a:solidFill>
                <a:effectLst/>
                <a:uLnTx/>
                <a:uFillTx/>
              </a:rPr>
              <a:t>-90 </a:t>
            </a:r>
            <a:r>
              <a:rPr kumimoji="0" lang="en-US" sz="1800" b="0" i="0" u="none" strike="noStrike" kern="0" cap="none" spc="0" normalizeH="0" baseline="0" noProof="0" dirty="0" err="1" smtClean="0">
                <a:ln>
                  <a:noFill/>
                </a:ln>
                <a:solidFill>
                  <a:srgbClr val="00A5EB"/>
                </a:solidFill>
                <a:effectLst/>
                <a:uLnTx/>
                <a:uFillTx/>
              </a:rPr>
              <a:t>deg</a:t>
            </a:r>
            <a:endParaRPr kumimoji="0" lang="en-GB" sz="1800" b="0" i="0" u="none" strike="noStrike" kern="0" cap="none" spc="0" normalizeH="0" baseline="0" noProof="0" dirty="0">
              <a:ln>
                <a:noFill/>
              </a:ln>
              <a:solidFill>
                <a:srgbClr val="00A5EB"/>
              </a:solidFill>
              <a:effectLst/>
              <a:uLnTx/>
              <a:uFillTx/>
            </a:endParaRPr>
          </a:p>
        </p:txBody>
      </p:sp>
      <p:sp>
        <p:nvSpPr>
          <p:cNvPr id="20" name="TextBox 19"/>
          <p:cNvSpPr txBox="1"/>
          <p:nvPr/>
        </p:nvSpPr>
        <p:spPr>
          <a:xfrm>
            <a:off x="4785762" y="1032175"/>
            <a:ext cx="1708237"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smtClean="0">
                <a:ln>
                  <a:noFill/>
                </a:ln>
                <a:solidFill>
                  <a:sysClr val="windowText" lastClr="000000"/>
                </a:solidFill>
                <a:effectLst/>
                <a:uLnTx/>
                <a:uFillTx/>
              </a:rPr>
              <a:t>Spectrometer</a:t>
            </a:r>
            <a:endParaRPr kumimoji="0" lang="en-US" altLang="zh-CN" sz="1800" b="0" i="0" u="none" strike="noStrike" kern="0" cap="none" spc="0" normalizeH="0" baseline="0" noProof="0" dirty="0">
              <a:ln>
                <a:noFill/>
              </a:ln>
              <a:solidFill>
                <a:sysClr val="windowText" lastClr="000000"/>
              </a:solidFill>
              <a:effectLst/>
              <a:uLnTx/>
              <a:uFillTx/>
            </a:endParaRPr>
          </a:p>
        </p:txBody>
      </p:sp>
      <p:sp>
        <p:nvSpPr>
          <p:cNvPr id="21" name="TextBox 20"/>
          <p:cNvSpPr txBox="1"/>
          <p:nvPr/>
        </p:nvSpPr>
        <p:spPr>
          <a:xfrm>
            <a:off x="7422080" y="1042154"/>
            <a:ext cx="973777"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smtClean="0">
                <a:ln>
                  <a:noFill/>
                </a:ln>
                <a:solidFill>
                  <a:sysClr val="windowText" lastClr="000000"/>
                </a:solidFill>
                <a:effectLst/>
                <a:uLnTx/>
                <a:uFillTx/>
              </a:rPr>
              <a:t>Straight</a:t>
            </a:r>
            <a:endParaRPr kumimoji="0" lang="en-US" altLang="zh-CN"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2014423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CE673C4F-28EC-49CD-BF15-ED307FE904D0}" type="slidenum">
              <a:rPr lang="en-GB" smtClean="0"/>
              <a:pPr/>
              <a:t>5</a:t>
            </a:fld>
            <a:endParaRPr lang="en-GB"/>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472" y="1828313"/>
            <a:ext cx="5597718" cy="1510854"/>
          </a:xfrm>
          <a:prstGeom prst="rect">
            <a:avLst/>
          </a:prstGeom>
        </p:spPr>
      </p:pic>
      <p:pic>
        <p:nvPicPr>
          <p:cNvPr id="5" name="Picture 4"/>
          <p:cNvPicPr>
            <a:picLocks/>
          </p:cNvPicPr>
          <p:nvPr/>
        </p:nvPicPr>
        <p:blipFill>
          <a:blip r:embed="rId3" cstate="print">
            <a:extLst>
              <a:ext uri="{28A0092B-C50C-407E-A947-70E740481C1C}">
                <a14:useLocalDpi xmlns:a14="http://schemas.microsoft.com/office/drawing/2010/main" val="0"/>
              </a:ext>
            </a:extLst>
          </a:blip>
          <a:stretch>
            <a:fillRect/>
          </a:stretch>
        </p:blipFill>
        <p:spPr>
          <a:xfrm rot="5400000">
            <a:off x="6456095" y="1464404"/>
            <a:ext cx="2705675" cy="2131435"/>
          </a:xfrm>
          <a:prstGeom prst="rect">
            <a:avLst/>
          </a:prstGeom>
        </p:spPr>
      </p:pic>
      <p:sp>
        <p:nvSpPr>
          <p:cNvPr id="6" name="Rectangle 5"/>
          <p:cNvSpPr/>
          <p:nvPr/>
        </p:nvSpPr>
        <p:spPr bwMode="auto">
          <a:xfrm>
            <a:off x="3538331" y="1728954"/>
            <a:ext cx="862219" cy="325477"/>
          </a:xfrm>
          <a:prstGeom prst="rect">
            <a:avLst/>
          </a:prstGeom>
          <a:solidFill>
            <a:schemeClr val="bg1"/>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7" name="TextBox 6"/>
          <p:cNvSpPr txBox="1"/>
          <p:nvPr/>
        </p:nvSpPr>
        <p:spPr>
          <a:xfrm>
            <a:off x="313129" y="1258877"/>
            <a:ext cx="6024061" cy="646331"/>
          </a:xfrm>
          <a:prstGeom prst="rect">
            <a:avLst/>
          </a:prstGeom>
          <a:noFill/>
        </p:spPr>
        <p:txBody>
          <a:bodyPr wrap="square">
            <a:spAutoFit/>
          </a:bodyPr>
          <a:lstStyle/>
          <a:p>
            <a:pPr marL="0" marR="0" lvl="0" indent="0" defTabSz="914400" eaLnBrk="0" fontAlgn="auto" latinLnBrk="0" hangingPunct="0">
              <a:lnSpc>
                <a:spcPct val="100000"/>
              </a:lnSpc>
              <a:spcBef>
                <a:spcPts val="0"/>
              </a:spcBef>
              <a:spcAft>
                <a:spcPts val="0"/>
              </a:spcAft>
              <a:buClr>
                <a:srgbClr val="F28E00"/>
              </a:buClr>
              <a:buSzTx/>
              <a:buFontTx/>
              <a:buNone/>
              <a:tabLst/>
              <a:defRPr/>
            </a:pPr>
            <a:r>
              <a:rPr kumimoji="0" lang="en-US" sz="1800" b="0" i="0" u="none" strike="noStrike" kern="0" cap="none" spc="0" normalizeH="0" baseline="0" noProof="0" dirty="0" smtClean="0">
                <a:ln>
                  <a:noFill/>
                </a:ln>
                <a:solidFill>
                  <a:srgbClr val="00A5EB"/>
                </a:solidFill>
                <a:effectLst/>
                <a:uLnTx/>
                <a:uFillTx/>
                <a:latin typeface="Calibri" panose="020F0502020204030204" pitchFamily="34" charset="0"/>
              </a:rPr>
              <a:t>Transverse Deflecting Structure (TDS) + screen station</a:t>
            </a:r>
          </a:p>
          <a:p>
            <a:pPr marL="742950" lvl="1" indent="-285750" eaLnBrk="0" fontAlgn="auto" hangingPunct="0">
              <a:spcBef>
                <a:spcPts val="0"/>
              </a:spcBef>
              <a:spcAft>
                <a:spcPts val="0"/>
              </a:spcAft>
              <a:buClr>
                <a:srgbClr val="F28E00"/>
              </a:buClr>
              <a:buFont typeface="Arial" charset="0"/>
              <a:buChar char="•"/>
              <a:defRPr/>
            </a:pPr>
            <a:r>
              <a:rPr lang="en-US" sz="1800" kern="0" dirty="0">
                <a:solidFill>
                  <a:sysClr val="windowText" lastClr="000000"/>
                </a:solidFill>
                <a:latin typeface="Calibri" panose="020F0502020204030204" pitchFamily="34" charset="0"/>
                <a:ea typeface="Cambria Math"/>
              </a:rPr>
              <a:t>z</a:t>
            </a:r>
            <a:r>
              <a:rPr lang="en-US" sz="1800" kern="0" dirty="0" smtClean="0">
                <a:solidFill>
                  <a:sysClr val="windowText" lastClr="000000"/>
                </a:solidFill>
                <a:latin typeface="Calibri" panose="020F0502020204030204" pitchFamily="34" charset="0"/>
                <a:ea typeface="Cambria Math"/>
              </a:rPr>
              <a:t> → (t →) y: l</a:t>
            </a:r>
            <a:r>
              <a:rPr kumimoji="0" lang="en-US" sz="1800" b="0" i="0" u="none" strike="noStrike" kern="0" cap="none" spc="0" normalizeH="0" baseline="0" noProof="0" dirty="0" err="1" smtClean="0">
                <a:ln>
                  <a:noFill/>
                </a:ln>
                <a:solidFill>
                  <a:sysClr val="windowText" lastClr="000000"/>
                </a:solidFill>
                <a:effectLst/>
                <a:uLnTx/>
                <a:uFillTx/>
                <a:latin typeface="Calibri" panose="020F0502020204030204" pitchFamily="34" charset="0"/>
                <a:ea typeface="Cambria Math"/>
              </a:rPr>
              <a:t>ongitudinal</a:t>
            </a:r>
            <a:r>
              <a:rPr kumimoji="0" lang="en-US" sz="1800" b="0" i="0" u="none" strike="noStrike" kern="0" cap="none" spc="0" normalizeH="0" baseline="0" noProof="0" dirty="0" smtClean="0">
                <a:ln>
                  <a:noFill/>
                </a:ln>
                <a:solidFill>
                  <a:sysClr val="windowText" lastClr="000000"/>
                </a:solidFill>
                <a:effectLst/>
                <a:uLnTx/>
                <a:uFillTx/>
                <a:latin typeface="Calibri" panose="020F0502020204030204" pitchFamily="34" charset="0"/>
                <a:ea typeface="Cambria Math"/>
              </a:rPr>
              <a:t> profile, slice emittance</a:t>
            </a:r>
          </a:p>
        </p:txBody>
      </p:sp>
      <p:sp>
        <p:nvSpPr>
          <p:cNvPr id="8" name="TextBox 7"/>
          <p:cNvSpPr txBox="1"/>
          <p:nvPr/>
        </p:nvSpPr>
        <p:spPr>
          <a:xfrm>
            <a:off x="498303" y="4232337"/>
            <a:ext cx="8385481" cy="1372683"/>
          </a:xfrm>
          <a:prstGeom prst="rect">
            <a:avLst/>
          </a:prstGeom>
          <a:noFill/>
        </p:spPr>
        <p:txBody>
          <a:bodyPr wrap="square" rtlCol="0">
            <a:spAutoFit/>
          </a:bodyPr>
          <a:lstStyle/>
          <a:p>
            <a:r>
              <a:rPr lang="en-US" sz="1600" dirty="0" smtClean="0"/>
              <a:t> </a:t>
            </a:r>
            <a:r>
              <a:rPr lang="en-US" sz="1600" dirty="0" smtClean="0">
                <a:solidFill>
                  <a:srgbClr val="008000"/>
                </a:solidFill>
              </a:rPr>
              <a:t>simple direct measurement </a:t>
            </a:r>
            <a:r>
              <a:rPr lang="en-US" sz="1600" dirty="0" smtClean="0"/>
              <a:t>(when you have everything in place and working) </a:t>
            </a:r>
            <a:br>
              <a:rPr lang="en-US" sz="1600" dirty="0" smtClean="0"/>
            </a:br>
            <a:r>
              <a:rPr lang="en-US" sz="1600" dirty="0" smtClean="0"/>
              <a:t>=</a:t>
            </a:r>
            <a:r>
              <a:rPr lang="en-US" sz="1600" dirty="0"/>
              <a:t>&gt; accelerator technology, analysis of beam images</a:t>
            </a:r>
            <a:endParaRPr lang="en-US" sz="1600" dirty="0" smtClean="0"/>
          </a:p>
          <a:p>
            <a:r>
              <a:rPr lang="en-US" sz="1600" dirty="0"/>
              <a:t> </a:t>
            </a:r>
            <a:r>
              <a:rPr lang="en-US" sz="1600" dirty="0" smtClean="0">
                <a:solidFill>
                  <a:srgbClr val="C00000"/>
                </a:solidFill>
              </a:rPr>
              <a:t>complex/expensive system =&gt; choose right location during design of the accelerator</a:t>
            </a:r>
            <a:br>
              <a:rPr lang="en-US" sz="1600" dirty="0" smtClean="0">
                <a:solidFill>
                  <a:srgbClr val="C00000"/>
                </a:solidFill>
              </a:rPr>
            </a:br>
            <a:r>
              <a:rPr lang="en-US" sz="1600" dirty="0" smtClean="0"/>
              <a:t>(not shown above: modulator/klystron, waveguides, LLRF system,  temp. regulation TDS, vacuum system, personnel interlock, …, </a:t>
            </a:r>
            <a:r>
              <a:rPr lang="en-US" sz="1600" dirty="0" err="1" smtClean="0"/>
              <a:t>quadrupoles</a:t>
            </a:r>
            <a:r>
              <a:rPr lang="en-US" sz="1600" dirty="0" smtClean="0"/>
              <a:t>) </a:t>
            </a:r>
          </a:p>
        </p:txBody>
      </p:sp>
      <p:grpSp>
        <p:nvGrpSpPr>
          <p:cNvPr id="30" name="Group 29"/>
          <p:cNvGrpSpPr/>
          <p:nvPr/>
        </p:nvGrpSpPr>
        <p:grpSpPr>
          <a:xfrm>
            <a:off x="7136112" y="1942974"/>
            <a:ext cx="1586888" cy="1812078"/>
            <a:chOff x="7341034" y="1869886"/>
            <a:chExt cx="1400240" cy="1381510"/>
          </a:xfrm>
        </p:grpSpPr>
        <p:cxnSp>
          <p:nvCxnSpPr>
            <p:cNvPr id="10" name="Straight Arrow Connector 9"/>
            <p:cNvCxnSpPr/>
            <p:nvPr/>
          </p:nvCxnSpPr>
          <p:spPr bwMode="auto">
            <a:xfrm flipV="1">
              <a:off x="7561044" y="3005871"/>
              <a:ext cx="982189" cy="757"/>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11" name="Straight Arrow Connector 10"/>
            <p:cNvCxnSpPr/>
            <p:nvPr/>
          </p:nvCxnSpPr>
          <p:spPr bwMode="auto">
            <a:xfrm flipH="1" flipV="1">
              <a:off x="7554326" y="2164974"/>
              <a:ext cx="2095" cy="850033"/>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12" name="TextBox 11"/>
            <p:cNvSpPr txBox="1"/>
            <p:nvPr/>
          </p:nvSpPr>
          <p:spPr>
            <a:xfrm>
              <a:off x="7341034" y="1869886"/>
              <a:ext cx="526047" cy="211181"/>
            </a:xfrm>
            <a:prstGeom prst="rect">
              <a:avLst/>
            </a:prstGeom>
            <a:noFill/>
            <a:ln>
              <a:noFill/>
            </a:ln>
          </p:spPr>
          <p:txBody>
            <a:bodyPr wrap="square" rtlCol="0">
              <a:spAutoFit/>
            </a:bodyPr>
            <a:lstStyle/>
            <a:p>
              <a:pPr>
                <a:buNone/>
              </a:pPr>
              <a:r>
                <a:rPr lang="en-US" sz="1200" dirty="0" err="1" smtClean="0"/>
                <a:t>y</a:t>
              </a:r>
              <a:r>
                <a:rPr lang="en-US" sz="1200" dirty="0" err="1" smtClean="0">
                  <a:sym typeface="Wingdings" pitchFamily="2" charset="2"/>
                </a:rPr>
                <a:t>~</a:t>
              </a:r>
              <a:r>
                <a:rPr lang="en-US" sz="1200" dirty="0" err="1" smtClean="0"/>
                <a:t>z</a:t>
              </a:r>
              <a:r>
                <a:rPr lang="en-US" sz="1200" dirty="0" smtClean="0"/>
                <a:t>/t</a:t>
              </a:r>
              <a:endParaRPr lang="en-GB" sz="1200" dirty="0"/>
            </a:p>
          </p:txBody>
        </p:sp>
        <p:sp>
          <p:nvSpPr>
            <p:cNvPr id="13" name="TextBox 12"/>
            <p:cNvSpPr txBox="1"/>
            <p:nvPr/>
          </p:nvSpPr>
          <p:spPr>
            <a:xfrm>
              <a:off x="8462268" y="2974397"/>
              <a:ext cx="279006" cy="276999"/>
            </a:xfrm>
            <a:prstGeom prst="rect">
              <a:avLst/>
            </a:prstGeom>
            <a:noFill/>
            <a:ln>
              <a:noFill/>
            </a:ln>
          </p:spPr>
          <p:txBody>
            <a:bodyPr wrap="square" rtlCol="0">
              <a:spAutoFit/>
            </a:bodyPr>
            <a:lstStyle/>
            <a:p>
              <a:pPr>
                <a:buNone/>
              </a:pPr>
              <a:r>
                <a:rPr lang="en-US" sz="1200" dirty="0" smtClean="0"/>
                <a:t>x</a:t>
              </a:r>
              <a:endParaRPr lang="en-GB" sz="1200" dirty="0"/>
            </a:p>
          </p:txBody>
        </p:sp>
        <p:grpSp>
          <p:nvGrpSpPr>
            <p:cNvPr id="26" name="Group 25"/>
            <p:cNvGrpSpPr/>
            <p:nvPr/>
          </p:nvGrpSpPr>
          <p:grpSpPr>
            <a:xfrm>
              <a:off x="7813281" y="2186423"/>
              <a:ext cx="473163" cy="619125"/>
              <a:chOff x="7749781" y="5123298"/>
              <a:chExt cx="473163" cy="619125"/>
            </a:xfrm>
          </p:grpSpPr>
          <p:cxnSp>
            <p:nvCxnSpPr>
              <p:cNvPr id="14" name="Straight Connector 13"/>
              <p:cNvCxnSpPr/>
              <p:nvPr/>
            </p:nvCxnSpPr>
            <p:spPr bwMode="auto">
              <a:xfrm>
                <a:off x="7749781" y="5123298"/>
                <a:ext cx="473163"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a:off x="7749781" y="5180448"/>
                <a:ext cx="473163"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a:off x="7749781" y="5237598"/>
                <a:ext cx="473163"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a:off x="7749781" y="5294748"/>
                <a:ext cx="473163"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Straight Connector 17"/>
              <p:cNvCxnSpPr/>
              <p:nvPr/>
            </p:nvCxnSpPr>
            <p:spPr bwMode="auto">
              <a:xfrm>
                <a:off x="7749781" y="5351898"/>
                <a:ext cx="473163"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 name="Straight Connector 18"/>
              <p:cNvCxnSpPr/>
              <p:nvPr/>
            </p:nvCxnSpPr>
            <p:spPr bwMode="auto">
              <a:xfrm>
                <a:off x="7749781" y="5409048"/>
                <a:ext cx="473163"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a:off x="7749781" y="5456673"/>
                <a:ext cx="473163"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 name="Straight Connector 20"/>
              <p:cNvCxnSpPr/>
              <p:nvPr/>
            </p:nvCxnSpPr>
            <p:spPr bwMode="auto">
              <a:xfrm>
                <a:off x="7749781" y="5513823"/>
                <a:ext cx="473163"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2" name="Straight Connector 21"/>
              <p:cNvCxnSpPr/>
              <p:nvPr/>
            </p:nvCxnSpPr>
            <p:spPr bwMode="auto">
              <a:xfrm>
                <a:off x="7749781" y="5570973"/>
                <a:ext cx="473163"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a:off x="7749781" y="5628123"/>
                <a:ext cx="473163"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4" name="Straight Connector 23"/>
              <p:cNvCxnSpPr/>
              <p:nvPr/>
            </p:nvCxnSpPr>
            <p:spPr bwMode="auto">
              <a:xfrm>
                <a:off x="7749781" y="5685273"/>
                <a:ext cx="473163"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5" name="Straight Connector 24"/>
              <p:cNvCxnSpPr/>
              <p:nvPr/>
            </p:nvCxnSpPr>
            <p:spPr bwMode="auto">
              <a:xfrm>
                <a:off x="7749781" y="5742423"/>
                <a:ext cx="473163"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sp>
        <p:nvSpPr>
          <p:cNvPr id="27" name="Title 1"/>
          <p:cNvSpPr txBox="1">
            <a:spLocks/>
          </p:cNvSpPr>
          <p:nvPr/>
        </p:nvSpPr>
        <p:spPr>
          <a:xfrm>
            <a:off x="1093788" y="541338"/>
            <a:ext cx="7283450" cy="481012"/>
          </a:xfrm>
          <a:prstGeom prst="rect">
            <a:avLst/>
          </a:prstGeom>
        </p:spPr>
        <p:txBody>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buNone/>
            </a:pPr>
            <a:r>
              <a:rPr lang="en-US" dirty="0" smtClean="0"/>
              <a:t>1. Introduction: TDS measurements principle</a:t>
            </a:r>
            <a:endParaRPr lang="en-US" dirty="0"/>
          </a:p>
        </p:txBody>
      </p:sp>
    </p:spTree>
    <p:extLst>
      <p:ext uri="{BB962C8B-B14F-4D97-AF65-F5344CB8AC3E}">
        <p14:creationId xmlns:p14="http://schemas.microsoft.com/office/powerpoint/2010/main" val="233341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CE673C4F-28EC-49CD-BF15-ED307FE904D0}" type="slidenum">
              <a:rPr lang="en-GB" smtClean="0"/>
              <a:pPr/>
              <a:t>6</a:t>
            </a:fld>
            <a:endParaRPr lang="en-GB"/>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472" y="1828313"/>
            <a:ext cx="5597718" cy="1510854"/>
          </a:xfrm>
          <a:prstGeom prst="rect">
            <a:avLst/>
          </a:prstGeom>
        </p:spPr>
      </p:pic>
      <p:sp>
        <p:nvSpPr>
          <p:cNvPr id="6" name="Rectangle 5"/>
          <p:cNvSpPr/>
          <p:nvPr/>
        </p:nvSpPr>
        <p:spPr bwMode="auto">
          <a:xfrm>
            <a:off x="3538331" y="1728954"/>
            <a:ext cx="862219" cy="325477"/>
          </a:xfrm>
          <a:prstGeom prst="rect">
            <a:avLst/>
          </a:prstGeom>
          <a:solidFill>
            <a:schemeClr val="bg1"/>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7" name="TextBox 6"/>
          <p:cNvSpPr txBox="1"/>
          <p:nvPr/>
        </p:nvSpPr>
        <p:spPr>
          <a:xfrm>
            <a:off x="313129" y="1258877"/>
            <a:ext cx="6024061" cy="646331"/>
          </a:xfrm>
          <a:prstGeom prst="rect">
            <a:avLst/>
          </a:prstGeom>
          <a:noFill/>
        </p:spPr>
        <p:txBody>
          <a:bodyPr wrap="square">
            <a:spAutoFit/>
          </a:bodyPr>
          <a:lstStyle/>
          <a:p>
            <a:pPr marL="0" marR="0" lvl="0" indent="0" defTabSz="914400" eaLnBrk="0" fontAlgn="auto" latinLnBrk="0" hangingPunct="0">
              <a:lnSpc>
                <a:spcPct val="100000"/>
              </a:lnSpc>
              <a:spcBef>
                <a:spcPts val="0"/>
              </a:spcBef>
              <a:spcAft>
                <a:spcPts val="0"/>
              </a:spcAft>
              <a:buClr>
                <a:srgbClr val="F28E00"/>
              </a:buClr>
              <a:buSzTx/>
              <a:buFontTx/>
              <a:buNone/>
              <a:tabLst/>
              <a:defRPr/>
            </a:pPr>
            <a:r>
              <a:rPr kumimoji="0" lang="en-US" sz="1800" b="0" i="0" u="none" strike="noStrike" kern="0" cap="none" spc="0" normalizeH="0" baseline="0" noProof="0" dirty="0" smtClean="0">
                <a:ln>
                  <a:noFill/>
                </a:ln>
                <a:solidFill>
                  <a:srgbClr val="00A5EB"/>
                </a:solidFill>
                <a:effectLst/>
                <a:uLnTx/>
                <a:uFillTx/>
                <a:latin typeface="Calibri" panose="020F0502020204030204" pitchFamily="34" charset="0"/>
              </a:rPr>
              <a:t>Transverse Deflecting Structure (TDS) + screen</a:t>
            </a:r>
          </a:p>
          <a:p>
            <a:pPr marL="742950" lvl="1" indent="-285750" eaLnBrk="0" fontAlgn="auto" hangingPunct="0">
              <a:spcBef>
                <a:spcPts val="0"/>
              </a:spcBef>
              <a:spcAft>
                <a:spcPts val="0"/>
              </a:spcAft>
              <a:buClr>
                <a:srgbClr val="F28E00"/>
              </a:buClr>
              <a:buFont typeface="Arial" charset="0"/>
              <a:buChar char="•"/>
              <a:defRPr/>
            </a:pPr>
            <a:r>
              <a:rPr lang="en-US" sz="1800" kern="0" dirty="0">
                <a:solidFill>
                  <a:sysClr val="windowText" lastClr="000000"/>
                </a:solidFill>
                <a:latin typeface="Calibri" panose="020F0502020204030204" pitchFamily="34" charset="0"/>
                <a:ea typeface="Cambria Math"/>
              </a:rPr>
              <a:t>z → (t →) y: </a:t>
            </a:r>
            <a:r>
              <a:rPr lang="en-US" sz="1800" kern="0" dirty="0" smtClean="0">
                <a:solidFill>
                  <a:sysClr val="windowText" lastClr="000000"/>
                </a:solidFill>
                <a:latin typeface="Calibri" panose="020F0502020204030204" pitchFamily="34" charset="0"/>
                <a:ea typeface="Cambria Math"/>
              </a:rPr>
              <a:t>l</a:t>
            </a:r>
            <a:r>
              <a:rPr kumimoji="0" lang="en-US" sz="1800" b="0" i="0" u="none" strike="noStrike" kern="0" cap="none" spc="0" normalizeH="0" baseline="0" noProof="0" dirty="0" err="1" smtClean="0">
                <a:ln>
                  <a:noFill/>
                </a:ln>
                <a:solidFill>
                  <a:sysClr val="windowText" lastClr="000000"/>
                </a:solidFill>
                <a:effectLst/>
                <a:uLnTx/>
                <a:uFillTx/>
                <a:latin typeface="Calibri" panose="020F0502020204030204" pitchFamily="34" charset="0"/>
                <a:ea typeface="Cambria Math"/>
              </a:rPr>
              <a:t>ongitudinal</a:t>
            </a:r>
            <a:r>
              <a:rPr kumimoji="0" lang="en-US" sz="1800" b="0" i="0" u="none" strike="noStrike" kern="0" cap="none" spc="0" normalizeH="0" baseline="0" noProof="0" dirty="0" smtClean="0">
                <a:ln>
                  <a:noFill/>
                </a:ln>
                <a:solidFill>
                  <a:sysClr val="windowText" lastClr="000000"/>
                </a:solidFill>
                <a:effectLst/>
                <a:uLnTx/>
                <a:uFillTx/>
                <a:latin typeface="Calibri" panose="020F0502020204030204" pitchFamily="34" charset="0"/>
                <a:ea typeface="Cambria Math"/>
              </a:rPr>
              <a:t> profile, slice emittance</a:t>
            </a:r>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7214" y="4369993"/>
            <a:ext cx="4479633" cy="588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43325" y="4539618"/>
            <a:ext cx="3775393" cy="338554"/>
          </a:xfrm>
          <a:prstGeom prst="rect">
            <a:avLst/>
          </a:prstGeom>
          <a:noFill/>
        </p:spPr>
        <p:txBody>
          <a:bodyPr wrap="none" rtlCol="0">
            <a:spAutoFit/>
          </a:bodyPr>
          <a:lstStyle/>
          <a:p>
            <a:pPr marL="285750" indent="-285750"/>
            <a:r>
              <a:rPr lang="en-US" sz="1600" dirty="0" smtClean="0"/>
              <a:t>TDS (</a:t>
            </a:r>
            <a:r>
              <a:rPr lang="en-US" sz="1600" dirty="0" err="1" smtClean="0"/>
              <a:t>rms</a:t>
            </a:r>
            <a:r>
              <a:rPr lang="en-US" sz="1600" dirty="0" smtClean="0"/>
              <a:t>) </a:t>
            </a:r>
            <a:r>
              <a:rPr lang="en-US" sz="1600" dirty="0"/>
              <a:t>t</a:t>
            </a:r>
            <a:r>
              <a:rPr lang="en-US" sz="1600" dirty="0" smtClean="0"/>
              <a:t>ime </a:t>
            </a:r>
            <a:r>
              <a:rPr lang="en-US" sz="1600" dirty="0"/>
              <a:t>r</a:t>
            </a:r>
            <a:r>
              <a:rPr lang="en-US" sz="1600" dirty="0" smtClean="0"/>
              <a:t>esolution:          with </a:t>
            </a:r>
          </a:p>
        </p:txBody>
      </p:sp>
      <p:sp>
        <p:nvSpPr>
          <p:cNvPr id="12" name="TextBox 11"/>
          <p:cNvSpPr txBox="1"/>
          <p:nvPr/>
        </p:nvSpPr>
        <p:spPr>
          <a:xfrm>
            <a:off x="197639" y="5170848"/>
            <a:ext cx="8771953" cy="634020"/>
          </a:xfrm>
          <a:prstGeom prst="rect">
            <a:avLst/>
          </a:prstGeom>
          <a:noFill/>
        </p:spPr>
        <p:txBody>
          <a:bodyPr wrap="none" rtlCol="0">
            <a:spAutoFit/>
          </a:bodyPr>
          <a:lstStyle/>
          <a:p>
            <a:pPr>
              <a:buNone/>
            </a:pPr>
            <a:r>
              <a:rPr lang="en-US" sz="1600" dirty="0" smtClean="0"/>
              <a:t> </a:t>
            </a:r>
            <a:r>
              <a:rPr lang="en-US" sz="1600" i="1" dirty="0" err="1" smtClean="0">
                <a:latin typeface="Times New Roman" panose="02020603050405020304" pitchFamily="18" charset="0"/>
                <a:cs typeface="Times New Roman" panose="02020603050405020304" pitchFamily="18" charset="0"/>
              </a:rPr>
              <a:t>K</a:t>
            </a:r>
            <a:r>
              <a:rPr lang="en-US" sz="1600" i="1" baseline="-25000" dirty="0" err="1" smtClean="0">
                <a:latin typeface="Times New Roman" panose="02020603050405020304" pitchFamily="18" charset="0"/>
                <a:cs typeface="Times New Roman" panose="02020603050405020304" pitchFamily="18" charset="0"/>
              </a:rPr>
              <a:t>y</a:t>
            </a:r>
            <a:r>
              <a:rPr lang="en-US" sz="1600" dirty="0" smtClean="0"/>
              <a:t> =&gt; TDS:  </a:t>
            </a:r>
            <a:r>
              <a:rPr lang="en-US" sz="1600" i="1" dirty="0" smtClean="0">
                <a:latin typeface="Times New Roman" panose="02020603050405020304" pitchFamily="18" charset="0"/>
                <a:cs typeface="Times New Roman" panose="02020603050405020304" pitchFamily="18" charset="0"/>
              </a:rPr>
              <a:t>V</a:t>
            </a:r>
            <a:r>
              <a:rPr lang="en-US" sz="1600" i="1" baseline="-25000" dirty="0" smtClean="0">
                <a:latin typeface="Times New Roman" panose="02020603050405020304" pitchFamily="18" charset="0"/>
                <a:cs typeface="Times New Roman" panose="02020603050405020304" pitchFamily="18" charset="0"/>
              </a:rPr>
              <a:t>y</a:t>
            </a:r>
            <a:r>
              <a:rPr lang="en-US" sz="1600" i="1" dirty="0" smtClean="0"/>
              <a:t> </a:t>
            </a:r>
            <a:r>
              <a:rPr lang="en-US" sz="1600" dirty="0"/>
              <a:t>=</a:t>
            </a:r>
            <a:r>
              <a:rPr lang="en-US" sz="1600" dirty="0" smtClean="0"/>
              <a:t> TDS Voltage, </a:t>
            </a:r>
            <a:r>
              <a:rPr lang="el-GR" sz="1600" i="1" dirty="0"/>
              <a:t>ω</a:t>
            </a:r>
            <a:r>
              <a:rPr lang="en-US" sz="1600" dirty="0"/>
              <a:t> : </a:t>
            </a:r>
            <a:r>
              <a:rPr lang="en-US" sz="1600" dirty="0" smtClean="0"/>
              <a:t>TDS </a:t>
            </a:r>
            <a:r>
              <a:rPr lang="en-US" sz="1600" dirty="0"/>
              <a:t>Frequency </a:t>
            </a:r>
          </a:p>
          <a:p>
            <a:pPr>
              <a:buNone/>
            </a:pPr>
            <a:r>
              <a:rPr lang="en-US" sz="1600" i="1" dirty="0" smtClean="0"/>
              <a:t> </a:t>
            </a:r>
            <a:r>
              <a:rPr lang="en-US" sz="1600" i="1" dirty="0" smtClean="0">
                <a:latin typeface="Times New Roman" panose="02020603050405020304" pitchFamily="18" charset="0"/>
                <a:cs typeface="Times New Roman" panose="02020603050405020304" pitchFamily="18" charset="0"/>
              </a:rPr>
              <a:t>R</a:t>
            </a:r>
            <a:r>
              <a:rPr lang="en-US" sz="1600" i="1" baseline="-25000" dirty="0" smtClean="0">
                <a:latin typeface="Times New Roman" panose="02020603050405020304" pitchFamily="18" charset="0"/>
                <a:cs typeface="Times New Roman" panose="02020603050405020304" pitchFamily="18" charset="0"/>
              </a:rPr>
              <a:t>34</a:t>
            </a:r>
            <a:r>
              <a:rPr lang="en-US" sz="1600" i="1" dirty="0" smtClean="0"/>
              <a:t> </a:t>
            </a:r>
            <a:r>
              <a:rPr lang="en-US" sz="1600" i="1" dirty="0" smtClean="0">
                <a:solidFill>
                  <a:srgbClr val="C00000"/>
                </a:solidFill>
              </a:rPr>
              <a:t>=&gt;</a:t>
            </a:r>
            <a:r>
              <a:rPr lang="en-US" sz="1600" dirty="0" smtClean="0">
                <a:solidFill>
                  <a:srgbClr val="C00000"/>
                </a:solidFill>
              </a:rPr>
              <a:t> Dedicated beam optics for good time resolution</a:t>
            </a:r>
            <a:r>
              <a:rPr lang="en-US" sz="1600" dirty="0" smtClean="0"/>
              <a:t>: beta functions </a:t>
            </a:r>
            <a:r>
              <a:rPr lang="el-GR" sz="1600" i="1" dirty="0"/>
              <a:t>β</a:t>
            </a:r>
            <a:r>
              <a:rPr lang="en-US" sz="1600" dirty="0" smtClean="0"/>
              <a:t> and phase advance </a:t>
            </a:r>
            <a:r>
              <a:rPr lang="el-GR" sz="1600" i="1" dirty="0"/>
              <a:t>Φ</a:t>
            </a:r>
            <a:endParaRPr lang="en-US" sz="1600" i="1" dirty="0" smtClean="0"/>
          </a:p>
        </p:txBody>
      </p:sp>
      <p:sp>
        <p:nvSpPr>
          <p:cNvPr id="13" name="TextBox 12"/>
          <p:cNvSpPr txBox="1"/>
          <p:nvPr/>
        </p:nvSpPr>
        <p:spPr>
          <a:xfrm>
            <a:off x="2224787" y="3757606"/>
            <a:ext cx="671979" cy="338554"/>
          </a:xfrm>
          <a:prstGeom prst="rect">
            <a:avLst/>
          </a:prstGeom>
          <a:noFill/>
        </p:spPr>
        <p:txBody>
          <a:bodyPr wrap="none" rtlCol="0">
            <a:spAutoFit/>
          </a:bodyPr>
          <a:lstStyle/>
          <a:p>
            <a:pPr>
              <a:buNone/>
            </a:pPr>
            <a:r>
              <a:rPr lang="el-GR" sz="1600" b="1" i="1" dirty="0" smtClean="0">
                <a:latin typeface="Times New Roman" panose="02020603050405020304" pitchFamily="18" charset="0"/>
                <a:cs typeface="Times New Roman" panose="02020603050405020304" pitchFamily="18" charset="0"/>
              </a:rPr>
              <a:t>β</a:t>
            </a:r>
            <a:r>
              <a:rPr lang="en-US" sz="1600" b="1" i="1" baseline="-25000" dirty="0" smtClean="0">
                <a:latin typeface="Times New Roman" panose="02020603050405020304" pitchFamily="18" charset="0"/>
                <a:cs typeface="Times New Roman" panose="02020603050405020304" pitchFamily="18" charset="0"/>
              </a:rPr>
              <a:t>y</a:t>
            </a:r>
            <a:r>
              <a:rPr lang="en-US" sz="1600" b="1" i="1" dirty="0" smtClean="0">
                <a:latin typeface="Times New Roman" panose="02020603050405020304" pitchFamily="18" charset="0"/>
                <a:cs typeface="Times New Roman" panose="02020603050405020304" pitchFamily="18" charset="0"/>
              </a:rPr>
              <a:t>(s</a:t>
            </a:r>
            <a:r>
              <a:rPr lang="en-US" sz="1600" b="1" i="1" baseline="-25000" dirty="0" smtClean="0">
                <a:latin typeface="Times New Roman" panose="02020603050405020304" pitchFamily="18" charset="0"/>
                <a:cs typeface="Times New Roman" panose="02020603050405020304" pitchFamily="18" charset="0"/>
              </a:rPr>
              <a:t>0 </a:t>
            </a:r>
            <a:r>
              <a:rPr lang="en-US" sz="1600" b="1" i="1" dirty="0" smtClean="0">
                <a:latin typeface="Times New Roman" panose="02020603050405020304" pitchFamily="18" charset="0"/>
                <a:cs typeface="Times New Roman" panose="02020603050405020304" pitchFamily="18" charset="0"/>
              </a:rPr>
              <a:t>)</a:t>
            </a:r>
            <a:endParaRPr lang="en-US" sz="1600" b="1" i="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5855996" y="3757606"/>
            <a:ext cx="566181" cy="338554"/>
          </a:xfrm>
          <a:prstGeom prst="rect">
            <a:avLst/>
          </a:prstGeom>
          <a:noFill/>
        </p:spPr>
        <p:txBody>
          <a:bodyPr wrap="none" rtlCol="0">
            <a:spAutoFit/>
          </a:bodyPr>
          <a:lstStyle/>
          <a:p>
            <a:pPr>
              <a:buNone/>
            </a:pPr>
            <a:r>
              <a:rPr lang="el-GR" sz="1600" b="1" i="1" dirty="0" smtClean="0">
                <a:latin typeface="Times New Roman" panose="02020603050405020304" pitchFamily="18" charset="0"/>
                <a:cs typeface="Times New Roman" panose="02020603050405020304" pitchFamily="18" charset="0"/>
              </a:rPr>
              <a:t>β</a:t>
            </a:r>
            <a:r>
              <a:rPr lang="en-US" sz="1600" b="1" i="1" baseline="-25000" dirty="0" smtClean="0">
                <a:latin typeface="Times New Roman" panose="02020603050405020304" pitchFamily="18" charset="0"/>
                <a:cs typeface="Times New Roman" panose="02020603050405020304" pitchFamily="18" charset="0"/>
              </a:rPr>
              <a:t>y</a:t>
            </a:r>
            <a:r>
              <a:rPr lang="en-US" sz="1600" b="1" i="1" dirty="0" smtClean="0">
                <a:latin typeface="Times New Roman" panose="02020603050405020304" pitchFamily="18" charset="0"/>
                <a:cs typeface="Times New Roman" panose="02020603050405020304" pitchFamily="18" charset="0"/>
              </a:rPr>
              <a:t>(s)</a:t>
            </a:r>
            <a:endParaRPr lang="en-US" sz="1600" b="1" i="1" dirty="0">
              <a:latin typeface="Times New Roman" panose="02020603050405020304" pitchFamily="18" charset="0"/>
              <a:cs typeface="Times New Roman" panose="02020603050405020304" pitchFamily="18" charset="0"/>
            </a:endParaRPr>
          </a:p>
        </p:txBody>
      </p:sp>
      <p:cxnSp>
        <p:nvCxnSpPr>
          <p:cNvPr id="17" name="Straight Arrow Connector 16"/>
          <p:cNvCxnSpPr/>
          <p:nvPr/>
        </p:nvCxnSpPr>
        <p:spPr bwMode="auto">
          <a:xfrm>
            <a:off x="2517569" y="3700021"/>
            <a:ext cx="3598223" cy="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19" name="Straight Connector 18"/>
          <p:cNvCxnSpPr/>
          <p:nvPr/>
        </p:nvCxnSpPr>
        <p:spPr bwMode="auto">
          <a:xfrm>
            <a:off x="2517570" y="3593115"/>
            <a:ext cx="0" cy="216122"/>
          </a:xfrm>
          <a:prstGeom prst="line">
            <a:avLst/>
          </a:prstGeom>
          <a:noFill/>
          <a:ln w="28575" cap="flat" cmpd="sng" algn="ctr">
            <a:solidFill>
              <a:schemeClr val="tx1"/>
            </a:solidFill>
            <a:prstDash val="solid"/>
            <a:round/>
            <a:headEnd type="none" w="med" len="med"/>
            <a:tailEnd type="none" w="med" len="med"/>
          </a:ln>
          <a:effectLst/>
        </p:spPr>
      </p:cxnSp>
      <p:cxnSp>
        <p:nvCxnSpPr>
          <p:cNvPr id="21" name="Straight Connector 20"/>
          <p:cNvCxnSpPr/>
          <p:nvPr/>
        </p:nvCxnSpPr>
        <p:spPr bwMode="auto">
          <a:xfrm>
            <a:off x="6102006" y="3599141"/>
            <a:ext cx="0" cy="216122"/>
          </a:xfrm>
          <a:prstGeom prst="line">
            <a:avLst/>
          </a:prstGeom>
          <a:noFill/>
          <a:ln w="28575" cap="flat" cmpd="sng" algn="ctr">
            <a:solidFill>
              <a:schemeClr val="tx1"/>
            </a:solidFill>
            <a:prstDash val="solid"/>
            <a:round/>
            <a:headEnd type="none" w="med" len="med"/>
            <a:tailEnd type="none" w="med" len="med"/>
          </a:ln>
          <a:effectLst/>
        </p:spPr>
      </p:cxnSp>
      <p:sp>
        <p:nvSpPr>
          <p:cNvPr id="4" name="TextBox 3"/>
          <p:cNvSpPr txBox="1"/>
          <p:nvPr/>
        </p:nvSpPr>
        <p:spPr>
          <a:xfrm>
            <a:off x="4016940" y="3529699"/>
            <a:ext cx="623889" cy="338554"/>
          </a:xfrm>
          <a:prstGeom prst="rect">
            <a:avLst/>
          </a:prstGeom>
          <a:solidFill>
            <a:schemeClr val="bg1"/>
          </a:solidFill>
        </p:spPr>
        <p:txBody>
          <a:bodyPr wrap="none" rtlCol="0">
            <a:spAutoFit/>
          </a:bodyPr>
          <a:lstStyle/>
          <a:p>
            <a:pPr>
              <a:buNone/>
            </a:pPr>
            <a:r>
              <a:rPr lang="el-GR" sz="1600" b="1" i="1" dirty="0" smtClean="0">
                <a:latin typeface="+mn-lt"/>
                <a:cs typeface="Times New Roman" panose="02020603050405020304" pitchFamily="18" charset="0"/>
              </a:rPr>
              <a:t>ΔΦ</a:t>
            </a:r>
            <a:r>
              <a:rPr lang="en-US" sz="1600" b="1" i="1" baseline="-25000" dirty="0" smtClean="0">
                <a:latin typeface="+mn-lt"/>
                <a:cs typeface="Times New Roman" panose="02020603050405020304" pitchFamily="18" charset="0"/>
              </a:rPr>
              <a:t>y</a:t>
            </a:r>
            <a:r>
              <a:rPr lang="en-US" sz="1600" dirty="0" smtClean="0">
                <a:latin typeface="+mn-lt"/>
              </a:rPr>
              <a:t> </a:t>
            </a:r>
            <a:endParaRPr lang="en-US" sz="1600" dirty="0">
              <a:latin typeface="+mn-lt"/>
            </a:endParaRPr>
          </a:p>
        </p:txBody>
      </p:sp>
      <p:pic>
        <p:nvPicPr>
          <p:cNvPr id="22"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4547" y="4348047"/>
            <a:ext cx="513784" cy="70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itle 1"/>
          <p:cNvSpPr txBox="1">
            <a:spLocks/>
          </p:cNvSpPr>
          <p:nvPr/>
        </p:nvSpPr>
        <p:spPr>
          <a:xfrm>
            <a:off x="1093788" y="541338"/>
            <a:ext cx="7283450" cy="481012"/>
          </a:xfrm>
          <a:prstGeom prst="rect">
            <a:avLst/>
          </a:prstGeom>
        </p:spPr>
        <p:txBody>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buNone/>
            </a:pPr>
            <a:r>
              <a:rPr lang="en-US" dirty="0" smtClean="0"/>
              <a:t>1. Introduction: TDS time resolution</a:t>
            </a:r>
            <a:endParaRPr lang="en-US" dirty="0"/>
          </a:p>
        </p:txBody>
      </p:sp>
      <p:pic>
        <p:nvPicPr>
          <p:cNvPr id="20" name="Picture 19"/>
          <p:cNvPicPr>
            <a:picLocks/>
          </p:cNvPicPr>
          <p:nvPr/>
        </p:nvPicPr>
        <p:blipFill>
          <a:blip r:embed="rId5" cstate="print">
            <a:extLst>
              <a:ext uri="{28A0092B-C50C-407E-A947-70E740481C1C}">
                <a14:useLocalDpi xmlns:a14="http://schemas.microsoft.com/office/drawing/2010/main" val="0"/>
              </a:ext>
            </a:extLst>
          </a:blip>
          <a:stretch>
            <a:fillRect/>
          </a:stretch>
        </p:blipFill>
        <p:spPr>
          <a:xfrm rot="5400000">
            <a:off x="6456095" y="1464404"/>
            <a:ext cx="2705675" cy="2131435"/>
          </a:xfrm>
          <a:prstGeom prst="rect">
            <a:avLst/>
          </a:prstGeom>
        </p:spPr>
      </p:pic>
    </p:spTree>
    <p:extLst>
      <p:ext uri="{BB962C8B-B14F-4D97-AF65-F5344CB8AC3E}">
        <p14:creationId xmlns:p14="http://schemas.microsoft.com/office/powerpoint/2010/main" val="3515694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CE673C4F-28EC-49CD-BF15-ED307FE904D0}" type="slidenum">
              <a:rPr lang="en-GB" smtClean="0"/>
              <a:pPr/>
              <a:t>7</a:t>
            </a:fld>
            <a:endParaRPr lang="en-GB"/>
          </a:p>
        </p:txBody>
      </p:sp>
      <p:sp>
        <p:nvSpPr>
          <p:cNvPr id="3" name="TextBox 2"/>
          <p:cNvSpPr txBox="1"/>
          <p:nvPr/>
        </p:nvSpPr>
        <p:spPr>
          <a:xfrm>
            <a:off x="313129" y="3795023"/>
            <a:ext cx="7046636" cy="646331"/>
          </a:xfrm>
          <a:prstGeom prst="rect">
            <a:avLst/>
          </a:prstGeom>
          <a:noFill/>
        </p:spPr>
        <p:txBody>
          <a:bodyPr wrap="square">
            <a:spAutoFit/>
          </a:bodyPr>
          <a:lstStyle/>
          <a:p>
            <a:pPr marL="0" marR="0" lvl="0" indent="0" defTabSz="914400" eaLnBrk="0" fontAlgn="auto" latinLnBrk="0" hangingPunct="0">
              <a:lnSpc>
                <a:spcPct val="100000"/>
              </a:lnSpc>
              <a:spcBef>
                <a:spcPts val="0"/>
              </a:spcBef>
              <a:spcAft>
                <a:spcPts val="0"/>
              </a:spcAft>
              <a:buClr>
                <a:srgbClr val="F28E00"/>
              </a:buClr>
              <a:buSzTx/>
              <a:buFontTx/>
              <a:buNone/>
              <a:tabLst/>
              <a:defRPr/>
            </a:pPr>
            <a:r>
              <a:rPr kumimoji="0" lang="en-US" sz="1800" b="0" i="0" u="none" strike="noStrike" kern="0" cap="none" spc="0" normalizeH="0" baseline="0" noProof="0" dirty="0" smtClean="0">
                <a:ln>
                  <a:noFill/>
                </a:ln>
                <a:solidFill>
                  <a:srgbClr val="00A5EB"/>
                </a:solidFill>
                <a:effectLst/>
                <a:uLnTx/>
                <a:uFillTx/>
                <a:latin typeface="Calibri" panose="020F0502020204030204" pitchFamily="34" charset="0"/>
              </a:rPr>
              <a:t>TDS + dipole</a:t>
            </a:r>
            <a:r>
              <a:rPr kumimoji="0" lang="en-US" sz="1800" b="0" i="0" u="none" strike="noStrike" kern="0" cap="none" spc="0" normalizeH="0" noProof="0" dirty="0" smtClean="0">
                <a:ln>
                  <a:noFill/>
                </a:ln>
                <a:solidFill>
                  <a:srgbClr val="00A5EB"/>
                </a:solidFill>
                <a:effectLst/>
                <a:uLnTx/>
                <a:uFillTx/>
                <a:latin typeface="Calibri" panose="020F0502020204030204" pitchFamily="34" charset="0"/>
              </a:rPr>
              <a:t> (dispersive section) + screen</a:t>
            </a:r>
            <a:endParaRPr kumimoji="0" lang="en-US" sz="1800" b="0" i="0" u="none" strike="noStrike" kern="0" cap="none" spc="0" normalizeH="0" baseline="0" noProof="0" dirty="0" smtClean="0">
              <a:ln>
                <a:noFill/>
              </a:ln>
              <a:solidFill>
                <a:srgbClr val="00A5EB"/>
              </a:solidFill>
              <a:effectLst/>
              <a:uLnTx/>
              <a:uFillTx/>
              <a:latin typeface="Calibri" panose="020F0502020204030204" pitchFamily="34" charset="0"/>
            </a:endParaRPr>
          </a:p>
          <a:p>
            <a:pPr marL="742950" marR="0" lvl="1" indent="-285750" defTabSz="914400" eaLnBrk="0" fontAlgn="auto" latinLnBrk="0" hangingPunct="0">
              <a:lnSpc>
                <a:spcPct val="100000"/>
              </a:lnSpc>
              <a:spcBef>
                <a:spcPts val="0"/>
              </a:spcBef>
              <a:spcAft>
                <a:spcPts val="0"/>
              </a:spcAft>
              <a:buClr>
                <a:srgbClr val="F28E00"/>
              </a:buClr>
              <a:buSzTx/>
              <a:buFont typeface="Arial" charset="0"/>
              <a:buChar char="•"/>
              <a:tabLst/>
              <a:defRPr/>
            </a:pPr>
            <a:r>
              <a:rPr lang="en-US" sz="1800" kern="0" dirty="0">
                <a:solidFill>
                  <a:sysClr val="windowText" lastClr="000000"/>
                </a:solidFill>
                <a:latin typeface="Calibri" panose="020F0502020204030204" pitchFamily="34" charset="0"/>
                <a:ea typeface="Cambria Math"/>
              </a:rPr>
              <a:t>z → (t →) y: longitudinal </a:t>
            </a:r>
            <a:r>
              <a:rPr lang="en-US" sz="1800" kern="0" dirty="0" smtClean="0">
                <a:solidFill>
                  <a:sysClr val="windowText" lastClr="000000"/>
                </a:solidFill>
                <a:latin typeface="Calibri" panose="020F0502020204030204" pitchFamily="34" charset="0"/>
                <a:ea typeface="Cambria Math"/>
              </a:rPr>
              <a:t>profile, E </a:t>
            </a:r>
            <a:r>
              <a:rPr lang="en-US" sz="1800" kern="0" dirty="0">
                <a:solidFill>
                  <a:sysClr val="windowText" lastClr="000000"/>
                </a:solidFill>
                <a:latin typeface="Calibri" panose="020F0502020204030204" pitchFamily="34" charset="0"/>
                <a:ea typeface="Cambria Math"/>
              </a:rPr>
              <a:t>→</a:t>
            </a:r>
            <a:r>
              <a:rPr lang="en-US" sz="1800" kern="0" dirty="0" smtClean="0">
                <a:solidFill>
                  <a:sysClr val="windowText" lastClr="000000"/>
                </a:solidFill>
                <a:latin typeface="Calibri" panose="020F0502020204030204" pitchFamily="34" charset="0"/>
                <a:ea typeface="Cambria Math"/>
              </a:rPr>
              <a:t> x: longitudinal </a:t>
            </a:r>
            <a:r>
              <a:rPr lang="en-US" sz="1800" kern="0" dirty="0">
                <a:solidFill>
                  <a:sysClr val="windowText" lastClr="000000"/>
                </a:solidFill>
                <a:latin typeface="Calibri" panose="020F0502020204030204" pitchFamily="34" charset="0"/>
                <a:ea typeface="Cambria Math"/>
              </a:rPr>
              <a:t>p</a:t>
            </a:r>
            <a:r>
              <a:rPr kumimoji="0" lang="en-US" sz="1800" b="0" i="0" u="none" strike="noStrike" kern="0" cap="none" spc="0" normalizeH="0" baseline="0" noProof="0" dirty="0" err="1" smtClean="0">
                <a:ln>
                  <a:noFill/>
                </a:ln>
                <a:solidFill>
                  <a:sysClr val="windowText" lastClr="000000"/>
                </a:solidFill>
                <a:effectLst/>
                <a:uLnTx/>
                <a:uFillTx/>
                <a:latin typeface="Calibri" panose="020F0502020204030204" pitchFamily="34" charset="0"/>
                <a:ea typeface="Cambria Math"/>
              </a:rPr>
              <a:t>hase</a:t>
            </a:r>
            <a:r>
              <a:rPr kumimoji="0" lang="en-US" sz="1800" b="0" i="0" u="none" strike="noStrike" kern="0" cap="none" spc="0" normalizeH="0" baseline="0" noProof="0" dirty="0" smtClean="0">
                <a:ln>
                  <a:noFill/>
                </a:ln>
                <a:solidFill>
                  <a:sysClr val="windowText" lastClr="000000"/>
                </a:solidFill>
                <a:effectLst/>
                <a:uLnTx/>
                <a:uFillTx/>
                <a:latin typeface="Calibri" panose="020F0502020204030204" pitchFamily="34" charset="0"/>
                <a:ea typeface="Cambria Math"/>
              </a:rPr>
              <a:t> </a:t>
            </a:r>
            <a:r>
              <a:rPr lang="en-US" sz="1800" kern="0" dirty="0" smtClean="0">
                <a:solidFill>
                  <a:sysClr val="windowText" lastClr="000000"/>
                </a:solidFill>
                <a:latin typeface="Calibri" panose="020F0502020204030204" pitchFamily="34" charset="0"/>
                <a:ea typeface="Cambria Math"/>
              </a:rPr>
              <a:t>s</a:t>
            </a:r>
            <a:r>
              <a:rPr kumimoji="0" lang="en-US" sz="1800" b="0" i="0" u="none" strike="noStrike" kern="0" cap="none" spc="0" normalizeH="0" baseline="0" noProof="0" dirty="0" smtClean="0">
                <a:ln>
                  <a:noFill/>
                </a:ln>
                <a:solidFill>
                  <a:sysClr val="windowText" lastClr="000000"/>
                </a:solidFill>
                <a:effectLst/>
                <a:uLnTx/>
                <a:uFillTx/>
                <a:latin typeface="Calibri" panose="020F0502020204030204" pitchFamily="34" charset="0"/>
                <a:ea typeface="Cambria Math"/>
              </a:rPr>
              <a:t>pace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472" y="1828313"/>
            <a:ext cx="5597718" cy="151085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203" y="4588577"/>
            <a:ext cx="6073712" cy="1959996"/>
          </a:xfrm>
          <a:prstGeom prst="rect">
            <a:avLst/>
          </a:prstGeom>
        </p:spPr>
      </p:pic>
      <p:pic>
        <p:nvPicPr>
          <p:cNvPr id="7" name="Picture 6"/>
          <p:cNvPicPr>
            <a:picLocks/>
          </p:cNvPicPr>
          <p:nvPr/>
        </p:nvPicPr>
        <p:blipFill>
          <a:blip r:embed="rId4" cstate="print">
            <a:extLst>
              <a:ext uri="{28A0092B-C50C-407E-A947-70E740481C1C}">
                <a14:useLocalDpi xmlns:a14="http://schemas.microsoft.com/office/drawing/2010/main" val="0"/>
              </a:ext>
            </a:extLst>
          </a:blip>
          <a:stretch>
            <a:fillRect/>
          </a:stretch>
        </p:blipFill>
        <p:spPr>
          <a:xfrm rot="5400000">
            <a:off x="6771899" y="1311688"/>
            <a:ext cx="2365062" cy="191353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791583" y="4267423"/>
            <a:ext cx="2477112" cy="1912736"/>
          </a:xfrm>
          <a:prstGeom prst="rect">
            <a:avLst/>
          </a:prstGeom>
        </p:spPr>
      </p:pic>
      <p:sp>
        <p:nvSpPr>
          <p:cNvPr id="10" name="Rectangle 9"/>
          <p:cNvSpPr/>
          <p:nvPr/>
        </p:nvSpPr>
        <p:spPr bwMode="auto">
          <a:xfrm>
            <a:off x="3538331" y="1728954"/>
            <a:ext cx="862219" cy="325477"/>
          </a:xfrm>
          <a:prstGeom prst="rect">
            <a:avLst/>
          </a:prstGeom>
          <a:solidFill>
            <a:schemeClr val="bg1"/>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6" name="TextBox 5"/>
          <p:cNvSpPr txBox="1"/>
          <p:nvPr/>
        </p:nvSpPr>
        <p:spPr>
          <a:xfrm>
            <a:off x="313129" y="1258877"/>
            <a:ext cx="6024061" cy="646331"/>
          </a:xfrm>
          <a:prstGeom prst="rect">
            <a:avLst/>
          </a:prstGeom>
          <a:noFill/>
        </p:spPr>
        <p:txBody>
          <a:bodyPr wrap="square">
            <a:spAutoFit/>
          </a:bodyPr>
          <a:lstStyle/>
          <a:p>
            <a:pPr marL="0" marR="0" lvl="0" indent="0" defTabSz="914400" eaLnBrk="0" fontAlgn="auto" latinLnBrk="0" hangingPunct="0">
              <a:lnSpc>
                <a:spcPct val="100000"/>
              </a:lnSpc>
              <a:spcBef>
                <a:spcPts val="0"/>
              </a:spcBef>
              <a:spcAft>
                <a:spcPts val="0"/>
              </a:spcAft>
              <a:buClr>
                <a:srgbClr val="F28E00"/>
              </a:buClr>
              <a:buSzTx/>
              <a:buFontTx/>
              <a:buNone/>
              <a:tabLst/>
              <a:defRPr/>
            </a:pPr>
            <a:r>
              <a:rPr kumimoji="0" lang="en-US" sz="1800" b="0" i="0" u="none" strike="noStrike" kern="0" cap="none" spc="0" normalizeH="0" baseline="0" noProof="0" dirty="0" smtClean="0">
                <a:ln>
                  <a:noFill/>
                </a:ln>
                <a:solidFill>
                  <a:srgbClr val="00A5EB"/>
                </a:solidFill>
                <a:effectLst/>
                <a:uLnTx/>
                <a:uFillTx/>
                <a:latin typeface="Calibri" panose="020F0502020204030204" pitchFamily="34" charset="0"/>
              </a:rPr>
              <a:t>Transverse Deflecting Structure (TDS) + screen</a:t>
            </a:r>
          </a:p>
          <a:p>
            <a:pPr marL="742950" lvl="1" indent="-285750" eaLnBrk="0" fontAlgn="auto" hangingPunct="0">
              <a:spcBef>
                <a:spcPts val="0"/>
              </a:spcBef>
              <a:spcAft>
                <a:spcPts val="0"/>
              </a:spcAft>
              <a:buClr>
                <a:srgbClr val="F28E00"/>
              </a:buClr>
              <a:buFont typeface="Arial" charset="0"/>
              <a:buChar char="•"/>
              <a:defRPr/>
            </a:pPr>
            <a:r>
              <a:rPr lang="en-US" sz="1800" kern="0" dirty="0">
                <a:solidFill>
                  <a:sysClr val="windowText" lastClr="000000"/>
                </a:solidFill>
                <a:latin typeface="Calibri" panose="020F0502020204030204" pitchFamily="34" charset="0"/>
                <a:ea typeface="Cambria Math"/>
              </a:rPr>
              <a:t>z → (t →) y: </a:t>
            </a:r>
            <a:r>
              <a:rPr lang="en-US" sz="1800" kern="0" dirty="0" smtClean="0">
                <a:solidFill>
                  <a:sysClr val="windowText" lastClr="000000"/>
                </a:solidFill>
                <a:latin typeface="Calibri" panose="020F0502020204030204" pitchFamily="34" charset="0"/>
                <a:ea typeface="Cambria Math"/>
              </a:rPr>
              <a:t>l</a:t>
            </a:r>
            <a:r>
              <a:rPr kumimoji="0" lang="en-US" sz="1800" b="0" i="0" u="none" strike="noStrike" kern="0" cap="none" spc="0" normalizeH="0" baseline="0" noProof="0" dirty="0" err="1" smtClean="0">
                <a:ln>
                  <a:noFill/>
                </a:ln>
                <a:solidFill>
                  <a:sysClr val="windowText" lastClr="000000"/>
                </a:solidFill>
                <a:effectLst/>
                <a:uLnTx/>
                <a:uFillTx/>
                <a:latin typeface="Calibri" panose="020F0502020204030204" pitchFamily="34" charset="0"/>
                <a:ea typeface="Cambria Math"/>
              </a:rPr>
              <a:t>ongitudinal</a:t>
            </a:r>
            <a:r>
              <a:rPr kumimoji="0" lang="en-US" sz="1800" b="0" i="0" u="none" strike="noStrike" kern="0" cap="none" spc="0" normalizeH="0" baseline="0" noProof="0" dirty="0" smtClean="0">
                <a:ln>
                  <a:noFill/>
                </a:ln>
                <a:solidFill>
                  <a:sysClr val="windowText" lastClr="000000"/>
                </a:solidFill>
                <a:effectLst/>
                <a:uLnTx/>
                <a:uFillTx/>
                <a:latin typeface="Calibri" panose="020F0502020204030204" pitchFamily="34" charset="0"/>
                <a:ea typeface="Cambria Math"/>
              </a:rPr>
              <a:t> profile, slice emittance</a:t>
            </a:r>
          </a:p>
        </p:txBody>
      </p:sp>
      <p:sp>
        <p:nvSpPr>
          <p:cNvPr id="12" name="Title 1"/>
          <p:cNvSpPr txBox="1">
            <a:spLocks/>
          </p:cNvSpPr>
          <p:nvPr/>
        </p:nvSpPr>
        <p:spPr>
          <a:xfrm>
            <a:off x="1093788" y="541338"/>
            <a:ext cx="7283450" cy="481012"/>
          </a:xfrm>
          <a:prstGeom prst="rect">
            <a:avLst/>
          </a:prstGeom>
        </p:spPr>
        <p:txBody>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buNone/>
            </a:pPr>
            <a:r>
              <a:rPr lang="en-US" dirty="0" smtClean="0"/>
              <a:t>1. Introduction: Longitudinal Phase Space</a:t>
            </a:r>
            <a:endParaRPr lang="en-US" dirty="0"/>
          </a:p>
        </p:txBody>
      </p:sp>
    </p:spTree>
    <p:extLst>
      <p:ext uri="{BB962C8B-B14F-4D97-AF65-F5344CB8AC3E}">
        <p14:creationId xmlns:p14="http://schemas.microsoft.com/office/powerpoint/2010/main" val="6361905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91263" y="1135983"/>
            <a:ext cx="4083272" cy="646331"/>
          </a:xfrm>
          <a:prstGeom prst="rect">
            <a:avLst/>
          </a:prstGeom>
          <a:noFill/>
        </p:spPr>
        <p:txBody>
          <a:bodyPr wrap="square">
            <a:spAutoFit/>
          </a:bodyPr>
          <a:lstStyle/>
          <a:p>
            <a:pPr marL="285750" indent="-285750" eaLnBrk="0" hangingPunct="0">
              <a:buClr>
                <a:schemeClr val="accent2"/>
              </a:buClr>
              <a:buFont typeface="Arial" charset="0"/>
              <a:buChar char="•"/>
            </a:pPr>
            <a:r>
              <a:rPr lang="en-US" sz="1800" dirty="0" smtClean="0">
                <a:solidFill>
                  <a:schemeClr val="accent1"/>
                </a:solidFill>
              </a:rPr>
              <a:t>Definition of </a:t>
            </a:r>
            <a:r>
              <a:rPr lang="en-US" sz="1800" dirty="0" err="1" smtClean="0">
                <a:solidFill>
                  <a:schemeClr val="accent1"/>
                </a:solidFill>
              </a:rPr>
              <a:t>emittance</a:t>
            </a:r>
            <a:r>
              <a:rPr lang="en-US" sz="1800" dirty="0" smtClean="0">
                <a:solidFill>
                  <a:schemeClr val="accent1"/>
                </a:solidFill>
              </a:rPr>
              <a:t> with beam moments</a:t>
            </a:r>
            <a:endParaRPr lang="en-US" sz="1800" b="0" dirty="0" smtClean="0">
              <a:ea typeface="Cambria Math"/>
            </a:endParaRPr>
          </a:p>
        </p:txBody>
      </p:sp>
      <p:pic>
        <p:nvPicPr>
          <p:cNvPr id="4" name="Picture 14" descr="http://latex.codecogs.com/gif.latex?%5Cdpi%7B200%7D%20%5Cbg_white%20%5Cvarepsilon_x%20=%20%5Csqrt%7B%5Cleft%3Cx_0%5E2%5Cright%3E%5Cleft%3Cx%27_0%5E2%5Cright%3E-%5Cleft%3Cx_0x%27_0%5Cright%3E%5E2%7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66377" y="1135983"/>
            <a:ext cx="2194560" cy="46482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bwMode="auto">
          <a:xfrm>
            <a:off x="897731" y="5727886"/>
            <a:ext cx="7591425" cy="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9" name="Straight Connector 8"/>
          <p:cNvCxnSpPr/>
          <p:nvPr/>
        </p:nvCxnSpPr>
        <p:spPr bwMode="auto">
          <a:xfrm>
            <a:off x="1621631" y="5146861"/>
            <a:ext cx="0" cy="1104900"/>
          </a:xfrm>
          <a:prstGeom prst="line">
            <a:avLst/>
          </a:prstGeom>
          <a:solidFill>
            <a:schemeClr val="accent1"/>
          </a:solidFill>
          <a:ln w="28575" cap="flat" cmpd="sng" algn="ctr">
            <a:solidFill>
              <a:srgbClr val="74C90D"/>
            </a:solidFill>
            <a:prstDash val="dash"/>
            <a:round/>
            <a:headEnd type="none" w="med" len="med"/>
            <a:tailEnd type="none" w="med" len="med"/>
          </a:ln>
          <a:effectLst/>
        </p:spPr>
      </p:cxnSp>
      <p:sp>
        <p:nvSpPr>
          <p:cNvPr id="11" name="TextBox 10"/>
          <p:cNvSpPr txBox="1"/>
          <p:nvPr/>
        </p:nvSpPr>
        <p:spPr>
          <a:xfrm>
            <a:off x="823912" y="4705256"/>
            <a:ext cx="1835945" cy="338554"/>
          </a:xfrm>
          <a:prstGeom prst="rect">
            <a:avLst/>
          </a:prstGeom>
          <a:noFill/>
        </p:spPr>
        <p:txBody>
          <a:bodyPr wrap="square" rtlCol="0">
            <a:spAutoFit/>
          </a:bodyPr>
          <a:lstStyle/>
          <a:p>
            <a:pPr>
              <a:buNone/>
            </a:pPr>
            <a:r>
              <a:rPr lang="en-US" sz="1600" dirty="0" smtClean="0">
                <a:solidFill>
                  <a:srgbClr val="74C90D"/>
                </a:solidFill>
              </a:rPr>
              <a:t>reference point 0</a:t>
            </a:r>
            <a:endParaRPr lang="en-GB" sz="1600" dirty="0">
              <a:solidFill>
                <a:srgbClr val="74C90D"/>
              </a:solidFill>
            </a:endParaRPr>
          </a:p>
        </p:txBody>
      </p:sp>
      <p:sp>
        <p:nvSpPr>
          <p:cNvPr id="12" name="Oval 11"/>
          <p:cNvSpPr/>
          <p:nvPr/>
        </p:nvSpPr>
        <p:spPr bwMode="auto">
          <a:xfrm>
            <a:off x="5829300" y="1126459"/>
            <a:ext cx="409575" cy="530880"/>
          </a:xfrm>
          <a:prstGeom prst="ellipse">
            <a:avLst/>
          </a:prstGeom>
          <a:noFill/>
          <a:ln w="28575" cap="flat" cmpd="sng" algn="ctr">
            <a:solidFill>
              <a:srgbClr val="74C90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13" name="Oval 12"/>
          <p:cNvSpPr/>
          <p:nvPr/>
        </p:nvSpPr>
        <p:spPr bwMode="auto">
          <a:xfrm>
            <a:off x="6238875" y="1118866"/>
            <a:ext cx="409575" cy="530880"/>
          </a:xfrm>
          <a:prstGeom prst="ellipse">
            <a:avLst/>
          </a:prstGeom>
          <a:noFill/>
          <a:ln w="28575" cap="flat" cmpd="sng" algn="ctr">
            <a:solidFill>
              <a:srgbClr val="74C90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14" name="Oval 13"/>
          <p:cNvSpPr/>
          <p:nvPr/>
        </p:nvSpPr>
        <p:spPr bwMode="auto">
          <a:xfrm>
            <a:off x="6781800" y="1140059"/>
            <a:ext cx="733425" cy="530880"/>
          </a:xfrm>
          <a:prstGeom prst="ellipse">
            <a:avLst/>
          </a:prstGeom>
          <a:noFill/>
          <a:ln w="28575" cap="flat" cmpd="sng" algn="ctr">
            <a:solidFill>
              <a:srgbClr val="74C90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37" name="Title 1"/>
          <p:cNvSpPr txBox="1">
            <a:spLocks/>
          </p:cNvSpPr>
          <p:nvPr/>
        </p:nvSpPr>
        <p:spPr>
          <a:xfrm>
            <a:off x="1093788" y="541338"/>
            <a:ext cx="7283450" cy="481012"/>
          </a:xfrm>
          <a:prstGeom prst="rect">
            <a:avLst/>
          </a:prstGeom>
        </p:spPr>
        <p:txBody>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buNone/>
            </a:pPr>
            <a:r>
              <a:rPr lang="en-US" dirty="0" smtClean="0"/>
              <a:t>2. How to measure </a:t>
            </a:r>
            <a:r>
              <a:rPr lang="en-US" dirty="0" err="1" smtClean="0"/>
              <a:t>emittance</a:t>
            </a:r>
            <a:r>
              <a:rPr lang="en-US" dirty="0" smtClean="0"/>
              <a:t>?</a:t>
            </a:r>
            <a:endParaRPr lang="en-US" dirty="0"/>
          </a:p>
        </p:txBody>
      </p:sp>
    </p:spTree>
    <p:extLst>
      <p:ext uri="{BB962C8B-B14F-4D97-AF65-F5344CB8AC3E}">
        <p14:creationId xmlns:p14="http://schemas.microsoft.com/office/powerpoint/2010/main" val="11211231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91263" y="1135983"/>
            <a:ext cx="4083272" cy="646331"/>
          </a:xfrm>
          <a:prstGeom prst="rect">
            <a:avLst/>
          </a:prstGeom>
          <a:noFill/>
        </p:spPr>
        <p:txBody>
          <a:bodyPr wrap="square">
            <a:spAutoFit/>
          </a:bodyPr>
          <a:lstStyle/>
          <a:p>
            <a:pPr marL="285750" indent="-285750" eaLnBrk="0" hangingPunct="0">
              <a:buClr>
                <a:schemeClr val="accent2"/>
              </a:buClr>
              <a:buFont typeface="Arial" charset="0"/>
              <a:buChar char="•"/>
            </a:pPr>
            <a:r>
              <a:rPr lang="en-US" sz="1800" dirty="0" smtClean="0">
                <a:solidFill>
                  <a:schemeClr val="accent1"/>
                </a:solidFill>
              </a:rPr>
              <a:t>Definition of </a:t>
            </a:r>
            <a:r>
              <a:rPr lang="en-US" sz="1800" dirty="0" err="1" smtClean="0">
                <a:solidFill>
                  <a:schemeClr val="accent1"/>
                </a:solidFill>
              </a:rPr>
              <a:t>emittance</a:t>
            </a:r>
            <a:r>
              <a:rPr lang="en-US" sz="1800" dirty="0" smtClean="0">
                <a:solidFill>
                  <a:schemeClr val="accent1"/>
                </a:solidFill>
              </a:rPr>
              <a:t> with beam moments</a:t>
            </a:r>
            <a:endParaRPr lang="en-US" sz="1800" b="0" dirty="0" smtClean="0">
              <a:ea typeface="Cambria Math"/>
            </a:endParaRPr>
          </a:p>
        </p:txBody>
      </p:sp>
      <p:pic>
        <p:nvPicPr>
          <p:cNvPr id="4" name="Picture 14" descr="http://latex.codecogs.com/gif.latex?%5Cdpi%7B200%7D%20%5Cbg_white%20%5Cvarepsilon_x%20=%20%5Csqrt%7B%5Cleft%3Cx_0%5E2%5Cright%3E%5Cleft%3Cx%27_0%5E2%5Cright%3E-%5Cleft%3Cx_0x%27_0%5Cright%3E%5E2%7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66377" y="1135983"/>
            <a:ext cx="2194560" cy="46482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bwMode="auto">
          <a:xfrm>
            <a:off x="897731" y="5727886"/>
            <a:ext cx="7591425" cy="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pic>
        <p:nvPicPr>
          <p:cNvPr id="8" name="Picture 4" descr="http://latex.codecogs.com/gif.latex?%5Cdpi%7B200%7D%20%5Cbg_white%20%5C%5C%20%5Csigma_%7Bx,i%7D%5E2%20=%20%5Cleft%3Cx_i%5E2%5Cright%3E%20=%20%7BR_%7B11%7D%5Ei%7D%5E2%5Cleft%3Cx_0%5E2%5Cright%3E%20+%20%7BR_%7B12%7D%5Ei%7D%5E2%5Cleft%3Cx_0%27%5E2%5Cright%3E%20+%202R_%7B11%7D%5EiR_%7B12%7D%5Ei%5Cleft%3Cx_0x_0%27%5Cright%3E%20%5C%5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4374" y="1912390"/>
            <a:ext cx="4303395" cy="36576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bwMode="auto">
          <a:xfrm>
            <a:off x="1621631" y="5146861"/>
            <a:ext cx="0" cy="1104900"/>
          </a:xfrm>
          <a:prstGeom prst="line">
            <a:avLst/>
          </a:prstGeom>
          <a:solidFill>
            <a:schemeClr val="accent1"/>
          </a:solidFill>
          <a:ln w="28575" cap="flat" cmpd="sng" algn="ctr">
            <a:solidFill>
              <a:srgbClr val="74C90D"/>
            </a:solidFill>
            <a:prstDash val="dash"/>
            <a:round/>
            <a:headEnd type="none" w="med" len="med"/>
            <a:tailEnd type="none" w="med" len="med"/>
          </a:ln>
          <a:effectLst/>
        </p:spPr>
      </p:cxnSp>
      <p:sp>
        <p:nvSpPr>
          <p:cNvPr id="11" name="TextBox 10"/>
          <p:cNvSpPr txBox="1"/>
          <p:nvPr/>
        </p:nvSpPr>
        <p:spPr>
          <a:xfrm>
            <a:off x="823912" y="4705256"/>
            <a:ext cx="1835945" cy="338554"/>
          </a:xfrm>
          <a:prstGeom prst="rect">
            <a:avLst/>
          </a:prstGeom>
          <a:noFill/>
        </p:spPr>
        <p:txBody>
          <a:bodyPr wrap="square" rtlCol="0">
            <a:spAutoFit/>
          </a:bodyPr>
          <a:lstStyle/>
          <a:p>
            <a:pPr>
              <a:buNone/>
            </a:pPr>
            <a:r>
              <a:rPr lang="en-US" sz="1600" dirty="0" smtClean="0">
                <a:solidFill>
                  <a:srgbClr val="74C90D"/>
                </a:solidFill>
              </a:rPr>
              <a:t>reference point 0</a:t>
            </a:r>
            <a:endParaRPr lang="en-GB" sz="1600" dirty="0">
              <a:solidFill>
                <a:srgbClr val="74C90D"/>
              </a:solidFill>
            </a:endParaRPr>
          </a:p>
        </p:txBody>
      </p:sp>
      <p:sp>
        <p:nvSpPr>
          <p:cNvPr id="12" name="Oval 11"/>
          <p:cNvSpPr/>
          <p:nvPr/>
        </p:nvSpPr>
        <p:spPr bwMode="auto">
          <a:xfrm>
            <a:off x="5829300" y="1126459"/>
            <a:ext cx="409575" cy="530880"/>
          </a:xfrm>
          <a:prstGeom prst="ellipse">
            <a:avLst/>
          </a:prstGeom>
          <a:noFill/>
          <a:ln w="28575" cap="flat" cmpd="sng" algn="ctr">
            <a:solidFill>
              <a:srgbClr val="74C90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13" name="Oval 12"/>
          <p:cNvSpPr/>
          <p:nvPr/>
        </p:nvSpPr>
        <p:spPr bwMode="auto">
          <a:xfrm>
            <a:off x="6238875" y="1118866"/>
            <a:ext cx="409575" cy="530880"/>
          </a:xfrm>
          <a:prstGeom prst="ellipse">
            <a:avLst/>
          </a:prstGeom>
          <a:noFill/>
          <a:ln w="28575" cap="flat" cmpd="sng" algn="ctr">
            <a:solidFill>
              <a:srgbClr val="74C90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14" name="Oval 13"/>
          <p:cNvSpPr/>
          <p:nvPr/>
        </p:nvSpPr>
        <p:spPr bwMode="auto">
          <a:xfrm>
            <a:off x="6781800" y="1140059"/>
            <a:ext cx="733425" cy="530880"/>
          </a:xfrm>
          <a:prstGeom prst="ellipse">
            <a:avLst/>
          </a:prstGeom>
          <a:noFill/>
          <a:ln w="28575" cap="flat" cmpd="sng" algn="ctr">
            <a:solidFill>
              <a:srgbClr val="74C90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cxnSp>
        <p:nvCxnSpPr>
          <p:cNvPr id="31" name="Straight Connector 30"/>
          <p:cNvCxnSpPr/>
          <p:nvPr/>
        </p:nvCxnSpPr>
        <p:spPr bwMode="auto">
          <a:xfrm>
            <a:off x="7265677" y="5185992"/>
            <a:ext cx="0" cy="1104900"/>
          </a:xfrm>
          <a:prstGeom prst="line">
            <a:avLst/>
          </a:prstGeom>
          <a:solidFill>
            <a:schemeClr val="accent1"/>
          </a:solidFill>
          <a:ln w="28575" cap="flat" cmpd="sng" algn="ctr">
            <a:solidFill>
              <a:schemeClr val="accent2"/>
            </a:solidFill>
            <a:prstDash val="solid"/>
            <a:round/>
            <a:headEnd type="none" w="med" len="med"/>
            <a:tailEnd type="none" w="med" len="med"/>
          </a:ln>
          <a:effectLst/>
        </p:spPr>
      </p:cxnSp>
      <p:sp>
        <p:nvSpPr>
          <p:cNvPr id="32" name="TextBox 31"/>
          <p:cNvSpPr txBox="1"/>
          <p:nvPr/>
        </p:nvSpPr>
        <p:spPr>
          <a:xfrm>
            <a:off x="6257925" y="4751734"/>
            <a:ext cx="2151701" cy="338554"/>
          </a:xfrm>
          <a:prstGeom prst="rect">
            <a:avLst/>
          </a:prstGeom>
          <a:noFill/>
        </p:spPr>
        <p:txBody>
          <a:bodyPr wrap="square" rtlCol="0">
            <a:spAutoFit/>
          </a:bodyPr>
          <a:lstStyle/>
          <a:p>
            <a:pPr>
              <a:buNone/>
            </a:pPr>
            <a:r>
              <a:rPr lang="en-US" sz="1600" dirty="0" smtClean="0">
                <a:solidFill>
                  <a:schemeClr val="accent2"/>
                </a:solidFill>
              </a:rPr>
              <a:t>measurement point </a:t>
            </a:r>
            <a:r>
              <a:rPr lang="en-US" sz="1600" dirty="0" err="1" smtClean="0">
                <a:solidFill>
                  <a:schemeClr val="accent2"/>
                </a:solidFill>
              </a:rPr>
              <a:t>i</a:t>
            </a:r>
            <a:r>
              <a:rPr lang="en-US" sz="1600" dirty="0" smtClean="0">
                <a:solidFill>
                  <a:schemeClr val="accent2"/>
                </a:solidFill>
              </a:rPr>
              <a:t> </a:t>
            </a:r>
            <a:endParaRPr lang="en-GB" sz="1600" dirty="0">
              <a:solidFill>
                <a:schemeClr val="accent2"/>
              </a:solidFill>
            </a:endParaRPr>
          </a:p>
        </p:txBody>
      </p:sp>
      <p:sp>
        <p:nvSpPr>
          <p:cNvPr id="35" name="TextBox 34"/>
          <p:cNvSpPr txBox="1"/>
          <p:nvPr/>
        </p:nvSpPr>
        <p:spPr>
          <a:xfrm>
            <a:off x="91263" y="1954579"/>
            <a:ext cx="4083272" cy="369332"/>
          </a:xfrm>
          <a:prstGeom prst="rect">
            <a:avLst/>
          </a:prstGeom>
          <a:noFill/>
        </p:spPr>
        <p:txBody>
          <a:bodyPr wrap="square">
            <a:spAutoFit/>
          </a:bodyPr>
          <a:lstStyle/>
          <a:p>
            <a:pPr marL="285750" indent="-285750" eaLnBrk="0" hangingPunct="0">
              <a:buClr>
                <a:schemeClr val="accent2"/>
              </a:buClr>
              <a:buFont typeface="Arial" charset="0"/>
              <a:buChar char="•"/>
            </a:pPr>
            <a:r>
              <a:rPr lang="en-US" sz="1800" dirty="0" smtClean="0">
                <a:solidFill>
                  <a:schemeClr val="accent1"/>
                </a:solidFill>
              </a:rPr>
              <a:t>Beam size at point  is measured</a:t>
            </a:r>
            <a:endParaRPr lang="en-US" sz="1800" b="0" dirty="0" smtClean="0">
              <a:ea typeface="Cambria Math"/>
            </a:endParaRPr>
          </a:p>
        </p:txBody>
      </p:sp>
      <p:sp>
        <p:nvSpPr>
          <p:cNvPr id="36" name="Oval 35"/>
          <p:cNvSpPr/>
          <p:nvPr/>
        </p:nvSpPr>
        <p:spPr bwMode="auto">
          <a:xfrm>
            <a:off x="4480499" y="1773631"/>
            <a:ext cx="496248" cy="662030"/>
          </a:xfrm>
          <a:prstGeom prst="ellipse">
            <a:avLst/>
          </a:prstGeom>
          <a:noFill/>
          <a:ln w="2857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rgbClr val="FF0000"/>
              </a:solidFill>
              <a:effectLst/>
              <a:latin typeface="Arial" charset="0"/>
            </a:endParaRPr>
          </a:p>
        </p:txBody>
      </p:sp>
      <p:sp>
        <p:nvSpPr>
          <p:cNvPr id="37" name="Title 1"/>
          <p:cNvSpPr txBox="1">
            <a:spLocks/>
          </p:cNvSpPr>
          <p:nvPr/>
        </p:nvSpPr>
        <p:spPr>
          <a:xfrm>
            <a:off x="1093788" y="541338"/>
            <a:ext cx="7283450" cy="481012"/>
          </a:xfrm>
          <a:prstGeom prst="rect">
            <a:avLst/>
          </a:prstGeom>
        </p:spPr>
        <p:txBody>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buNone/>
            </a:pPr>
            <a:r>
              <a:rPr lang="en-US" dirty="0" smtClean="0"/>
              <a:t>2. How to measure </a:t>
            </a:r>
            <a:r>
              <a:rPr lang="en-US" dirty="0" err="1" smtClean="0"/>
              <a:t>emittance</a:t>
            </a:r>
            <a:r>
              <a:rPr lang="en-US" dirty="0" smtClean="0"/>
              <a:t>?</a:t>
            </a:r>
            <a:endParaRPr lang="en-US" dirty="0"/>
          </a:p>
        </p:txBody>
      </p:sp>
      <p:sp>
        <p:nvSpPr>
          <p:cNvPr id="2" name="TextBox 1"/>
          <p:cNvSpPr txBox="1"/>
          <p:nvPr/>
        </p:nvSpPr>
        <p:spPr>
          <a:xfrm>
            <a:off x="2293426" y="1973491"/>
            <a:ext cx="241673" cy="338554"/>
          </a:xfrm>
          <a:prstGeom prst="rect">
            <a:avLst/>
          </a:prstGeom>
          <a:noFill/>
        </p:spPr>
        <p:txBody>
          <a:bodyPr wrap="none" rtlCol="0">
            <a:spAutoFit/>
          </a:bodyPr>
          <a:lstStyle/>
          <a:p>
            <a:pPr>
              <a:buNone/>
            </a:pPr>
            <a:r>
              <a:rPr lang="en-US" sz="1600" dirty="0" err="1" smtClean="0">
                <a:latin typeface="Times New Roman"/>
                <a:cs typeface="Times New Roman"/>
              </a:rPr>
              <a:t>i</a:t>
            </a:r>
            <a:endParaRPr lang="en-US" sz="1600" dirty="0">
              <a:latin typeface="Times New Roman"/>
              <a:cs typeface="Times New Roman"/>
            </a:endParaRPr>
          </a:p>
        </p:txBody>
      </p:sp>
    </p:spTree>
    <p:extLst>
      <p:ext uri="{BB962C8B-B14F-4D97-AF65-F5344CB8AC3E}">
        <p14:creationId xmlns:p14="http://schemas.microsoft.com/office/powerpoint/2010/main" val="2406398250"/>
      </p:ext>
    </p:extLst>
  </p:cSld>
  <p:clrMapOvr>
    <a:masterClrMapping/>
  </p:clrMapOvr>
  <p:timing>
    <p:tnLst>
      <p:par>
        <p:cTn id="1" dur="indefinite" restart="never" nodeType="tmRoot"/>
      </p:par>
    </p:tnLst>
  </p:timing>
</p:sld>
</file>

<file path=ppt/theme/theme1.xml><?xml version="1.0" encoding="utf-8"?>
<a:theme xmlns:a="http://schemas.openxmlformats.org/drawingml/2006/main" name="DESY European XFEL">
  <a:themeElements>
    <a:clrScheme name="DESY European XFEL 1">
      <a:dk1>
        <a:srgbClr val="261748"/>
      </a:dk1>
      <a:lt1>
        <a:srgbClr val="FFFFFF"/>
      </a:lt1>
      <a:dk2>
        <a:srgbClr val="000000"/>
      </a:dk2>
      <a:lt2>
        <a:srgbClr val="E0E0E0"/>
      </a:lt2>
      <a:accent1>
        <a:srgbClr val="261748"/>
      </a:accent1>
      <a:accent2>
        <a:srgbClr val="FD930A"/>
      </a:accent2>
      <a:accent3>
        <a:srgbClr val="FFFFFF"/>
      </a:accent3>
      <a:accent4>
        <a:srgbClr val="1F123C"/>
      </a:accent4>
      <a:accent5>
        <a:srgbClr val="ACABB1"/>
      </a:accent5>
      <a:accent6>
        <a:srgbClr val="E58508"/>
      </a:accent6>
      <a:hlink>
        <a:srgbClr val="261748"/>
      </a:hlink>
      <a:folHlink>
        <a:srgbClr val="FD930A"/>
      </a:folHlink>
    </a:clrScheme>
    <a:fontScheme name="DESY European XFE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folHlink"/>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defRPr kumimoji="0" lang="de-DE" sz="900" b="0" i="0" u="none" strike="noStrike" cap="none" normalizeH="0" baseline="0" smtClean="0">
            <a:ln>
              <a:noFill/>
            </a:ln>
            <a:solidFill>
              <a:schemeClr val="tx1"/>
            </a:solidFill>
            <a:effectLst/>
            <a:latin typeface="Arial" charset="0"/>
            <a:ea typeface="ＭＳ Ｐゴシック" pitchFamily="18" charset="-128"/>
          </a:defRPr>
        </a:defPPr>
      </a:lstStyle>
    </a:spDef>
    <a:lnDef>
      <a:spPr bwMode="auto">
        <a:xfrm>
          <a:off x="0" y="0"/>
          <a:ext cx="1" cy="1"/>
        </a:xfrm>
        <a:custGeom>
          <a:avLst/>
          <a:gdLst/>
          <a:ahLst/>
          <a:cxnLst/>
          <a:rect l="0" t="0" r="0" b="0"/>
          <a:pathLst/>
        </a:custGeom>
        <a:noFill/>
        <a:ln w="28575" cap="flat" cmpd="sng" algn="ctr">
          <a:solidFill>
            <a:schemeClr val="folHlink"/>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defRPr kumimoji="0" lang="de-DE" sz="900" b="0" i="0" u="none" strike="noStrike" cap="none" normalizeH="0" baseline="0" smtClean="0">
            <a:ln>
              <a:noFill/>
            </a:ln>
            <a:solidFill>
              <a:schemeClr val="tx1"/>
            </a:solidFill>
            <a:effectLst/>
            <a:latin typeface="Arial" charset="0"/>
            <a:ea typeface="ＭＳ Ｐゴシック" pitchFamily="18" charset="-128"/>
          </a:defRPr>
        </a:defPPr>
      </a:lstStyle>
    </a:lnDef>
  </a:objectDefaults>
  <a:extraClrSchemeLst>
    <a:extraClrScheme>
      <a:clrScheme name="DESY European XFEL 1">
        <a:dk1>
          <a:srgbClr val="261748"/>
        </a:dk1>
        <a:lt1>
          <a:srgbClr val="FFFFFF"/>
        </a:lt1>
        <a:dk2>
          <a:srgbClr val="000000"/>
        </a:dk2>
        <a:lt2>
          <a:srgbClr val="E0E0E0"/>
        </a:lt2>
        <a:accent1>
          <a:srgbClr val="261748"/>
        </a:accent1>
        <a:accent2>
          <a:srgbClr val="FD930A"/>
        </a:accent2>
        <a:accent3>
          <a:srgbClr val="FFFFFF"/>
        </a:accent3>
        <a:accent4>
          <a:srgbClr val="1F123C"/>
        </a:accent4>
        <a:accent5>
          <a:srgbClr val="ACABB1"/>
        </a:accent5>
        <a:accent6>
          <a:srgbClr val="E58508"/>
        </a:accent6>
        <a:hlink>
          <a:srgbClr val="261748"/>
        </a:hlink>
        <a:folHlink>
          <a:srgbClr val="FD930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261748"/>
      </a:dk1>
      <a:lt1>
        <a:srgbClr val="FFFFFF"/>
      </a:lt1>
      <a:dk2>
        <a:srgbClr val="000000"/>
      </a:dk2>
      <a:lt2>
        <a:srgbClr val="E0E0E0"/>
      </a:lt2>
      <a:accent1>
        <a:srgbClr val="261748"/>
      </a:accent1>
      <a:accent2>
        <a:srgbClr val="FD930A"/>
      </a:accent2>
      <a:accent3>
        <a:srgbClr val="FFFFFF"/>
      </a:accent3>
      <a:accent4>
        <a:srgbClr val="1F123C"/>
      </a:accent4>
      <a:accent5>
        <a:srgbClr val="ACABB1"/>
      </a:accent5>
      <a:accent6>
        <a:srgbClr val="E58508"/>
      </a:accent6>
      <a:hlink>
        <a:srgbClr val="261748"/>
      </a:hlink>
      <a:folHlink>
        <a:srgbClr val="FD930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2520</Words>
  <Application>Microsoft Office PowerPoint</Application>
  <PresentationFormat>Bildschirmpräsentation (4:3)</PresentationFormat>
  <Paragraphs>431</Paragraphs>
  <Slides>41</Slides>
  <Notes>7</Notes>
  <HiddenSlides>0</HiddenSlides>
  <MMClips>0</MMClips>
  <ScaleCrop>false</ScaleCrop>
  <HeadingPairs>
    <vt:vector size="6" baseType="variant">
      <vt:variant>
        <vt:lpstr>Design</vt:lpstr>
      </vt:variant>
      <vt:variant>
        <vt:i4>1</vt:i4>
      </vt:variant>
      <vt:variant>
        <vt:lpstr>Eingebettete OLE-Server</vt:lpstr>
      </vt:variant>
      <vt:variant>
        <vt:i4>1</vt:i4>
      </vt:variant>
      <vt:variant>
        <vt:lpstr>Folientitel</vt:lpstr>
      </vt:variant>
      <vt:variant>
        <vt:i4>41</vt:i4>
      </vt:variant>
    </vt:vector>
  </HeadingPairs>
  <TitlesOfParts>
    <vt:vector size="43" baseType="lpstr">
      <vt:lpstr>DESY European XFEL</vt:lpstr>
      <vt:lpstr>Equation</vt:lpstr>
      <vt:lpstr>PowerPoint-Präsentation</vt:lpstr>
      <vt:lpstr>PowerPoint-Präsentation</vt:lpstr>
      <vt:lpstr>1. Introduction: Emittance</vt:lpstr>
      <vt:lpstr>1. Introduction: S2E Simulation (I. Zagorodnov)</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3. Quad Scan vs. Multi Screen Method </vt:lpstr>
      <vt:lpstr>4. TDS diagnostics at European XFEL </vt:lpstr>
      <vt:lpstr>4. TDS diagnostics at European XFEL </vt:lpstr>
      <vt:lpstr>5. Hardware: TDS System</vt:lpstr>
      <vt:lpstr>5. Hardware: TDS Parameters</vt:lpstr>
      <vt:lpstr>5. Hardware: Screen Stations (WP-17, MDI)</vt:lpstr>
      <vt:lpstr>5. Hardware: Fast Kicker Magnets</vt:lpstr>
      <vt:lpstr>5. Hardware: Summary #1</vt:lpstr>
      <vt:lpstr>5. Hardware: Summary #2</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5. Hardware: Screen Stations: COTR</vt:lpstr>
      <vt:lpstr>6. FLASH: Longitudinal Profile Reconstruction </vt:lpstr>
      <vt:lpstr>6. FLASH: Profile Reconstruction: Compression Setting 1 </vt:lpstr>
      <vt:lpstr>6. FLASH: Profile Reconstruction: Compression Setting 2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WP-X   XFEL Project Progress Report (2-2009)</dc:title>
  <dc:creator>Brand, Armin</dc:creator>
  <cp:lastModifiedBy>abrand</cp:lastModifiedBy>
  <cp:revision>439</cp:revision>
  <dcterms:modified xsi:type="dcterms:W3CDTF">2015-09-23T10:28:39Z</dcterms:modified>
</cp:coreProperties>
</file>