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58" r:id="rId5"/>
    <p:sldId id="272" r:id="rId6"/>
    <p:sldId id="262" r:id="rId7"/>
    <p:sldId id="261" r:id="rId8"/>
    <p:sldId id="274" r:id="rId9"/>
    <p:sldId id="265" r:id="rId10"/>
    <p:sldId id="276" r:id="rId11"/>
    <p:sldId id="266" r:id="rId12"/>
    <p:sldId id="268" r:id="rId13"/>
    <p:sldId id="269" r:id="rId14"/>
    <p:sldId id="270" r:id="rId15"/>
    <p:sldId id="271" r:id="rId16"/>
    <p:sldId id="263" r:id="rId17"/>
    <p:sldId id="264" r:id="rId18"/>
    <p:sldId id="257" r:id="rId19"/>
    <p:sldId id="273" r:id="rId20"/>
    <p:sldId id="275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B29A0-8611-4A3E-BE9E-804C2CA5EA56}" type="datetimeFigureOut">
              <a:rPr lang="de-DE" smtClean="0"/>
              <a:t>21.11.2015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8F8B2-1645-4056-BA9C-A6B042DE7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60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WP1: </a:t>
            </a:r>
            <a:r>
              <a:rPr lang="de-DE" dirty="0" err="1" smtClean="0"/>
              <a:t>Junction</a:t>
            </a:r>
            <a:r>
              <a:rPr lang="de-DE" dirty="0" smtClean="0"/>
              <a:t> </a:t>
            </a:r>
            <a:r>
              <a:rPr lang="de-DE" dirty="0" err="1" smtClean="0"/>
              <a:t>cavern</a:t>
            </a:r>
            <a:r>
              <a:rPr lang="de-DE" dirty="0" smtClean="0"/>
              <a:t> + 70m beam </a:t>
            </a:r>
            <a:r>
              <a:rPr lang="de-DE" dirty="0" err="1" smtClean="0"/>
              <a:t>line</a:t>
            </a:r>
            <a:r>
              <a:rPr lang="de-DE" dirty="0" smtClean="0"/>
              <a:t> (21 </a:t>
            </a:r>
            <a:r>
              <a:rPr lang="de-DE" dirty="0" err="1" smtClean="0"/>
              <a:t>months</a:t>
            </a:r>
            <a:r>
              <a:rPr lang="de-DE" dirty="0" smtClean="0"/>
              <a:t>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F8B2-1645-4056-BA9C-A6B042DE706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7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F3C5-7646-4BC7-85C4-B486C05FF1F2}" type="datetimeFigureOut">
              <a:rPr lang="de-DE" smtClean="0"/>
              <a:t>21.11.2015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CA8-1268-469A-9A6C-0749AB0E84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33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F3C5-7646-4BC7-85C4-B486C05FF1F2}" type="datetimeFigureOut">
              <a:rPr lang="de-DE" smtClean="0"/>
              <a:t>21.11.2015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CA8-1268-469A-9A6C-0749AB0E84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37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F3C5-7646-4BC7-85C4-B486C05FF1F2}" type="datetimeFigureOut">
              <a:rPr lang="de-DE" smtClean="0"/>
              <a:t>21.11.2015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CA8-1268-469A-9A6C-0749AB0E84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24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F3C5-7646-4BC7-85C4-B486C05FF1F2}" type="datetimeFigureOut">
              <a:rPr lang="de-DE" smtClean="0"/>
              <a:t>21.11.2015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CA8-1268-469A-9A6C-0749AB0E84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8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F3C5-7646-4BC7-85C4-B486C05FF1F2}" type="datetimeFigureOut">
              <a:rPr lang="de-DE" smtClean="0"/>
              <a:t>21.11.2015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CA8-1268-469A-9A6C-0749AB0E84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F3C5-7646-4BC7-85C4-B486C05FF1F2}" type="datetimeFigureOut">
              <a:rPr lang="de-DE" smtClean="0"/>
              <a:t>21.11.2015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CA8-1268-469A-9A6C-0749AB0E84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86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F3C5-7646-4BC7-85C4-B486C05FF1F2}" type="datetimeFigureOut">
              <a:rPr lang="de-DE" smtClean="0"/>
              <a:t>21.11.2015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CA8-1268-469A-9A6C-0749AB0E84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85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F3C5-7646-4BC7-85C4-B486C05FF1F2}" type="datetimeFigureOut">
              <a:rPr lang="de-DE" smtClean="0"/>
              <a:t>21.11.2015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CA8-1268-469A-9A6C-0749AB0E84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60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F3C5-7646-4BC7-85C4-B486C05FF1F2}" type="datetimeFigureOut">
              <a:rPr lang="de-DE" smtClean="0"/>
              <a:t>21.11.2015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CA8-1268-469A-9A6C-0749AB0E84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17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F3C5-7646-4BC7-85C4-B486C05FF1F2}" type="datetimeFigureOut">
              <a:rPr lang="de-DE" smtClean="0"/>
              <a:t>21.11.2015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CA8-1268-469A-9A6C-0749AB0E84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32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F3C5-7646-4BC7-85C4-B486C05FF1F2}" type="datetimeFigureOut">
              <a:rPr lang="de-DE" smtClean="0"/>
              <a:t>21.11.2015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CA8-1268-469A-9A6C-0749AB0E84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29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75656" y="47846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F3C5-7646-4BC7-85C4-B486C05FF1F2}" type="datetimeFigureOut">
              <a:rPr lang="de-DE" smtClean="0"/>
              <a:pPr/>
              <a:t>21.11.2015</a:t>
            </a:fld>
            <a:r>
              <a:rPr lang="de-DE" dirty="0" smtClean="0"/>
              <a:t> – Bad Honnef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Caren Hagner, Universität Hamburg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0CA8-1268-469A-9A6C-0749AB0E8446}" type="slidenum">
              <a:rPr lang="de-DE" smtClean="0"/>
              <a:t>‹Nr.›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3" y="12645"/>
            <a:ext cx="1222245" cy="14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78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SHiP</a:t>
            </a:r>
            <a:r>
              <a:rPr lang="de-DE" dirty="0" smtClean="0"/>
              <a:t> Experiment</a:t>
            </a:r>
            <a:br>
              <a:rPr lang="de-DE" dirty="0" smtClean="0"/>
            </a:br>
            <a:r>
              <a:rPr lang="de-DE" dirty="0" smtClean="0"/>
              <a:t>„Search </a:t>
            </a:r>
            <a:r>
              <a:rPr lang="de-DE" dirty="0" err="1" smtClean="0"/>
              <a:t>for</a:t>
            </a:r>
            <a:r>
              <a:rPr lang="de-DE" dirty="0" smtClean="0"/>
              <a:t> Hidden </a:t>
            </a:r>
            <a:r>
              <a:rPr lang="de-DE" dirty="0" err="1" smtClean="0"/>
              <a:t>Particles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Caren Hagner</a:t>
            </a:r>
            <a:br>
              <a:rPr lang="de-DE" dirty="0" smtClean="0"/>
            </a:br>
            <a:r>
              <a:rPr lang="de-DE" dirty="0" smtClean="0"/>
              <a:t>Universität Hamburg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Neutrino </a:t>
            </a:r>
            <a:r>
              <a:rPr lang="de-DE" dirty="0" err="1" smtClean="0"/>
              <a:t>production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37397"/>
            <a:ext cx="7543750" cy="529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Tau Neutrino </a:t>
            </a:r>
            <a:r>
              <a:rPr lang="de-DE" dirty="0" err="1" smtClean="0"/>
              <a:t>Detector</a:t>
            </a: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0419"/>
            <a:ext cx="50006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580112" y="1183685"/>
            <a:ext cx="324075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cs typeface="Arial"/>
              </a:rPr>
              <a:t>≈7k v</a:t>
            </a:r>
            <a:r>
              <a:rPr lang="el-GR" b="1" baseline="-25000" dirty="0" smtClean="0">
                <a:latin typeface="Calibri"/>
                <a:cs typeface="Arial"/>
              </a:rPr>
              <a:t>τ</a:t>
            </a:r>
            <a:r>
              <a:rPr lang="de-DE" b="1" dirty="0" smtClean="0">
                <a:latin typeface="Calibri"/>
                <a:cs typeface="Arial"/>
              </a:rPr>
              <a:t> </a:t>
            </a:r>
            <a:r>
              <a:rPr lang="de-DE" b="1" dirty="0" err="1" smtClean="0">
                <a:latin typeface="Calibri"/>
                <a:cs typeface="Arial"/>
              </a:rPr>
              <a:t>interactions</a:t>
            </a:r>
            <a:endParaRPr lang="de-DE" b="1" dirty="0" smtClean="0">
              <a:latin typeface="Calibri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Calibri"/>
                <a:cs typeface="Arial"/>
              </a:rPr>
              <a:t>first</a:t>
            </a:r>
            <a:r>
              <a:rPr lang="de-DE" dirty="0" smtClean="0">
                <a:latin typeface="Calibri"/>
                <a:cs typeface="Arial"/>
              </a:rPr>
              <a:t> </a:t>
            </a:r>
            <a:r>
              <a:rPr lang="de-DE" dirty="0" err="1" smtClean="0">
                <a:latin typeface="Calibri"/>
                <a:cs typeface="Arial"/>
              </a:rPr>
              <a:t>detection</a:t>
            </a:r>
            <a:r>
              <a:rPr lang="de-DE" dirty="0" smtClean="0">
                <a:latin typeface="Calibri"/>
                <a:cs typeface="Arial"/>
              </a:rPr>
              <a:t> </a:t>
            </a:r>
            <a:r>
              <a:rPr lang="de-DE" dirty="0" err="1" smtClean="0">
                <a:latin typeface="Calibri"/>
                <a:cs typeface="Arial"/>
              </a:rPr>
              <a:t>of</a:t>
            </a:r>
            <a:r>
              <a:rPr lang="de-DE" dirty="0" smtClean="0">
                <a:latin typeface="Calibri"/>
                <a:cs typeface="Arial"/>
              </a:rPr>
              <a:t> anti-</a:t>
            </a:r>
            <a:r>
              <a:rPr lang="de-DE" dirty="0">
                <a:cs typeface="Arial"/>
              </a:rPr>
              <a:t> v</a:t>
            </a:r>
            <a:r>
              <a:rPr lang="el-GR" baseline="-25000" dirty="0" smtClean="0">
                <a:cs typeface="Arial"/>
              </a:rPr>
              <a:t>τ</a:t>
            </a:r>
            <a:endParaRPr lang="de-DE" dirty="0" smtClean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cs typeface="Arial"/>
              </a:rPr>
              <a:t>v</a:t>
            </a:r>
            <a:r>
              <a:rPr lang="el-GR" baseline="-25000" dirty="0" smtClean="0">
                <a:cs typeface="Arial"/>
              </a:rPr>
              <a:t>τ</a:t>
            </a:r>
            <a:r>
              <a:rPr lang="de-DE" baseline="-25000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cross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section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measurement</a:t>
            </a:r>
            <a:endParaRPr lang="de-DE" dirty="0" smtClean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cs typeface="Arial"/>
              </a:rPr>
              <a:t>HNL </a:t>
            </a:r>
            <a:r>
              <a:rPr lang="de-DE" dirty="0" err="1" smtClean="0">
                <a:cs typeface="Arial"/>
              </a:rPr>
              <a:t>normalization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with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v</a:t>
            </a:r>
            <a:r>
              <a:rPr lang="de-DE" baseline="-25000" dirty="0" err="1" smtClean="0">
                <a:cs typeface="Arial"/>
              </a:rPr>
              <a:t>e</a:t>
            </a:r>
            <a:endParaRPr lang="de-DE" baseline="-25000" dirty="0" smtClean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cs typeface="Arial"/>
              </a:rPr>
              <a:t>charm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physics</a:t>
            </a:r>
            <a:r>
              <a:rPr lang="de-DE" dirty="0" smtClean="0">
                <a:cs typeface="Arial"/>
              </a:rPr>
              <a:t> </a:t>
            </a:r>
            <a:r>
              <a:rPr lang="de-DE" dirty="0" err="1" smtClean="0">
                <a:cs typeface="Arial"/>
              </a:rPr>
              <a:t>with</a:t>
            </a:r>
            <a:r>
              <a:rPr lang="de-DE" dirty="0" smtClean="0">
                <a:cs typeface="Arial"/>
              </a:rPr>
              <a:t> </a:t>
            </a:r>
            <a:r>
              <a:rPr lang="el-GR" dirty="0" smtClean="0">
                <a:latin typeface="Calibri"/>
                <a:cs typeface="Arial"/>
              </a:rPr>
              <a:t>τ</a:t>
            </a:r>
            <a:endParaRPr lang="de-DE" dirty="0" smtClean="0">
              <a:latin typeface="Calibri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Calibri"/>
                <a:cs typeface="Arial"/>
              </a:rPr>
              <a:t>proton</a:t>
            </a:r>
            <a:r>
              <a:rPr lang="de-DE" dirty="0" smtClean="0">
                <a:latin typeface="Calibri"/>
                <a:cs typeface="Arial"/>
              </a:rPr>
              <a:t> </a:t>
            </a:r>
            <a:r>
              <a:rPr lang="de-DE" dirty="0" err="1" smtClean="0">
                <a:latin typeface="Calibri"/>
                <a:cs typeface="Arial"/>
              </a:rPr>
              <a:t>structure</a:t>
            </a:r>
            <a:r>
              <a:rPr lang="de-DE" dirty="0" smtClean="0">
                <a:latin typeface="Calibri"/>
                <a:cs typeface="Arial"/>
              </a:rPr>
              <a:t> </a:t>
            </a:r>
            <a:r>
              <a:rPr lang="de-DE" dirty="0" err="1" smtClean="0">
                <a:latin typeface="Calibri"/>
                <a:cs typeface="Arial"/>
              </a:rPr>
              <a:t>function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59632" y="908720"/>
            <a:ext cx="2377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use</a:t>
            </a:r>
            <a:r>
              <a:rPr lang="de-DE" dirty="0" smtClean="0"/>
              <a:t> OPERA </a:t>
            </a:r>
            <a:r>
              <a:rPr lang="de-DE" dirty="0" err="1" smtClean="0"/>
              <a:t>expertise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+ </a:t>
            </a:r>
            <a:r>
              <a:rPr lang="de-DE" dirty="0" err="1" smtClean="0"/>
              <a:t>several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recycled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18779"/>
            <a:ext cx="70580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58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351483" cy="423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43872"/>
            <a:ext cx="409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2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53" y="1916832"/>
            <a:ext cx="5904656" cy="45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Sensitivity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dark</a:t>
            </a:r>
            <a:r>
              <a:rPr lang="de-DE" dirty="0" smtClean="0"/>
              <a:t> </a:t>
            </a:r>
            <a:r>
              <a:rPr lang="de-DE" dirty="0" err="1" smtClean="0"/>
              <a:t>photons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(</a:t>
            </a:r>
            <a:r>
              <a:rPr lang="de-DE" sz="1800" dirty="0" err="1" smtClean="0"/>
              <a:t>updated</a:t>
            </a:r>
            <a:r>
              <a:rPr lang="de-DE" sz="1800" dirty="0" smtClean="0"/>
              <a:t> 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addendum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TP)</a:t>
            </a:r>
            <a:endParaRPr lang="de-DE" sz="18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769053" y="1156102"/>
            <a:ext cx="5605894" cy="646331"/>
            <a:chOff x="1769053" y="1156102"/>
            <a:chExt cx="5605894" cy="646331"/>
          </a:xfrm>
        </p:grpSpPr>
        <p:sp>
          <p:nvSpPr>
            <p:cNvPr id="3" name="Textfeld 2"/>
            <p:cNvSpPr txBox="1"/>
            <p:nvPr/>
          </p:nvSpPr>
          <p:spPr>
            <a:xfrm>
              <a:off x="1769053" y="1156102"/>
              <a:ext cx="56058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Dark </a:t>
              </a:r>
              <a:r>
                <a:rPr lang="de-DE" dirty="0" err="1" smtClean="0"/>
                <a:t>photons</a:t>
              </a:r>
              <a:r>
                <a:rPr lang="de-DE" dirty="0" smtClean="0"/>
                <a:t> </a:t>
              </a:r>
              <a:r>
                <a:rPr lang="de-DE" dirty="0" err="1" smtClean="0"/>
                <a:t>from</a:t>
              </a:r>
              <a:r>
                <a:rPr lang="de-DE" dirty="0" smtClean="0"/>
                <a:t>: p </a:t>
              </a:r>
              <a:r>
                <a:rPr lang="de-DE" dirty="0" err="1" smtClean="0"/>
                <a:t>bremsstrahlung</a:t>
              </a:r>
              <a:r>
                <a:rPr lang="de-DE" dirty="0" smtClean="0"/>
                <a:t>, light </a:t>
              </a:r>
              <a:r>
                <a:rPr lang="de-DE" dirty="0" err="1" smtClean="0"/>
                <a:t>meson</a:t>
              </a:r>
              <a:r>
                <a:rPr lang="de-DE" dirty="0" smtClean="0"/>
                <a:t> </a:t>
              </a:r>
              <a:r>
                <a:rPr lang="de-DE" dirty="0" err="1" smtClean="0"/>
                <a:t>decays</a:t>
              </a:r>
              <a:endParaRPr lang="de-DE" dirty="0" smtClean="0"/>
            </a:p>
            <a:p>
              <a:r>
                <a:rPr lang="de-DE" dirty="0" err="1" smtClean="0"/>
                <a:t>Decays</a:t>
              </a:r>
              <a:r>
                <a:rPr lang="de-DE" dirty="0" smtClean="0"/>
                <a:t> </a:t>
              </a:r>
              <a:r>
                <a:rPr lang="de-DE" dirty="0" err="1" smtClean="0"/>
                <a:t>to</a:t>
              </a:r>
              <a:r>
                <a:rPr lang="de-DE" dirty="0" smtClean="0"/>
                <a:t> l</a:t>
              </a:r>
              <a:r>
                <a:rPr lang="de-DE" baseline="30000" dirty="0" smtClean="0"/>
                <a:t>+</a:t>
              </a:r>
              <a:r>
                <a:rPr lang="de-DE" dirty="0" smtClean="0"/>
                <a:t>, l</a:t>
              </a:r>
              <a:r>
                <a:rPr lang="de-DE" baseline="30000" dirty="0" smtClean="0"/>
                <a:t>-</a:t>
              </a:r>
              <a:r>
                <a:rPr lang="de-DE" dirty="0" smtClean="0"/>
                <a:t>, </a:t>
              </a:r>
              <a:endParaRPr lang="de-DE" dirty="0"/>
            </a:p>
          </p:txBody>
        </p:sp>
        <p:graphicFrame>
          <p:nvGraphicFramePr>
            <p:cNvPr id="4" name="Objek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8496208"/>
                </p:ext>
              </p:extLst>
            </p:nvPr>
          </p:nvGraphicFramePr>
          <p:xfrm>
            <a:off x="3275856" y="1463827"/>
            <a:ext cx="360040" cy="317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Formel" r:id="rId4" imgW="215640" imgH="190440" progId="Equation.3">
                    <p:embed/>
                  </p:oleObj>
                </mc:Choice>
                <mc:Fallback>
                  <p:oleObj name="Formel" r:id="rId4" imgW="21564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75856" y="1463827"/>
                          <a:ext cx="360040" cy="3176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68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Sensitivity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dark</a:t>
            </a:r>
            <a:r>
              <a:rPr lang="de-DE" dirty="0" smtClean="0"/>
              <a:t> </a:t>
            </a:r>
            <a:r>
              <a:rPr lang="de-DE" dirty="0" err="1" smtClean="0"/>
              <a:t>scalar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482298"/>
            <a:ext cx="59912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27584" y="5770130"/>
            <a:ext cx="463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Coupling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Higgs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mixing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r>
              <a:rPr lang="de-DE" dirty="0" smtClean="0"/>
              <a:t> sin</a:t>
            </a:r>
            <a:r>
              <a:rPr lang="de-DE" baseline="30000" dirty="0" smtClean="0"/>
              <a:t>2</a:t>
            </a:r>
            <a:r>
              <a:rPr lang="el-GR" dirty="0" smtClean="0">
                <a:latin typeface="Calibri"/>
              </a:rPr>
              <a:t>ϑ</a:t>
            </a:r>
            <a:r>
              <a:rPr lang="de-DE" dirty="0" smtClean="0">
                <a:latin typeface="Calibri"/>
              </a:rPr>
              <a:t>, </a:t>
            </a:r>
            <a:br>
              <a:rPr lang="de-DE" dirty="0" smtClean="0">
                <a:latin typeface="Calibri"/>
              </a:rPr>
            </a:br>
            <a:r>
              <a:rPr lang="de-DE" dirty="0" err="1" smtClean="0">
                <a:latin typeface="Calibri"/>
              </a:rPr>
              <a:t>decaying</a:t>
            </a:r>
            <a:r>
              <a:rPr lang="de-DE" dirty="0" smtClean="0">
                <a:latin typeface="Calibri"/>
              </a:rPr>
              <a:t> in  </a:t>
            </a:r>
            <a:endParaRPr lang="de-DE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6092611"/>
            <a:ext cx="2505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83768" y="1089792"/>
            <a:ext cx="193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Sources</a:t>
            </a:r>
            <a:r>
              <a:rPr lang="de-DE" dirty="0" smtClean="0"/>
              <a:t>: B </a:t>
            </a:r>
            <a:r>
              <a:rPr lang="de-DE" dirty="0" err="1" smtClean="0"/>
              <a:t>mesons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47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" y="44624"/>
            <a:ext cx="874395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2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9994"/>
            <a:ext cx="7128792" cy="46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SHiP</a:t>
            </a:r>
            <a:r>
              <a:rPr lang="de-DE" dirty="0" smtClean="0"/>
              <a:t> am CERN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26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68770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3789040"/>
            <a:ext cx="82581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9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7846"/>
            <a:ext cx="6408712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Zeitplan &amp; Kosten</a:t>
            </a:r>
            <a:br>
              <a:rPr lang="de-DE" dirty="0" smtClean="0"/>
            </a:br>
            <a:r>
              <a:rPr lang="de-DE" sz="2200" dirty="0" smtClean="0"/>
              <a:t>(aus Addendum </a:t>
            </a:r>
            <a:r>
              <a:rPr lang="de-DE" sz="2200" dirty="0" err="1" smtClean="0"/>
              <a:t>to</a:t>
            </a:r>
            <a:r>
              <a:rPr lang="de-DE" sz="2200" dirty="0" smtClean="0"/>
              <a:t> Technical </a:t>
            </a:r>
            <a:r>
              <a:rPr lang="de-DE" sz="2200" dirty="0" err="1" smtClean="0"/>
              <a:t>Proposal</a:t>
            </a:r>
            <a:r>
              <a:rPr lang="de-DE" sz="2200" dirty="0" smtClean="0"/>
              <a:t>, 19/10/2015)  </a:t>
            </a:r>
            <a:endParaRPr lang="de-DE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12776"/>
            <a:ext cx="872037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5122" y="4005064"/>
            <a:ext cx="8755350" cy="2721457"/>
            <a:chOff x="65122" y="4005064"/>
            <a:chExt cx="8755350" cy="2721457"/>
          </a:xfrm>
        </p:grpSpPr>
        <p:grpSp>
          <p:nvGrpSpPr>
            <p:cNvPr id="5" name="Gruppieren 4"/>
            <p:cNvGrpSpPr/>
            <p:nvPr/>
          </p:nvGrpSpPr>
          <p:grpSpPr>
            <a:xfrm>
              <a:off x="65122" y="4005064"/>
              <a:ext cx="8755350" cy="2721457"/>
              <a:chOff x="209138" y="4005064"/>
              <a:chExt cx="8755350" cy="2721457"/>
            </a:xfrm>
          </p:grpSpPr>
          <p:sp>
            <p:nvSpPr>
              <p:cNvPr id="4" name="Rechteck 3"/>
              <p:cNvSpPr/>
              <p:nvPr/>
            </p:nvSpPr>
            <p:spPr>
              <a:xfrm>
                <a:off x="251520" y="4005064"/>
                <a:ext cx="8712968" cy="27214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138" y="4005064"/>
                <a:ext cx="6295355" cy="2721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feld 5"/>
            <p:cNvSpPr txBox="1"/>
            <p:nvPr/>
          </p:nvSpPr>
          <p:spPr>
            <a:xfrm>
              <a:off x="6012160" y="4077072"/>
              <a:ext cx="2643352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Facility Gesamt: 136MCHF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smtClean="0"/>
                <a:t>CE </a:t>
              </a:r>
              <a:r>
                <a:rPr lang="de-DE" dirty="0" err="1" smtClean="0"/>
                <a:t>engineer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err="1" smtClean="0"/>
                <a:t>Beamline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smtClean="0"/>
                <a:t>Target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err="1" smtClean="0"/>
                <a:t>muon</a:t>
              </a:r>
              <a:r>
                <a:rPr lang="de-DE" dirty="0" smtClean="0"/>
                <a:t> </a:t>
              </a:r>
              <a:r>
                <a:rPr lang="de-DE" dirty="0" err="1" smtClean="0"/>
                <a:t>shield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err="1" smtClean="0"/>
                <a:t>services</a:t>
              </a:r>
              <a:endParaRPr lang="de-DE" dirty="0"/>
            </a:p>
            <a:p>
              <a:r>
                <a:rPr lang="de-DE" dirty="0" smtClean="0"/>
                <a:t>(Detektor: </a:t>
              </a:r>
              <a:br>
                <a:rPr lang="de-DE" dirty="0" smtClean="0"/>
              </a:br>
              <a:r>
                <a:rPr lang="de-DE" dirty="0" err="1" smtClean="0"/>
                <a:t>TauNeutrino</a:t>
              </a:r>
              <a:r>
                <a:rPr lang="de-DE" dirty="0" smtClean="0"/>
                <a:t> 12 MCHF</a:t>
              </a:r>
              <a:br>
                <a:rPr lang="de-DE" dirty="0" smtClean="0"/>
              </a:br>
              <a:r>
                <a:rPr lang="de-DE" dirty="0" smtClean="0"/>
                <a:t>HS Detektor  47 MCHF)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7488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3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nach neuer Physik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33" y="1700808"/>
            <a:ext cx="71342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2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189812" cy="321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691680" y="914763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CERN MTP 2016-2020</a:t>
            </a:r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7" y="1469686"/>
            <a:ext cx="3543226" cy="51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2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59632" y="47846"/>
            <a:ext cx="7488832" cy="11430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Erzeugung von </a:t>
            </a:r>
            <a:r>
              <a:rPr lang="de-DE" sz="2400" dirty="0" err="1" smtClean="0"/>
              <a:t>Neutrinomassen</a:t>
            </a:r>
            <a:r>
              <a:rPr lang="de-DE" sz="2400" dirty="0" smtClean="0"/>
              <a:t>: See-</a:t>
            </a:r>
            <a:r>
              <a:rPr lang="de-DE" sz="2400" dirty="0" err="1" smtClean="0"/>
              <a:t>saw</a:t>
            </a:r>
            <a:r>
              <a:rPr lang="de-DE" sz="2400" dirty="0" smtClean="0"/>
              <a:t> Mechanismus</a:t>
            </a:r>
            <a:endParaRPr lang="de-DE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92044"/>
            <a:ext cx="5544617" cy="394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60768"/>
              </p:ext>
            </p:extLst>
          </p:nvPr>
        </p:nvGraphicFramePr>
        <p:xfrm>
          <a:off x="3995936" y="836712"/>
          <a:ext cx="100374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Formel" r:id="rId4" imgW="583920" imgH="419040" progId="Equation.3">
                  <p:embed/>
                </p:oleObj>
              </mc:Choice>
              <mc:Fallback>
                <p:oleObj name="Formel" r:id="rId4" imgW="5839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5936" y="836712"/>
                        <a:ext cx="1003748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252422" y="1687905"/>
            <a:ext cx="463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Majorana</a:t>
            </a:r>
            <a:r>
              <a:rPr lang="de-DE" dirty="0" smtClean="0"/>
              <a:t> Masse M,  Dirac Masse </a:t>
            </a:r>
            <a:r>
              <a:rPr lang="de-DE" dirty="0" err="1" smtClean="0"/>
              <a:t>m</a:t>
            </a:r>
            <a:r>
              <a:rPr lang="de-DE" baseline="-25000" dirty="0" err="1" smtClean="0"/>
              <a:t>D</a:t>
            </a:r>
            <a:r>
              <a:rPr lang="de-DE" dirty="0"/>
              <a:t> </a:t>
            </a:r>
            <a:r>
              <a:rPr lang="de-DE" dirty="0" smtClean="0">
                <a:cs typeface="Arial"/>
              </a:rPr>
              <a:t>≈ Y</a:t>
            </a:r>
            <a:r>
              <a:rPr lang="de-DE" baseline="-25000" dirty="0" smtClean="0">
                <a:cs typeface="Arial"/>
              </a:rPr>
              <a:t>i</a:t>
            </a:r>
            <a:r>
              <a:rPr lang="el-GR" baseline="-25000" dirty="0" smtClean="0">
                <a:latin typeface="Calibri"/>
                <a:cs typeface="Arial"/>
              </a:rPr>
              <a:t>α</a:t>
            </a:r>
            <a:r>
              <a:rPr lang="de-DE" dirty="0" smtClean="0">
                <a:latin typeface="Calibri"/>
                <a:cs typeface="Arial"/>
              </a:rPr>
              <a:t> &lt;</a:t>
            </a:r>
            <a:r>
              <a:rPr lang="el-GR" dirty="0" smtClean="0">
                <a:latin typeface="Calibri"/>
                <a:cs typeface="Arial"/>
              </a:rPr>
              <a:t>Φ</a:t>
            </a:r>
            <a:r>
              <a:rPr lang="de-DE" dirty="0" smtClean="0">
                <a:latin typeface="Calibri"/>
                <a:cs typeface="Arial"/>
              </a:rPr>
              <a:t>&gt;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34012" y="2123564"/>
            <a:ext cx="645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Beispiel:  M</a:t>
            </a:r>
            <a:r>
              <a:rPr lang="de-DE" dirty="0">
                <a:cs typeface="Arial"/>
              </a:rPr>
              <a:t> </a:t>
            </a:r>
            <a:r>
              <a:rPr lang="de-DE" dirty="0" smtClean="0">
                <a:cs typeface="Arial"/>
              </a:rPr>
              <a:t>≈ 1GeV und m</a:t>
            </a:r>
            <a:r>
              <a:rPr lang="de-DE" baseline="-25000" dirty="0" smtClean="0">
                <a:cs typeface="Arial"/>
              </a:rPr>
              <a:t>v </a:t>
            </a:r>
            <a:r>
              <a:rPr lang="de-DE" dirty="0" smtClean="0">
                <a:cs typeface="Arial"/>
              </a:rPr>
              <a:t>≈ 0.05eV  -&gt;   </a:t>
            </a:r>
            <a:r>
              <a:rPr lang="de-DE" dirty="0" err="1" smtClean="0">
                <a:cs typeface="Arial"/>
              </a:rPr>
              <a:t>m</a:t>
            </a:r>
            <a:r>
              <a:rPr lang="de-DE" baseline="-25000" dirty="0" err="1" smtClean="0">
                <a:cs typeface="Arial"/>
              </a:rPr>
              <a:t>D</a:t>
            </a:r>
            <a:r>
              <a:rPr lang="de-DE" dirty="0" smtClean="0">
                <a:cs typeface="Arial"/>
              </a:rPr>
              <a:t> ≈ 10keV und </a:t>
            </a:r>
            <a:r>
              <a:rPr lang="de-DE" dirty="0">
                <a:cs typeface="Arial"/>
              </a:rPr>
              <a:t>Y</a:t>
            </a:r>
            <a:r>
              <a:rPr lang="de-DE" baseline="-25000" dirty="0">
                <a:cs typeface="Arial"/>
              </a:rPr>
              <a:t>i</a:t>
            </a:r>
            <a:r>
              <a:rPr lang="el-GR" baseline="-25000" dirty="0">
                <a:cs typeface="Arial"/>
              </a:rPr>
              <a:t>α</a:t>
            </a:r>
            <a:r>
              <a:rPr lang="de-DE" dirty="0">
                <a:cs typeface="Arial"/>
              </a:rPr>
              <a:t> </a:t>
            </a:r>
            <a:r>
              <a:rPr lang="de-DE" dirty="0" smtClean="0">
                <a:cs typeface="Arial"/>
              </a:rPr>
              <a:t>≈ 10</a:t>
            </a:r>
            <a:r>
              <a:rPr lang="de-DE" baseline="30000" dirty="0" smtClean="0">
                <a:cs typeface="Arial"/>
              </a:rPr>
              <a:t>-7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43059" y="2492896"/>
            <a:ext cx="750134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Kleine </a:t>
            </a:r>
            <a:r>
              <a:rPr lang="de-DE" dirty="0" err="1" smtClean="0"/>
              <a:t>Neutrinomassen</a:t>
            </a:r>
            <a:r>
              <a:rPr lang="de-DE" dirty="0" smtClean="0"/>
              <a:t>:    Sehr große Skala M   oder   sehr kleine Kopplung </a:t>
            </a:r>
            <a:r>
              <a:rPr lang="de-DE" dirty="0">
                <a:cs typeface="Arial"/>
              </a:rPr>
              <a:t>Y</a:t>
            </a:r>
            <a:r>
              <a:rPr lang="de-DE" baseline="-25000" dirty="0">
                <a:cs typeface="Arial"/>
              </a:rPr>
              <a:t>i</a:t>
            </a:r>
            <a:r>
              <a:rPr lang="el-GR" baseline="-25000" dirty="0">
                <a:cs typeface="Arial"/>
              </a:rPr>
              <a:t>α</a:t>
            </a:r>
            <a:r>
              <a:rPr lang="de-DE" dirty="0">
                <a:cs typeface="Arial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54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Neutrino Portal </a:t>
            </a:r>
            <a:r>
              <a:rPr lang="de-DE" sz="2800" dirty="0" err="1" smtClean="0"/>
              <a:t>and</a:t>
            </a:r>
            <a:r>
              <a:rPr lang="de-DE" sz="2800" dirty="0" smtClean="0"/>
              <a:t> Heavy Neutral </a:t>
            </a:r>
            <a:r>
              <a:rPr lang="de-DE" sz="2800" dirty="0" err="1" smtClean="0"/>
              <a:t>Leptons</a:t>
            </a:r>
            <a:endParaRPr lang="de-DE" sz="2800" dirty="0"/>
          </a:p>
        </p:txBody>
      </p:sp>
      <p:pic>
        <p:nvPicPr>
          <p:cNvPr id="4098" name="Picture 2" descr="http://d29qn7q9z0j1p6.cloudfront.net/content/roypta/373/2032/20140038/F4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3" y="1556792"/>
            <a:ext cx="70675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5076056" y="1268760"/>
            <a:ext cx="2808312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475656" y="1342509"/>
            <a:ext cx="677698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  <a:r>
              <a:rPr lang="de-DE" dirty="0" smtClean="0"/>
              <a:t>dd 3 </a:t>
            </a:r>
            <a:r>
              <a:rPr lang="de-DE" dirty="0" err="1" smtClean="0"/>
              <a:t>right-chiral</a:t>
            </a:r>
            <a:r>
              <a:rPr lang="de-DE" dirty="0" smtClean="0"/>
              <a:t> </a:t>
            </a:r>
            <a:r>
              <a:rPr lang="de-DE" dirty="0" err="1" smtClean="0"/>
              <a:t>counterparts</a:t>
            </a:r>
            <a:r>
              <a:rPr lang="de-DE" dirty="0" smtClean="0"/>
              <a:t> N</a:t>
            </a:r>
            <a:r>
              <a:rPr lang="de-DE" baseline="-25000" dirty="0" smtClean="0"/>
              <a:t>1</a:t>
            </a:r>
            <a:r>
              <a:rPr lang="de-DE" dirty="0" smtClean="0"/>
              <a:t>, N</a:t>
            </a:r>
            <a:r>
              <a:rPr lang="de-DE" baseline="-25000" dirty="0" smtClean="0"/>
              <a:t>2</a:t>
            </a:r>
            <a:r>
              <a:rPr lang="de-DE" dirty="0" smtClean="0"/>
              <a:t>, N</a:t>
            </a:r>
            <a:r>
              <a:rPr lang="de-DE" baseline="-25000" dirty="0" smtClean="0"/>
              <a:t>3  </a:t>
            </a:r>
            <a:r>
              <a:rPr lang="de-DE" dirty="0" smtClean="0"/>
              <a:t>„sterile </a:t>
            </a:r>
            <a:r>
              <a:rPr lang="de-DE" dirty="0" err="1" smtClean="0"/>
              <a:t>neutrinos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Heavy Neutral </a:t>
            </a:r>
            <a:r>
              <a:rPr lang="de-DE" dirty="0" err="1" smtClean="0"/>
              <a:t>Leptons</a:t>
            </a:r>
            <a:r>
              <a:rPr lang="de-DE" dirty="0" smtClean="0"/>
              <a:t> (neutral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respect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SM </a:t>
            </a:r>
            <a:r>
              <a:rPr lang="de-DE" dirty="0" err="1" smtClean="0"/>
              <a:t>gauge</a:t>
            </a:r>
            <a:r>
              <a:rPr lang="de-DE" dirty="0" smtClean="0"/>
              <a:t> </a:t>
            </a:r>
            <a:r>
              <a:rPr lang="de-DE" dirty="0" err="1" smtClean="0"/>
              <a:t>interactions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03" y="2204864"/>
            <a:ext cx="3400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03" y="4293096"/>
            <a:ext cx="34099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78440" y="2276872"/>
            <a:ext cx="4901663" cy="175432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 </a:t>
            </a:r>
            <a:r>
              <a:rPr lang="de-DE" dirty="0" err="1" smtClean="0"/>
              <a:t>oscillations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neutrino</a:t>
            </a:r>
            <a:r>
              <a:rPr lang="de-DE" dirty="0" smtClean="0"/>
              <a:t> </a:t>
            </a:r>
            <a:r>
              <a:rPr lang="de-DE" dirty="0" err="1" smtClean="0"/>
              <a:t>masses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baryon</a:t>
            </a:r>
            <a:r>
              <a:rPr lang="de-DE" dirty="0" smtClean="0"/>
              <a:t> </a:t>
            </a:r>
            <a:r>
              <a:rPr lang="de-DE" dirty="0" err="1" smtClean="0"/>
              <a:t>asymmetry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dark</a:t>
            </a:r>
            <a:r>
              <a:rPr lang="de-DE" dirty="0" smtClean="0"/>
              <a:t> matter</a:t>
            </a:r>
          </a:p>
          <a:p>
            <a:r>
              <a:rPr lang="de-DE" dirty="0" err="1" smtClean="0"/>
              <a:t>vMSM</a:t>
            </a:r>
            <a:r>
              <a:rPr lang="de-DE" dirty="0" smtClean="0"/>
              <a:t> (</a:t>
            </a:r>
            <a:r>
              <a:rPr lang="de-DE" dirty="0" err="1" smtClean="0"/>
              <a:t>T.Asaka</a:t>
            </a:r>
            <a:r>
              <a:rPr lang="de-DE" dirty="0" smtClean="0"/>
              <a:t>, M. </a:t>
            </a:r>
            <a:r>
              <a:rPr lang="de-DE" dirty="0" err="1" smtClean="0"/>
              <a:t>Shaposhnikov</a:t>
            </a:r>
            <a:r>
              <a:rPr lang="de-DE" dirty="0" smtClean="0"/>
              <a:t> PLB620(2005)17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518161" y="5087615"/>
            <a:ext cx="77469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10keV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876163" y="5103792"/>
            <a:ext cx="7008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1GeV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159199" y="5085184"/>
            <a:ext cx="7008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b="1" dirty="0" smtClean="0"/>
              <a:t>1GeV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734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97768"/>
            <a:ext cx="6923112" cy="1143000"/>
          </a:xfrm>
        </p:spPr>
        <p:txBody>
          <a:bodyPr/>
          <a:lstStyle/>
          <a:p>
            <a:r>
              <a:rPr lang="de-DE" b="1" dirty="0" err="1" smtClean="0"/>
              <a:t>SHiP</a:t>
            </a:r>
            <a:r>
              <a:rPr lang="de-DE" b="1" dirty="0" smtClean="0"/>
              <a:t> Experiment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de-DE" sz="2400" dirty="0" err="1" smtClean="0"/>
              <a:t>Proposal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a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facility</a:t>
            </a:r>
            <a:r>
              <a:rPr lang="de-DE" sz="2400" dirty="0" smtClean="0"/>
              <a:t> at CERN SPS:</a:t>
            </a:r>
          </a:p>
          <a:p>
            <a:pPr lvl="1"/>
            <a:r>
              <a:rPr lang="de-DE" sz="2400" dirty="0" smtClean="0"/>
              <a:t>General </a:t>
            </a:r>
            <a:r>
              <a:rPr lang="de-DE" sz="2400" dirty="0" err="1" smtClean="0"/>
              <a:t>purpose</a:t>
            </a:r>
            <a:r>
              <a:rPr lang="de-DE" sz="2400" dirty="0" smtClean="0"/>
              <a:t> Hidden </a:t>
            </a:r>
            <a:r>
              <a:rPr lang="de-DE" sz="2400" dirty="0" err="1" smtClean="0"/>
              <a:t>Sector</a:t>
            </a:r>
            <a:r>
              <a:rPr lang="de-DE" sz="2400" dirty="0" smtClean="0"/>
              <a:t> (HS) </a:t>
            </a:r>
            <a:r>
              <a:rPr lang="de-DE" sz="2400" dirty="0" err="1" smtClean="0"/>
              <a:t>detector</a:t>
            </a:r>
            <a:endParaRPr lang="de-DE" sz="2400" dirty="0" smtClean="0"/>
          </a:p>
          <a:p>
            <a:pPr lvl="1"/>
            <a:r>
              <a:rPr lang="de-DE" sz="2400" dirty="0" smtClean="0"/>
              <a:t>v</a:t>
            </a:r>
            <a:r>
              <a:rPr lang="el-GR" sz="2400" baseline="-25000" dirty="0" smtClean="0"/>
              <a:t>τ</a:t>
            </a:r>
            <a:r>
              <a:rPr lang="de-DE" sz="2400" baseline="-25000" dirty="0" smtClean="0"/>
              <a:t> </a:t>
            </a:r>
            <a:r>
              <a:rPr lang="de-DE" sz="2400" dirty="0" err="1" smtClean="0"/>
              <a:t>facility</a:t>
            </a:r>
            <a:endParaRPr lang="de-DE" sz="2400" dirty="0" smtClean="0"/>
          </a:p>
          <a:p>
            <a:r>
              <a:rPr lang="de-DE" sz="2400" dirty="0" smtClean="0"/>
              <a:t>235 </a:t>
            </a:r>
            <a:r>
              <a:rPr lang="de-DE" sz="2400" dirty="0" err="1" smtClean="0"/>
              <a:t>experimentalists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45 </a:t>
            </a:r>
            <a:r>
              <a:rPr lang="de-DE" sz="2400" dirty="0" err="1" smtClean="0"/>
              <a:t>institutes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15 countries </a:t>
            </a:r>
            <a:br>
              <a:rPr lang="de-DE" sz="2400" dirty="0" smtClean="0"/>
            </a:br>
            <a:r>
              <a:rPr lang="de-DE" sz="2400" dirty="0" smtClean="0"/>
              <a:t>+ CERN</a:t>
            </a:r>
          </a:p>
          <a:p>
            <a:r>
              <a:rPr lang="de-DE" sz="2400" b="1" dirty="0" smtClean="0"/>
              <a:t>Technical </a:t>
            </a:r>
            <a:r>
              <a:rPr lang="de-DE" sz="2400" b="1" dirty="0" err="1" smtClean="0"/>
              <a:t>Proposal</a:t>
            </a:r>
            <a:r>
              <a:rPr lang="de-DE" sz="2400" b="1" dirty="0" smtClean="0"/>
              <a:t> </a:t>
            </a:r>
            <a:r>
              <a:rPr lang="de-DE" sz="2400" dirty="0" err="1" smtClean="0"/>
              <a:t>submitted</a:t>
            </a:r>
            <a:r>
              <a:rPr lang="de-DE" sz="2400" dirty="0" smtClean="0"/>
              <a:t> in April (arXiv:1504.04956)</a:t>
            </a:r>
          </a:p>
          <a:p>
            <a:r>
              <a:rPr lang="de-DE" sz="2400" b="1" dirty="0" err="1" smtClean="0"/>
              <a:t>Physics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Proposal</a:t>
            </a:r>
            <a:r>
              <a:rPr lang="de-DE" sz="2400" b="1" dirty="0" smtClean="0"/>
              <a:t> </a:t>
            </a:r>
            <a:r>
              <a:rPr lang="de-DE" sz="2400" dirty="0" err="1" smtClean="0"/>
              <a:t>signed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80 </a:t>
            </a:r>
            <a:r>
              <a:rPr lang="de-DE" sz="2400" dirty="0" err="1" smtClean="0"/>
              <a:t>theorists</a:t>
            </a:r>
            <a:r>
              <a:rPr lang="de-DE" sz="2400" dirty="0" smtClean="0"/>
              <a:t> (arXiv:1504.04855)</a:t>
            </a:r>
          </a:p>
          <a:p>
            <a:r>
              <a:rPr lang="de-DE" sz="2400" dirty="0" smtClean="0"/>
              <a:t>Addendum </a:t>
            </a:r>
            <a:r>
              <a:rPr lang="de-DE" sz="2400" dirty="0" err="1" smtClean="0"/>
              <a:t>to</a:t>
            </a:r>
            <a:r>
              <a:rPr lang="de-DE" sz="2400" dirty="0" smtClean="0"/>
              <a:t> Technical </a:t>
            </a:r>
            <a:r>
              <a:rPr lang="de-DE" sz="2400" dirty="0" err="1" smtClean="0"/>
              <a:t>Proposal</a:t>
            </a:r>
            <a:r>
              <a:rPr lang="de-DE" sz="2400" dirty="0" smtClean="0"/>
              <a:t> (</a:t>
            </a:r>
            <a:r>
              <a:rPr lang="de-DE" sz="2400" dirty="0" err="1" smtClean="0"/>
              <a:t>Oct</a:t>
            </a:r>
            <a:r>
              <a:rPr lang="de-DE" sz="2400" dirty="0" smtClean="0"/>
              <a:t> 2015)</a:t>
            </a:r>
            <a:br>
              <a:rPr lang="de-DE" sz="2400" dirty="0" smtClean="0"/>
            </a:br>
            <a:r>
              <a:rPr lang="de-DE" sz="2400" dirty="0" smtClean="0"/>
              <a:t>(CERN-SPSC-2015-040/SPSC-P-350-ADD-2)</a:t>
            </a:r>
          </a:p>
          <a:p>
            <a:r>
              <a:rPr lang="de-DE" sz="2400" dirty="0" smtClean="0"/>
              <a:t>SPSC </a:t>
            </a:r>
            <a:r>
              <a:rPr lang="de-DE" sz="2400" dirty="0" err="1" smtClean="0"/>
              <a:t>review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</a:t>
            </a:r>
            <a:r>
              <a:rPr lang="de-DE" sz="2400" dirty="0" smtClean="0"/>
              <a:t> </a:t>
            </a:r>
            <a:r>
              <a:rPr lang="de-DE" sz="2400" dirty="0" err="1" smtClean="0"/>
              <a:t>ongoing</a:t>
            </a: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Future:  TDR </a:t>
            </a:r>
            <a:r>
              <a:rPr lang="de-DE" sz="2400" dirty="0" err="1" smtClean="0"/>
              <a:t>ready</a:t>
            </a:r>
            <a:r>
              <a:rPr lang="de-DE" sz="2400" dirty="0" smtClean="0"/>
              <a:t> in 2018 (</a:t>
            </a:r>
            <a:r>
              <a:rPr lang="de-DE" sz="2400" dirty="0" err="1" smtClean="0"/>
              <a:t>start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taking</a:t>
            </a:r>
            <a:r>
              <a:rPr lang="de-DE" sz="2400" dirty="0" smtClean="0"/>
              <a:t> 2027)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31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Signal &amp; Background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7" y="1988840"/>
            <a:ext cx="8575946" cy="217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5" y="4437112"/>
            <a:ext cx="720688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7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SHiP</a:t>
            </a:r>
            <a:r>
              <a:rPr lang="de-DE" dirty="0" smtClean="0"/>
              <a:t> Experiment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0295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75656" y="980728"/>
            <a:ext cx="6709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High </a:t>
            </a:r>
            <a:r>
              <a:rPr lang="de-DE" dirty="0" err="1" smtClean="0"/>
              <a:t>Intensity</a:t>
            </a:r>
            <a:r>
              <a:rPr lang="de-DE" dirty="0" smtClean="0"/>
              <a:t> beam </a:t>
            </a:r>
            <a:r>
              <a:rPr lang="de-DE" dirty="0" err="1" smtClean="0"/>
              <a:t>dump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:  K, D, B </a:t>
            </a:r>
            <a:r>
              <a:rPr lang="de-DE" dirty="0" err="1" smtClean="0"/>
              <a:t>mesons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Long-</a:t>
            </a:r>
            <a:r>
              <a:rPr lang="de-DE" dirty="0" err="1" smtClean="0"/>
              <a:t>lived</a:t>
            </a:r>
            <a:r>
              <a:rPr lang="de-DE" dirty="0" smtClean="0"/>
              <a:t>, </a:t>
            </a:r>
            <a:r>
              <a:rPr lang="de-DE" dirty="0" err="1" smtClean="0"/>
              <a:t>weakly</a:t>
            </a:r>
            <a:r>
              <a:rPr lang="de-DE" dirty="0" smtClean="0"/>
              <a:t> </a:t>
            </a:r>
            <a:r>
              <a:rPr lang="de-DE" dirty="0" err="1" smtClean="0"/>
              <a:t>interacting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r>
              <a:rPr lang="de-DE" dirty="0" err="1" smtClean="0"/>
              <a:t>require</a:t>
            </a:r>
            <a:r>
              <a:rPr lang="de-DE" dirty="0"/>
              <a:t> </a:t>
            </a:r>
            <a:r>
              <a:rPr lang="de-DE" dirty="0" smtClean="0"/>
              <a:t>large </a:t>
            </a:r>
            <a:r>
              <a:rPr lang="de-DE" dirty="0" err="1" smtClean="0"/>
              <a:t>decay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Spectrometer</a:t>
            </a:r>
            <a:r>
              <a:rPr lang="de-DE" dirty="0" smtClean="0"/>
              <a:t>, </a:t>
            </a:r>
            <a:r>
              <a:rPr lang="de-DE" dirty="0" err="1" smtClean="0"/>
              <a:t>Calorimeter</a:t>
            </a:r>
            <a:r>
              <a:rPr lang="de-DE" dirty="0" smtClean="0"/>
              <a:t>, PID</a:t>
            </a:r>
            <a:endParaRPr lang="de-DE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323528" y="2276872"/>
            <a:ext cx="7861593" cy="3744416"/>
            <a:chOff x="323528" y="2276872"/>
            <a:chExt cx="7861593" cy="3744416"/>
          </a:xfrm>
        </p:grpSpPr>
        <p:sp>
          <p:nvSpPr>
            <p:cNvPr id="4" name="Explosion 1 3"/>
            <p:cNvSpPr/>
            <p:nvPr/>
          </p:nvSpPr>
          <p:spPr>
            <a:xfrm>
              <a:off x="971600" y="5445224"/>
              <a:ext cx="288032" cy="252661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V="1">
              <a:off x="323528" y="5618005"/>
              <a:ext cx="718410" cy="40328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V="1">
              <a:off x="1189294" y="3356992"/>
              <a:ext cx="4822866" cy="2160241"/>
            </a:xfrm>
            <a:prstGeom prst="straightConnector1">
              <a:avLst/>
            </a:prstGeom>
            <a:ln w="38100"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 flipV="1">
              <a:off x="6012160" y="2276872"/>
              <a:ext cx="1944216" cy="108012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 flipV="1">
              <a:off x="6012160" y="2636912"/>
              <a:ext cx="2172961" cy="72008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feld 15"/>
          <p:cNvSpPr txBox="1"/>
          <p:nvPr/>
        </p:nvSpPr>
        <p:spPr>
          <a:xfrm>
            <a:off x="249790" y="2132856"/>
            <a:ext cx="425020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Signature</a:t>
            </a:r>
            <a:r>
              <a:rPr lang="de-DE" b="1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isolated</a:t>
            </a:r>
            <a:r>
              <a:rPr lang="de-DE" dirty="0" smtClean="0"/>
              <a:t> </a:t>
            </a:r>
            <a:r>
              <a:rPr lang="de-DE" dirty="0" err="1" smtClean="0"/>
              <a:t>vertex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harged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fiducial</a:t>
            </a:r>
            <a:r>
              <a:rPr lang="de-DE" dirty="0" smtClean="0"/>
              <a:t> </a:t>
            </a:r>
            <a:r>
              <a:rPr lang="de-DE" dirty="0" err="1" smtClean="0"/>
              <a:t>volume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candidate</a:t>
            </a:r>
            <a:r>
              <a:rPr lang="de-DE" dirty="0" smtClean="0"/>
              <a:t> </a:t>
            </a:r>
            <a:r>
              <a:rPr lang="de-DE" dirty="0" err="1" smtClean="0"/>
              <a:t>momentum</a:t>
            </a:r>
            <a:r>
              <a:rPr lang="de-DE" dirty="0" smtClean="0"/>
              <a:t> </a:t>
            </a:r>
            <a:r>
              <a:rPr lang="de-DE" dirty="0" err="1" smtClean="0"/>
              <a:t>pointing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VETO  </a:t>
            </a:r>
            <a:endParaRPr lang="de-DE" dirty="0"/>
          </a:p>
        </p:txBody>
      </p:sp>
      <p:cxnSp>
        <p:nvCxnSpPr>
          <p:cNvPr id="18" name="Gerade Verbindung mit Pfeil 17"/>
          <p:cNvCxnSpPr>
            <a:endCxn id="6146" idx="3"/>
          </p:cNvCxnSpPr>
          <p:nvPr/>
        </p:nvCxnSpPr>
        <p:spPr>
          <a:xfrm flipV="1">
            <a:off x="1763688" y="3915371"/>
            <a:ext cx="6733431" cy="253796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5008444" y="5328553"/>
            <a:ext cx="103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ca. 150m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9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SHiP</a:t>
            </a:r>
            <a:r>
              <a:rPr lang="de-DE" dirty="0" smtClean="0"/>
              <a:t> Experiment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0295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ige Legende 2"/>
          <p:cNvSpPr/>
          <p:nvPr/>
        </p:nvSpPr>
        <p:spPr>
          <a:xfrm>
            <a:off x="323528" y="1700808"/>
            <a:ext cx="3312368" cy="1872208"/>
          </a:xfrm>
          <a:prstGeom prst="wedgeRectCallout">
            <a:avLst>
              <a:gd name="adj1" fmla="val -23755"/>
              <a:gd name="adj2" fmla="val 1238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2x10</a:t>
            </a:r>
            <a:r>
              <a:rPr lang="de-DE" baseline="30000" dirty="0" smtClean="0">
                <a:solidFill>
                  <a:schemeClr val="tx1"/>
                </a:solidFill>
              </a:rPr>
              <a:t>20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protons</a:t>
            </a:r>
            <a:r>
              <a:rPr lang="de-DE" dirty="0" smtClean="0">
                <a:solidFill>
                  <a:schemeClr val="tx1"/>
                </a:solidFill>
              </a:rPr>
              <a:t> on </a:t>
            </a:r>
            <a:r>
              <a:rPr lang="de-DE" dirty="0" err="1" smtClean="0">
                <a:solidFill>
                  <a:schemeClr val="tx1"/>
                </a:solidFill>
              </a:rPr>
              <a:t>target</a:t>
            </a:r>
            <a:r>
              <a:rPr lang="de-DE" dirty="0" smtClean="0">
                <a:solidFill>
                  <a:schemeClr val="tx1"/>
                </a:solidFill>
              </a:rPr>
              <a:t> in 5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Mo (4 </a:t>
            </a:r>
            <a:r>
              <a:rPr lang="el-GR" dirty="0" smtClean="0">
                <a:solidFill>
                  <a:schemeClr val="tx1"/>
                </a:solidFill>
                <a:latin typeface="Calibri"/>
              </a:rPr>
              <a:t>λ</a:t>
            </a:r>
            <a:r>
              <a:rPr lang="de-DE" baseline="-25000" dirty="0" err="1" smtClean="0">
                <a:solidFill>
                  <a:schemeClr val="tx1"/>
                </a:solidFill>
                <a:latin typeface="Calibri"/>
              </a:rPr>
              <a:t>int</a:t>
            </a:r>
            <a:r>
              <a:rPr lang="de-DE" dirty="0" smtClean="0">
                <a:solidFill>
                  <a:schemeClr val="tx1"/>
                </a:solidFill>
                <a:latin typeface="Calibri"/>
              </a:rPr>
              <a:t>) - </a:t>
            </a:r>
            <a:r>
              <a:rPr lang="de-DE" dirty="0" smtClean="0">
                <a:solidFill>
                  <a:schemeClr val="tx1"/>
                </a:solidFill>
              </a:rPr>
              <a:t>W (6 </a:t>
            </a:r>
            <a:r>
              <a:rPr lang="el-GR" dirty="0" smtClean="0">
                <a:solidFill>
                  <a:schemeClr val="tx1"/>
                </a:solidFill>
              </a:rPr>
              <a:t>λ</a:t>
            </a:r>
            <a:r>
              <a:rPr lang="de-DE" baseline="-25000" dirty="0" err="1" smtClean="0">
                <a:solidFill>
                  <a:schemeClr val="tx1"/>
                </a:solidFill>
              </a:rPr>
              <a:t>int</a:t>
            </a:r>
            <a:r>
              <a:rPr lang="de-DE" dirty="0" smtClean="0">
                <a:solidFill>
                  <a:schemeClr val="tx1"/>
                </a:solidFill>
              </a:rPr>
              <a:t>) </a:t>
            </a:r>
            <a:r>
              <a:rPr lang="de-DE" dirty="0" err="1" smtClean="0">
                <a:solidFill>
                  <a:schemeClr val="tx1"/>
                </a:solidFill>
              </a:rPr>
              <a:t>target</a:t>
            </a:r>
            <a:endParaRPr lang="de-DE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peak</a:t>
            </a:r>
            <a:r>
              <a:rPr lang="de-DE" dirty="0" smtClean="0">
                <a:solidFill>
                  <a:schemeClr val="tx1"/>
                </a:solidFill>
              </a:rPr>
              <a:t> power 2.5 MW,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err="1" smtClean="0">
                <a:solidFill>
                  <a:schemeClr val="tx1"/>
                </a:solidFill>
              </a:rPr>
              <a:t>water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cooled</a:t>
            </a:r>
            <a:endParaRPr lang="de-DE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challenging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radiation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issues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067944" y="2780928"/>
            <a:ext cx="2016224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88" y="5373216"/>
            <a:ext cx="3141712" cy="1178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7846"/>
            <a:ext cx="6923112" cy="860874"/>
          </a:xfrm>
        </p:spPr>
        <p:txBody>
          <a:bodyPr/>
          <a:lstStyle/>
          <a:p>
            <a:r>
              <a:rPr lang="de-DE" dirty="0" err="1" smtClean="0"/>
              <a:t>SHiP</a:t>
            </a:r>
            <a:r>
              <a:rPr lang="de-DE" dirty="0" smtClean="0"/>
              <a:t>: Hidden </a:t>
            </a:r>
            <a:r>
              <a:rPr lang="de-DE" dirty="0" err="1" smtClean="0"/>
              <a:t>Sector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0" y="1604537"/>
            <a:ext cx="79438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ige Legende 3"/>
          <p:cNvSpPr/>
          <p:nvPr/>
        </p:nvSpPr>
        <p:spPr>
          <a:xfrm>
            <a:off x="323528" y="1628800"/>
            <a:ext cx="3816424" cy="1224136"/>
          </a:xfrm>
          <a:prstGeom prst="wedgeRectCallout">
            <a:avLst>
              <a:gd name="adj1" fmla="val 34915"/>
              <a:gd name="adj2" fmla="val 160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5m x 10m x 50m </a:t>
            </a:r>
            <a:r>
              <a:rPr lang="de-DE" dirty="0" err="1" smtClean="0">
                <a:solidFill>
                  <a:schemeClr val="tx1"/>
                </a:solidFill>
              </a:rPr>
              <a:t>elliptical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vessel</a:t>
            </a:r>
            <a:endParaRPr lang="de-DE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vacuum</a:t>
            </a:r>
            <a:r>
              <a:rPr lang="de-DE" dirty="0" smtClean="0">
                <a:solidFill>
                  <a:schemeClr val="tx1"/>
                </a:solidFill>
              </a:rPr>
              <a:t>: 10</a:t>
            </a:r>
            <a:r>
              <a:rPr lang="de-DE" baseline="30000" dirty="0" smtClean="0">
                <a:solidFill>
                  <a:schemeClr val="tx1"/>
                </a:solidFill>
              </a:rPr>
              <a:t>-3</a:t>
            </a:r>
            <a:r>
              <a:rPr lang="de-DE" dirty="0" smtClean="0">
                <a:solidFill>
                  <a:schemeClr val="tx1"/>
                </a:solidFill>
              </a:rPr>
              <a:t> mbar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ige Legende 4"/>
          <p:cNvSpPr/>
          <p:nvPr/>
        </p:nvSpPr>
        <p:spPr>
          <a:xfrm>
            <a:off x="6217913" y="4779023"/>
            <a:ext cx="2736304" cy="684076"/>
          </a:xfrm>
          <a:prstGeom prst="wedgeRectCallout">
            <a:avLst>
              <a:gd name="adj1" fmla="val -24823"/>
              <a:gd name="adj2" fmla="val -1827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5m horizontal </a:t>
            </a:r>
            <a:r>
              <a:rPr lang="de-DE" dirty="0" err="1" smtClean="0">
                <a:solidFill>
                  <a:schemeClr val="tx1"/>
                </a:solidFill>
              </a:rPr>
              <a:t>straw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tubes</a:t>
            </a: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422814" y="908720"/>
            <a:ext cx="2654025" cy="1860467"/>
            <a:chOff x="4932040" y="908719"/>
            <a:chExt cx="2654025" cy="1860467"/>
          </a:xfrm>
        </p:grpSpPr>
        <p:sp>
          <p:nvSpPr>
            <p:cNvPr id="7" name="Rechteckige Legende 6"/>
            <p:cNvSpPr/>
            <p:nvPr/>
          </p:nvSpPr>
          <p:spPr>
            <a:xfrm>
              <a:off x="4932040" y="908719"/>
              <a:ext cx="2654025" cy="1860467"/>
            </a:xfrm>
            <a:prstGeom prst="wedgeRectCallout">
              <a:avLst>
                <a:gd name="adj1" fmla="val 54350"/>
                <a:gd name="adj2" fmla="val 6258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 err="1">
                  <a:solidFill>
                    <a:schemeClr val="tx1"/>
                  </a:solidFill>
                </a:rPr>
                <a:t>s</a:t>
              </a:r>
              <a:r>
                <a:rPr lang="de-DE" dirty="0" err="1" smtClean="0">
                  <a:solidFill>
                    <a:schemeClr val="tx1"/>
                  </a:solidFill>
                </a:rPr>
                <a:t>pectrometer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>
                  <a:solidFill>
                    <a:schemeClr val="tx1"/>
                  </a:solidFill>
                </a:rPr>
                <a:t>resolution</a:t>
              </a:r>
              <a:r>
                <a:rPr lang="de-DE" dirty="0" smtClean="0">
                  <a:solidFill>
                    <a:schemeClr val="tx1"/>
                  </a:solidFill>
                </a:rPr>
                <a:t>:</a:t>
              </a:r>
            </a:p>
            <a:p>
              <a:endParaRPr lang="de-DE" dirty="0">
                <a:solidFill>
                  <a:schemeClr val="tx1"/>
                </a:solidFill>
              </a:endParaRPr>
            </a:p>
            <a:p>
              <a:endParaRPr lang="de-DE" dirty="0" smtClean="0">
                <a:solidFill>
                  <a:schemeClr val="tx1"/>
                </a:solidFill>
              </a:endParaRPr>
            </a:p>
            <a:p>
              <a:endParaRPr lang="de-DE" dirty="0">
                <a:solidFill>
                  <a:schemeClr val="tx1"/>
                </a:solidFill>
              </a:endParaRPr>
            </a:p>
            <a:p>
              <a:endParaRPr lang="de-DE" dirty="0" smtClean="0">
                <a:solidFill>
                  <a:schemeClr val="tx1"/>
                </a:solidFill>
              </a:endParaRPr>
            </a:p>
            <a:p>
              <a:endParaRPr lang="de-DE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164" y="1340767"/>
              <a:ext cx="2009775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68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Bildschirmpräsentation (4:3)</PresentationFormat>
  <Paragraphs>78</Paragraphs>
  <Slides>20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Larissa</vt:lpstr>
      <vt:lpstr>Formel</vt:lpstr>
      <vt:lpstr>Microsoft Formel-Editor 3.0</vt:lpstr>
      <vt:lpstr>SHiP Experiment „Search for Hidden Particles“</vt:lpstr>
      <vt:lpstr>Suche nach neuer Physik</vt:lpstr>
      <vt:lpstr>Erzeugung von Neutrinomassen: See-saw Mechanismus</vt:lpstr>
      <vt:lpstr>Neutrino Portal and Heavy Neutral Leptons</vt:lpstr>
      <vt:lpstr>SHiP Experiment</vt:lpstr>
      <vt:lpstr>Signal &amp; Background</vt:lpstr>
      <vt:lpstr>SHiP Experiment</vt:lpstr>
      <vt:lpstr>SHiP Experiment</vt:lpstr>
      <vt:lpstr>SHiP: Hidden Sector Detector</vt:lpstr>
      <vt:lpstr>Neutrino production</vt:lpstr>
      <vt:lpstr>Tau Neutrino Detector</vt:lpstr>
      <vt:lpstr>PowerPoint-Präsentation</vt:lpstr>
      <vt:lpstr>Sensitivity to dark photons (updated  for addendum to TP)</vt:lpstr>
      <vt:lpstr>Sensitivity to dark scalar</vt:lpstr>
      <vt:lpstr>PowerPoint-Präsentation</vt:lpstr>
      <vt:lpstr>SHiP am CERN</vt:lpstr>
      <vt:lpstr>PowerPoint-Präsentation</vt:lpstr>
      <vt:lpstr>Zeitplan &amp; Kosten (aus Addendum to Technical Proposal, 19/10/2015)  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 Experiment „Search for Hidden Particles“</dc:title>
  <dc:creator>Caren Hagner</dc:creator>
  <cp:lastModifiedBy>Caren Hagner</cp:lastModifiedBy>
  <cp:revision>27</cp:revision>
  <dcterms:created xsi:type="dcterms:W3CDTF">2015-11-20T23:32:33Z</dcterms:created>
  <dcterms:modified xsi:type="dcterms:W3CDTF">2015-11-21T10:39:07Z</dcterms:modified>
</cp:coreProperties>
</file>