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36" r:id="rId2"/>
    <p:sldId id="342" r:id="rId3"/>
    <p:sldId id="346" r:id="rId4"/>
    <p:sldId id="343" r:id="rId5"/>
    <p:sldId id="344" r:id="rId6"/>
    <p:sldId id="347" r:id="rId7"/>
    <p:sldId id="348" r:id="rId8"/>
    <p:sldId id="349" r:id="rId9"/>
    <p:sldId id="350" r:id="rId10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7793D"/>
    <a:srgbClr val="3C8C93"/>
    <a:srgbClr val="89A4A7"/>
    <a:srgbClr val="A5F9DF"/>
    <a:srgbClr val="D0D0F0"/>
    <a:srgbClr val="F7B2A7"/>
    <a:srgbClr val="CB419D"/>
    <a:srgbClr val="3C8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9" autoAdjust="0"/>
    <p:restoredTop sz="90401" autoAdjust="0"/>
  </p:normalViewPr>
  <p:slideViewPr>
    <p:cSldViewPr>
      <p:cViewPr varScale="1">
        <p:scale>
          <a:sx n="98" d="100"/>
          <a:sy n="98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1FCCF-E4E4-4E0F-B6D8-4B40A9E9C49B}" type="datetimeFigureOut">
              <a:rPr lang="en-GB" smtClean="0"/>
              <a:t>29/09/2015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80F0E-19BB-40F6-9041-E841FCDD63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94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694" y="1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0DB349-4C21-4F3F-861D-776ADBFDE5FB}" type="datetimeFigureOut">
              <a:rPr lang="en-US"/>
              <a:pPr>
                <a:defRPr/>
              </a:pPr>
              <a:t>9/29/2015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9" tIns="46160" rIns="92319" bIns="4616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1" y="4724088"/>
            <a:ext cx="5445134" cy="4474525"/>
          </a:xfrm>
          <a:prstGeom prst="rect">
            <a:avLst/>
          </a:prstGeom>
        </p:spPr>
        <p:txBody>
          <a:bodyPr vert="horz" lIns="92319" tIns="46160" rIns="92319" bIns="461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694" y="9444976"/>
            <a:ext cx="2949313" cy="497525"/>
          </a:xfrm>
          <a:prstGeom prst="rect">
            <a:avLst/>
          </a:prstGeom>
        </p:spPr>
        <p:txBody>
          <a:bodyPr vert="horz" lIns="92319" tIns="46160" rIns="92319" bIns="4616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29B5FC-51E6-4978-9FFC-16B924CB95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57910" y="9446576"/>
            <a:ext cx="2947705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54" tIns="47828" rIns="95654" bIns="47828" anchor="b"/>
          <a:lstStyle/>
          <a:p>
            <a:pPr algn="r" defTabSz="955259"/>
            <a:fld id="{37F1345A-37CA-4D96-B32F-6E8120027F3F}" type="slidenum">
              <a:rPr lang="en-US" sz="1200"/>
              <a:pPr algn="r" defTabSz="955259"/>
              <a:t>1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7913" y="858838"/>
            <a:ext cx="4656137" cy="34940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596" y="4738486"/>
            <a:ext cx="4988424" cy="4277755"/>
          </a:xfrm>
          <a:noFill/>
        </p:spPr>
        <p:txBody>
          <a:bodyPr wrap="square" lIns="90295" tIns="45147" rIns="90295" bIns="45147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Pictur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3357563" y="0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2009 International Image Sensor Workshop IISW, 26-28 June 2009</a:t>
            </a:r>
          </a:p>
          <a:p>
            <a:pPr algn="r">
              <a:defRPr/>
            </a:pPr>
            <a:r>
              <a:rPr lang="en-GB" sz="2000" b="1" dirty="0">
                <a:solidFill>
                  <a:srgbClr val="FFFFFF"/>
                </a:solidFill>
                <a:latin typeface="Palatino Linotype" pitchFamily="18" charset="0"/>
              </a:rPr>
              <a:t>Bergen, Norway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549275"/>
            <a:ext cx="2057400" cy="5616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549275"/>
            <a:ext cx="6019800" cy="5616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5789-1106-4C98-B769-5771DAA9C5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25D9E-ECFA-45CA-9F0F-7CE7EB91F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049F-EE89-4AD3-873E-0108F0F74A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844675"/>
            <a:ext cx="4038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9313" y="4081463"/>
            <a:ext cx="4038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9AADB-EECE-4473-BB5A-D2E88F1CA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extBox 7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F2453-3066-48FF-8207-6054B2EAB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8229600" cy="2084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4081463"/>
            <a:ext cx="8229600" cy="2084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B9A8A-CE98-4628-9919-54B0343ACE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472" y="0"/>
            <a:ext cx="2244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Commercial in confidence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6580-90BC-4AA9-BC41-0158A3943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1FA2-D0BD-40A5-81B5-91E037F9BB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844675"/>
            <a:ext cx="403860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AA824-E039-4C1F-85FA-B505F23F47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5968-166C-4BB5-BFD7-E05CCA8DA9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55E7-2BA5-444E-8664-619897537C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0FFE3-DEA4-482D-96CB-B03EC34430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85A2-529F-4FED-8F4B-A268CC8CBD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40D1-BE80-4DB2-ADF9-0EE2F6C03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-26988"/>
            <a:ext cx="9144001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9636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AEC9AF87-4501-43B5-A3CE-0C2358C0C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-9525" y="6826250"/>
            <a:ext cx="914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rgbClr val="CC0099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Lucida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Lucida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Lucida Sans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 txBox="1">
            <a:spLocks noChangeArrowheads="1"/>
          </p:cNvSpPr>
          <p:nvPr/>
        </p:nvSpPr>
        <p:spPr bwMode="auto">
          <a:xfrm>
            <a:off x="971600" y="1556792"/>
            <a:ext cx="748883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HR-CHESS2 Update</a:t>
            </a:r>
            <a:endParaRPr lang="en-US" sz="44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D. Das, STFC-RAL, UK</a:t>
            </a: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+mj-ea"/>
                <a:cs typeface="+mj-cs"/>
              </a:rPr>
              <a:t>29/09/15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18864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ATLAS CMOS Strip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Regular Meeting </a:t>
            </a:r>
          </a:p>
          <a:p>
            <a:pPr algn="r"/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29/09/15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HR-CHESS2 Pre-Amplifier v2 Block Diagram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2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98" y="1795184"/>
            <a:ext cx="7034213" cy="365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99592" y="5541039"/>
            <a:ext cx="7641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/>
              <a:t>AC coupled to block leakage current, MOS device used to bias diode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Integrated AC coupling capacitor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Constant current feedback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Folded </a:t>
            </a:r>
            <a:r>
              <a:rPr lang="en-GB" dirty="0" err="1" smtClean="0"/>
              <a:t>cascode</a:t>
            </a:r>
            <a:r>
              <a:rPr lang="en-GB" dirty="0" smtClean="0"/>
              <a:t> architecture with source-follower inside feedback loop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62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4"/>
          <p:cNvSpPr>
            <a:spLocks noChangeAspect="1" noChangeArrowheads="1"/>
          </p:cNvSpPr>
          <p:nvPr/>
        </p:nvSpPr>
        <p:spPr bwMode="auto">
          <a:xfrm>
            <a:off x="4283968" y="0"/>
            <a:ext cx="470574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  <a:latin typeface="Calibri" pitchFamily="34" charset="0"/>
              </a:rPr>
              <a:t>HR-CHESS2 Pre-Amplifier v3 Block Diagram</a:t>
            </a:r>
            <a:endParaRPr lang="en-GB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Slide Number Placeholder 22"/>
          <p:cNvSpPr txBox="1">
            <a:spLocks/>
          </p:cNvSpPr>
          <p:nvPr/>
        </p:nvSpPr>
        <p:spPr bwMode="auto">
          <a:xfrm>
            <a:off x="0" y="-27384"/>
            <a:ext cx="683568" cy="37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BA0FC6D6-D277-4E79-A98D-018468621360}" type="slidenum">
              <a:rPr lang="en-GB" sz="1200" b="1" smtClean="0">
                <a:solidFill>
                  <a:schemeClr val="bg1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pPr>
                <a:defRPr/>
              </a:pPr>
              <a:t>3</a:t>
            </a:fld>
            <a:endParaRPr lang="en-GB" sz="1200" b="1" dirty="0" smtClean="0">
              <a:solidFill>
                <a:schemeClr val="bg1"/>
              </a:solidFill>
              <a:latin typeface="Lucida Sans" panose="020B0602030504020204" pitchFamily="34" charset="0"/>
              <a:cs typeface="Lucida Sans" panose="020B0602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9523" y="3375382"/>
            <a:ext cx="16193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Leakage Compensation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0448" y="4437112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Active Feedback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9954" y="6077622"/>
            <a:ext cx="4968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 Removed source-follower from feedback loop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3" y="1916832"/>
            <a:ext cx="6026150" cy="365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0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HR-CHESS2 Time-Walk Specification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347764"/>
            <a:ext cx="555372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7544" y="5548590"/>
            <a:ext cx="8476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Dependence of comparator fire time on signal must be &lt; 1 BX i.e. 25ns</a:t>
            </a:r>
          </a:p>
          <a:p>
            <a:endParaRPr lang="en-GB" dirty="0" smtClean="0"/>
          </a:p>
          <a:p>
            <a:r>
              <a:rPr lang="en-GB" dirty="0" smtClean="0"/>
              <a:t>≤ 16 ns time difference between comparator leading edges for input signal of size</a:t>
            </a:r>
          </a:p>
          <a:p>
            <a:r>
              <a:rPr lang="en-GB" dirty="0" smtClean="0"/>
              <a:t>500 e- and 5000 e- with a threshold set at 275 e-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54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623521"/>
              </p:ext>
            </p:extLst>
          </p:nvPr>
        </p:nvGraphicFramePr>
        <p:xfrm>
          <a:off x="107504" y="493487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+40°C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10.54ns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9.37ns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11.02ns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-40°C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7.5ns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8ns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46181" y="4293096"/>
            <a:ext cx="4418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Time-Walk (~10ns charge collection time)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56392"/>
              </p:ext>
            </p:extLst>
          </p:nvPr>
        </p:nvGraphicFramePr>
        <p:xfrm>
          <a:off x="154832" y="2486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+40°C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6.95ns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6.5ns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7.9ns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-40°C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5.32ns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4.9ns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6.2ns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3509" y="1844824"/>
            <a:ext cx="4418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Time-Walk (~1ns charge collection time)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HR-CHESS2 Time-Walk Simulations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64904"/>
            <a:ext cx="931863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68689"/>
            <a:ext cx="216024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07372" y="1332057"/>
            <a:ext cx="3273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Threshold adjusted for each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process corner (small differences)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792" y="1255112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Specification &lt; 16ns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6268670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Meets specification in all corners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8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HR-CHESS2 </a:t>
            </a:r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Design Progress Summary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7264" y="2204864"/>
            <a:ext cx="87447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Modified pre-amplifier design to make it faster &amp; more immune to leakage current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Looking into design of pre-amplifier feedback capacitor as it’s small ≈ 1fF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Simulating Trim DAC for comparator offset compensation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Preparing for layout of the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Preparing documentation for the first design review of HR-CHESS2</a:t>
            </a:r>
          </a:p>
          <a:p>
            <a:r>
              <a:rPr lang="en-GB" dirty="0"/>
              <a:t> </a:t>
            </a:r>
            <a:r>
              <a:rPr lang="en-GB" dirty="0" smtClean="0"/>
              <a:t>   to be held mid to late October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82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3-D structure for leakage current simulation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342" y="1338794"/>
            <a:ext cx="5108050" cy="49705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32" y="1408122"/>
            <a:ext cx="5376472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Pixel Volume = 40µm x 40µm x 25µm</a:t>
            </a:r>
          </a:p>
          <a:p>
            <a:r>
              <a:rPr lang="en-GB" dirty="0" smtClean="0"/>
              <a:t>Epi Depth = 25µm</a:t>
            </a:r>
          </a:p>
          <a:p>
            <a:r>
              <a:rPr lang="en-GB" dirty="0" smtClean="0"/>
              <a:t>No. of Pixels = 3</a:t>
            </a:r>
          </a:p>
          <a:p>
            <a:r>
              <a:rPr lang="en-GB" dirty="0" smtClean="0"/>
              <a:t>Type of Diode = N-Well/p epi</a:t>
            </a:r>
          </a:p>
          <a:p>
            <a:r>
              <a:rPr lang="en-GB" dirty="0" smtClean="0"/>
              <a:t>No. of  Diodes per Pixel = 4</a:t>
            </a:r>
          </a:p>
          <a:p>
            <a:r>
              <a:rPr lang="en-GB" dirty="0" smtClean="0"/>
              <a:t>N-Well Bias = 1V</a:t>
            </a:r>
          </a:p>
          <a:p>
            <a:r>
              <a:rPr lang="en-GB" dirty="0" smtClean="0"/>
              <a:t>P-Well Bias = 0V</a:t>
            </a:r>
          </a:p>
          <a:p>
            <a:r>
              <a:rPr lang="en-GB" dirty="0" smtClean="0"/>
              <a:t>Back Contact Bias = 0 to -200V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Electronics inside Deep P-Well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Constant doping of epi and substrate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N-Well and P-Well has analytical doping profiles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rot="20086343">
            <a:off x="5938705" y="3460350"/>
            <a:ext cx="1269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HR p epi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&gt;1K</a:t>
            </a:r>
            <a:r>
              <a:rPr lang="el-GR" dirty="0" smtClean="0">
                <a:solidFill>
                  <a:schemeClr val="bg1"/>
                </a:solidFill>
              </a:rPr>
              <a:t>Ω</a:t>
            </a:r>
            <a:r>
              <a:rPr lang="en-GB" dirty="0" smtClean="0">
                <a:solidFill>
                  <a:schemeClr val="bg1"/>
                </a:solidFill>
              </a:rPr>
              <a:t>-cm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0063076">
            <a:off x="5757972" y="4369120"/>
            <a:ext cx="1385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 Substrate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6885" y="33924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Pixel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8909" y="284364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Pixel 2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1037" y="227687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Pixel 3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5736" y="4664587"/>
            <a:ext cx="988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N-Wells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07204" y="3635732"/>
            <a:ext cx="456684" cy="121352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07204" y="4273201"/>
            <a:ext cx="1458262" cy="5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565466" y="3933056"/>
            <a:ext cx="1302678" cy="6281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19980424">
            <a:off x="4987516" y="4129958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40µm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419872" y="3933056"/>
            <a:ext cx="1080120" cy="6207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875737">
            <a:off x="3460054" y="4177156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40µm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7177772" y="3067732"/>
            <a:ext cx="0" cy="6940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9980424">
            <a:off x="7147756" y="3072654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25µm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0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Leakage current vs bias at different </a:t>
            </a:r>
            <a:r>
              <a:rPr lang="en-GB" sz="2400" b="1" dirty="0" err="1" smtClean="0">
                <a:solidFill>
                  <a:schemeClr val="bg1"/>
                </a:solidFill>
                <a:latin typeface="Calibri" pitchFamily="34" charset="0"/>
              </a:rPr>
              <a:t>fluences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408" y="5818038"/>
            <a:ext cx="62177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Back Bias varied from 0V to -200V (until breakdown)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Current of Pixel 2 (middle) recorded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Leakage current </a:t>
            </a:r>
            <a:r>
              <a:rPr lang="en-GB" b="1" dirty="0" smtClean="0">
                <a:solidFill>
                  <a:srgbClr val="00B050"/>
                </a:solidFill>
              </a:rPr>
              <a:t>&lt; 500pA </a:t>
            </a:r>
            <a:r>
              <a:rPr lang="en-GB" dirty="0" smtClean="0"/>
              <a:t>for </a:t>
            </a:r>
            <a:r>
              <a:rPr lang="en-GB" dirty="0" err="1" smtClean="0"/>
              <a:t>fluence</a:t>
            </a:r>
            <a:r>
              <a:rPr lang="en-GB" dirty="0" smtClean="0"/>
              <a:t> of 1x10</a:t>
            </a:r>
            <a:r>
              <a:rPr lang="en-GB" baseline="30000" dirty="0" smtClean="0"/>
              <a:t>16</a:t>
            </a:r>
            <a:r>
              <a:rPr lang="en-GB" dirty="0" smtClean="0"/>
              <a:t> </a:t>
            </a:r>
            <a:r>
              <a:rPr lang="en-GB" dirty="0" err="1" smtClean="0"/>
              <a:t>n</a:t>
            </a:r>
            <a:r>
              <a:rPr lang="en-GB" baseline="-25000" dirty="0" err="1" smtClean="0"/>
              <a:t>eq</a:t>
            </a:r>
            <a:r>
              <a:rPr lang="en-GB" dirty="0" smtClean="0"/>
              <a:t> [cm</a:t>
            </a:r>
            <a:r>
              <a:rPr lang="en-GB" baseline="30000" dirty="0" smtClean="0"/>
              <a:t>-2</a:t>
            </a:r>
            <a:r>
              <a:rPr lang="en-GB" dirty="0" smtClean="0"/>
              <a:t>]</a:t>
            </a:r>
            <a:endParaRPr lang="en-GB" baseline="30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37600"/>
            <a:ext cx="5904656" cy="44219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32207" y="2996952"/>
            <a:ext cx="277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800" u="sng" dirty="0" smtClean="0"/>
              <a:t>Radiation Damage Model Used:</a:t>
            </a:r>
          </a:p>
          <a:p>
            <a:pPr>
              <a:lnSpc>
                <a:spcPct val="100000"/>
              </a:lnSpc>
            </a:pPr>
            <a:r>
              <a:rPr lang="en-GB" sz="800" dirty="0" smtClean="0"/>
              <a:t>D</a:t>
            </a:r>
            <a:r>
              <a:rPr lang="en-GB" sz="800" dirty="0"/>
              <a:t>. </a:t>
            </a:r>
            <a:r>
              <a:rPr lang="en-GB" sz="800" dirty="0" err="1"/>
              <a:t>Pennicard</a:t>
            </a:r>
            <a:r>
              <a:rPr lang="en-GB" sz="800" dirty="0"/>
              <a:t> et al. / Simulations of radiation damaged 3D detectors for the Super-LHC NIMA 592 (2008) 16–25</a:t>
            </a:r>
            <a:br>
              <a:rPr lang="en-GB" sz="800" dirty="0"/>
            </a:br>
            <a:r>
              <a:rPr lang="en-GB" altLang="en-US" sz="800" i="1" dirty="0"/>
              <a:t>IEEE Trans. </a:t>
            </a:r>
            <a:r>
              <a:rPr lang="en-GB" altLang="en-US" sz="800" i="1" dirty="0" err="1"/>
              <a:t>Nucl</a:t>
            </a:r>
            <a:r>
              <a:rPr lang="en-GB" altLang="en-US" sz="800" i="1" dirty="0"/>
              <a:t>. Sci., vol. 53, pp. 2971–2976, 2006</a:t>
            </a:r>
            <a:r>
              <a:rPr lang="en-GB" altLang="en-US" sz="800" dirty="0"/>
              <a:t> </a:t>
            </a:r>
            <a:r>
              <a:rPr lang="en-GB" altLang="en-US" sz="800" i="1" dirty="0"/>
              <a:t>“Numerical Simulation of Radiation Damage Effects in p-Type and n-Type FZ Silicon Detectors”, M. </a:t>
            </a:r>
            <a:r>
              <a:rPr lang="en-GB" altLang="en-US" sz="800" i="1" dirty="0" err="1"/>
              <a:t>Petasecca</a:t>
            </a:r>
            <a:r>
              <a:rPr lang="en-GB" altLang="en-US" sz="800" i="1" dirty="0"/>
              <a:t>, F. </a:t>
            </a:r>
            <a:r>
              <a:rPr lang="en-GB" altLang="en-US" sz="800" i="1" dirty="0" err="1"/>
              <a:t>Moscatelli</a:t>
            </a:r>
            <a:r>
              <a:rPr lang="en-GB" altLang="en-US" sz="800" i="1" dirty="0"/>
              <a:t>, D. </a:t>
            </a:r>
            <a:r>
              <a:rPr lang="en-GB" altLang="en-US" sz="800" i="1" dirty="0" err="1"/>
              <a:t>Passeri</a:t>
            </a:r>
            <a:r>
              <a:rPr lang="en-GB" altLang="en-US" sz="800" i="1" dirty="0"/>
              <a:t>, and G. U. </a:t>
            </a:r>
            <a:r>
              <a:rPr lang="en-GB" altLang="en-US" sz="800" i="1" dirty="0" err="1"/>
              <a:t>Pignatel</a:t>
            </a:r>
            <a:endParaRPr lang="en-GB" altLang="en-US" sz="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2029490"/>
            <a:ext cx="1656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Temp. = 27° 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253489" y="4149080"/>
            <a:ext cx="2710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>
                <a:solidFill>
                  <a:srgbClr val="0070C0"/>
                </a:solidFill>
              </a:rPr>
              <a:t>Breakdown voltage increases</a:t>
            </a:r>
          </a:p>
          <a:p>
            <a:r>
              <a:rPr lang="en-GB" sz="1400" i="1" dirty="0" smtClean="0">
                <a:solidFill>
                  <a:srgbClr val="0070C0"/>
                </a:solidFill>
              </a:rPr>
              <a:t>with </a:t>
            </a:r>
            <a:r>
              <a:rPr lang="en-GB" sz="1400" i="1" dirty="0" err="1" smtClean="0">
                <a:solidFill>
                  <a:srgbClr val="0070C0"/>
                </a:solidFill>
              </a:rPr>
              <a:t>fluence</a:t>
            </a:r>
            <a:r>
              <a:rPr lang="en-GB" sz="1400" i="1" dirty="0" smtClean="0">
                <a:solidFill>
                  <a:srgbClr val="0070C0"/>
                </a:solidFill>
              </a:rPr>
              <a:t> because effective </a:t>
            </a:r>
          </a:p>
          <a:p>
            <a:r>
              <a:rPr lang="en-GB" sz="1400" i="1" dirty="0" smtClean="0">
                <a:solidFill>
                  <a:srgbClr val="0070C0"/>
                </a:solidFill>
              </a:rPr>
              <a:t>doping concentration increases </a:t>
            </a:r>
          </a:p>
          <a:p>
            <a:r>
              <a:rPr lang="en-GB" sz="1400" i="1" dirty="0" smtClean="0">
                <a:solidFill>
                  <a:srgbClr val="0070C0"/>
                </a:solidFill>
              </a:rPr>
              <a:t>with irradiation!</a:t>
            </a:r>
          </a:p>
        </p:txBody>
      </p:sp>
    </p:spTree>
    <p:extLst>
      <p:ext uri="{BB962C8B-B14F-4D97-AF65-F5344CB8AC3E}">
        <p14:creationId xmlns:p14="http://schemas.microsoft.com/office/powerpoint/2010/main" val="395300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1E55E7-2BA5-444E-8664-619897537C6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60032" y="18864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bg1"/>
                </a:solidFill>
                <a:latin typeface="Calibri" pitchFamily="34" charset="0"/>
              </a:rPr>
              <a:t>Leakage current vs geometry</a:t>
            </a:r>
            <a:endParaRPr lang="en-GB" sz="2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4104456" cy="307194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1560" y="1331476"/>
            <a:ext cx="7481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During simulated  irradiation dark current increases linearly with </a:t>
            </a:r>
            <a:r>
              <a:rPr lang="en-GB" dirty="0" err="1" smtClean="0"/>
              <a:t>fluence</a:t>
            </a:r>
            <a:r>
              <a:rPr lang="en-GB" dirty="0" smtClean="0"/>
              <a:t>: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39" y="4772750"/>
            <a:ext cx="2250885" cy="188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211960" y="5480357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simulation results at 27°C: </a:t>
            </a:r>
          </a:p>
          <a:p>
            <a:r>
              <a:rPr lang="el-GR" dirty="0" smtClean="0"/>
              <a:t>α</a:t>
            </a:r>
            <a:r>
              <a:rPr lang="en-GB" dirty="0" smtClean="0"/>
              <a:t> ≈ 80 x 10</a:t>
            </a:r>
            <a:r>
              <a:rPr lang="en-GB" baseline="30000" dirty="0" smtClean="0"/>
              <a:t>-18</a:t>
            </a:r>
            <a:r>
              <a:rPr lang="en-GB" dirty="0" smtClean="0"/>
              <a:t> A/m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1918573"/>
            <a:ext cx="165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Bias = -60V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Temp. = 27° C</a:t>
            </a:r>
            <a:endParaRPr lang="en-GB" dirty="0">
              <a:solidFill>
                <a:srgbClr val="0070C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26695"/>
              </p:ext>
            </p:extLst>
          </p:nvPr>
        </p:nvGraphicFramePr>
        <p:xfrm>
          <a:off x="4572000" y="2258928"/>
          <a:ext cx="3996444" cy="2682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8222"/>
                <a:gridCol w="19982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Geometry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Leakage Current </a:t>
                      </a:r>
                    </a:p>
                    <a:p>
                      <a:pPr algn="ctr"/>
                      <a:r>
                        <a:rPr lang="en-GB" sz="1200" dirty="0" smtClean="0"/>
                        <a:t>@ 1 x 10</a:t>
                      </a:r>
                      <a:r>
                        <a:rPr lang="en-GB" sz="1200" baseline="30000" dirty="0" smtClean="0"/>
                        <a:t>16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n</a:t>
                      </a:r>
                      <a:r>
                        <a:rPr lang="en-GB" sz="1200" baseline="-25000" dirty="0" err="1" smtClean="0"/>
                        <a:t>eq</a:t>
                      </a:r>
                      <a:r>
                        <a:rPr lang="en-GB" sz="1200" dirty="0" smtClean="0"/>
                        <a:t>  [cm</a:t>
                      </a:r>
                      <a:r>
                        <a:rPr lang="en-GB" sz="1200" baseline="30000" dirty="0" smtClean="0"/>
                        <a:t>-2</a:t>
                      </a:r>
                      <a:r>
                        <a:rPr lang="en-GB" sz="1200" dirty="0" smtClean="0"/>
                        <a:t>]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40µm x 25µm x 40µm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3.2pA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40µm x 25µm x 80µm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6.4pA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40µm x 25µm x 120µm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9.6pA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40µm x 25µm x 200µm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1.6nA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40µm x 25µm x 400µm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3.2nA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40µm x 25µm x 800µm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6.4nA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632883"/>
      </p:ext>
    </p:extLst>
  </p:cSld>
  <p:clrMapOvr>
    <a:masterClrMapping/>
  </p:clrMapOvr>
</p:sld>
</file>

<file path=ppt/theme/theme1.xml><?xml version="1.0" encoding="utf-8"?>
<a:theme xmlns:a="http://schemas.openxmlformats.org/drawingml/2006/main" name="RAL_template">
  <a:themeElements>
    <a:clrScheme name="RAL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A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L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L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L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30796</TotalTime>
  <Words>499</Words>
  <Application>Microsoft Office PowerPoint</Application>
  <PresentationFormat>On-screen Show (4:3)</PresentationFormat>
  <Paragraphs>134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RAL_template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Image Sensors in a quadruple-well technology</dc:title>
  <dc:creator>rt54</dc:creator>
  <cp:lastModifiedBy>Das, Dipayan (STFC,RAL,TECH)</cp:lastModifiedBy>
  <cp:revision>1354</cp:revision>
  <cp:lastPrinted>2014-02-11T16:27:28Z</cp:lastPrinted>
  <dcterms:created xsi:type="dcterms:W3CDTF">2008-11-30T15:51:01Z</dcterms:created>
  <dcterms:modified xsi:type="dcterms:W3CDTF">2015-09-29T14:30:46Z</dcterms:modified>
</cp:coreProperties>
</file>