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60" r:id="rId5"/>
    <p:sldId id="261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3CA7B-C1AF-4859-A3A3-064B0FD43461}" type="datetimeFigureOut">
              <a:rPr lang="en-GB" smtClean="0"/>
              <a:t>05/10/2015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ACB8A-9BD1-4686-8E4A-B2CA38F513C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66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4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5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95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1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0946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8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77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99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52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3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51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E6F11-47FF-454C-AD08-821EF2B721A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68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Strip-CMOS module</a:t>
            </a:r>
            <a:br>
              <a:rPr lang="en-GB" dirty="0" smtClean="0"/>
            </a:br>
            <a:r>
              <a:rPr lang="en-GB" dirty="0" smtClean="0"/>
              <a:t>conceptual design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Kirk Arndt, Richard </a:t>
            </a:r>
            <a:r>
              <a:rPr lang="en-GB" dirty="0" smtClean="0"/>
              <a:t>Plackett</a:t>
            </a:r>
          </a:p>
          <a:p>
            <a:r>
              <a:rPr lang="en-GB" dirty="0" smtClean="0"/>
              <a:t>Univ. of Oxford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22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30" y="4134370"/>
            <a:ext cx="3807869" cy="231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20081"/>
            <a:ext cx="1728192" cy="387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1362451"/>
            <a:ext cx="3807869" cy="283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96076" y="2132856"/>
            <a:ext cx="22320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Two CMOS sensors</a:t>
            </a:r>
          </a:p>
          <a:p>
            <a:pPr algn="ctr"/>
            <a:r>
              <a:rPr lang="en-GB" sz="1400" i="1" dirty="0" smtClean="0"/>
              <a:t>20 </a:t>
            </a:r>
            <a:r>
              <a:rPr lang="en-GB" sz="1400" i="1" dirty="0"/>
              <a:t>x 25 </a:t>
            </a:r>
            <a:r>
              <a:rPr lang="en-GB" sz="1400" i="1" dirty="0" smtClean="0"/>
              <a:t>mm each</a:t>
            </a:r>
            <a:endParaRPr lang="en-GB" sz="1400" i="1" dirty="0"/>
          </a:p>
          <a:p>
            <a:pPr algn="ctr"/>
            <a:r>
              <a:rPr lang="en-GB" sz="1400" i="1" dirty="0" smtClean="0"/>
              <a:t> </a:t>
            </a:r>
            <a:endParaRPr lang="en-GB" sz="1400" i="1" dirty="0"/>
          </a:p>
        </p:txBody>
      </p:sp>
      <p:sp>
        <p:nvSpPr>
          <p:cNvPr id="7" name="Rectangle 6"/>
          <p:cNvSpPr/>
          <p:nvPr/>
        </p:nvSpPr>
        <p:spPr>
          <a:xfrm>
            <a:off x="3500583" y="1133216"/>
            <a:ext cx="2007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400" i="1" dirty="0">
                <a:solidFill>
                  <a:prstClr val="black"/>
                </a:solidFill>
              </a:rPr>
              <a:t>1 front end </a:t>
            </a:r>
            <a:r>
              <a:rPr lang="en-GB" sz="1400" i="1" dirty="0" smtClean="0">
                <a:solidFill>
                  <a:prstClr val="black"/>
                </a:solidFill>
              </a:rPr>
              <a:t>ASIC</a:t>
            </a:r>
          </a:p>
          <a:p>
            <a:pPr lvl="0" algn="ctr"/>
            <a:r>
              <a:rPr lang="en-GB" sz="1400" i="1" dirty="0" smtClean="0">
                <a:solidFill>
                  <a:prstClr val="black"/>
                </a:solidFill>
              </a:rPr>
              <a:t>per </a:t>
            </a:r>
            <a:r>
              <a:rPr lang="en-GB" sz="1400" i="1" dirty="0">
                <a:solidFill>
                  <a:prstClr val="black"/>
                </a:solidFill>
              </a:rPr>
              <a:t>pair </a:t>
            </a:r>
            <a:r>
              <a:rPr lang="en-GB" sz="1400" i="1" dirty="0" smtClean="0">
                <a:solidFill>
                  <a:prstClr val="black"/>
                </a:solidFill>
              </a:rPr>
              <a:t>of </a:t>
            </a:r>
            <a:r>
              <a:rPr lang="en-GB" sz="1400" i="1" dirty="0">
                <a:solidFill>
                  <a:prstClr val="black"/>
                </a:solidFill>
              </a:rPr>
              <a:t>CMOS sensors</a:t>
            </a:r>
            <a:endParaRPr lang="en-GB" sz="1400" i="1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507864" y="1394826"/>
            <a:ext cx="404415" cy="1836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32040" y="2475766"/>
            <a:ext cx="72008" cy="45847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32040" y="2475766"/>
            <a:ext cx="792088" cy="2642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Single readout unit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028864" y="4509120"/>
            <a:ext cx="21932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1400" i="1" dirty="0" smtClean="0">
                <a:solidFill>
                  <a:prstClr val="black"/>
                </a:solidFill>
              </a:rPr>
              <a:t>Wirebonds</a:t>
            </a:r>
            <a:r>
              <a:rPr lang="en-GB" sz="1400" i="1" dirty="0" smtClean="0">
                <a:solidFill>
                  <a:prstClr val="black"/>
                </a:solidFill>
              </a:rPr>
              <a:t> from single ASIC</a:t>
            </a:r>
          </a:p>
          <a:p>
            <a:pPr lvl="0" algn="ctr"/>
            <a:r>
              <a:rPr lang="en-GB" sz="1400" i="1" dirty="0" smtClean="0">
                <a:solidFill>
                  <a:prstClr val="black"/>
                </a:solidFill>
              </a:rPr>
              <a:t>to both CMOS sensors</a:t>
            </a:r>
            <a:endParaRPr lang="en-GB" sz="1400" i="1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129114" y="4770730"/>
            <a:ext cx="404415" cy="1836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52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472" y="1340768"/>
            <a:ext cx="4320000" cy="236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Key dimensions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953486"/>
            <a:ext cx="4320000" cy="250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528" y="3632249"/>
            <a:ext cx="3456384" cy="205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148478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ITk strip module</a:t>
            </a:r>
          </a:p>
          <a:p>
            <a:pPr algn="ctr"/>
            <a:r>
              <a:rPr lang="en-GB" i="1" dirty="0" smtClean="0"/>
              <a:t>97.5 x 97.5 mm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6396" y="90872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strip CMOS module </a:t>
            </a:r>
          </a:p>
          <a:p>
            <a:pPr algn="ctr"/>
            <a:r>
              <a:rPr lang="en-GB" b="1" i="1" dirty="0" smtClean="0"/>
              <a:t>w/ backside support</a:t>
            </a:r>
          </a:p>
          <a:p>
            <a:pPr algn="ctr"/>
            <a:r>
              <a:rPr lang="en-GB" i="1" dirty="0" smtClean="0"/>
              <a:t>100.4 x 100.4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6826" y="505729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/>
              <a:t>strip CMOS module </a:t>
            </a:r>
          </a:p>
          <a:p>
            <a:pPr algn="ctr"/>
            <a:r>
              <a:rPr lang="en-GB" b="1" i="1" dirty="0" smtClean="0"/>
              <a:t>w/ front side support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97917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4702"/>
            <a:ext cx="3312368" cy="53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GB" sz="3600" dirty="0" smtClean="0"/>
              <a:t>strip CMOS module </a:t>
            </a:r>
            <a:br>
              <a:rPr lang="en-GB" sz="3600" dirty="0" smtClean="0"/>
            </a:br>
            <a:r>
              <a:rPr lang="en-GB" sz="3600" dirty="0" smtClean="0"/>
              <a:t>w/ backside support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4</a:t>
            </a:fld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20000" cy="280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88024" y="537321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Composite support </a:t>
            </a:r>
            <a:r>
              <a:rPr lang="en-GB" sz="1400" i="1" dirty="0" smtClean="0"/>
              <a:t>substrate</a:t>
            </a:r>
            <a:endParaRPr lang="en-GB" sz="1400" i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211960" y="5527105"/>
            <a:ext cx="57606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63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GB" sz="3600" dirty="0" smtClean="0"/>
              <a:t>strip CMOS module </a:t>
            </a:r>
            <a:br>
              <a:rPr lang="en-GB" sz="3600" dirty="0" smtClean="0"/>
            </a:br>
            <a:r>
              <a:rPr lang="en-GB" sz="3600" dirty="0" smtClean="0"/>
              <a:t>w/ front side support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5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96750"/>
            <a:ext cx="3312368" cy="50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20000" cy="284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44524" y="2440843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Composite support </a:t>
            </a:r>
            <a:endParaRPr lang="en-GB" sz="1400" i="1" dirty="0" smtClean="0"/>
          </a:p>
          <a:p>
            <a:pPr algn="ctr"/>
            <a:r>
              <a:rPr lang="en-GB" sz="1400" i="1" dirty="0" smtClean="0"/>
              <a:t>substrate</a:t>
            </a:r>
            <a:endParaRPr lang="en-GB" sz="14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7664" y="2852937"/>
            <a:ext cx="288032" cy="21602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22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Module </a:t>
            </a:r>
            <a:r>
              <a:rPr lang="en-GB" dirty="0" smtClean="0"/>
              <a:t>stack-up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215" y="3818118"/>
            <a:ext cx="7915974" cy="206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5" y="2775422"/>
            <a:ext cx="7915975" cy="165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24745"/>
            <a:ext cx="7915974" cy="159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18429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ITk strip module</a:t>
            </a:r>
            <a:endParaRPr lang="en-GB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328498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strip CMOS module </a:t>
            </a:r>
          </a:p>
          <a:p>
            <a:pPr algn="ctr"/>
            <a:r>
              <a:rPr lang="en-GB" sz="1400" b="1" dirty="0" smtClean="0"/>
              <a:t>w/ backside support</a:t>
            </a:r>
            <a:endParaRPr lang="en-GB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46834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strip CMOS module </a:t>
            </a:r>
          </a:p>
          <a:p>
            <a:pPr algn="ctr"/>
            <a:r>
              <a:rPr lang="en-GB" sz="1400" b="1" dirty="0" smtClean="0"/>
              <a:t>w/ front side support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55776" y="4428579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Composite support substrates</a:t>
            </a:r>
            <a:endParaRPr lang="en-GB" sz="1400" i="1" dirty="0"/>
          </a:p>
        </p:txBody>
      </p:sp>
      <p:cxnSp>
        <p:nvCxnSpPr>
          <p:cNvPr id="6" name="Straight Arrow Connector 5"/>
          <p:cNvCxnSpPr>
            <a:stCxn id="11" idx="0"/>
          </p:cNvCxnSpPr>
          <p:nvPr/>
        </p:nvCxnSpPr>
        <p:spPr>
          <a:xfrm flipV="1">
            <a:off x="3743908" y="3996310"/>
            <a:ext cx="0" cy="4322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43908" y="4745110"/>
            <a:ext cx="0" cy="461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131840" y="580526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CMOS sensors</a:t>
            </a:r>
            <a:endParaRPr lang="en-GB" sz="1400" i="1" dirty="0"/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3779912" y="5445224"/>
            <a:ext cx="5400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0" idx="0"/>
          </p:cNvCxnSpPr>
          <p:nvPr/>
        </p:nvCxnSpPr>
        <p:spPr>
          <a:xfrm flipV="1">
            <a:off x="4319972" y="5445224"/>
            <a:ext cx="5400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131840" y="321297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/>
              <a:t>CMOS sensors</a:t>
            </a:r>
            <a:endParaRPr lang="en-GB" sz="1400" i="1" dirty="0"/>
          </a:p>
        </p:txBody>
      </p:sp>
      <p:cxnSp>
        <p:nvCxnSpPr>
          <p:cNvPr id="28" name="Straight Arrow Connector 27"/>
          <p:cNvCxnSpPr>
            <a:stCxn id="27" idx="2"/>
          </p:cNvCxnSpPr>
          <p:nvPr/>
        </p:nvCxnSpPr>
        <p:spPr>
          <a:xfrm flipH="1">
            <a:off x="3897542" y="3520753"/>
            <a:ext cx="422430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7" idx="2"/>
          </p:cNvCxnSpPr>
          <p:nvPr/>
        </p:nvCxnSpPr>
        <p:spPr>
          <a:xfrm>
            <a:off x="4319972" y="3520753"/>
            <a:ext cx="453905" cy="268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9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dirty="0" smtClean="0"/>
              <a:t>Opening in front side support </a:t>
            </a:r>
            <a:r>
              <a:rPr lang="en-GB" sz="3200" dirty="0" smtClean="0"/>
              <a:t>substrate</a:t>
            </a:r>
            <a:br>
              <a:rPr lang="en-GB" sz="3200" dirty="0" smtClean="0"/>
            </a:br>
            <a:r>
              <a:rPr lang="en-GB" sz="3200" dirty="0" smtClean="0"/>
              <a:t>for </a:t>
            </a:r>
            <a:r>
              <a:rPr lang="en-GB" sz="3200" dirty="0" smtClean="0"/>
              <a:t>wire bonds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00000" cy="400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31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 October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E6F11-47FF-454C-AD08-821EF2B721A2}" type="slidenum">
              <a:rPr lang="en-GB" smtClean="0"/>
              <a:t>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" y="44624"/>
            <a:ext cx="7200000" cy="326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3207"/>
          <a:stretch/>
        </p:blipFill>
        <p:spPr bwMode="auto">
          <a:xfrm>
            <a:off x="3203848" y="2170893"/>
            <a:ext cx="5366395" cy="39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5"/>
          <a:stretch/>
        </p:blipFill>
        <p:spPr bwMode="auto">
          <a:xfrm>
            <a:off x="107504" y="3314380"/>
            <a:ext cx="7107470" cy="285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"/>
          <a:stretch/>
        </p:blipFill>
        <p:spPr bwMode="auto">
          <a:xfrm>
            <a:off x="3260481" y="5188013"/>
            <a:ext cx="5253128" cy="41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1092" y="404664"/>
            <a:ext cx="3658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/>
              <a:t>ITk</a:t>
            </a:r>
            <a:r>
              <a:rPr lang="en-GB" b="1" i="1" dirty="0"/>
              <a:t> strip </a:t>
            </a:r>
            <a:r>
              <a:rPr lang="en-GB" b="1" i="1" dirty="0" smtClean="0"/>
              <a:t>module layout</a:t>
            </a:r>
          </a:p>
          <a:p>
            <a:pPr algn="ctr"/>
            <a:r>
              <a:rPr lang="en-GB" i="1" dirty="0" smtClean="0"/>
              <a:t>13 modules top and </a:t>
            </a:r>
          </a:p>
          <a:p>
            <a:pPr algn="ctr"/>
            <a:r>
              <a:rPr lang="en-GB" i="1" dirty="0" smtClean="0"/>
              <a:t>13 modules bottom (w/ stereo angle)</a:t>
            </a:r>
            <a:endParaRPr lang="en-GB" i="1" dirty="0"/>
          </a:p>
        </p:txBody>
      </p:sp>
      <p:sp>
        <p:nvSpPr>
          <p:cNvPr id="13" name="Rectangle 12"/>
          <p:cNvSpPr/>
          <p:nvPr/>
        </p:nvSpPr>
        <p:spPr>
          <a:xfrm>
            <a:off x="323528" y="3501008"/>
            <a:ext cx="36557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i="1" dirty="0" smtClean="0"/>
              <a:t>Strip-CMOS module layout</a:t>
            </a:r>
          </a:p>
          <a:p>
            <a:pPr algn="ctr"/>
            <a:r>
              <a:rPr lang="en-GB" i="1" dirty="0"/>
              <a:t>7</a:t>
            </a:r>
            <a:r>
              <a:rPr lang="en-GB" i="1" dirty="0" smtClean="0"/>
              <a:t> modules top and </a:t>
            </a:r>
          </a:p>
          <a:p>
            <a:pPr algn="ctr"/>
            <a:r>
              <a:rPr lang="en-GB" i="1" dirty="0" smtClean="0"/>
              <a:t>6 modules bottom (w/o stereo angle)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39273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177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Strip-CMOS module conceptual design</vt:lpstr>
      <vt:lpstr>Single readout unit</vt:lpstr>
      <vt:lpstr>Key dimensions</vt:lpstr>
      <vt:lpstr>strip CMOS module  w/ backside support</vt:lpstr>
      <vt:lpstr>strip CMOS module  w/ front side support</vt:lpstr>
      <vt:lpstr>Module stack-up</vt:lpstr>
      <vt:lpstr>Opening in front side support substrate for wire bonds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 CMOS conceptual designs</dc:title>
  <dc:creator>Windows User</dc:creator>
  <cp:lastModifiedBy>Windows User</cp:lastModifiedBy>
  <cp:revision>19</cp:revision>
  <dcterms:created xsi:type="dcterms:W3CDTF">2015-08-12T08:08:56Z</dcterms:created>
  <dcterms:modified xsi:type="dcterms:W3CDTF">2015-10-05T11:22:31Z</dcterms:modified>
</cp:coreProperties>
</file>